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1"/>
  </p:notesMasterIdLst>
  <p:sldIdLst>
    <p:sldId id="338" r:id="rId4"/>
    <p:sldId id="339" r:id="rId5"/>
    <p:sldId id="314" r:id="rId6"/>
    <p:sldId id="327" r:id="rId7"/>
    <p:sldId id="294" r:id="rId8"/>
    <p:sldId id="328" r:id="rId9"/>
    <p:sldId id="307" r:id="rId10"/>
    <p:sldId id="326" r:id="rId11"/>
    <p:sldId id="329" r:id="rId12"/>
    <p:sldId id="330" r:id="rId13"/>
    <p:sldId id="331" r:id="rId14"/>
    <p:sldId id="332" r:id="rId15"/>
    <p:sldId id="333" r:id="rId16"/>
    <p:sldId id="316" r:id="rId17"/>
    <p:sldId id="299" r:id="rId18"/>
    <p:sldId id="315" r:id="rId19"/>
    <p:sldId id="318" r:id="rId20"/>
    <p:sldId id="317" r:id="rId21"/>
    <p:sldId id="267" r:id="rId22"/>
    <p:sldId id="306" r:id="rId23"/>
    <p:sldId id="300" r:id="rId24"/>
    <p:sldId id="301" r:id="rId25"/>
    <p:sldId id="302" r:id="rId26"/>
    <p:sldId id="319" r:id="rId27"/>
    <p:sldId id="303" r:id="rId28"/>
    <p:sldId id="320" r:id="rId29"/>
    <p:sldId id="304" r:id="rId30"/>
    <p:sldId id="321" r:id="rId31"/>
    <p:sldId id="309" r:id="rId32"/>
    <p:sldId id="334" r:id="rId33"/>
    <p:sldId id="305" r:id="rId34"/>
    <p:sldId id="335" r:id="rId35"/>
    <p:sldId id="336" r:id="rId36"/>
    <p:sldId id="337" r:id="rId37"/>
    <p:sldId id="310" r:id="rId38"/>
    <p:sldId id="311" r:id="rId39"/>
    <p:sldId id="31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D779F5-D488-4556-90E9-599A8C060074}" type="doc">
      <dgm:prSet loTypeId="urn:microsoft.com/office/officeart/2005/8/layout/process5" loCatId="process" qsTypeId="urn:microsoft.com/office/officeart/2005/8/quickstyle/simple2" qsCatId="simple" csTypeId="urn:microsoft.com/office/officeart/2005/8/colors/accent0_3" csCatId="mainScheme" phldr="1"/>
      <dgm:spPr/>
      <dgm:t>
        <a:bodyPr/>
        <a:lstStyle/>
        <a:p>
          <a:endParaRPr lang="en-IN"/>
        </a:p>
      </dgm:t>
    </dgm:pt>
    <dgm:pt modelId="{399F4075-FA80-4169-84CA-16502CF62906}">
      <dgm:prSet phldrT="[Text]" custT="1"/>
      <dgm:spPr/>
      <dgm:t>
        <a:bodyPr/>
        <a:lstStyle/>
        <a:p>
          <a:r>
            <a:rPr lang="en-IN" sz="1600" b="0" u="sng" cap="none" spc="0" dirty="0">
              <a:ln w="0"/>
              <a:effectLst>
                <a:outerShdw blurRad="38100" dist="19050" dir="2700000" algn="tl" rotWithShape="0">
                  <a:schemeClr val="dk1">
                    <a:alpha val="40000"/>
                  </a:schemeClr>
                </a:outerShdw>
              </a:effectLst>
            </a:rPr>
            <a:t>AI Forecasting Models</a:t>
          </a:r>
        </a:p>
        <a:p>
          <a:r>
            <a:rPr lang="en-IN" sz="1400" b="0" i="0" cap="none" spc="0" dirty="0" err="1">
              <a:ln w="0"/>
              <a:effectLst>
                <a:outerShdw blurRad="38100" dist="19050" dir="2700000" algn="tl" rotWithShape="0">
                  <a:schemeClr val="dk1">
                    <a:alpha val="40000"/>
                  </a:schemeClr>
                </a:outerShdw>
              </a:effectLst>
            </a:rPr>
            <a:t>XGBoost</a:t>
          </a:r>
          <a:r>
            <a:rPr lang="en-IN" sz="1400" b="0" i="0" cap="none" spc="0" dirty="0">
              <a:ln w="0"/>
              <a:effectLst>
                <a:outerShdw blurRad="38100" dist="19050" dir="2700000" algn="tl" rotWithShape="0">
                  <a:schemeClr val="dk1">
                    <a:alpha val="40000"/>
                  </a:schemeClr>
                </a:outerShdw>
              </a:effectLst>
            </a:rPr>
            <a:t>, Prophet, LSTM</a:t>
          </a:r>
          <a:endParaRPr lang="en-IN" sz="1400" b="0" i="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85D086BC-3661-48D6-8AB1-7530C4EDE32A}" type="parTrans" cxnId="{FF10EE32-0D42-451F-A9BC-C72C3AD90179}">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FBADDCB4-4134-4475-93D9-C0A821678EB8}" type="sibTrans" cxnId="{FF10EE32-0D42-451F-A9BC-C72C3AD90179}">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653FBB5B-8ACD-4498-A2A5-2001B276278C}">
      <dgm:prSet phldrT="[Text]" custT="1"/>
      <dgm:spPr/>
      <dgm:t>
        <a:bodyPr anchor="ctr"/>
        <a:lstStyle/>
        <a:p>
          <a:r>
            <a:rPr lang="en-IN" sz="1800" b="0" u="sng" cap="none" spc="0" dirty="0">
              <a:ln w="0"/>
              <a:effectLst>
                <a:outerShdw blurRad="38100" dist="19050" dir="2700000" algn="tl" rotWithShape="0">
                  <a:schemeClr val="dk1">
                    <a:alpha val="40000"/>
                  </a:schemeClr>
                </a:outerShdw>
              </a:effectLst>
            </a:rPr>
            <a:t>Model Outputs</a:t>
          </a:r>
        </a:p>
        <a:p>
          <a:r>
            <a:rPr lang="en-IN" sz="1400" b="0" i="0" cap="none" spc="0" dirty="0">
              <a:ln w="0"/>
              <a:effectLst>
                <a:outerShdw blurRad="38100" dist="19050" dir="2700000" algn="tl" rotWithShape="0">
                  <a:schemeClr val="dk1">
                    <a:alpha val="40000"/>
                  </a:schemeClr>
                </a:outerShdw>
              </a:effectLst>
            </a:rPr>
            <a:t>Predicted Sales CSVs</a:t>
          </a:r>
          <a:endParaRPr lang="en-IN" sz="1400" b="0" i="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7B764259-DD5E-40E8-975D-380EDDCABC28}" type="parTrans" cxnId="{BC4C8F9C-A1AC-434C-9F7C-A7B324A20C9C}">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5D05A6B1-6837-48A1-8F9D-3E605084413B}" type="sibTrans" cxnId="{BC4C8F9C-A1AC-434C-9F7C-A7B324A20C9C}">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473DB2B4-DDA6-4E24-A029-CF0FD379467F}">
      <dgm:prSet phldrT="[Text]" custT="1"/>
      <dgm:spPr/>
      <dgm:t>
        <a:bodyPr/>
        <a:lstStyle/>
        <a:p>
          <a:r>
            <a:rPr lang="en-IN" sz="1600" b="0" u="sng" cap="none" spc="0" dirty="0">
              <a:ln w="0"/>
              <a:effectLst>
                <a:outerShdw blurRad="38100" dist="19050" dir="2700000" algn="tl" rotWithShape="0">
                  <a:schemeClr val="dk1">
                    <a:alpha val="40000"/>
                  </a:schemeClr>
                </a:outerShdw>
              </a:effectLst>
            </a:rPr>
            <a:t>Dashboard Layers</a:t>
          </a:r>
        </a:p>
        <a:p>
          <a:r>
            <a:rPr lang="en-US" sz="1400" b="0" i="0" cap="none" spc="0" dirty="0">
              <a:ln w="0"/>
              <a:effectLst>
                <a:outerShdw blurRad="38100" dist="19050" dir="2700000" algn="tl" rotWithShape="0">
                  <a:schemeClr val="dk1">
                    <a:alpha val="40000"/>
                  </a:schemeClr>
                </a:outerShdw>
              </a:effectLst>
            </a:rPr>
            <a:t>Forecast View, Insights, Sentiment (NLP)</a:t>
          </a:r>
          <a:endParaRPr lang="en-IN" sz="1400" b="0" i="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5A483095-BAD5-4C9F-8D29-4058419692BF}" type="parTrans" cxnId="{66F1ACE8-1D82-44D1-A84E-A549145922F5}">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17478B4E-AD80-44E7-8091-A0709020CADE}" type="sibTrans" cxnId="{66F1ACE8-1D82-44D1-A84E-A549145922F5}">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DDF979D4-5951-41D6-86F3-97526CC41FE5}">
      <dgm:prSet phldrT="[Text]" custT="1"/>
      <dgm:spPr/>
      <dgm:t>
        <a:bodyPr/>
        <a:lstStyle/>
        <a:p>
          <a:pPr>
            <a:lnSpc>
              <a:spcPct val="150000"/>
            </a:lnSpc>
          </a:pPr>
          <a:r>
            <a:rPr lang="en-IN" sz="1600" b="0" u="sng" cap="none" spc="0" dirty="0">
              <a:ln w="0"/>
              <a:effectLst>
                <a:outerShdw blurRad="38100" dist="19050" dir="2700000" algn="tl" rotWithShape="0">
                  <a:schemeClr val="dk1">
                    <a:alpha val="40000"/>
                  </a:schemeClr>
                </a:outerShdw>
              </a:effectLst>
            </a:rPr>
            <a:t>KPI Evaluation</a:t>
          </a:r>
        </a:p>
        <a:p>
          <a:pPr>
            <a:lnSpc>
              <a:spcPct val="90000"/>
            </a:lnSpc>
          </a:pPr>
          <a:r>
            <a:rPr lang="en-IN" sz="1400" b="0" i="0" cap="none" spc="0" dirty="0">
              <a:ln w="0"/>
              <a:effectLst>
                <a:outerShdw blurRad="38100" dist="19050" dir="2700000" algn="tl" rotWithShape="0">
                  <a:schemeClr val="dk1">
                    <a:alpha val="40000"/>
                  </a:schemeClr>
                </a:outerShdw>
              </a:effectLst>
            </a:rPr>
            <a:t>MAE / RMSE / R² Comparison</a:t>
          </a:r>
        </a:p>
        <a:p>
          <a:pPr>
            <a:lnSpc>
              <a:spcPct val="90000"/>
            </a:lnSpc>
          </a:pPr>
          <a:endParaRPr lang="en-IN" sz="1600" b="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2FA0CE31-83A5-4AC2-A99B-3E3A68F17B1E}" type="parTrans" cxnId="{311F5B3E-3B18-48A5-9FE5-A4828C76A48C}">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EC7F913F-ECC8-40FF-9C5A-7CDD277AE71F}" type="sibTrans" cxnId="{311F5B3E-3B18-48A5-9FE5-A4828C76A48C}">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719F2D3E-69BB-4051-A95B-1F6431EDAEBA}">
      <dgm:prSet phldrT="[Text]" custT="1"/>
      <dgm:spPr/>
      <dgm:t>
        <a:bodyPr/>
        <a:lstStyle/>
        <a:p>
          <a:r>
            <a:rPr lang="en-IN" sz="1600" b="0" u="sng" cap="none" spc="0">
              <a:ln w="0"/>
              <a:effectLst>
                <a:outerShdw blurRad="38100" dist="19050" dir="2700000" algn="tl" rotWithShape="0">
                  <a:schemeClr val="dk1">
                    <a:alpha val="40000"/>
                  </a:schemeClr>
                </a:outerShdw>
              </a:effectLst>
            </a:rPr>
            <a:t>Sales Data Source</a:t>
          </a:r>
        </a:p>
        <a:p>
          <a:r>
            <a:rPr lang="en-IN" sz="1400" b="0" i="0" cap="none" spc="0">
              <a:ln w="0"/>
              <a:effectLst>
                <a:outerShdw blurRad="38100" dist="19050" dir="2700000" algn="tl" rotWithShape="0">
                  <a:schemeClr val="dk1">
                    <a:alpha val="40000"/>
                  </a:schemeClr>
                </a:outerShdw>
              </a:effectLst>
              <a:latin typeface="+mn-lt"/>
            </a:rPr>
            <a:t>AdventureWorks DW</a:t>
          </a:r>
          <a:endParaRPr lang="en-IN" sz="1400" b="0" i="0" cap="none" spc="0" dirty="0">
            <a:ln w="0"/>
            <a:effectLst>
              <a:outerShdw blurRad="38100" dist="19050" dir="2700000" algn="tl" rotWithShape="0">
                <a:schemeClr val="dk1">
                  <a:alpha val="40000"/>
                </a:schemeClr>
              </a:outerShdw>
            </a:effectLst>
            <a:latin typeface="+mn-lt"/>
            <a:cs typeface="Aharoni" panose="02010803020104030203" pitchFamily="2" charset="-79"/>
          </a:endParaRPr>
        </a:p>
      </dgm:t>
    </dgm:pt>
    <dgm:pt modelId="{5E976B9A-A541-4495-A8C1-F58D37B1A348}" type="parTrans" cxnId="{80BDF1C8-9FEB-420B-A026-DC70920307C8}">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BD6E3F03-EB45-4B33-8483-69D390C2377B}" type="sibTrans" cxnId="{80BDF1C8-9FEB-420B-A026-DC70920307C8}">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endParaRPr>
        </a:p>
      </dgm:t>
    </dgm:pt>
    <dgm:pt modelId="{14CA7586-BF9B-420F-A480-538444CAEC55}">
      <dgm:prSet phldrT="[Text]" custT="1"/>
      <dgm:spPr/>
      <dgm:t>
        <a:bodyPr/>
        <a:lstStyle/>
        <a:p>
          <a:r>
            <a:rPr lang="en-IN" sz="1600" b="0" u="sng" cap="none" spc="0" dirty="0">
              <a:ln w="0"/>
              <a:effectLst>
                <a:outerShdw blurRad="38100" dist="19050" dir="2700000" algn="tl" rotWithShape="0">
                  <a:schemeClr val="dk1">
                    <a:alpha val="40000"/>
                  </a:schemeClr>
                </a:outerShdw>
              </a:effectLst>
            </a:rPr>
            <a:t>Calendar Integration</a:t>
          </a:r>
        </a:p>
        <a:p>
          <a:r>
            <a:rPr lang="en-IN" sz="1400" b="0" i="1" cap="none" spc="0" dirty="0">
              <a:ln w="0"/>
              <a:effectLst>
                <a:outerShdw blurRad="38100" dist="19050" dir="2700000" algn="tl" rotWithShape="0">
                  <a:schemeClr val="dk1">
                    <a:alpha val="40000"/>
                  </a:schemeClr>
                </a:outerShdw>
              </a:effectLst>
            </a:rPr>
            <a:t>Month-Year Standardization</a:t>
          </a:r>
          <a:endParaRPr lang="en-IN" sz="1400" b="0" cap="none" spc="0" dirty="0">
            <a:ln w="0"/>
            <a:effectLst>
              <a:outerShdw blurRad="38100" dist="19050" dir="2700000" algn="tl" rotWithShape="0">
                <a:schemeClr val="dk1">
                  <a:alpha val="40000"/>
                </a:schemeClr>
              </a:outerShdw>
            </a:effectLst>
          </a:endParaRPr>
        </a:p>
        <a:p>
          <a:endParaRPr lang="en-IN" sz="1600" b="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1F6F000E-EB84-4542-81FB-48E423C2412D}" type="parTrans" cxnId="{E634DC62-D3C3-4312-AB39-76F240D66AC1}">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7868B500-866D-48FA-AA75-CFD474EE3858}" type="sibTrans" cxnId="{E634DC62-D3C3-4312-AB39-76F240D66AC1}">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FC5FA7A7-23C1-4480-BA97-3C88D3ABE54C}">
      <dgm:prSet phldrT="[Text]" custT="1"/>
      <dgm:spPr/>
      <dgm:t>
        <a:bodyPr/>
        <a:lstStyle/>
        <a:p>
          <a:pPr>
            <a:lnSpc>
              <a:spcPct val="100000"/>
            </a:lnSpc>
          </a:pPr>
          <a:r>
            <a:rPr lang="en-IN" sz="1600" b="0" u="sng" cap="none" spc="0" dirty="0">
              <a:ln w="0"/>
              <a:effectLst>
                <a:outerShdw blurRad="38100" dist="19050" dir="2700000" algn="tl" rotWithShape="0">
                  <a:schemeClr val="dk1">
                    <a:alpha val="40000"/>
                  </a:schemeClr>
                </a:outerShdw>
              </a:effectLst>
            </a:rPr>
            <a:t>Data Preparation</a:t>
          </a:r>
        </a:p>
        <a:p>
          <a:pPr>
            <a:lnSpc>
              <a:spcPct val="100000"/>
            </a:lnSpc>
          </a:pPr>
          <a:r>
            <a:rPr lang="en-IN" sz="1400" b="0" i="0" cap="none" spc="0" dirty="0">
              <a:ln w="0"/>
              <a:effectLst>
                <a:outerShdw blurRad="38100" dist="19050" dir="2700000" algn="tl" rotWithShape="0">
                  <a:schemeClr val="dk1">
                    <a:alpha val="40000"/>
                  </a:schemeClr>
                </a:outerShdw>
              </a:effectLst>
            </a:rPr>
            <a:t>Cleaning &amp; Feature Engineering</a:t>
          </a:r>
          <a:endParaRPr lang="en-IN" sz="1400" b="0" i="0"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A30294AA-B7D2-46A8-9ECB-83F92EF3BDCD}" type="sibTrans" cxnId="{9E9F05C0-AE4D-4DC7-908D-37CB825B4028}">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036A546D-829A-4550-8B1B-A36B1BF57738}" type="parTrans" cxnId="{9E9F05C0-AE4D-4DC7-908D-37CB825B4028}">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D5228B41-D928-4F3C-97A0-B165792CEFC8}">
      <dgm:prSet phldrT="[Text]" custT="1"/>
      <dgm:spPr/>
      <dgm:t>
        <a:bodyPr/>
        <a:lstStyle/>
        <a:p>
          <a:r>
            <a:rPr lang="en-IN" sz="1600" b="1" u="sng" cap="none" spc="0" dirty="0">
              <a:ln w="0"/>
              <a:effectLst>
                <a:outerShdw blurRad="38100" dist="19050" dir="2700000" algn="tl" rotWithShape="0">
                  <a:schemeClr val="dk1">
                    <a:alpha val="40000"/>
                  </a:schemeClr>
                </a:outerShdw>
              </a:effectLst>
              <a:latin typeface="+mj-lt"/>
              <a:cs typeface="Aharoni" panose="02010803020104030203" pitchFamily="2" charset="-79"/>
            </a:rPr>
            <a:t>Power BI Loading</a:t>
          </a:r>
        </a:p>
        <a:p>
          <a:r>
            <a:rPr lang="en-IN" sz="1400" b="0" i="1" cap="none" spc="0" dirty="0">
              <a:ln w="0"/>
              <a:effectLst>
                <a:outerShdw blurRad="38100" dist="19050" dir="2700000" algn="tl" rotWithShape="0">
                  <a:schemeClr val="dk1">
                    <a:alpha val="40000"/>
                  </a:schemeClr>
                </a:outerShdw>
              </a:effectLst>
            </a:rPr>
            <a:t>Actual + Predicted Data</a:t>
          </a:r>
          <a:endParaRPr lang="en-IN" sz="1400" b="0" i="1" cap="none" spc="0" dirty="0">
            <a:ln w="0"/>
            <a:effectLst>
              <a:outerShdw blurRad="38100" dist="19050" dir="2700000" algn="tl" rotWithShape="0">
                <a:schemeClr val="dk1">
                  <a:alpha val="40000"/>
                </a:schemeClr>
              </a:outerShdw>
            </a:effectLst>
            <a:latin typeface="+mj-lt"/>
            <a:cs typeface="Aharoni" panose="02010803020104030203" pitchFamily="2" charset="-79"/>
          </a:endParaRPr>
        </a:p>
      </dgm:t>
    </dgm:pt>
    <dgm:pt modelId="{944ED8C1-46BF-4B09-9E02-57E5D7912D1B}" type="sibTrans" cxnId="{C96DF705-4F2B-48E0-BF45-E2A93FFF1451}">
      <dgm:prSet custT="1"/>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D20EB6EC-53F5-4EC8-8E7F-0EA44F9B8A62}" type="parTrans" cxnId="{C96DF705-4F2B-48E0-BF45-E2A93FFF1451}">
      <dgm:prSet/>
      <dgm:spPr/>
      <dgm:t>
        <a:bodyPr/>
        <a:lstStyle/>
        <a:p>
          <a:endParaRPr lang="en-IN" sz="1600" b="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gm:t>
    </dgm:pt>
    <dgm:pt modelId="{DC08F549-C9A4-48FF-9EC1-E9997919F3FB}" type="pres">
      <dgm:prSet presAssocID="{4AD779F5-D488-4556-90E9-599A8C060074}" presName="diagram" presStyleCnt="0">
        <dgm:presLayoutVars>
          <dgm:dir/>
          <dgm:resizeHandles val="exact"/>
        </dgm:presLayoutVars>
      </dgm:prSet>
      <dgm:spPr/>
    </dgm:pt>
    <dgm:pt modelId="{64314FE7-CBAB-4E6A-A43A-51FAB9C4795F}" type="pres">
      <dgm:prSet presAssocID="{719F2D3E-69BB-4051-A95B-1F6431EDAEBA}" presName="node" presStyleLbl="node1" presStyleIdx="0" presStyleCnt="8">
        <dgm:presLayoutVars>
          <dgm:bulletEnabled val="1"/>
        </dgm:presLayoutVars>
      </dgm:prSet>
      <dgm:spPr/>
    </dgm:pt>
    <dgm:pt modelId="{3271D651-8073-4C09-9C17-2BA673AC26ED}" type="pres">
      <dgm:prSet presAssocID="{BD6E3F03-EB45-4B33-8483-69D390C2377B}" presName="sibTrans" presStyleLbl="sibTrans2D1" presStyleIdx="0" presStyleCnt="7"/>
      <dgm:spPr/>
    </dgm:pt>
    <dgm:pt modelId="{A091CB4A-D551-4021-9938-B0280D77F4A3}" type="pres">
      <dgm:prSet presAssocID="{BD6E3F03-EB45-4B33-8483-69D390C2377B}" presName="connectorText" presStyleLbl="sibTrans2D1" presStyleIdx="0" presStyleCnt="7"/>
      <dgm:spPr/>
    </dgm:pt>
    <dgm:pt modelId="{A08262E7-4F93-4B96-BBCF-E77C2F52A8C9}" type="pres">
      <dgm:prSet presAssocID="{FC5FA7A7-23C1-4480-BA97-3C88D3ABE54C}" presName="node" presStyleLbl="node1" presStyleIdx="1" presStyleCnt="8" custLinFactNeighborX="6384">
        <dgm:presLayoutVars>
          <dgm:bulletEnabled val="1"/>
        </dgm:presLayoutVars>
      </dgm:prSet>
      <dgm:spPr/>
    </dgm:pt>
    <dgm:pt modelId="{8F844E88-9C0C-4808-BFD7-4D998126F27C}" type="pres">
      <dgm:prSet presAssocID="{A30294AA-B7D2-46A8-9ECB-83F92EF3BDCD}" presName="sibTrans" presStyleLbl="sibTrans2D1" presStyleIdx="1" presStyleCnt="7"/>
      <dgm:spPr/>
    </dgm:pt>
    <dgm:pt modelId="{F597EDFB-C871-408E-9742-D3CC6A2EC495}" type="pres">
      <dgm:prSet presAssocID="{A30294AA-B7D2-46A8-9ECB-83F92EF3BDCD}" presName="connectorText" presStyleLbl="sibTrans2D1" presStyleIdx="1" presStyleCnt="7"/>
      <dgm:spPr/>
    </dgm:pt>
    <dgm:pt modelId="{1F7E5286-D46B-4F9A-9932-003AB2302DF8}" type="pres">
      <dgm:prSet presAssocID="{399F4075-FA80-4169-84CA-16502CF62906}" presName="node" presStyleLbl="node1" presStyleIdx="2" presStyleCnt="8" custScaleX="110222">
        <dgm:presLayoutVars>
          <dgm:bulletEnabled val="1"/>
        </dgm:presLayoutVars>
      </dgm:prSet>
      <dgm:spPr/>
    </dgm:pt>
    <dgm:pt modelId="{70F334C9-1903-44A4-9B71-1937CA6268A4}" type="pres">
      <dgm:prSet presAssocID="{FBADDCB4-4134-4475-93D9-C0A821678EB8}" presName="sibTrans" presStyleLbl="sibTrans2D1" presStyleIdx="2" presStyleCnt="7"/>
      <dgm:spPr/>
    </dgm:pt>
    <dgm:pt modelId="{005E3A98-308F-48B2-906C-3C273C93A431}" type="pres">
      <dgm:prSet presAssocID="{FBADDCB4-4134-4475-93D9-C0A821678EB8}" presName="connectorText" presStyleLbl="sibTrans2D1" presStyleIdx="2" presStyleCnt="7"/>
      <dgm:spPr/>
    </dgm:pt>
    <dgm:pt modelId="{4961F1C5-E889-41B6-BE84-84841C8AA69F}" type="pres">
      <dgm:prSet presAssocID="{653FBB5B-8ACD-4498-A2A5-2001B276278C}" presName="node" presStyleLbl="node1" presStyleIdx="3" presStyleCnt="8" custLinFactNeighborX="3648">
        <dgm:presLayoutVars>
          <dgm:bulletEnabled val="1"/>
        </dgm:presLayoutVars>
      </dgm:prSet>
      <dgm:spPr/>
    </dgm:pt>
    <dgm:pt modelId="{939EFBB6-5E91-476D-BC7C-97C675EEBFE7}" type="pres">
      <dgm:prSet presAssocID="{5D05A6B1-6837-48A1-8F9D-3E605084413B}" presName="sibTrans" presStyleLbl="sibTrans2D1" presStyleIdx="3" presStyleCnt="7"/>
      <dgm:spPr/>
    </dgm:pt>
    <dgm:pt modelId="{17FB801E-D72F-41BA-8415-020D55982AA6}" type="pres">
      <dgm:prSet presAssocID="{5D05A6B1-6837-48A1-8F9D-3E605084413B}" presName="connectorText" presStyleLbl="sibTrans2D1" presStyleIdx="3" presStyleCnt="7"/>
      <dgm:spPr/>
    </dgm:pt>
    <dgm:pt modelId="{361527FE-FA6E-4B78-80AE-8FBC79623D1B}" type="pres">
      <dgm:prSet presAssocID="{473DB2B4-DDA6-4E24-A029-CF0FD379467F}" presName="node" presStyleLbl="node1" presStyleIdx="4" presStyleCnt="8" custLinFactNeighborX="2280" custLinFactNeighborY="50924">
        <dgm:presLayoutVars>
          <dgm:bulletEnabled val="1"/>
        </dgm:presLayoutVars>
      </dgm:prSet>
      <dgm:spPr/>
    </dgm:pt>
    <dgm:pt modelId="{956F4368-F082-47B8-8C15-AFBFDCE01BF1}" type="pres">
      <dgm:prSet presAssocID="{17478B4E-AD80-44E7-8091-A0709020CADE}" presName="sibTrans" presStyleLbl="sibTrans2D1" presStyleIdx="4" presStyleCnt="7"/>
      <dgm:spPr/>
    </dgm:pt>
    <dgm:pt modelId="{12C7D044-39D4-4106-B199-D3B543B93821}" type="pres">
      <dgm:prSet presAssocID="{17478B4E-AD80-44E7-8091-A0709020CADE}" presName="connectorText" presStyleLbl="sibTrans2D1" presStyleIdx="4" presStyleCnt="7"/>
      <dgm:spPr/>
    </dgm:pt>
    <dgm:pt modelId="{36CD5222-2B4D-4112-9FF7-0810EFF08CDE}" type="pres">
      <dgm:prSet presAssocID="{DDF979D4-5951-41D6-86F3-97526CC41FE5}" presName="node" presStyleLbl="node1" presStyleIdx="5" presStyleCnt="8" custLinFactNeighborX="912" custLinFactNeighborY="55484">
        <dgm:presLayoutVars>
          <dgm:bulletEnabled val="1"/>
        </dgm:presLayoutVars>
      </dgm:prSet>
      <dgm:spPr/>
    </dgm:pt>
    <dgm:pt modelId="{E26EE3A3-5378-4734-B1E9-E563F7B88F4A}" type="pres">
      <dgm:prSet presAssocID="{EC7F913F-ECC8-40FF-9C5A-7CDD277AE71F}" presName="sibTrans" presStyleLbl="sibTrans2D1" presStyleIdx="5" presStyleCnt="7"/>
      <dgm:spPr/>
    </dgm:pt>
    <dgm:pt modelId="{5E63C5FB-F34D-4235-941A-1092A5FA3086}" type="pres">
      <dgm:prSet presAssocID="{EC7F913F-ECC8-40FF-9C5A-7CDD277AE71F}" presName="connectorText" presStyleLbl="sibTrans2D1" presStyleIdx="5" presStyleCnt="7"/>
      <dgm:spPr/>
    </dgm:pt>
    <dgm:pt modelId="{EA3DD8F3-2646-4ED7-9136-302A6D3F1FE6}" type="pres">
      <dgm:prSet presAssocID="{D5228B41-D928-4F3C-97A0-B165792CEFC8}" presName="node" presStyleLbl="node1" presStyleIdx="6" presStyleCnt="8" custLinFactNeighborX="-456" custLinFactNeighborY="53964">
        <dgm:presLayoutVars>
          <dgm:bulletEnabled val="1"/>
        </dgm:presLayoutVars>
      </dgm:prSet>
      <dgm:spPr/>
    </dgm:pt>
    <dgm:pt modelId="{AF3A0756-FF2D-4930-9ECF-345606F65263}" type="pres">
      <dgm:prSet presAssocID="{944ED8C1-46BF-4B09-9E02-57E5D7912D1B}" presName="sibTrans" presStyleLbl="sibTrans2D1" presStyleIdx="6" presStyleCnt="7"/>
      <dgm:spPr/>
    </dgm:pt>
    <dgm:pt modelId="{9E3764E1-8209-428A-930A-844AB9D617A4}" type="pres">
      <dgm:prSet presAssocID="{944ED8C1-46BF-4B09-9E02-57E5D7912D1B}" presName="connectorText" presStyleLbl="sibTrans2D1" presStyleIdx="6" presStyleCnt="7"/>
      <dgm:spPr/>
    </dgm:pt>
    <dgm:pt modelId="{696CDAB5-CCE3-47D9-9A42-EE8C70365C1B}" type="pres">
      <dgm:prSet presAssocID="{14CA7586-BF9B-420F-A480-538444CAEC55}" presName="node" presStyleLbl="node1" presStyleIdx="7" presStyleCnt="8" custLinFactNeighborX="1005" custLinFactNeighborY="58525">
        <dgm:presLayoutVars>
          <dgm:bulletEnabled val="1"/>
        </dgm:presLayoutVars>
      </dgm:prSet>
      <dgm:spPr/>
    </dgm:pt>
  </dgm:ptLst>
  <dgm:cxnLst>
    <dgm:cxn modelId="{C96DF705-4F2B-48E0-BF45-E2A93FFF1451}" srcId="{4AD779F5-D488-4556-90E9-599A8C060074}" destId="{D5228B41-D928-4F3C-97A0-B165792CEFC8}" srcOrd="6" destOrd="0" parTransId="{D20EB6EC-53F5-4EC8-8E7F-0EA44F9B8A62}" sibTransId="{944ED8C1-46BF-4B09-9E02-57E5D7912D1B}"/>
    <dgm:cxn modelId="{07827715-9B2A-407F-8A65-EF0E394A9C6F}" type="presOf" srcId="{FBADDCB4-4134-4475-93D9-C0A821678EB8}" destId="{70F334C9-1903-44A4-9B71-1937CA6268A4}" srcOrd="0" destOrd="0" presId="urn:microsoft.com/office/officeart/2005/8/layout/process5"/>
    <dgm:cxn modelId="{F1A91421-92DE-422A-B120-6464CC622BC9}" type="presOf" srcId="{EC7F913F-ECC8-40FF-9C5A-7CDD277AE71F}" destId="{5E63C5FB-F34D-4235-941A-1092A5FA3086}" srcOrd="1" destOrd="0" presId="urn:microsoft.com/office/officeart/2005/8/layout/process5"/>
    <dgm:cxn modelId="{E4E96024-3B67-456F-981E-C564A826A5F8}" type="presOf" srcId="{944ED8C1-46BF-4B09-9E02-57E5D7912D1B}" destId="{AF3A0756-FF2D-4930-9ECF-345606F65263}" srcOrd="0" destOrd="0" presId="urn:microsoft.com/office/officeart/2005/8/layout/process5"/>
    <dgm:cxn modelId="{244ED730-00D5-4113-86BB-96AA0CD74C4B}" type="presOf" srcId="{14CA7586-BF9B-420F-A480-538444CAEC55}" destId="{696CDAB5-CCE3-47D9-9A42-EE8C70365C1B}" srcOrd="0" destOrd="0" presId="urn:microsoft.com/office/officeart/2005/8/layout/process5"/>
    <dgm:cxn modelId="{FF10EE32-0D42-451F-A9BC-C72C3AD90179}" srcId="{4AD779F5-D488-4556-90E9-599A8C060074}" destId="{399F4075-FA80-4169-84CA-16502CF62906}" srcOrd="2" destOrd="0" parTransId="{85D086BC-3661-48D6-8AB1-7530C4EDE32A}" sibTransId="{FBADDCB4-4134-4475-93D9-C0A821678EB8}"/>
    <dgm:cxn modelId="{311F5B3E-3B18-48A5-9FE5-A4828C76A48C}" srcId="{4AD779F5-D488-4556-90E9-599A8C060074}" destId="{DDF979D4-5951-41D6-86F3-97526CC41FE5}" srcOrd="5" destOrd="0" parTransId="{2FA0CE31-83A5-4AC2-A99B-3E3A68F17B1E}" sibTransId="{EC7F913F-ECC8-40FF-9C5A-7CDD277AE71F}"/>
    <dgm:cxn modelId="{E71F645F-F054-4B49-9D06-74459FA29D41}" type="presOf" srcId="{473DB2B4-DDA6-4E24-A029-CF0FD379467F}" destId="{361527FE-FA6E-4B78-80AE-8FBC79623D1B}" srcOrd="0" destOrd="0" presId="urn:microsoft.com/office/officeart/2005/8/layout/process5"/>
    <dgm:cxn modelId="{E634DC62-D3C3-4312-AB39-76F240D66AC1}" srcId="{4AD779F5-D488-4556-90E9-599A8C060074}" destId="{14CA7586-BF9B-420F-A480-538444CAEC55}" srcOrd="7" destOrd="0" parTransId="{1F6F000E-EB84-4542-81FB-48E423C2412D}" sibTransId="{7868B500-866D-48FA-AA75-CFD474EE3858}"/>
    <dgm:cxn modelId="{E2004A68-C00B-4DA9-B158-F256C8417EF1}" type="presOf" srcId="{A30294AA-B7D2-46A8-9ECB-83F92EF3BDCD}" destId="{F597EDFB-C871-408E-9742-D3CC6A2EC495}" srcOrd="1" destOrd="0" presId="urn:microsoft.com/office/officeart/2005/8/layout/process5"/>
    <dgm:cxn modelId="{6E3A6F78-EB6B-427A-8C89-56D6D189EAB1}" type="presOf" srcId="{653FBB5B-8ACD-4498-A2A5-2001B276278C}" destId="{4961F1C5-E889-41B6-BE84-84841C8AA69F}" srcOrd="0" destOrd="0" presId="urn:microsoft.com/office/officeart/2005/8/layout/process5"/>
    <dgm:cxn modelId="{B65DFD7A-18CB-4868-BBEC-5272E8DB0615}" type="presOf" srcId="{FBADDCB4-4134-4475-93D9-C0A821678EB8}" destId="{005E3A98-308F-48B2-906C-3C273C93A431}" srcOrd="1" destOrd="0" presId="urn:microsoft.com/office/officeart/2005/8/layout/process5"/>
    <dgm:cxn modelId="{37E22D7B-F880-4C1B-A7D8-F9C354DBFBD7}" type="presOf" srcId="{944ED8C1-46BF-4B09-9E02-57E5D7912D1B}" destId="{9E3764E1-8209-428A-930A-844AB9D617A4}" srcOrd="1" destOrd="0" presId="urn:microsoft.com/office/officeart/2005/8/layout/process5"/>
    <dgm:cxn modelId="{8009287D-F084-452F-BCE8-DD4929213493}" type="presOf" srcId="{4AD779F5-D488-4556-90E9-599A8C060074}" destId="{DC08F549-C9A4-48FF-9EC1-E9997919F3FB}" srcOrd="0" destOrd="0" presId="urn:microsoft.com/office/officeart/2005/8/layout/process5"/>
    <dgm:cxn modelId="{609A487D-4766-4FF9-B94B-20242FCCFA3F}" type="presOf" srcId="{BD6E3F03-EB45-4B33-8483-69D390C2377B}" destId="{A091CB4A-D551-4021-9938-B0280D77F4A3}" srcOrd="1" destOrd="0" presId="urn:microsoft.com/office/officeart/2005/8/layout/process5"/>
    <dgm:cxn modelId="{ACD7BE83-A129-4E42-9998-48153F723474}" type="presOf" srcId="{5D05A6B1-6837-48A1-8F9D-3E605084413B}" destId="{939EFBB6-5E91-476D-BC7C-97C675EEBFE7}" srcOrd="0" destOrd="0" presId="urn:microsoft.com/office/officeart/2005/8/layout/process5"/>
    <dgm:cxn modelId="{0828A189-F0FE-406D-B00A-8CF898A1BA06}" type="presOf" srcId="{EC7F913F-ECC8-40FF-9C5A-7CDD277AE71F}" destId="{E26EE3A3-5378-4734-B1E9-E563F7B88F4A}" srcOrd="0" destOrd="0" presId="urn:microsoft.com/office/officeart/2005/8/layout/process5"/>
    <dgm:cxn modelId="{2589FD98-69F1-4D5E-B639-0C891268B3BC}" type="presOf" srcId="{5D05A6B1-6837-48A1-8F9D-3E605084413B}" destId="{17FB801E-D72F-41BA-8415-020D55982AA6}" srcOrd="1" destOrd="0" presId="urn:microsoft.com/office/officeart/2005/8/layout/process5"/>
    <dgm:cxn modelId="{BC4C8F9C-A1AC-434C-9F7C-A7B324A20C9C}" srcId="{4AD779F5-D488-4556-90E9-599A8C060074}" destId="{653FBB5B-8ACD-4498-A2A5-2001B276278C}" srcOrd="3" destOrd="0" parTransId="{7B764259-DD5E-40E8-975D-380EDDCABC28}" sibTransId="{5D05A6B1-6837-48A1-8F9D-3E605084413B}"/>
    <dgm:cxn modelId="{21FD4AB2-32F5-49AC-9466-2E186D6C6CC5}" type="presOf" srcId="{17478B4E-AD80-44E7-8091-A0709020CADE}" destId="{12C7D044-39D4-4106-B199-D3B543B93821}" srcOrd="1" destOrd="0" presId="urn:microsoft.com/office/officeart/2005/8/layout/process5"/>
    <dgm:cxn modelId="{9E9F05C0-AE4D-4DC7-908D-37CB825B4028}" srcId="{4AD779F5-D488-4556-90E9-599A8C060074}" destId="{FC5FA7A7-23C1-4480-BA97-3C88D3ABE54C}" srcOrd="1" destOrd="0" parTransId="{036A546D-829A-4550-8B1B-A36B1BF57738}" sibTransId="{A30294AA-B7D2-46A8-9ECB-83F92EF3BDCD}"/>
    <dgm:cxn modelId="{80BDF1C8-9FEB-420B-A026-DC70920307C8}" srcId="{4AD779F5-D488-4556-90E9-599A8C060074}" destId="{719F2D3E-69BB-4051-A95B-1F6431EDAEBA}" srcOrd="0" destOrd="0" parTransId="{5E976B9A-A541-4495-A8C1-F58D37B1A348}" sibTransId="{BD6E3F03-EB45-4B33-8483-69D390C2377B}"/>
    <dgm:cxn modelId="{929254CF-DF0D-485D-B5A5-C092220AE199}" type="presOf" srcId="{BD6E3F03-EB45-4B33-8483-69D390C2377B}" destId="{3271D651-8073-4C09-9C17-2BA673AC26ED}" srcOrd="0" destOrd="0" presId="urn:microsoft.com/office/officeart/2005/8/layout/process5"/>
    <dgm:cxn modelId="{3768BED5-9C41-4CAF-8268-0C6D497B7354}" type="presOf" srcId="{DDF979D4-5951-41D6-86F3-97526CC41FE5}" destId="{36CD5222-2B4D-4112-9FF7-0810EFF08CDE}" srcOrd="0" destOrd="0" presId="urn:microsoft.com/office/officeart/2005/8/layout/process5"/>
    <dgm:cxn modelId="{E4BE59D8-DD04-4EA2-B14E-DAEAD97B700F}" type="presOf" srcId="{399F4075-FA80-4169-84CA-16502CF62906}" destId="{1F7E5286-D46B-4F9A-9932-003AB2302DF8}" srcOrd="0" destOrd="0" presId="urn:microsoft.com/office/officeart/2005/8/layout/process5"/>
    <dgm:cxn modelId="{467DE3D9-3DE9-4EB6-B7C9-70D30264B44B}" type="presOf" srcId="{A30294AA-B7D2-46A8-9ECB-83F92EF3BDCD}" destId="{8F844E88-9C0C-4808-BFD7-4D998126F27C}" srcOrd="0" destOrd="0" presId="urn:microsoft.com/office/officeart/2005/8/layout/process5"/>
    <dgm:cxn modelId="{C08DD4E2-E905-471A-9EB7-5C2A61A91C2C}" type="presOf" srcId="{FC5FA7A7-23C1-4480-BA97-3C88D3ABE54C}" destId="{A08262E7-4F93-4B96-BBCF-E77C2F52A8C9}" srcOrd="0" destOrd="0" presId="urn:microsoft.com/office/officeart/2005/8/layout/process5"/>
    <dgm:cxn modelId="{EFD79AE3-E391-4E81-8E7A-337E986F430D}" type="presOf" srcId="{17478B4E-AD80-44E7-8091-A0709020CADE}" destId="{956F4368-F082-47B8-8C15-AFBFDCE01BF1}" srcOrd="0" destOrd="0" presId="urn:microsoft.com/office/officeart/2005/8/layout/process5"/>
    <dgm:cxn modelId="{66F1ACE8-1D82-44D1-A84E-A549145922F5}" srcId="{4AD779F5-D488-4556-90E9-599A8C060074}" destId="{473DB2B4-DDA6-4E24-A029-CF0FD379467F}" srcOrd="4" destOrd="0" parTransId="{5A483095-BAD5-4C9F-8D29-4058419692BF}" sibTransId="{17478B4E-AD80-44E7-8091-A0709020CADE}"/>
    <dgm:cxn modelId="{C5DCE3EA-DB01-4FB4-8CB2-CC4F728EA486}" type="presOf" srcId="{D5228B41-D928-4F3C-97A0-B165792CEFC8}" destId="{EA3DD8F3-2646-4ED7-9136-302A6D3F1FE6}" srcOrd="0" destOrd="0" presId="urn:microsoft.com/office/officeart/2005/8/layout/process5"/>
    <dgm:cxn modelId="{D543EFEC-B41F-4883-A31D-54E691D13E97}" type="presOf" srcId="{719F2D3E-69BB-4051-A95B-1F6431EDAEBA}" destId="{64314FE7-CBAB-4E6A-A43A-51FAB9C4795F}" srcOrd="0" destOrd="0" presId="urn:microsoft.com/office/officeart/2005/8/layout/process5"/>
    <dgm:cxn modelId="{EE415C8B-6ED2-483B-AA88-8776182B3933}" type="presParOf" srcId="{DC08F549-C9A4-48FF-9EC1-E9997919F3FB}" destId="{64314FE7-CBAB-4E6A-A43A-51FAB9C4795F}" srcOrd="0" destOrd="0" presId="urn:microsoft.com/office/officeart/2005/8/layout/process5"/>
    <dgm:cxn modelId="{8F2F4E49-A411-441D-BFEE-DF25073F8371}" type="presParOf" srcId="{DC08F549-C9A4-48FF-9EC1-E9997919F3FB}" destId="{3271D651-8073-4C09-9C17-2BA673AC26ED}" srcOrd="1" destOrd="0" presId="urn:microsoft.com/office/officeart/2005/8/layout/process5"/>
    <dgm:cxn modelId="{330A9186-991E-4F90-93AC-C14A5BECAC59}" type="presParOf" srcId="{3271D651-8073-4C09-9C17-2BA673AC26ED}" destId="{A091CB4A-D551-4021-9938-B0280D77F4A3}" srcOrd="0" destOrd="0" presId="urn:microsoft.com/office/officeart/2005/8/layout/process5"/>
    <dgm:cxn modelId="{B101CC01-14FE-46C9-BC85-723F8D6929D4}" type="presParOf" srcId="{DC08F549-C9A4-48FF-9EC1-E9997919F3FB}" destId="{A08262E7-4F93-4B96-BBCF-E77C2F52A8C9}" srcOrd="2" destOrd="0" presId="urn:microsoft.com/office/officeart/2005/8/layout/process5"/>
    <dgm:cxn modelId="{2A69D124-20E0-4EAC-A96A-770A04FC2AC1}" type="presParOf" srcId="{DC08F549-C9A4-48FF-9EC1-E9997919F3FB}" destId="{8F844E88-9C0C-4808-BFD7-4D998126F27C}" srcOrd="3" destOrd="0" presId="urn:microsoft.com/office/officeart/2005/8/layout/process5"/>
    <dgm:cxn modelId="{71C1DEFE-5230-4210-9DDC-09F51BA8D02D}" type="presParOf" srcId="{8F844E88-9C0C-4808-BFD7-4D998126F27C}" destId="{F597EDFB-C871-408E-9742-D3CC6A2EC495}" srcOrd="0" destOrd="0" presId="urn:microsoft.com/office/officeart/2005/8/layout/process5"/>
    <dgm:cxn modelId="{C7B20331-B9DF-4917-8CA8-2B58B4407EA4}" type="presParOf" srcId="{DC08F549-C9A4-48FF-9EC1-E9997919F3FB}" destId="{1F7E5286-D46B-4F9A-9932-003AB2302DF8}" srcOrd="4" destOrd="0" presId="urn:microsoft.com/office/officeart/2005/8/layout/process5"/>
    <dgm:cxn modelId="{F04AED9B-4D41-448B-9D31-861FD77C1965}" type="presParOf" srcId="{DC08F549-C9A4-48FF-9EC1-E9997919F3FB}" destId="{70F334C9-1903-44A4-9B71-1937CA6268A4}" srcOrd="5" destOrd="0" presId="urn:microsoft.com/office/officeart/2005/8/layout/process5"/>
    <dgm:cxn modelId="{F0A60C54-3F7D-4447-9795-51A5C1A9479B}" type="presParOf" srcId="{70F334C9-1903-44A4-9B71-1937CA6268A4}" destId="{005E3A98-308F-48B2-906C-3C273C93A431}" srcOrd="0" destOrd="0" presId="urn:microsoft.com/office/officeart/2005/8/layout/process5"/>
    <dgm:cxn modelId="{F71C7B4A-7CE9-4E2C-98CE-813A25B13C04}" type="presParOf" srcId="{DC08F549-C9A4-48FF-9EC1-E9997919F3FB}" destId="{4961F1C5-E889-41B6-BE84-84841C8AA69F}" srcOrd="6" destOrd="0" presId="urn:microsoft.com/office/officeart/2005/8/layout/process5"/>
    <dgm:cxn modelId="{3F41DA03-DF88-4359-8083-EFD1C0E48990}" type="presParOf" srcId="{DC08F549-C9A4-48FF-9EC1-E9997919F3FB}" destId="{939EFBB6-5E91-476D-BC7C-97C675EEBFE7}" srcOrd="7" destOrd="0" presId="urn:microsoft.com/office/officeart/2005/8/layout/process5"/>
    <dgm:cxn modelId="{38964B44-FD19-4CD4-8134-6F2DE9AA5A18}" type="presParOf" srcId="{939EFBB6-5E91-476D-BC7C-97C675EEBFE7}" destId="{17FB801E-D72F-41BA-8415-020D55982AA6}" srcOrd="0" destOrd="0" presId="urn:microsoft.com/office/officeart/2005/8/layout/process5"/>
    <dgm:cxn modelId="{7967B925-6774-4174-9D6D-799A8863AADD}" type="presParOf" srcId="{DC08F549-C9A4-48FF-9EC1-E9997919F3FB}" destId="{361527FE-FA6E-4B78-80AE-8FBC79623D1B}" srcOrd="8" destOrd="0" presId="urn:microsoft.com/office/officeart/2005/8/layout/process5"/>
    <dgm:cxn modelId="{18301331-365C-44F6-9A7E-9E0A790C463C}" type="presParOf" srcId="{DC08F549-C9A4-48FF-9EC1-E9997919F3FB}" destId="{956F4368-F082-47B8-8C15-AFBFDCE01BF1}" srcOrd="9" destOrd="0" presId="urn:microsoft.com/office/officeart/2005/8/layout/process5"/>
    <dgm:cxn modelId="{33D36B61-7193-4848-8C84-95EA32DF6782}" type="presParOf" srcId="{956F4368-F082-47B8-8C15-AFBFDCE01BF1}" destId="{12C7D044-39D4-4106-B199-D3B543B93821}" srcOrd="0" destOrd="0" presId="urn:microsoft.com/office/officeart/2005/8/layout/process5"/>
    <dgm:cxn modelId="{99F1EB5A-055F-4EA9-AD7D-DE4A08907F4C}" type="presParOf" srcId="{DC08F549-C9A4-48FF-9EC1-E9997919F3FB}" destId="{36CD5222-2B4D-4112-9FF7-0810EFF08CDE}" srcOrd="10" destOrd="0" presId="urn:microsoft.com/office/officeart/2005/8/layout/process5"/>
    <dgm:cxn modelId="{E04D80E2-37F3-43C0-8724-BACAFC1FEC54}" type="presParOf" srcId="{DC08F549-C9A4-48FF-9EC1-E9997919F3FB}" destId="{E26EE3A3-5378-4734-B1E9-E563F7B88F4A}" srcOrd="11" destOrd="0" presId="urn:microsoft.com/office/officeart/2005/8/layout/process5"/>
    <dgm:cxn modelId="{E4374E2D-ABD7-4688-A8ED-115F5F42F639}" type="presParOf" srcId="{E26EE3A3-5378-4734-B1E9-E563F7B88F4A}" destId="{5E63C5FB-F34D-4235-941A-1092A5FA3086}" srcOrd="0" destOrd="0" presId="urn:microsoft.com/office/officeart/2005/8/layout/process5"/>
    <dgm:cxn modelId="{2A5EB83F-A794-4E26-88E6-1DB3AF6AB1E4}" type="presParOf" srcId="{DC08F549-C9A4-48FF-9EC1-E9997919F3FB}" destId="{EA3DD8F3-2646-4ED7-9136-302A6D3F1FE6}" srcOrd="12" destOrd="0" presId="urn:microsoft.com/office/officeart/2005/8/layout/process5"/>
    <dgm:cxn modelId="{FADA2E64-A952-418D-B278-E8A77FEA6021}" type="presParOf" srcId="{DC08F549-C9A4-48FF-9EC1-E9997919F3FB}" destId="{AF3A0756-FF2D-4930-9ECF-345606F65263}" srcOrd="13" destOrd="0" presId="urn:microsoft.com/office/officeart/2005/8/layout/process5"/>
    <dgm:cxn modelId="{3A8FAC36-5E0C-47F2-A265-0D24B2D688BF}" type="presParOf" srcId="{AF3A0756-FF2D-4930-9ECF-345606F65263}" destId="{9E3764E1-8209-428A-930A-844AB9D617A4}" srcOrd="0" destOrd="0" presId="urn:microsoft.com/office/officeart/2005/8/layout/process5"/>
    <dgm:cxn modelId="{D75E0F5D-92E7-428B-B0F1-BE7F98A679A9}" type="presParOf" srcId="{DC08F549-C9A4-48FF-9EC1-E9997919F3FB}" destId="{696CDAB5-CCE3-47D9-9A42-EE8C70365C1B}"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D779F5-D488-4556-90E9-599A8C060074}" type="doc">
      <dgm:prSet loTypeId="urn:microsoft.com/office/officeart/2005/8/layout/process5" loCatId="process" qsTypeId="urn:microsoft.com/office/officeart/2005/8/quickstyle/simple5" qsCatId="simple" csTypeId="urn:microsoft.com/office/officeart/2005/8/colors/accent0_3" csCatId="mainScheme" phldr="1"/>
      <dgm:spPr/>
      <dgm:t>
        <a:bodyPr/>
        <a:lstStyle/>
        <a:p>
          <a:endParaRPr lang="en-IN"/>
        </a:p>
      </dgm:t>
    </dgm:pt>
    <dgm:pt modelId="{399F4075-FA80-4169-84CA-16502CF62906}">
      <dgm:prSet phldrT="[Text]" custT="1"/>
      <dgm:spPr/>
      <dgm:t>
        <a:bodyPr/>
        <a:lstStyle/>
        <a:p>
          <a:r>
            <a:rPr lang="en-IN" sz="1600" b="1" dirty="0">
              <a:latin typeface="+mj-lt"/>
              <a:cs typeface="Aharoni" panose="02010803020104030203" pitchFamily="2" charset="-79"/>
            </a:rPr>
            <a:t> Power Query Data Transformation and manipulation</a:t>
          </a:r>
          <a:endParaRPr lang="en-IN" sz="1600" dirty="0">
            <a:latin typeface="+mj-lt"/>
            <a:cs typeface="Aharoni" panose="02010803020104030203" pitchFamily="2" charset="-79"/>
          </a:endParaRPr>
        </a:p>
      </dgm:t>
    </dgm:pt>
    <dgm:pt modelId="{85D086BC-3661-48D6-8AB1-7530C4EDE32A}" type="parTrans" cxnId="{FF10EE32-0D42-451F-A9BC-C72C3AD90179}">
      <dgm:prSet/>
      <dgm:spPr/>
      <dgm:t>
        <a:bodyPr/>
        <a:lstStyle/>
        <a:p>
          <a:endParaRPr lang="en-IN" sz="1600">
            <a:latin typeface="+mj-lt"/>
            <a:cs typeface="Aharoni" panose="02010803020104030203" pitchFamily="2" charset="-79"/>
          </a:endParaRPr>
        </a:p>
      </dgm:t>
    </dgm:pt>
    <dgm:pt modelId="{FBADDCB4-4134-4475-93D9-C0A821678EB8}" type="sibTrans" cxnId="{FF10EE32-0D42-451F-A9BC-C72C3AD90179}">
      <dgm:prSet custT="1"/>
      <dgm:spPr/>
      <dgm:t>
        <a:bodyPr/>
        <a:lstStyle/>
        <a:p>
          <a:endParaRPr lang="en-IN" sz="1600">
            <a:latin typeface="+mj-lt"/>
            <a:cs typeface="Aharoni" panose="02010803020104030203" pitchFamily="2" charset="-79"/>
          </a:endParaRPr>
        </a:p>
      </dgm:t>
    </dgm:pt>
    <dgm:pt modelId="{653FBB5B-8ACD-4498-A2A5-2001B276278C}">
      <dgm:prSet phldrT="[Text]" custT="1"/>
      <dgm:spPr/>
      <dgm:t>
        <a:bodyPr/>
        <a:lstStyle/>
        <a:p>
          <a:r>
            <a:rPr lang="en-IN" sz="1600" b="1" dirty="0">
              <a:latin typeface="+mj-lt"/>
              <a:cs typeface="Aharoni" panose="02010803020104030203" pitchFamily="2" charset="-79"/>
            </a:rPr>
            <a:t>Power BI Dimensional Modelling</a:t>
          </a:r>
          <a:endParaRPr lang="en-IN" sz="1600" dirty="0">
            <a:latin typeface="+mj-lt"/>
            <a:cs typeface="Aharoni" panose="02010803020104030203" pitchFamily="2" charset="-79"/>
          </a:endParaRPr>
        </a:p>
      </dgm:t>
    </dgm:pt>
    <dgm:pt modelId="{7B764259-DD5E-40E8-975D-380EDDCABC28}" type="parTrans" cxnId="{BC4C8F9C-A1AC-434C-9F7C-A7B324A20C9C}">
      <dgm:prSet/>
      <dgm:spPr/>
      <dgm:t>
        <a:bodyPr/>
        <a:lstStyle/>
        <a:p>
          <a:endParaRPr lang="en-IN" sz="1600">
            <a:latin typeface="+mj-lt"/>
            <a:cs typeface="Aharoni" panose="02010803020104030203" pitchFamily="2" charset="-79"/>
          </a:endParaRPr>
        </a:p>
      </dgm:t>
    </dgm:pt>
    <dgm:pt modelId="{5D05A6B1-6837-48A1-8F9D-3E605084413B}" type="sibTrans" cxnId="{BC4C8F9C-A1AC-434C-9F7C-A7B324A20C9C}">
      <dgm:prSet custT="1"/>
      <dgm:spPr/>
      <dgm:t>
        <a:bodyPr/>
        <a:lstStyle/>
        <a:p>
          <a:endParaRPr lang="en-IN" sz="1600">
            <a:latin typeface="+mj-lt"/>
            <a:cs typeface="Aharoni" panose="02010803020104030203" pitchFamily="2" charset="-79"/>
          </a:endParaRPr>
        </a:p>
      </dgm:t>
    </dgm:pt>
    <dgm:pt modelId="{473DB2B4-DDA6-4E24-A029-CF0FD379467F}">
      <dgm:prSet phldrT="[Text]" custT="1"/>
      <dgm:spPr/>
      <dgm:t>
        <a:bodyPr/>
        <a:lstStyle/>
        <a:p>
          <a:r>
            <a:rPr lang="en-IN" sz="1600" b="1" dirty="0">
              <a:latin typeface="+mj-lt"/>
              <a:cs typeface="Aharoni" panose="02010803020104030203" pitchFamily="2" charset="-79"/>
            </a:rPr>
            <a:t>Measures Creation</a:t>
          </a:r>
          <a:endParaRPr lang="en-IN" sz="1600" dirty="0">
            <a:latin typeface="+mj-lt"/>
            <a:cs typeface="Aharoni" panose="02010803020104030203" pitchFamily="2" charset="-79"/>
          </a:endParaRPr>
        </a:p>
      </dgm:t>
    </dgm:pt>
    <dgm:pt modelId="{5A483095-BAD5-4C9F-8D29-4058419692BF}" type="parTrans" cxnId="{66F1ACE8-1D82-44D1-A84E-A549145922F5}">
      <dgm:prSet/>
      <dgm:spPr/>
      <dgm:t>
        <a:bodyPr/>
        <a:lstStyle/>
        <a:p>
          <a:endParaRPr lang="en-IN" sz="1600">
            <a:latin typeface="+mj-lt"/>
            <a:cs typeface="Aharoni" panose="02010803020104030203" pitchFamily="2" charset="-79"/>
          </a:endParaRPr>
        </a:p>
      </dgm:t>
    </dgm:pt>
    <dgm:pt modelId="{17478B4E-AD80-44E7-8091-A0709020CADE}" type="sibTrans" cxnId="{66F1ACE8-1D82-44D1-A84E-A549145922F5}">
      <dgm:prSet custT="1"/>
      <dgm:spPr/>
      <dgm:t>
        <a:bodyPr/>
        <a:lstStyle/>
        <a:p>
          <a:endParaRPr lang="en-IN" sz="1600">
            <a:latin typeface="+mj-lt"/>
            <a:cs typeface="Aharoni" panose="02010803020104030203" pitchFamily="2" charset="-79"/>
          </a:endParaRPr>
        </a:p>
      </dgm:t>
    </dgm:pt>
    <dgm:pt modelId="{DDF979D4-5951-41D6-86F3-97526CC41FE5}">
      <dgm:prSet phldrT="[Text]" custT="1"/>
      <dgm:spPr/>
      <dgm:t>
        <a:bodyPr/>
        <a:lstStyle/>
        <a:p>
          <a:r>
            <a:rPr lang="en-IN" sz="1600" b="1" dirty="0">
              <a:latin typeface="+mj-lt"/>
              <a:cs typeface="Aharoni" panose="02010803020104030203" pitchFamily="2" charset="-79"/>
            </a:rPr>
            <a:t>Power BI Dashboard Development</a:t>
          </a:r>
          <a:endParaRPr lang="en-IN" sz="1600" dirty="0">
            <a:latin typeface="+mj-lt"/>
            <a:cs typeface="Aharoni" panose="02010803020104030203" pitchFamily="2" charset="-79"/>
          </a:endParaRPr>
        </a:p>
      </dgm:t>
    </dgm:pt>
    <dgm:pt modelId="{2FA0CE31-83A5-4AC2-A99B-3E3A68F17B1E}" type="parTrans" cxnId="{311F5B3E-3B18-48A5-9FE5-A4828C76A48C}">
      <dgm:prSet/>
      <dgm:spPr/>
      <dgm:t>
        <a:bodyPr/>
        <a:lstStyle/>
        <a:p>
          <a:endParaRPr lang="en-IN" sz="1600">
            <a:latin typeface="+mj-lt"/>
            <a:cs typeface="Aharoni" panose="02010803020104030203" pitchFamily="2" charset="-79"/>
          </a:endParaRPr>
        </a:p>
      </dgm:t>
    </dgm:pt>
    <dgm:pt modelId="{EC7F913F-ECC8-40FF-9C5A-7CDD277AE71F}" type="sibTrans" cxnId="{311F5B3E-3B18-48A5-9FE5-A4828C76A48C}">
      <dgm:prSet custT="1"/>
      <dgm:spPr/>
      <dgm:t>
        <a:bodyPr/>
        <a:lstStyle/>
        <a:p>
          <a:endParaRPr lang="en-IN" sz="1600">
            <a:latin typeface="+mj-lt"/>
            <a:cs typeface="Aharoni" panose="02010803020104030203" pitchFamily="2" charset="-79"/>
          </a:endParaRPr>
        </a:p>
      </dgm:t>
    </dgm:pt>
    <dgm:pt modelId="{719F2D3E-69BB-4051-A95B-1F6431EDAEBA}">
      <dgm:prSet phldrT="[Text]" custT="1"/>
      <dgm:spPr/>
      <dgm:t>
        <a:bodyPr/>
        <a:lstStyle/>
        <a:p>
          <a:r>
            <a:rPr lang="en-US" sz="1600" b="1" dirty="0">
              <a:latin typeface="+mj-lt"/>
              <a:cs typeface="Aharoni" panose="02010803020104030203" pitchFamily="2" charset="-79"/>
            </a:rPr>
            <a:t>Source data in warehouse</a:t>
          </a:r>
          <a:endParaRPr lang="en-IN" sz="1600" b="1" dirty="0">
            <a:latin typeface="+mj-lt"/>
            <a:cs typeface="Aharoni" panose="02010803020104030203" pitchFamily="2" charset="-79"/>
          </a:endParaRPr>
        </a:p>
      </dgm:t>
    </dgm:pt>
    <dgm:pt modelId="{5E976B9A-A541-4495-A8C1-F58D37B1A348}" type="parTrans" cxnId="{80BDF1C8-9FEB-420B-A026-DC70920307C8}">
      <dgm:prSet/>
      <dgm:spPr/>
      <dgm:t>
        <a:bodyPr/>
        <a:lstStyle/>
        <a:p>
          <a:endParaRPr lang="en-IN" sz="1600">
            <a:latin typeface="+mj-lt"/>
            <a:cs typeface="Aharoni" panose="02010803020104030203" pitchFamily="2" charset="-79"/>
          </a:endParaRPr>
        </a:p>
      </dgm:t>
    </dgm:pt>
    <dgm:pt modelId="{BD6E3F03-EB45-4B33-8483-69D390C2377B}" type="sibTrans" cxnId="{80BDF1C8-9FEB-420B-A026-DC70920307C8}">
      <dgm:prSet custT="1"/>
      <dgm:spPr/>
      <dgm:t>
        <a:bodyPr/>
        <a:lstStyle/>
        <a:p>
          <a:endParaRPr lang="en-IN" sz="1600" b="1">
            <a:latin typeface="Algerian" panose="04020705040A02060702" pitchFamily="82" charset="0"/>
            <a:cs typeface="Aharoni" panose="02010803020104030203" pitchFamily="2" charset="-79"/>
          </a:endParaRPr>
        </a:p>
      </dgm:t>
    </dgm:pt>
    <dgm:pt modelId="{D5228B41-D928-4F3C-97A0-B165792CEFC8}">
      <dgm:prSet phldrT="[Text]" custT="1"/>
      <dgm:spPr/>
      <dgm:t>
        <a:bodyPr/>
        <a:lstStyle/>
        <a:p>
          <a:r>
            <a:rPr lang="en-IN" sz="1600" b="1" dirty="0">
              <a:latin typeface="+mj-lt"/>
              <a:cs typeface="Aharoni" panose="02010803020104030203" pitchFamily="2" charset="-79"/>
            </a:rPr>
            <a:t>Report Documentation</a:t>
          </a:r>
          <a:endParaRPr lang="en-IN" sz="1600" dirty="0">
            <a:latin typeface="+mj-lt"/>
            <a:cs typeface="Aharoni" panose="02010803020104030203" pitchFamily="2" charset="-79"/>
          </a:endParaRPr>
        </a:p>
      </dgm:t>
    </dgm:pt>
    <dgm:pt modelId="{D20EB6EC-53F5-4EC8-8E7F-0EA44F9B8A62}" type="parTrans" cxnId="{C96DF705-4F2B-48E0-BF45-E2A93FFF1451}">
      <dgm:prSet/>
      <dgm:spPr/>
      <dgm:t>
        <a:bodyPr/>
        <a:lstStyle/>
        <a:p>
          <a:endParaRPr lang="en-IN" sz="1600">
            <a:latin typeface="+mj-lt"/>
            <a:cs typeface="Aharoni" panose="02010803020104030203" pitchFamily="2" charset="-79"/>
          </a:endParaRPr>
        </a:p>
      </dgm:t>
    </dgm:pt>
    <dgm:pt modelId="{944ED8C1-46BF-4B09-9E02-57E5D7912D1B}" type="sibTrans" cxnId="{C96DF705-4F2B-48E0-BF45-E2A93FFF1451}">
      <dgm:prSet custT="1"/>
      <dgm:spPr/>
      <dgm:t>
        <a:bodyPr/>
        <a:lstStyle/>
        <a:p>
          <a:endParaRPr lang="en-IN" sz="1600">
            <a:latin typeface="+mj-lt"/>
            <a:cs typeface="Aharoni" panose="02010803020104030203" pitchFamily="2" charset="-79"/>
          </a:endParaRPr>
        </a:p>
      </dgm:t>
    </dgm:pt>
    <dgm:pt modelId="{14CA7586-BF9B-420F-A480-538444CAEC55}">
      <dgm:prSet phldrT="[Text]" custT="1"/>
      <dgm:spPr/>
      <dgm:t>
        <a:bodyPr/>
        <a:lstStyle/>
        <a:p>
          <a:r>
            <a:rPr lang="en-US" sz="1600" b="1" dirty="0">
              <a:latin typeface="+mj-lt"/>
              <a:cs typeface="Aharoni" panose="02010803020104030203" pitchFamily="2" charset="-79"/>
            </a:rPr>
            <a:t>Data Refresh and Scheduling</a:t>
          </a:r>
          <a:endParaRPr lang="en-IN" sz="1600" dirty="0">
            <a:latin typeface="+mj-lt"/>
            <a:cs typeface="Aharoni" panose="02010803020104030203" pitchFamily="2" charset="-79"/>
          </a:endParaRPr>
        </a:p>
      </dgm:t>
    </dgm:pt>
    <dgm:pt modelId="{1F6F000E-EB84-4542-81FB-48E423C2412D}" type="parTrans" cxnId="{E634DC62-D3C3-4312-AB39-76F240D66AC1}">
      <dgm:prSet/>
      <dgm:spPr/>
      <dgm:t>
        <a:bodyPr/>
        <a:lstStyle/>
        <a:p>
          <a:endParaRPr lang="en-IN" sz="1600">
            <a:latin typeface="+mj-lt"/>
            <a:cs typeface="Aharoni" panose="02010803020104030203" pitchFamily="2" charset="-79"/>
          </a:endParaRPr>
        </a:p>
      </dgm:t>
    </dgm:pt>
    <dgm:pt modelId="{7868B500-866D-48FA-AA75-CFD474EE3858}" type="sibTrans" cxnId="{E634DC62-D3C3-4312-AB39-76F240D66AC1}">
      <dgm:prSet custT="1"/>
      <dgm:spPr/>
      <dgm:t>
        <a:bodyPr/>
        <a:lstStyle/>
        <a:p>
          <a:endParaRPr lang="en-IN" sz="1600">
            <a:latin typeface="+mj-lt"/>
            <a:cs typeface="Aharoni" panose="02010803020104030203" pitchFamily="2" charset="-79"/>
          </a:endParaRPr>
        </a:p>
      </dgm:t>
    </dgm:pt>
    <dgm:pt modelId="{ABCB1CA4-CB80-40CE-8089-502C33AAB695}">
      <dgm:prSet phldrT="[Text]" custT="1"/>
      <dgm:spPr/>
      <dgm:t>
        <a:bodyPr/>
        <a:lstStyle/>
        <a:p>
          <a:r>
            <a:rPr lang="en-US" sz="1600" b="1" dirty="0">
              <a:latin typeface="+mj-lt"/>
              <a:cs typeface="Aharoni" panose="02010803020104030203" pitchFamily="2" charset="-79"/>
            </a:rPr>
            <a:t>Monitoring and Governance</a:t>
          </a:r>
          <a:endParaRPr lang="en-IN" sz="1600" dirty="0">
            <a:latin typeface="+mj-lt"/>
            <a:cs typeface="Aharoni" panose="02010803020104030203" pitchFamily="2" charset="-79"/>
          </a:endParaRPr>
        </a:p>
      </dgm:t>
    </dgm:pt>
    <dgm:pt modelId="{1C259A9E-5D7C-4281-855C-5C5B8FC63C74}" type="parTrans" cxnId="{696BCFA6-85FB-4957-83D7-664B0FC948A6}">
      <dgm:prSet/>
      <dgm:spPr/>
      <dgm:t>
        <a:bodyPr/>
        <a:lstStyle/>
        <a:p>
          <a:endParaRPr lang="en-IN" sz="1600">
            <a:latin typeface="+mj-lt"/>
            <a:cs typeface="Aharoni" panose="02010803020104030203" pitchFamily="2" charset="-79"/>
          </a:endParaRPr>
        </a:p>
      </dgm:t>
    </dgm:pt>
    <dgm:pt modelId="{6BEF43B6-9328-4EB0-9FED-CBC6CDC33925}" type="sibTrans" cxnId="{696BCFA6-85FB-4957-83D7-664B0FC948A6}">
      <dgm:prSet/>
      <dgm:spPr/>
      <dgm:t>
        <a:bodyPr/>
        <a:lstStyle/>
        <a:p>
          <a:endParaRPr lang="en-IN" sz="1600">
            <a:latin typeface="+mj-lt"/>
            <a:cs typeface="Aharoni" panose="02010803020104030203" pitchFamily="2" charset="-79"/>
          </a:endParaRPr>
        </a:p>
      </dgm:t>
    </dgm:pt>
    <dgm:pt modelId="{FC5FA7A7-23C1-4480-BA97-3C88D3ABE54C}">
      <dgm:prSet phldrT="[Text]" custT="1"/>
      <dgm:spPr/>
      <dgm:t>
        <a:bodyPr/>
        <a:lstStyle/>
        <a:p>
          <a:r>
            <a:rPr lang="en-IN" sz="1600" b="1" dirty="0">
              <a:latin typeface="+mj-lt"/>
              <a:cs typeface="Aharoni" panose="02010803020104030203" pitchFamily="2" charset="-79"/>
            </a:rPr>
            <a:t>SQL Server Data Extraction</a:t>
          </a:r>
          <a:endParaRPr lang="en-IN" sz="1600" dirty="0">
            <a:latin typeface="+mj-lt"/>
            <a:cs typeface="Aharoni" panose="02010803020104030203" pitchFamily="2" charset="-79"/>
          </a:endParaRPr>
        </a:p>
      </dgm:t>
    </dgm:pt>
    <dgm:pt modelId="{A30294AA-B7D2-46A8-9ECB-83F92EF3BDCD}" type="sibTrans" cxnId="{9E9F05C0-AE4D-4DC7-908D-37CB825B4028}">
      <dgm:prSet custT="1"/>
      <dgm:spPr/>
      <dgm:t>
        <a:bodyPr/>
        <a:lstStyle/>
        <a:p>
          <a:endParaRPr lang="en-IN" sz="1600">
            <a:latin typeface="+mj-lt"/>
            <a:cs typeface="Aharoni" panose="02010803020104030203" pitchFamily="2" charset="-79"/>
          </a:endParaRPr>
        </a:p>
      </dgm:t>
    </dgm:pt>
    <dgm:pt modelId="{036A546D-829A-4550-8B1B-A36B1BF57738}" type="parTrans" cxnId="{9E9F05C0-AE4D-4DC7-908D-37CB825B4028}">
      <dgm:prSet/>
      <dgm:spPr/>
      <dgm:t>
        <a:bodyPr/>
        <a:lstStyle/>
        <a:p>
          <a:endParaRPr lang="en-IN" sz="1600">
            <a:latin typeface="+mj-lt"/>
            <a:cs typeface="Aharoni" panose="02010803020104030203" pitchFamily="2" charset="-79"/>
          </a:endParaRPr>
        </a:p>
      </dgm:t>
    </dgm:pt>
    <dgm:pt modelId="{DC08F549-C9A4-48FF-9EC1-E9997919F3FB}" type="pres">
      <dgm:prSet presAssocID="{4AD779F5-D488-4556-90E9-599A8C060074}" presName="diagram" presStyleCnt="0">
        <dgm:presLayoutVars>
          <dgm:dir/>
          <dgm:resizeHandles val="exact"/>
        </dgm:presLayoutVars>
      </dgm:prSet>
      <dgm:spPr/>
    </dgm:pt>
    <dgm:pt modelId="{64314FE7-CBAB-4E6A-A43A-51FAB9C4795F}" type="pres">
      <dgm:prSet presAssocID="{719F2D3E-69BB-4051-A95B-1F6431EDAEBA}" presName="node" presStyleLbl="node1" presStyleIdx="0" presStyleCnt="9">
        <dgm:presLayoutVars>
          <dgm:bulletEnabled val="1"/>
        </dgm:presLayoutVars>
      </dgm:prSet>
      <dgm:spPr/>
    </dgm:pt>
    <dgm:pt modelId="{3271D651-8073-4C09-9C17-2BA673AC26ED}" type="pres">
      <dgm:prSet presAssocID="{BD6E3F03-EB45-4B33-8483-69D390C2377B}" presName="sibTrans" presStyleLbl="sibTrans2D1" presStyleIdx="0" presStyleCnt="8"/>
      <dgm:spPr/>
    </dgm:pt>
    <dgm:pt modelId="{A091CB4A-D551-4021-9938-B0280D77F4A3}" type="pres">
      <dgm:prSet presAssocID="{BD6E3F03-EB45-4B33-8483-69D390C2377B}" presName="connectorText" presStyleLbl="sibTrans2D1" presStyleIdx="0" presStyleCnt="8"/>
      <dgm:spPr/>
    </dgm:pt>
    <dgm:pt modelId="{A08262E7-4F93-4B96-BBCF-E77C2F52A8C9}" type="pres">
      <dgm:prSet presAssocID="{FC5FA7A7-23C1-4480-BA97-3C88D3ABE54C}" presName="node" presStyleLbl="node1" presStyleIdx="1" presStyleCnt="9">
        <dgm:presLayoutVars>
          <dgm:bulletEnabled val="1"/>
        </dgm:presLayoutVars>
      </dgm:prSet>
      <dgm:spPr/>
    </dgm:pt>
    <dgm:pt modelId="{8F844E88-9C0C-4808-BFD7-4D998126F27C}" type="pres">
      <dgm:prSet presAssocID="{A30294AA-B7D2-46A8-9ECB-83F92EF3BDCD}" presName="sibTrans" presStyleLbl="sibTrans2D1" presStyleIdx="1" presStyleCnt="8"/>
      <dgm:spPr/>
    </dgm:pt>
    <dgm:pt modelId="{F597EDFB-C871-408E-9742-D3CC6A2EC495}" type="pres">
      <dgm:prSet presAssocID="{A30294AA-B7D2-46A8-9ECB-83F92EF3BDCD}" presName="connectorText" presStyleLbl="sibTrans2D1" presStyleIdx="1" presStyleCnt="8"/>
      <dgm:spPr/>
    </dgm:pt>
    <dgm:pt modelId="{1F7E5286-D46B-4F9A-9932-003AB2302DF8}" type="pres">
      <dgm:prSet presAssocID="{399F4075-FA80-4169-84CA-16502CF62906}" presName="node" presStyleLbl="node1" presStyleIdx="2" presStyleCnt="9" custScaleX="110222">
        <dgm:presLayoutVars>
          <dgm:bulletEnabled val="1"/>
        </dgm:presLayoutVars>
      </dgm:prSet>
      <dgm:spPr/>
    </dgm:pt>
    <dgm:pt modelId="{70F334C9-1903-44A4-9B71-1937CA6268A4}" type="pres">
      <dgm:prSet presAssocID="{FBADDCB4-4134-4475-93D9-C0A821678EB8}" presName="sibTrans" presStyleLbl="sibTrans2D1" presStyleIdx="2" presStyleCnt="8"/>
      <dgm:spPr/>
    </dgm:pt>
    <dgm:pt modelId="{005E3A98-308F-48B2-906C-3C273C93A431}" type="pres">
      <dgm:prSet presAssocID="{FBADDCB4-4134-4475-93D9-C0A821678EB8}" presName="connectorText" presStyleLbl="sibTrans2D1" presStyleIdx="2" presStyleCnt="8"/>
      <dgm:spPr/>
    </dgm:pt>
    <dgm:pt modelId="{4961F1C5-E889-41B6-BE84-84841C8AA69F}" type="pres">
      <dgm:prSet presAssocID="{653FBB5B-8ACD-4498-A2A5-2001B276278C}" presName="node" presStyleLbl="node1" presStyleIdx="3" presStyleCnt="9">
        <dgm:presLayoutVars>
          <dgm:bulletEnabled val="1"/>
        </dgm:presLayoutVars>
      </dgm:prSet>
      <dgm:spPr/>
    </dgm:pt>
    <dgm:pt modelId="{939EFBB6-5E91-476D-BC7C-97C675EEBFE7}" type="pres">
      <dgm:prSet presAssocID="{5D05A6B1-6837-48A1-8F9D-3E605084413B}" presName="sibTrans" presStyleLbl="sibTrans2D1" presStyleIdx="3" presStyleCnt="8"/>
      <dgm:spPr/>
    </dgm:pt>
    <dgm:pt modelId="{17FB801E-D72F-41BA-8415-020D55982AA6}" type="pres">
      <dgm:prSet presAssocID="{5D05A6B1-6837-48A1-8F9D-3E605084413B}" presName="connectorText" presStyleLbl="sibTrans2D1" presStyleIdx="3" presStyleCnt="8"/>
      <dgm:spPr/>
    </dgm:pt>
    <dgm:pt modelId="{361527FE-FA6E-4B78-80AE-8FBC79623D1B}" type="pres">
      <dgm:prSet presAssocID="{473DB2B4-DDA6-4E24-A029-CF0FD379467F}" presName="node" presStyleLbl="node1" presStyleIdx="4" presStyleCnt="9">
        <dgm:presLayoutVars>
          <dgm:bulletEnabled val="1"/>
        </dgm:presLayoutVars>
      </dgm:prSet>
      <dgm:spPr/>
    </dgm:pt>
    <dgm:pt modelId="{956F4368-F082-47B8-8C15-AFBFDCE01BF1}" type="pres">
      <dgm:prSet presAssocID="{17478B4E-AD80-44E7-8091-A0709020CADE}" presName="sibTrans" presStyleLbl="sibTrans2D1" presStyleIdx="4" presStyleCnt="8"/>
      <dgm:spPr/>
    </dgm:pt>
    <dgm:pt modelId="{12C7D044-39D4-4106-B199-D3B543B93821}" type="pres">
      <dgm:prSet presAssocID="{17478B4E-AD80-44E7-8091-A0709020CADE}" presName="connectorText" presStyleLbl="sibTrans2D1" presStyleIdx="4" presStyleCnt="8"/>
      <dgm:spPr/>
    </dgm:pt>
    <dgm:pt modelId="{36CD5222-2B4D-4112-9FF7-0810EFF08CDE}" type="pres">
      <dgm:prSet presAssocID="{DDF979D4-5951-41D6-86F3-97526CC41FE5}" presName="node" presStyleLbl="node1" presStyleIdx="5" presStyleCnt="9">
        <dgm:presLayoutVars>
          <dgm:bulletEnabled val="1"/>
        </dgm:presLayoutVars>
      </dgm:prSet>
      <dgm:spPr/>
    </dgm:pt>
    <dgm:pt modelId="{E26EE3A3-5378-4734-B1E9-E563F7B88F4A}" type="pres">
      <dgm:prSet presAssocID="{EC7F913F-ECC8-40FF-9C5A-7CDD277AE71F}" presName="sibTrans" presStyleLbl="sibTrans2D1" presStyleIdx="5" presStyleCnt="8"/>
      <dgm:spPr/>
    </dgm:pt>
    <dgm:pt modelId="{5E63C5FB-F34D-4235-941A-1092A5FA3086}" type="pres">
      <dgm:prSet presAssocID="{EC7F913F-ECC8-40FF-9C5A-7CDD277AE71F}" presName="connectorText" presStyleLbl="sibTrans2D1" presStyleIdx="5" presStyleCnt="8"/>
      <dgm:spPr/>
    </dgm:pt>
    <dgm:pt modelId="{EA3DD8F3-2646-4ED7-9136-302A6D3F1FE6}" type="pres">
      <dgm:prSet presAssocID="{D5228B41-D928-4F3C-97A0-B165792CEFC8}" presName="node" presStyleLbl="node1" presStyleIdx="6" presStyleCnt="9">
        <dgm:presLayoutVars>
          <dgm:bulletEnabled val="1"/>
        </dgm:presLayoutVars>
      </dgm:prSet>
      <dgm:spPr/>
    </dgm:pt>
    <dgm:pt modelId="{AF3A0756-FF2D-4930-9ECF-345606F65263}" type="pres">
      <dgm:prSet presAssocID="{944ED8C1-46BF-4B09-9E02-57E5D7912D1B}" presName="sibTrans" presStyleLbl="sibTrans2D1" presStyleIdx="6" presStyleCnt="8"/>
      <dgm:spPr/>
    </dgm:pt>
    <dgm:pt modelId="{9E3764E1-8209-428A-930A-844AB9D617A4}" type="pres">
      <dgm:prSet presAssocID="{944ED8C1-46BF-4B09-9E02-57E5D7912D1B}" presName="connectorText" presStyleLbl="sibTrans2D1" presStyleIdx="6" presStyleCnt="8"/>
      <dgm:spPr/>
    </dgm:pt>
    <dgm:pt modelId="{696CDAB5-CCE3-47D9-9A42-EE8C70365C1B}" type="pres">
      <dgm:prSet presAssocID="{14CA7586-BF9B-420F-A480-538444CAEC55}" presName="node" presStyleLbl="node1" presStyleIdx="7" presStyleCnt="9">
        <dgm:presLayoutVars>
          <dgm:bulletEnabled val="1"/>
        </dgm:presLayoutVars>
      </dgm:prSet>
      <dgm:spPr/>
    </dgm:pt>
    <dgm:pt modelId="{09C62609-7196-44CD-86F2-4BA5935528DF}" type="pres">
      <dgm:prSet presAssocID="{7868B500-866D-48FA-AA75-CFD474EE3858}" presName="sibTrans" presStyleLbl="sibTrans2D1" presStyleIdx="7" presStyleCnt="8"/>
      <dgm:spPr/>
    </dgm:pt>
    <dgm:pt modelId="{15B084D3-A8D0-42A6-9F9E-E2CED1044E83}" type="pres">
      <dgm:prSet presAssocID="{7868B500-866D-48FA-AA75-CFD474EE3858}" presName="connectorText" presStyleLbl="sibTrans2D1" presStyleIdx="7" presStyleCnt="8"/>
      <dgm:spPr/>
    </dgm:pt>
    <dgm:pt modelId="{7B8B2994-72BE-430B-97D9-DCE10B7FA49E}" type="pres">
      <dgm:prSet presAssocID="{ABCB1CA4-CB80-40CE-8089-502C33AAB695}" presName="node" presStyleLbl="node1" presStyleIdx="8" presStyleCnt="9">
        <dgm:presLayoutVars>
          <dgm:bulletEnabled val="1"/>
        </dgm:presLayoutVars>
      </dgm:prSet>
      <dgm:spPr/>
    </dgm:pt>
  </dgm:ptLst>
  <dgm:cxnLst>
    <dgm:cxn modelId="{C96DF705-4F2B-48E0-BF45-E2A93FFF1451}" srcId="{4AD779F5-D488-4556-90E9-599A8C060074}" destId="{D5228B41-D928-4F3C-97A0-B165792CEFC8}" srcOrd="6" destOrd="0" parTransId="{D20EB6EC-53F5-4EC8-8E7F-0EA44F9B8A62}" sibTransId="{944ED8C1-46BF-4B09-9E02-57E5D7912D1B}"/>
    <dgm:cxn modelId="{C407410B-AA6F-439A-A135-66FD5170F150}" type="presOf" srcId="{ABCB1CA4-CB80-40CE-8089-502C33AAB695}" destId="{7B8B2994-72BE-430B-97D9-DCE10B7FA49E}" srcOrd="0" destOrd="0" presId="urn:microsoft.com/office/officeart/2005/8/layout/process5"/>
    <dgm:cxn modelId="{07827715-9B2A-407F-8A65-EF0E394A9C6F}" type="presOf" srcId="{FBADDCB4-4134-4475-93D9-C0A821678EB8}" destId="{70F334C9-1903-44A4-9B71-1937CA6268A4}" srcOrd="0" destOrd="0" presId="urn:microsoft.com/office/officeart/2005/8/layout/process5"/>
    <dgm:cxn modelId="{F1A91421-92DE-422A-B120-6464CC622BC9}" type="presOf" srcId="{EC7F913F-ECC8-40FF-9C5A-7CDD277AE71F}" destId="{5E63C5FB-F34D-4235-941A-1092A5FA3086}" srcOrd="1" destOrd="0" presId="urn:microsoft.com/office/officeart/2005/8/layout/process5"/>
    <dgm:cxn modelId="{E4E96024-3B67-456F-981E-C564A826A5F8}" type="presOf" srcId="{944ED8C1-46BF-4B09-9E02-57E5D7912D1B}" destId="{AF3A0756-FF2D-4930-9ECF-345606F65263}" srcOrd="0" destOrd="0" presId="urn:microsoft.com/office/officeart/2005/8/layout/process5"/>
    <dgm:cxn modelId="{244ED730-00D5-4113-86BB-96AA0CD74C4B}" type="presOf" srcId="{14CA7586-BF9B-420F-A480-538444CAEC55}" destId="{696CDAB5-CCE3-47D9-9A42-EE8C70365C1B}" srcOrd="0" destOrd="0" presId="urn:microsoft.com/office/officeart/2005/8/layout/process5"/>
    <dgm:cxn modelId="{FF10EE32-0D42-451F-A9BC-C72C3AD90179}" srcId="{4AD779F5-D488-4556-90E9-599A8C060074}" destId="{399F4075-FA80-4169-84CA-16502CF62906}" srcOrd="2" destOrd="0" parTransId="{85D086BC-3661-48D6-8AB1-7530C4EDE32A}" sibTransId="{FBADDCB4-4134-4475-93D9-C0A821678EB8}"/>
    <dgm:cxn modelId="{311F5B3E-3B18-48A5-9FE5-A4828C76A48C}" srcId="{4AD779F5-D488-4556-90E9-599A8C060074}" destId="{DDF979D4-5951-41D6-86F3-97526CC41FE5}" srcOrd="5" destOrd="0" parTransId="{2FA0CE31-83A5-4AC2-A99B-3E3A68F17B1E}" sibTransId="{EC7F913F-ECC8-40FF-9C5A-7CDD277AE71F}"/>
    <dgm:cxn modelId="{E71F645F-F054-4B49-9D06-74459FA29D41}" type="presOf" srcId="{473DB2B4-DDA6-4E24-A029-CF0FD379467F}" destId="{361527FE-FA6E-4B78-80AE-8FBC79623D1B}" srcOrd="0" destOrd="0" presId="urn:microsoft.com/office/officeart/2005/8/layout/process5"/>
    <dgm:cxn modelId="{E634DC62-D3C3-4312-AB39-76F240D66AC1}" srcId="{4AD779F5-D488-4556-90E9-599A8C060074}" destId="{14CA7586-BF9B-420F-A480-538444CAEC55}" srcOrd="7" destOrd="0" parTransId="{1F6F000E-EB84-4542-81FB-48E423C2412D}" sibTransId="{7868B500-866D-48FA-AA75-CFD474EE3858}"/>
    <dgm:cxn modelId="{AEC98664-E405-49C0-97CF-3A7F452C938B}" type="presOf" srcId="{7868B500-866D-48FA-AA75-CFD474EE3858}" destId="{15B084D3-A8D0-42A6-9F9E-E2CED1044E83}" srcOrd="1" destOrd="0" presId="urn:microsoft.com/office/officeart/2005/8/layout/process5"/>
    <dgm:cxn modelId="{E2004A68-C00B-4DA9-B158-F256C8417EF1}" type="presOf" srcId="{A30294AA-B7D2-46A8-9ECB-83F92EF3BDCD}" destId="{F597EDFB-C871-408E-9742-D3CC6A2EC495}" srcOrd="1" destOrd="0" presId="urn:microsoft.com/office/officeart/2005/8/layout/process5"/>
    <dgm:cxn modelId="{6E3A6F78-EB6B-427A-8C89-56D6D189EAB1}" type="presOf" srcId="{653FBB5B-8ACD-4498-A2A5-2001B276278C}" destId="{4961F1C5-E889-41B6-BE84-84841C8AA69F}" srcOrd="0" destOrd="0" presId="urn:microsoft.com/office/officeart/2005/8/layout/process5"/>
    <dgm:cxn modelId="{B65DFD7A-18CB-4868-BBEC-5272E8DB0615}" type="presOf" srcId="{FBADDCB4-4134-4475-93D9-C0A821678EB8}" destId="{005E3A98-308F-48B2-906C-3C273C93A431}" srcOrd="1" destOrd="0" presId="urn:microsoft.com/office/officeart/2005/8/layout/process5"/>
    <dgm:cxn modelId="{37E22D7B-F880-4C1B-A7D8-F9C354DBFBD7}" type="presOf" srcId="{944ED8C1-46BF-4B09-9E02-57E5D7912D1B}" destId="{9E3764E1-8209-428A-930A-844AB9D617A4}" srcOrd="1" destOrd="0" presId="urn:microsoft.com/office/officeart/2005/8/layout/process5"/>
    <dgm:cxn modelId="{8009287D-F084-452F-BCE8-DD4929213493}" type="presOf" srcId="{4AD779F5-D488-4556-90E9-599A8C060074}" destId="{DC08F549-C9A4-48FF-9EC1-E9997919F3FB}" srcOrd="0" destOrd="0" presId="urn:microsoft.com/office/officeart/2005/8/layout/process5"/>
    <dgm:cxn modelId="{609A487D-4766-4FF9-B94B-20242FCCFA3F}" type="presOf" srcId="{BD6E3F03-EB45-4B33-8483-69D390C2377B}" destId="{A091CB4A-D551-4021-9938-B0280D77F4A3}" srcOrd="1" destOrd="0" presId="urn:microsoft.com/office/officeart/2005/8/layout/process5"/>
    <dgm:cxn modelId="{ACD7BE83-A129-4E42-9998-48153F723474}" type="presOf" srcId="{5D05A6B1-6837-48A1-8F9D-3E605084413B}" destId="{939EFBB6-5E91-476D-BC7C-97C675EEBFE7}" srcOrd="0" destOrd="0" presId="urn:microsoft.com/office/officeart/2005/8/layout/process5"/>
    <dgm:cxn modelId="{0828A189-F0FE-406D-B00A-8CF898A1BA06}" type="presOf" srcId="{EC7F913F-ECC8-40FF-9C5A-7CDD277AE71F}" destId="{E26EE3A3-5378-4734-B1E9-E563F7B88F4A}" srcOrd="0" destOrd="0" presId="urn:microsoft.com/office/officeart/2005/8/layout/process5"/>
    <dgm:cxn modelId="{2589FD98-69F1-4D5E-B639-0C891268B3BC}" type="presOf" srcId="{5D05A6B1-6837-48A1-8F9D-3E605084413B}" destId="{17FB801E-D72F-41BA-8415-020D55982AA6}" srcOrd="1" destOrd="0" presId="urn:microsoft.com/office/officeart/2005/8/layout/process5"/>
    <dgm:cxn modelId="{BC4C8F9C-A1AC-434C-9F7C-A7B324A20C9C}" srcId="{4AD779F5-D488-4556-90E9-599A8C060074}" destId="{653FBB5B-8ACD-4498-A2A5-2001B276278C}" srcOrd="3" destOrd="0" parTransId="{7B764259-DD5E-40E8-975D-380EDDCABC28}" sibTransId="{5D05A6B1-6837-48A1-8F9D-3E605084413B}"/>
    <dgm:cxn modelId="{696BCFA6-85FB-4957-83D7-664B0FC948A6}" srcId="{4AD779F5-D488-4556-90E9-599A8C060074}" destId="{ABCB1CA4-CB80-40CE-8089-502C33AAB695}" srcOrd="8" destOrd="0" parTransId="{1C259A9E-5D7C-4281-855C-5C5B8FC63C74}" sibTransId="{6BEF43B6-9328-4EB0-9FED-CBC6CDC33925}"/>
    <dgm:cxn modelId="{21FD4AB2-32F5-49AC-9466-2E186D6C6CC5}" type="presOf" srcId="{17478B4E-AD80-44E7-8091-A0709020CADE}" destId="{12C7D044-39D4-4106-B199-D3B543B93821}" srcOrd="1" destOrd="0" presId="urn:microsoft.com/office/officeart/2005/8/layout/process5"/>
    <dgm:cxn modelId="{9E9F05C0-AE4D-4DC7-908D-37CB825B4028}" srcId="{4AD779F5-D488-4556-90E9-599A8C060074}" destId="{FC5FA7A7-23C1-4480-BA97-3C88D3ABE54C}" srcOrd="1" destOrd="0" parTransId="{036A546D-829A-4550-8B1B-A36B1BF57738}" sibTransId="{A30294AA-B7D2-46A8-9ECB-83F92EF3BDCD}"/>
    <dgm:cxn modelId="{80BDF1C8-9FEB-420B-A026-DC70920307C8}" srcId="{4AD779F5-D488-4556-90E9-599A8C060074}" destId="{719F2D3E-69BB-4051-A95B-1F6431EDAEBA}" srcOrd="0" destOrd="0" parTransId="{5E976B9A-A541-4495-A8C1-F58D37B1A348}" sibTransId="{BD6E3F03-EB45-4B33-8483-69D390C2377B}"/>
    <dgm:cxn modelId="{929254CF-DF0D-485D-B5A5-C092220AE199}" type="presOf" srcId="{BD6E3F03-EB45-4B33-8483-69D390C2377B}" destId="{3271D651-8073-4C09-9C17-2BA673AC26ED}" srcOrd="0" destOrd="0" presId="urn:microsoft.com/office/officeart/2005/8/layout/process5"/>
    <dgm:cxn modelId="{3768BED5-9C41-4CAF-8268-0C6D497B7354}" type="presOf" srcId="{DDF979D4-5951-41D6-86F3-97526CC41FE5}" destId="{36CD5222-2B4D-4112-9FF7-0810EFF08CDE}" srcOrd="0" destOrd="0" presId="urn:microsoft.com/office/officeart/2005/8/layout/process5"/>
    <dgm:cxn modelId="{E4BE59D8-DD04-4EA2-B14E-DAEAD97B700F}" type="presOf" srcId="{399F4075-FA80-4169-84CA-16502CF62906}" destId="{1F7E5286-D46B-4F9A-9932-003AB2302DF8}" srcOrd="0" destOrd="0" presId="urn:microsoft.com/office/officeart/2005/8/layout/process5"/>
    <dgm:cxn modelId="{467DE3D9-3DE9-4EB6-B7C9-70D30264B44B}" type="presOf" srcId="{A30294AA-B7D2-46A8-9ECB-83F92EF3BDCD}" destId="{8F844E88-9C0C-4808-BFD7-4D998126F27C}" srcOrd="0" destOrd="0" presId="urn:microsoft.com/office/officeart/2005/8/layout/process5"/>
    <dgm:cxn modelId="{C08DD4E2-E905-471A-9EB7-5C2A61A91C2C}" type="presOf" srcId="{FC5FA7A7-23C1-4480-BA97-3C88D3ABE54C}" destId="{A08262E7-4F93-4B96-BBCF-E77C2F52A8C9}" srcOrd="0" destOrd="0" presId="urn:microsoft.com/office/officeart/2005/8/layout/process5"/>
    <dgm:cxn modelId="{EFD79AE3-E391-4E81-8E7A-337E986F430D}" type="presOf" srcId="{17478B4E-AD80-44E7-8091-A0709020CADE}" destId="{956F4368-F082-47B8-8C15-AFBFDCE01BF1}" srcOrd="0" destOrd="0" presId="urn:microsoft.com/office/officeart/2005/8/layout/process5"/>
    <dgm:cxn modelId="{66F1ACE8-1D82-44D1-A84E-A549145922F5}" srcId="{4AD779F5-D488-4556-90E9-599A8C060074}" destId="{473DB2B4-DDA6-4E24-A029-CF0FD379467F}" srcOrd="4" destOrd="0" parTransId="{5A483095-BAD5-4C9F-8D29-4058419692BF}" sibTransId="{17478B4E-AD80-44E7-8091-A0709020CADE}"/>
    <dgm:cxn modelId="{C5DCE3EA-DB01-4FB4-8CB2-CC4F728EA486}" type="presOf" srcId="{D5228B41-D928-4F3C-97A0-B165792CEFC8}" destId="{EA3DD8F3-2646-4ED7-9136-302A6D3F1FE6}" srcOrd="0" destOrd="0" presId="urn:microsoft.com/office/officeart/2005/8/layout/process5"/>
    <dgm:cxn modelId="{D543EFEC-B41F-4883-A31D-54E691D13E97}" type="presOf" srcId="{719F2D3E-69BB-4051-A95B-1F6431EDAEBA}" destId="{64314FE7-CBAB-4E6A-A43A-51FAB9C4795F}" srcOrd="0" destOrd="0" presId="urn:microsoft.com/office/officeart/2005/8/layout/process5"/>
    <dgm:cxn modelId="{E1E3F4F2-512D-49CB-B1BC-2E8DC03B3733}" type="presOf" srcId="{7868B500-866D-48FA-AA75-CFD474EE3858}" destId="{09C62609-7196-44CD-86F2-4BA5935528DF}" srcOrd="0" destOrd="0" presId="urn:microsoft.com/office/officeart/2005/8/layout/process5"/>
    <dgm:cxn modelId="{EE415C8B-6ED2-483B-AA88-8776182B3933}" type="presParOf" srcId="{DC08F549-C9A4-48FF-9EC1-E9997919F3FB}" destId="{64314FE7-CBAB-4E6A-A43A-51FAB9C4795F}" srcOrd="0" destOrd="0" presId="urn:microsoft.com/office/officeart/2005/8/layout/process5"/>
    <dgm:cxn modelId="{8F2F4E49-A411-441D-BFEE-DF25073F8371}" type="presParOf" srcId="{DC08F549-C9A4-48FF-9EC1-E9997919F3FB}" destId="{3271D651-8073-4C09-9C17-2BA673AC26ED}" srcOrd="1" destOrd="0" presId="urn:microsoft.com/office/officeart/2005/8/layout/process5"/>
    <dgm:cxn modelId="{330A9186-991E-4F90-93AC-C14A5BECAC59}" type="presParOf" srcId="{3271D651-8073-4C09-9C17-2BA673AC26ED}" destId="{A091CB4A-D551-4021-9938-B0280D77F4A3}" srcOrd="0" destOrd="0" presId="urn:microsoft.com/office/officeart/2005/8/layout/process5"/>
    <dgm:cxn modelId="{B101CC01-14FE-46C9-BC85-723F8D6929D4}" type="presParOf" srcId="{DC08F549-C9A4-48FF-9EC1-E9997919F3FB}" destId="{A08262E7-4F93-4B96-BBCF-E77C2F52A8C9}" srcOrd="2" destOrd="0" presId="urn:microsoft.com/office/officeart/2005/8/layout/process5"/>
    <dgm:cxn modelId="{2A69D124-20E0-4EAC-A96A-770A04FC2AC1}" type="presParOf" srcId="{DC08F549-C9A4-48FF-9EC1-E9997919F3FB}" destId="{8F844E88-9C0C-4808-BFD7-4D998126F27C}" srcOrd="3" destOrd="0" presId="urn:microsoft.com/office/officeart/2005/8/layout/process5"/>
    <dgm:cxn modelId="{71C1DEFE-5230-4210-9DDC-09F51BA8D02D}" type="presParOf" srcId="{8F844E88-9C0C-4808-BFD7-4D998126F27C}" destId="{F597EDFB-C871-408E-9742-D3CC6A2EC495}" srcOrd="0" destOrd="0" presId="urn:microsoft.com/office/officeart/2005/8/layout/process5"/>
    <dgm:cxn modelId="{C7B20331-B9DF-4917-8CA8-2B58B4407EA4}" type="presParOf" srcId="{DC08F549-C9A4-48FF-9EC1-E9997919F3FB}" destId="{1F7E5286-D46B-4F9A-9932-003AB2302DF8}" srcOrd="4" destOrd="0" presId="urn:microsoft.com/office/officeart/2005/8/layout/process5"/>
    <dgm:cxn modelId="{F04AED9B-4D41-448B-9D31-861FD77C1965}" type="presParOf" srcId="{DC08F549-C9A4-48FF-9EC1-E9997919F3FB}" destId="{70F334C9-1903-44A4-9B71-1937CA6268A4}" srcOrd="5" destOrd="0" presId="urn:microsoft.com/office/officeart/2005/8/layout/process5"/>
    <dgm:cxn modelId="{F0A60C54-3F7D-4447-9795-51A5C1A9479B}" type="presParOf" srcId="{70F334C9-1903-44A4-9B71-1937CA6268A4}" destId="{005E3A98-308F-48B2-906C-3C273C93A431}" srcOrd="0" destOrd="0" presId="urn:microsoft.com/office/officeart/2005/8/layout/process5"/>
    <dgm:cxn modelId="{F71C7B4A-7CE9-4E2C-98CE-813A25B13C04}" type="presParOf" srcId="{DC08F549-C9A4-48FF-9EC1-E9997919F3FB}" destId="{4961F1C5-E889-41B6-BE84-84841C8AA69F}" srcOrd="6" destOrd="0" presId="urn:microsoft.com/office/officeart/2005/8/layout/process5"/>
    <dgm:cxn modelId="{3F41DA03-DF88-4359-8083-EFD1C0E48990}" type="presParOf" srcId="{DC08F549-C9A4-48FF-9EC1-E9997919F3FB}" destId="{939EFBB6-5E91-476D-BC7C-97C675EEBFE7}" srcOrd="7" destOrd="0" presId="urn:microsoft.com/office/officeart/2005/8/layout/process5"/>
    <dgm:cxn modelId="{38964B44-FD19-4CD4-8134-6F2DE9AA5A18}" type="presParOf" srcId="{939EFBB6-5E91-476D-BC7C-97C675EEBFE7}" destId="{17FB801E-D72F-41BA-8415-020D55982AA6}" srcOrd="0" destOrd="0" presId="urn:microsoft.com/office/officeart/2005/8/layout/process5"/>
    <dgm:cxn modelId="{7967B925-6774-4174-9D6D-799A8863AADD}" type="presParOf" srcId="{DC08F549-C9A4-48FF-9EC1-E9997919F3FB}" destId="{361527FE-FA6E-4B78-80AE-8FBC79623D1B}" srcOrd="8" destOrd="0" presId="urn:microsoft.com/office/officeart/2005/8/layout/process5"/>
    <dgm:cxn modelId="{18301331-365C-44F6-9A7E-9E0A790C463C}" type="presParOf" srcId="{DC08F549-C9A4-48FF-9EC1-E9997919F3FB}" destId="{956F4368-F082-47B8-8C15-AFBFDCE01BF1}" srcOrd="9" destOrd="0" presId="urn:microsoft.com/office/officeart/2005/8/layout/process5"/>
    <dgm:cxn modelId="{33D36B61-7193-4848-8C84-95EA32DF6782}" type="presParOf" srcId="{956F4368-F082-47B8-8C15-AFBFDCE01BF1}" destId="{12C7D044-39D4-4106-B199-D3B543B93821}" srcOrd="0" destOrd="0" presId="urn:microsoft.com/office/officeart/2005/8/layout/process5"/>
    <dgm:cxn modelId="{99F1EB5A-055F-4EA9-AD7D-DE4A08907F4C}" type="presParOf" srcId="{DC08F549-C9A4-48FF-9EC1-E9997919F3FB}" destId="{36CD5222-2B4D-4112-9FF7-0810EFF08CDE}" srcOrd="10" destOrd="0" presId="urn:microsoft.com/office/officeart/2005/8/layout/process5"/>
    <dgm:cxn modelId="{E04D80E2-37F3-43C0-8724-BACAFC1FEC54}" type="presParOf" srcId="{DC08F549-C9A4-48FF-9EC1-E9997919F3FB}" destId="{E26EE3A3-5378-4734-B1E9-E563F7B88F4A}" srcOrd="11" destOrd="0" presId="urn:microsoft.com/office/officeart/2005/8/layout/process5"/>
    <dgm:cxn modelId="{E4374E2D-ABD7-4688-A8ED-115F5F42F639}" type="presParOf" srcId="{E26EE3A3-5378-4734-B1E9-E563F7B88F4A}" destId="{5E63C5FB-F34D-4235-941A-1092A5FA3086}" srcOrd="0" destOrd="0" presId="urn:microsoft.com/office/officeart/2005/8/layout/process5"/>
    <dgm:cxn modelId="{2A5EB83F-A794-4E26-88E6-1DB3AF6AB1E4}" type="presParOf" srcId="{DC08F549-C9A4-48FF-9EC1-E9997919F3FB}" destId="{EA3DD8F3-2646-4ED7-9136-302A6D3F1FE6}" srcOrd="12" destOrd="0" presId="urn:microsoft.com/office/officeart/2005/8/layout/process5"/>
    <dgm:cxn modelId="{FADA2E64-A952-418D-B278-E8A77FEA6021}" type="presParOf" srcId="{DC08F549-C9A4-48FF-9EC1-E9997919F3FB}" destId="{AF3A0756-FF2D-4930-9ECF-345606F65263}" srcOrd="13" destOrd="0" presId="urn:microsoft.com/office/officeart/2005/8/layout/process5"/>
    <dgm:cxn modelId="{3A8FAC36-5E0C-47F2-A265-0D24B2D688BF}" type="presParOf" srcId="{AF3A0756-FF2D-4930-9ECF-345606F65263}" destId="{9E3764E1-8209-428A-930A-844AB9D617A4}" srcOrd="0" destOrd="0" presId="urn:microsoft.com/office/officeart/2005/8/layout/process5"/>
    <dgm:cxn modelId="{D75E0F5D-92E7-428B-B0F1-BE7F98A679A9}" type="presParOf" srcId="{DC08F549-C9A4-48FF-9EC1-E9997919F3FB}" destId="{696CDAB5-CCE3-47D9-9A42-EE8C70365C1B}" srcOrd="14" destOrd="0" presId="urn:microsoft.com/office/officeart/2005/8/layout/process5"/>
    <dgm:cxn modelId="{C69D8B7B-59FA-4481-9B77-BB14FB56828D}" type="presParOf" srcId="{DC08F549-C9A4-48FF-9EC1-E9997919F3FB}" destId="{09C62609-7196-44CD-86F2-4BA5935528DF}" srcOrd="15" destOrd="0" presId="urn:microsoft.com/office/officeart/2005/8/layout/process5"/>
    <dgm:cxn modelId="{A7D2107D-7D60-46EF-AADD-8930616E60F6}" type="presParOf" srcId="{09C62609-7196-44CD-86F2-4BA5935528DF}" destId="{15B084D3-A8D0-42A6-9F9E-E2CED1044E83}" srcOrd="0" destOrd="0" presId="urn:microsoft.com/office/officeart/2005/8/layout/process5"/>
    <dgm:cxn modelId="{617D1D85-A2ED-4642-86E8-861689D7BB57}" type="presParOf" srcId="{DC08F549-C9A4-48FF-9EC1-E9997919F3FB}" destId="{7B8B2994-72BE-430B-97D9-DCE10B7FA49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14FE7-CBAB-4E6A-A43A-51FAB9C4795F}">
      <dsp:nvSpPr>
        <dsp:cNvPr id="0" name=""/>
        <dsp:cNvSpPr/>
      </dsp:nvSpPr>
      <dsp:spPr>
        <a:xfrm>
          <a:off x="3535" y="808440"/>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u="sng" kern="1200" cap="none" spc="0">
              <a:ln w="0"/>
              <a:effectLst>
                <a:outerShdw blurRad="38100" dist="19050" dir="2700000" algn="tl" rotWithShape="0">
                  <a:schemeClr val="dk1">
                    <a:alpha val="40000"/>
                  </a:schemeClr>
                </a:outerShdw>
              </a:effectLst>
            </a:rPr>
            <a:t>Sales Data Source</a:t>
          </a:r>
        </a:p>
        <a:p>
          <a:pPr marL="0" lvl="0" indent="0" algn="ctr" defTabSz="711200">
            <a:lnSpc>
              <a:spcPct val="90000"/>
            </a:lnSpc>
            <a:spcBef>
              <a:spcPct val="0"/>
            </a:spcBef>
            <a:spcAft>
              <a:spcPct val="35000"/>
            </a:spcAft>
            <a:buNone/>
          </a:pPr>
          <a:r>
            <a:rPr lang="en-IN" sz="1400" b="0" i="0" kern="1200" cap="none" spc="0">
              <a:ln w="0"/>
              <a:effectLst>
                <a:outerShdw blurRad="38100" dist="19050" dir="2700000" algn="tl" rotWithShape="0">
                  <a:schemeClr val="dk1">
                    <a:alpha val="40000"/>
                  </a:schemeClr>
                </a:outerShdw>
              </a:effectLst>
              <a:latin typeface="+mn-lt"/>
            </a:rPr>
            <a:t>AdventureWorks DW</a:t>
          </a:r>
          <a:endParaRPr lang="en-IN" sz="1400" b="0" i="0" kern="1200" cap="none" spc="0" dirty="0">
            <a:ln w="0"/>
            <a:effectLst>
              <a:outerShdw blurRad="38100" dist="19050" dir="2700000" algn="tl" rotWithShape="0">
                <a:schemeClr val="dk1">
                  <a:alpha val="40000"/>
                </a:schemeClr>
              </a:outerShdw>
            </a:effectLst>
            <a:latin typeface="+mn-lt"/>
            <a:cs typeface="Aharoni" panose="02010803020104030203" pitchFamily="2" charset="-79"/>
          </a:endParaRPr>
        </a:p>
      </dsp:txBody>
      <dsp:txXfrm>
        <a:off x="39244" y="844149"/>
        <a:ext cx="1960561" cy="1147769"/>
      </dsp:txXfrm>
    </dsp:sp>
    <dsp:sp modelId="{3271D651-8073-4C09-9C17-2BA673AC26ED}">
      <dsp:nvSpPr>
        <dsp:cNvPr id="0" name=""/>
        <dsp:cNvSpPr/>
      </dsp:nvSpPr>
      <dsp:spPr>
        <a:xfrm>
          <a:off x="2242867" y="1166068"/>
          <a:ext cx="499532"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Algerian" panose="04020705040A02060702" pitchFamily="82" charset="0"/>
            <a:cs typeface="Aharoni" panose="02010803020104030203" pitchFamily="2" charset="-79"/>
          </a:endParaRPr>
        </a:p>
      </dsp:txBody>
      <dsp:txXfrm>
        <a:off x="2242867" y="1266854"/>
        <a:ext cx="349672" cy="302358"/>
      </dsp:txXfrm>
    </dsp:sp>
    <dsp:sp modelId="{A08262E7-4F93-4B96-BBCF-E77C2F52A8C9}">
      <dsp:nvSpPr>
        <dsp:cNvPr id="0" name=""/>
        <dsp:cNvSpPr/>
      </dsp:nvSpPr>
      <dsp:spPr>
        <a:xfrm>
          <a:off x="2978027" y="808440"/>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IN" sz="1600" b="0" u="sng" kern="1200" cap="none" spc="0" dirty="0">
              <a:ln w="0"/>
              <a:effectLst>
                <a:outerShdw blurRad="38100" dist="19050" dir="2700000" algn="tl" rotWithShape="0">
                  <a:schemeClr val="dk1">
                    <a:alpha val="40000"/>
                  </a:schemeClr>
                </a:outerShdw>
              </a:effectLst>
            </a:rPr>
            <a:t>Data Preparation</a:t>
          </a:r>
        </a:p>
        <a:p>
          <a:pPr marL="0" lvl="0" indent="0" algn="ctr" defTabSz="711200">
            <a:lnSpc>
              <a:spcPct val="100000"/>
            </a:lnSpc>
            <a:spcBef>
              <a:spcPct val="0"/>
            </a:spcBef>
            <a:spcAft>
              <a:spcPct val="35000"/>
            </a:spcAft>
            <a:buNone/>
          </a:pPr>
          <a:r>
            <a:rPr lang="en-IN" sz="1400" b="0" i="0" kern="1200" cap="none" spc="0" dirty="0">
              <a:ln w="0"/>
              <a:effectLst>
                <a:outerShdw blurRad="38100" dist="19050" dir="2700000" algn="tl" rotWithShape="0">
                  <a:schemeClr val="dk1">
                    <a:alpha val="40000"/>
                  </a:schemeClr>
                </a:outerShdw>
              </a:effectLst>
            </a:rPr>
            <a:t>Cleaning &amp; Feature Engineering</a:t>
          </a:r>
          <a:endParaRPr lang="en-IN" sz="1400" b="0" i="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3013736" y="844149"/>
        <a:ext cx="1960561" cy="1147769"/>
      </dsp:txXfrm>
    </dsp:sp>
    <dsp:sp modelId="{8F844E88-9C0C-4808-BFD7-4D998126F27C}">
      <dsp:nvSpPr>
        <dsp:cNvPr id="0" name=""/>
        <dsp:cNvSpPr/>
      </dsp:nvSpPr>
      <dsp:spPr>
        <a:xfrm>
          <a:off x="5160282" y="1166068"/>
          <a:ext cx="362027"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a:off x="5160282" y="1266854"/>
        <a:ext cx="253419" cy="302358"/>
      </dsp:txXfrm>
    </dsp:sp>
    <dsp:sp modelId="{1F7E5286-D46B-4F9A-9932-003AB2302DF8}">
      <dsp:nvSpPr>
        <dsp:cNvPr id="0" name=""/>
        <dsp:cNvSpPr/>
      </dsp:nvSpPr>
      <dsp:spPr>
        <a:xfrm>
          <a:off x="5693077" y="808440"/>
          <a:ext cx="2239688"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u="sng" kern="1200" cap="none" spc="0" dirty="0">
              <a:ln w="0"/>
              <a:effectLst>
                <a:outerShdw blurRad="38100" dist="19050" dir="2700000" algn="tl" rotWithShape="0">
                  <a:schemeClr val="dk1">
                    <a:alpha val="40000"/>
                  </a:schemeClr>
                </a:outerShdw>
              </a:effectLst>
            </a:rPr>
            <a:t>AI Forecasting Models</a:t>
          </a:r>
        </a:p>
        <a:p>
          <a:pPr marL="0" lvl="0" indent="0" algn="ctr" defTabSz="711200">
            <a:lnSpc>
              <a:spcPct val="90000"/>
            </a:lnSpc>
            <a:spcBef>
              <a:spcPct val="0"/>
            </a:spcBef>
            <a:spcAft>
              <a:spcPct val="35000"/>
            </a:spcAft>
            <a:buNone/>
          </a:pPr>
          <a:r>
            <a:rPr lang="en-IN" sz="1400" b="0" i="0" kern="1200" cap="none" spc="0" dirty="0" err="1">
              <a:ln w="0"/>
              <a:effectLst>
                <a:outerShdw blurRad="38100" dist="19050" dir="2700000" algn="tl" rotWithShape="0">
                  <a:schemeClr val="dk1">
                    <a:alpha val="40000"/>
                  </a:schemeClr>
                </a:outerShdw>
              </a:effectLst>
            </a:rPr>
            <a:t>XGBoost</a:t>
          </a:r>
          <a:r>
            <a:rPr lang="en-IN" sz="1400" b="0" i="0" kern="1200" cap="none" spc="0" dirty="0">
              <a:ln w="0"/>
              <a:effectLst>
                <a:outerShdw blurRad="38100" dist="19050" dir="2700000" algn="tl" rotWithShape="0">
                  <a:schemeClr val="dk1">
                    <a:alpha val="40000"/>
                  </a:schemeClr>
                </a:outerShdw>
              </a:effectLst>
            </a:rPr>
            <a:t>, Prophet, LSTM</a:t>
          </a:r>
          <a:endParaRPr lang="en-IN" sz="1400" b="0" i="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5728786" y="844149"/>
        <a:ext cx="2168270" cy="1147769"/>
      </dsp:txXfrm>
    </dsp:sp>
    <dsp:sp modelId="{70F334C9-1903-44A4-9B71-1937CA6268A4}">
      <dsp:nvSpPr>
        <dsp:cNvPr id="0" name=""/>
        <dsp:cNvSpPr/>
      </dsp:nvSpPr>
      <dsp:spPr>
        <a:xfrm>
          <a:off x="8112357" y="1166068"/>
          <a:ext cx="432653"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a:off x="8112357" y="1266854"/>
        <a:ext cx="302857" cy="302358"/>
      </dsp:txXfrm>
    </dsp:sp>
    <dsp:sp modelId="{4961F1C5-E889-41B6-BE84-84841C8AA69F}">
      <dsp:nvSpPr>
        <dsp:cNvPr id="0" name=""/>
        <dsp:cNvSpPr/>
      </dsp:nvSpPr>
      <dsp:spPr>
        <a:xfrm>
          <a:off x="8749092" y="808440"/>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u="sng" kern="1200" cap="none" spc="0" dirty="0">
              <a:ln w="0"/>
              <a:effectLst>
                <a:outerShdw blurRad="38100" dist="19050" dir="2700000" algn="tl" rotWithShape="0">
                  <a:schemeClr val="dk1">
                    <a:alpha val="40000"/>
                  </a:schemeClr>
                </a:outerShdw>
              </a:effectLst>
            </a:rPr>
            <a:t>Model Outputs</a:t>
          </a:r>
        </a:p>
        <a:p>
          <a:pPr marL="0" lvl="0" indent="0" algn="ctr" defTabSz="800100">
            <a:lnSpc>
              <a:spcPct val="90000"/>
            </a:lnSpc>
            <a:spcBef>
              <a:spcPct val="0"/>
            </a:spcBef>
            <a:spcAft>
              <a:spcPct val="35000"/>
            </a:spcAft>
            <a:buNone/>
          </a:pPr>
          <a:r>
            <a:rPr lang="en-IN" sz="1400" b="0" i="0" kern="1200" cap="none" spc="0" dirty="0">
              <a:ln w="0"/>
              <a:effectLst>
                <a:outerShdw blurRad="38100" dist="19050" dir="2700000" algn="tl" rotWithShape="0">
                  <a:schemeClr val="dk1">
                    <a:alpha val="40000"/>
                  </a:schemeClr>
                </a:outerShdw>
              </a:effectLst>
            </a:rPr>
            <a:t>Predicted Sales CSVs</a:t>
          </a:r>
          <a:endParaRPr lang="en-IN" sz="1400" b="0" i="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8784801" y="844149"/>
        <a:ext cx="1960561" cy="1147769"/>
      </dsp:txXfrm>
    </dsp:sp>
    <dsp:sp modelId="{939EFBB6-5E91-476D-BC7C-97C675EEBFE7}">
      <dsp:nvSpPr>
        <dsp:cNvPr id="0" name=""/>
        <dsp:cNvSpPr/>
      </dsp:nvSpPr>
      <dsp:spPr>
        <a:xfrm rot="5400000">
          <a:off x="9385164" y="2470983"/>
          <a:ext cx="759834"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rot="-5400000">
        <a:off x="9613902" y="2343032"/>
        <a:ext cx="302358" cy="608655"/>
      </dsp:txXfrm>
    </dsp:sp>
    <dsp:sp modelId="{361527FE-FA6E-4B78-80AE-8FBC79623D1B}">
      <dsp:nvSpPr>
        <dsp:cNvPr id="0" name=""/>
        <dsp:cNvSpPr/>
      </dsp:nvSpPr>
      <dsp:spPr>
        <a:xfrm>
          <a:off x="8749092" y="3461278"/>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u="sng" kern="1200" cap="none" spc="0" dirty="0">
              <a:ln w="0"/>
              <a:effectLst>
                <a:outerShdw blurRad="38100" dist="19050" dir="2700000" algn="tl" rotWithShape="0">
                  <a:schemeClr val="dk1">
                    <a:alpha val="40000"/>
                  </a:schemeClr>
                </a:outerShdw>
              </a:effectLst>
            </a:rPr>
            <a:t>Dashboard Layers</a:t>
          </a:r>
        </a:p>
        <a:p>
          <a:pPr marL="0" lvl="0" indent="0" algn="ctr" defTabSz="711200">
            <a:lnSpc>
              <a:spcPct val="90000"/>
            </a:lnSpc>
            <a:spcBef>
              <a:spcPct val="0"/>
            </a:spcBef>
            <a:spcAft>
              <a:spcPct val="35000"/>
            </a:spcAft>
            <a:buNone/>
          </a:pPr>
          <a:r>
            <a:rPr lang="en-US" sz="1400" b="0" i="0" kern="1200" cap="none" spc="0" dirty="0">
              <a:ln w="0"/>
              <a:effectLst>
                <a:outerShdw blurRad="38100" dist="19050" dir="2700000" algn="tl" rotWithShape="0">
                  <a:schemeClr val="dk1">
                    <a:alpha val="40000"/>
                  </a:schemeClr>
                </a:outerShdw>
              </a:effectLst>
            </a:rPr>
            <a:t>Forecast View, Insights, Sentiment (NLP)</a:t>
          </a:r>
          <a:endParaRPr lang="en-IN" sz="1400" b="0" i="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8784801" y="3496987"/>
        <a:ext cx="1960561" cy="1147769"/>
      </dsp:txXfrm>
    </dsp:sp>
    <dsp:sp modelId="{956F4368-F082-47B8-8C15-AFBFDCE01BF1}">
      <dsp:nvSpPr>
        <dsp:cNvPr id="0" name=""/>
        <dsp:cNvSpPr/>
      </dsp:nvSpPr>
      <dsp:spPr>
        <a:xfrm rot="10732469">
          <a:off x="8150705" y="3846469"/>
          <a:ext cx="422913"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rot="10800000">
        <a:off x="8277567" y="3946009"/>
        <a:ext cx="296039" cy="302358"/>
      </dsp:txXfrm>
    </dsp:sp>
    <dsp:sp modelId="{36CD5222-2B4D-4112-9FF7-0810EFF08CDE}">
      <dsp:nvSpPr>
        <dsp:cNvPr id="0" name=""/>
        <dsp:cNvSpPr/>
      </dsp:nvSpPr>
      <dsp:spPr>
        <a:xfrm>
          <a:off x="5919317" y="3516873"/>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150000"/>
            </a:lnSpc>
            <a:spcBef>
              <a:spcPct val="0"/>
            </a:spcBef>
            <a:spcAft>
              <a:spcPct val="35000"/>
            </a:spcAft>
            <a:buNone/>
          </a:pPr>
          <a:r>
            <a:rPr lang="en-IN" sz="1600" b="0" u="sng" kern="1200" cap="none" spc="0" dirty="0">
              <a:ln w="0"/>
              <a:effectLst>
                <a:outerShdw blurRad="38100" dist="19050" dir="2700000" algn="tl" rotWithShape="0">
                  <a:schemeClr val="dk1">
                    <a:alpha val="40000"/>
                  </a:schemeClr>
                </a:outerShdw>
              </a:effectLst>
            </a:rPr>
            <a:t>KPI Evaluation</a:t>
          </a:r>
        </a:p>
        <a:p>
          <a:pPr marL="0" lvl="0" indent="0" algn="ctr" defTabSz="711200">
            <a:lnSpc>
              <a:spcPct val="90000"/>
            </a:lnSpc>
            <a:spcBef>
              <a:spcPct val="0"/>
            </a:spcBef>
            <a:spcAft>
              <a:spcPct val="35000"/>
            </a:spcAft>
            <a:buNone/>
          </a:pPr>
          <a:r>
            <a:rPr lang="en-IN" sz="1400" b="0" i="0" kern="1200" cap="none" spc="0" dirty="0">
              <a:ln w="0"/>
              <a:effectLst>
                <a:outerShdw blurRad="38100" dist="19050" dir="2700000" algn="tl" rotWithShape="0">
                  <a:schemeClr val="dk1">
                    <a:alpha val="40000"/>
                  </a:schemeClr>
                </a:outerShdw>
              </a:effectLst>
            </a:rPr>
            <a:t>MAE / RMSE / R² Comparison</a:t>
          </a:r>
        </a:p>
        <a:p>
          <a:pPr marL="0" lvl="0" indent="0" algn="ctr" defTabSz="711200">
            <a:lnSpc>
              <a:spcPct val="90000"/>
            </a:lnSpc>
            <a:spcBef>
              <a:spcPct val="0"/>
            </a:spcBef>
            <a:spcAft>
              <a:spcPct val="35000"/>
            </a:spcAft>
            <a:buNone/>
          </a:pPr>
          <a:endParaRPr lang="en-IN" sz="1600" b="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5955026" y="3552582"/>
        <a:ext cx="1960561" cy="1147769"/>
      </dsp:txXfrm>
    </dsp:sp>
    <dsp:sp modelId="{E26EE3A3-5378-4734-B1E9-E563F7B88F4A}">
      <dsp:nvSpPr>
        <dsp:cNvPr id="0" name=""/>
        <dsp:cNvSpPr/>
      </dsp:nvSpPr>
      <dsp:spPr>
        <a:xfrm rot="10822177">
          <a:off x="5288871" y="3865317"/>
          <a:ext cx="445521"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rot="10800000">
        <a:off x="5422526" y="3966534"/>
        <a:ext cx="311865" cy="302358"/>
      </dsp:txXfrm>
    </dsp:sp>
    <dsp:sp modelId="{EA3DD8F3-2646-4ED7-9136-302A6D3F1FE6}">
      <dsp:nvSpPr>
        <dsp:cNvPr id="0" name=""/>
        <dsp:cNvSpPr/>
      </dsp:nvSpPr>
      <dsp:spPr>
        <a:xfrm>
          <a:off x="3046749" y="3498342"/>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u="sng" kern="1200" cap="none" spc="0" dirty="0">
              <a:ln w="0"/>
              <a:effectLst>
                <a:outerShdw blurRad="38100" dist="19050" dir="2700000" algn="tl" rotWithShape="0">
                  <a:schemeClr val="dk1">
                    <a:alpha val="40000"/>
                  </a:schemeClr>
                </a:outerShdw>
              </a:effectLst>
              <a:latin typeface="+mj-lt"/>
              <a:cs typeface="Aharoni" panose="02010803020104030203" pitchFamily="2" charset="-79"/>
            </a:rPr>
            <a:t>Power BI Loading</a:t>
          </a:r>
        </a:p>
        <a:p>
          <a:pPr marL="0" lvl="0" indent="0" algn="ctr" defTabSz="711200">
            <a:lnSpc>
              <a:spcPct val="90000"/>
            </a:lnSpc>
            <a:spcBef>
              <a:spcPct val="0"/>
            </a:spcBef>
            <a:spcAft>
              <a:spcPct val="35000"/>
            </a:spcAft>
            <a:buNone/>
          </a:pPr>
          <a:r>
            <a:rPr lang="en-IN" sz="1400" b="0" i="1" kern="1200" cap="none" spc="0" dirty="0">
              <a:ln w="0"/>
              <a:effectLst>
                <a:outerShdw blurRad="38100" dist="19050" dir="2700000" algn="tl" rotWithShape="0">
                  <a:schemeClr val="dk1">
                    <a:alpha val="40000"/>
                  </a:schemeClr>
                </a:outerShdw>
              </a:effectLst>
            </a:rPr>
            <a:t>Actual + Predicted Data</a:t>
          </a:r>
          <a:endParaRPr lang="en-IN" sz="1400" b="0" i="1"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3082458" y="3534051"/>
        <a:ext cx="1960561" cy="1147769"/>
      </dsp:txXfrm>
    </dsp:sp>
    <dsp:sp modelId="{AF3A0756-FF2D-4930-9ECF-345606F65263}">
      <dsp:nvSpPr>
        <dsp:cNvPr id="0" name=""/>
        <dsp:cNvSpPr/>
      </dsp:nvSpPr>
      <dsp:spPr>
        <a:xfrm rot="10732102">
          <a:off x="2459380" y="3883542"/>
          <a:ext cx="415126" cy="50393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0" kern="1200" cap="none" spc="0">
            <a:ln w="0"/>
            <a:solidFill>
              <a:schemeClr val="tx1"/>
            </a:solidFill>
            <a:effectLst>
              <a:outerShdw blurRad="38100" dist="19050" dir="2700000" algn="tl" rotWithShape="0">
                <a:schemeClr val="dk1">
                  <a:alpha val="40000"/>
                </a:schemeClr>
              </a:outerShdw>
            </a:effectLst>
            <a:latin typeface="+mj-lt"/>
            <a:cs typeface="Aharoni" panose="02010803020104030203" pitchFamily="2" charset="-79"/>
          </a:endParaRPr>
        </a:p>
      </dsp:txBody>
      <dsp:txXfrm rot="10800000">
        <a:off x="2583906" y="3983098"/>
        <a:ext cx="290588" cy="302358"/>
      </dsp:txXfrm>
    </dsp:sp>
    <dsp:sp modelId="{696CDAB5-CCE3-47D9-9A42-EE8C70365C1B}">
      <dsp:nvSpPr>
        <dsp:cNvPr id="0" name=""/>
        <dsp:cNvSpPr/>
      </dsp:nvSpPr>
      <dsp:spPr>
        <a:xfrm>
          <a:off x="231665" y="3553949"/>
          <a:ext cx="2031979" cy="1219187"/>
        </a:xfrm>
        <a:prstGeom prst="roundRect">
          <a:avLst>
            <a:gd name="adj" fmla="val 10000"/>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u="sng" kern="1200" cap="none" spc="0" dirty="0">
              <a:ln w="0"/>
              <a:effectLst>
                <a:outerShdw blurRad="38100" dist="19050" dir="2700000" algn="tl" rotWithShape="0">
                  <a:schemeClr val="dk1">
                    <a:alpha val="40000"/>
                  </a:schemeClr>
                </a:outerShdw>
              </a:effectLst>
            </a:rPr>
            <a:t>Calendar Integration</a:t>
          </a:r>
        </a:p>
        <a:p>
          <a:pPr marL="0" lvl="0" indent="0" algn="ctr" defTabSz="711200">
            <a:lnSpc>
              <a:spcPct val="90000"/>
            </a:lnSpc>
            <a:spcBef>
              <a:spcPct val="0"/>
            </a:spcBef>
            <a:spcAft>
              <a:spcPct val="35000"/>
            </a:spcAft>
            <a:buNone/>
          </a:pPr>
          <a:r>
            <a:rPr lang="en-IN" sz="1400" b="0" i="1" kern="1200" cap="none" spc="0" dirty="0">
              <a:ln w="0"/>
              <a:effectLst>
                <a:outerShdw blurRad="38100" dist="19050" dir="2700000" algn="tl" rotWithShape="0">
                  <a:schemeClr val="dk1">
                    <a:alpha val="40000"/>
                  </a:schemeClr>
                </a:outerShdw>
              </a:effectLst>
            </a:rPr>
            <a:t>Month-Year Standardization</a:t>
          </a:r>
          <a:endParaRPr lang="en-IN" sz="1400" b="0" kern="1200" cap="none" spc="0" dirty="0">
            <a:ln w="0"/>
            <a:effectLst>
              <a:outerShdw blurRad="38100" dist="19050" dir="2700000" algn="tl" rotWithShape="0">
                <a:schemeClr val="dk1">
                  <a:alpha val="40000"/>
                </a:schemeClr>
              </a:outerShdw>
            </a:effectLst>
          </a:endParaRPr>
        </a:p>
        <a:p>
          <a:pPr marL="0" lvl="0" indent="0" algn="ctr" defTabSz="711200">
            <a:lnSpc>
              <a:spcPct val="90000"/>
            </a:lnSpc>
            <a:spcBef>
              <a:spcPct val="0"/>
            </a:spcBef>
            <a:spcAft>
              <a:spcPct val="35000"/>
            </a:spcAft>
            <a:buNone/>
          </a:pPr>
          <a:endParaRPr lang="en-IN" sz="1600" b="0" kern="1200" cap="none" spc="0" dirty="0">
            <a:ln w="0"/>
            <a:effectLst>
              <a:outerShdw blurRad="38100" dist="19050" dir="2700000" algn="tl" rotWithShape="0">
                <a:schemeClr val="dk1">
                  <a:alpha val="40000"/>
                </a:schemeClr>
              </a:outerShdw>
            </a:effectLst>
            <a:latin typeface="+mj-lt"/>
            <a:cs typeface="Aharoni" panose="02010803020104030203" pitchFamily="2" charset="-79"/>
          </a:endParaRPr>
        </a:p>
      </dsp:txBody>
      <dsp:txXfrm>
        <a:off x="267374" y="3589658"/>
        <a:ext cx="1960561" cy="1147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14FE7-CBAB-4E6A-A43A-51FAB9C4795F}">
      <dsp:nvSpPr>
        <dsp:cNvPr id="0" name=""/>
        <dsp:cNvSpPr/>
      </dsp:nvSpPr>
      <dsp:spPr>
        <a:xfrm>
          <a:off x="17159" y="252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cs typeface="Aharoni" panose="02010803020104030203" pitchFamily="2" charset="-79"/>
            </a:rPr>
            <a:t>Source data in warehouse</a:t>
          </a:r>
          <a:endParaRPr lang="en-IN" sz="1600" b="1" kern="1200" dirty="0">
            <a:latin typeface="+mj-lt"/>
            <a:cs typeface="Aharoni" panose="02010803020104030203" pitchFamily="2" charset="-79"/>
          </a:endParaRPr>
        </a:p>
      </dsp:txBody>
      <dsp:txXfrm>
        <a:off x="52100" y="37463"/>
        <a:ext cx="1918387" cy="1123079"/>
      </dsp:txXfrm>
    </dsp:sp>
    <dsp:sp modelId="{3271D651-8073-4C09-9C17-2BA673AC26ED}">
      <dsp:nvSpPr>
        <dsp:cNvPr id="0" name=""/>
        <dsp:cNvSpPr/>
      </dsp:nvSpPr>
      <dsp:spPr>
        <a:xfrm>
          <a:off x="2180396" y="352458"/>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1" kern="1200">
            <a:latin typeface="Algerian" panose="04020705040A02060702" pitchFamily="82" charset="0"/>
            <a:cs typeface="Aharoni" panose="02010803020104030203" pitchFamily="2" charset="-79"/>
          </a:endParaRPr>
        </a:p>
      </dsp:txBody>
      <dsp:txXfrm>
        <a:off x="2180396" y="451076"/>
        <a:ext cx="295059" cy="295854"/>
      </dsp:txXfrm>
    </dsp:sp>
    <dsp:sp modelId="{A08262E7-4F93-4B96-BBCF-E77C2F52A8C9}">
      <dsp:nvSpPr>
        <dsp:cNvPr id="0" name=""/>
        <dsp:cNvSpPr/>
      </dsp:nvSpPr>
      <dsp:spPr>
        <a:xfrm>
          <a:off x="2800736" y="252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SQL Server Data Extraction</a:t>
          </a:r>
          <a:endParaRPr lang="en-IN" sz="1600" kern="1200" dirty="0">
            <a:latin typeface="+mj-lt"/>
            <a:cs typeface="Aharoni" panose="02010803020104030203" pitchFamily="2" charset="-79"/>
          </a:endParaRPr>
        </a:p>
      </dsp:txBody>
      <dsp:txXfrm>
        <a:off x="2835677" y="37463"/>
        <a:ext cx="1918387" cy="1123079"/>
      </dsp:txXfrm>
    </dsp:sp>
    <dsp:sp modelId="{8F844E88-9C0C-4808-BFD7-4D998126F27C}">
      <dsp:nvSpPr>
        <dsp:cNvPr id="0" name=""/>
        <dsp:cNvSpPr/>
      </dsp:nvSpPr>
      <dsp:spPr>
        <a:xfrm>
          <a:off x="4963973" y="352458"/>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a:off x="4963973" y="451076"/>
        <a:ext cx="295059" cy="295854"/>
      </dsp:txXfrm>
    </dsp:sp>
    <dsp:sp modelId="{1F7E5286-D46B-4F9A-9932-003AB2302DF8}">
      <dsp:nvSpPr>
        <dsp:cNvPr id="0" name=""/>
        <dsp:cNvSpPr/>
      </dsp:nvSpPr>
      <dsp:spPr>
        <a:xfrm>
          <a:off x="5584313" y="2522"/>
          <a:ext cx="2191510"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 Power Query Data Transformation and manipulation</a:t>
          </a:r>
          <a:endParaRPr lang="en-IN" sz="1600" kern="1200" dirty="0">
            <a:latin typeface="+mj-lt"/>
            <a:cs typeface="Aharoni" panose="02010803020104030203" pitchFamily="2" charset="-79"/>
          </a:endParaRPr>
        </a:p>
      </dsp:txBody>
      <dsp:txXfrm>
        <a:off x="5619254" y="37463"/>
        <a:ext cx="2121628" cy="1123079"/>
      </dsp:txXfrm>
    </dsp:sp>
    <dsp:sp modelId="{70F334C9-1903-44A4-9B71-1937CA6268A4}">
      <dsp:nvSpPr>
        <dsp:cNvPr id="0" name=""/>
        <dsp:cNvSpPr/>
      </dsp:nvSpPr>
      <dsp:spPr>
        <a:xfrm>
          <a:off x="7950791" y="352458"/>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a:off x="7950791" y="451076"/>
        <a:ext cx="295059" cy="295854"/>
      </dsp:txXfrm>
    </dsp:sp>
    <dsp:sp modelId="{4961F1C5-E889-41B6-BE84-84841C8AA69F}">
      <dsp:nvSpPr>
        <dsp:cNvPr id="0" name=""/>
        <dsp:cNvSpPr/>
      </dsp:nvSpPr>
      <dsp:spPr>
        <a:xfrm>
          <a:off x="8571131" y="252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Power BI Dimensional Modelling</a:t>
          </a:r>
          <a:endParaRPr lang="en-IN" sz="1600" kern="1200" dirty="0">
            <a:latin typeface="+mj-lt"/>
            <a:cs typeface="Aharoni" panose="02010803020104030203" pitchFamily="2" charset="-79"/>
          </a:endParaRPr>
        </a:p>
      </dsp:txBody>
      <dsp:txXfrm>
        <a:off x="8606072" y="37463"/>
        <a:ext cx="1918387" cy="1123079"/>
      </dsp:txXfrm>
    </dsp:sp>
    <dsp:sp modelId="{939EFBB6-5E91-476D-BC7C-97C675EEBFE7}">
      <dsp:nvSpPr>
        <dsp:cNvPr id="0" name=""/>
        <dsp:cNvSpPr/>
      </dsp:nvSpPr>
      <dsp:spPr>
        <a:xfrm rot="5400000">
          <a:off x="9354509" y="1334663"/>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rot="-5400000">
        <a:off x="9417339" y="1370451"/>
        <a:ext cx="295854" cy="295059"/>
      </dsp:txXfrm>
    </dsp:sp>
    <dsp:sp modelId="{361527FE-FA6E-4B78-80AE-8FBC79623D1B}">
      <dsp:nvSpPr>
        <dsp:cNvPr id="0" name=""/>
        <dsp:cNvSpPr/>
      </dsp:nvSpPr>
      <dsp:spPr>
        <a:xfrm>
          <a:off x="8571131" y="199079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Measures Creation</a:t>
          </a:r>
          <a:endParaRPr lang="en-IN" sz="1600" kern="1200" dirty="0">
            <a:latin typeface="+mj-lt"/>
            <a:cs typeface="Aharoni" panose="02010803020104030203" pitchFamily="2" charset="-79"/>
          </a:endParaRPr>
        </a:p>
      </dsp:txBody>
      <dsp:txXfrm>
        <a:off x="8606072" y="2025733"/>
        <a:ext cx="1918387" cy="1123079"/>
      </dsp:txXfrm>
    </dsp:sp>
    <dsp:sp modelId="{956F4368-F082-47B8-8C15-AFBFDCE01BF1}">
      <dsp:nvSpPr>
        <dsp:cNvPr id="0" name=""/>
        <dsp:cNvSpPr/>
      </dsp:nvSpPr>
      <dsp:spPr>
        <a:xfrm rot="10800000">
          <a:off x="7974650" y="2340727"/>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rot="10800000">
        <a:off x="8101104" y="2439345"/>
        <a:ext cx="295059" cy="295854"/>
      </dsp:txXfrm>
    </dsp:sp>
    <dsp:sp modelId="{36CD5222-2B4D-4112-9FF7-0810EFF08CDE}">
      <dsp:nvSpPr>
        <dsp:cNvPr id="0" name=""/>
        <dsp:cNvSpPr/>
      </dsp:nvSpPr>
      <dsp:spPr>
        <a:xfrm>
          <a:off x="5787554" y="199079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Power BI Dashboard Development</a:t>
          </a:r>
          <a:endParaRPr lang="en-IN" sz="1600" kern="1200" dirty="0">
            <a:latin typeface="+mj-lt"/>
            <a:cs typeface="Aharoni" panose="02010803020104030203" pitchFamily="2" charset="-79"/>
          </a:endParaRPr>
        </a:p>
      </dsp:txBody>
      <dsp:txXfrm>
        <a:off x="5822495" y="2025733"/>
        <a:ext cx="1918387" cy="1123079"/>
      </dsp:txXfrm>
    </dsp:sp>
    <dsp:sp modelId="{E26EE3A3-5378-4734-B1E9-E563F7B88F4A}">
      <dsp:nvSpPr>
        <dsp:cNvPr id="0" name=""/>
        <dsp:cNvSpPr/>
      </dsp:nvSpPr>
      <dsp:spPr>
        <a:xfrm rot="10800000">
          <a:off x="5191073" y="2340727"/>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rot="10800000">
        <a:off x="5317527" y="2439345"/>
        <a:ext cx="295059" cy="295854"/>
      </dsp:txXfrm>
    </dsp:sp>
    <dsp:sp modelId="{EA3DD8F3-2646-4ED7-9136-302A6D3F1FE6}">
      <dsp:nvSpPr>
        <dsp:cNvPr id="0" name=""/>
        <dsp:cNvSpPr/>
      </dsp:nvSpPr>
      <dsp:spPr>
        <a:xfrm>
          <a:off x="3003977" y="199079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mj-lt"/>
              <a:cs typeface="Aharoni" panose="02010803020104030203" pitchFamily="2" charset="-79"/>
            </a:rPr>
            <a:t>Report Documentation</a:t>
          </a:r>
          <a:endParaRPr lang="en-IN" sz="1600" kern="1200" dirty="0">
            <a:latin typeface="+mj-lt"/>
            <a:cs typeface="Aharoni" panose="02010803020104030203" pitchFamily="2" charset="-79"/>
          </a:endParaRPr>
        </a:p>
      </dsp:txBody>
      <dsp:txXfrm>
        <a:off x="3038918" y="2025733"/>
        <a:ext cx="1918387" cy="1123079"/>
      </dsp:txXfrm>
    </dsp:sp>
    <dsp:sp modelId="{AF3A0756-FF2D-4930-9ECF-345606F65263}">
      <dsp:nvSpPr>
        <dsp:cNvPr id="0" name=""/>
        <dsp:cNvSpPr/>
      </dsp:nvSpPr>
      <dsp:spPr>
        <a:xfrm rot="10800000">
          <a:off x="2407496" y="2340727"/>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rot="10800000">
        <a:off x="2533950" y="2439345"/>
        <a:ext cx="295059" cy="295854"/>
      </dsp:txXfrm>
    </dsp:sp>
    <dsp:sp modelId="{696CDAB5-CCE3-47D9-9A42-EE8C70365C1B}">
      <dsp:nvSpPr>
        <dsp:cNvPr id="0" name=""/>
        <dsp:cNvSpPr/>
      </dsp:nvSpPr>
      <dsp:spPr>
        <a:xfrm>
          <a:off x="220400" y="1990792"/>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cs typeface="Aharoni" panose="02010803020104030203" pitchFamily="2" charset="-79"/>
            </a:rPr>
            <a:t>Data Refresh and Scheduling</a:t>
          </a:r>
          <a:endParaRPr lang="en-IN" sz="1600" kern="1200" dirty="0">
            <a:latin typeface="+mj-lt"/>
            <a:cs typeface="Aharoni" panose="02010803020104030203" pitchFamily="2" charset="-79"/>
          </a:endParaRPr>
        </a:p>
      </dsp:txBody>
      <dsp:txXfrm>
        <a:off x="255341" y="2025733"/>
        <a:ext cx="1918387" cy="1123079"/>
      </dsp:txXfrm>
    </dsp:sp>
    <dsp:sp modelId="{09C62609-7196-44CD-86F2-4BA5935528DF}">
      <dsp:nvSpPr>
        <dsp:cNvPr id="0" name=""/>
        <dsp:cNvSpPr/>
      </dsp:nvSpPr>
      <dsp:spPr>
        <a:xfrm rot="5400000">
          <a:off x="1003778" y="3322932"/>
          <a:ext cx="421513" cy="493090"/>
        </a:xfrm>
        <a:prstGeom prst="rightArrow">
          <a:avLst>
            <a:gd name="adj1" fmla="val 60000"/>
            <a:gd name="adj2" fmla="val 50000"/>
          </a:avLst>
        </a:prstGeom>
        <a:gradFill rotWithShape="0">
          <a:gsLst>
            <a:gs pos="0">
              <a:schemeClr val="dk2">
                <a:tint val="60000"/>
                <a:hueOff val="0"/>
                <a:satOff val="0"/>
                <a:lumOff val="0"/>
                <a:alphaOff val="0"/>
                <a:tint val="97000"/>
                <a:satMod val="100000"/>
                <a:lumMod val="102000"/>
              </a:schemeClr>
            </a:gs>
            <a:gs pos="50000">
              <a:schemeClr val="dk2">
                <a:tint val="60000"/>
                <a:hueOff val="0"/>
                <a:satOff val="0"/>
                <a:lumOff val="0"/>
                <a:alphaOff val="0"/>
                <a:shade val="100000"/>
                <a:satMod val="100000"/>
                <a:lumMod val="100000"/>
              </a:schemeClr>
            </a:gs>
            <a:gs pos="100000">
              <a:schemeClr val="dk2">
                <a:tint val="6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latin typeface="+mj-lt"/>
            <a:cs typeface="Aharoni" panose="02010803020104030203" pitchFamily="2" charset="-79"/>
          </a:endParaRPr>
        </a:p>
      </dsp:txBody>
      <dsp:txXfrm rot="-5400000">
        <a:off x="1066608" y="3358720"/>
        <a:ext cx="295854" cy="295059"/>
      </dsp:txXfrm>
    </dsp:sp>
    <dsp:sp modelId="{7B8B2994-72BE-430B-97D9-DCE10B7FA49E}">
      <dsp:nvSpPr>
        <dsp:cNvPr id="0" name=""/>
        <dsp:cNvSpPr/>
      </dsp:nvSpPr>
      <dsp:spPr>
        <a:xfrm>
          <a:off x="220400" y="3979061"/>
          <a:ext cx="1988269" cy="1192961"/>
        </a:xfrm>
        <a:prstGeom prst="roundRect">
          <a:avLst>
            <a:gd name="adj" fmla="val 10000"/>
          </a:avLst>
        </a:prstGeom>
        <a:gradFill rotWithShape="0">
          <a:gsLst>
            <a:gs pos="0">
              <a:schemeClr val="dk2">
                <a:hueOff val="0"/>
                <a:satOff val="0"/>
                <a:lumOff val="0"/>
                <a:alphaOff val="0"/>
                <a:tint val="97000"/>
                <a:satMod val="100000"/>
                <a:lumMod val="102000"/>
              </a:schemeClr>
            </a:gs>
            <a:gs pos="50000">
              <a:schemeClr val="dk2">
                <a:hueOff val="0"/>
                <a:satOff val="0"/>
                <a:lumOff val="0"/>
                <a:alphaOff val="0"/>
                <a:shade val="100000"/>
                <a:satMod val="100000"/>
                <a:lumMod val="100000"/>
              </a:schemeClr>
            </a:gs>
            <a:gs pos="100000">
              <a:schemeClr val="dk2">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cs typeface="Aharoni" panose="02010803020104030203" pitchFamily="2" charset="-79"/>
            </a:rPr>
            <a:t>Monitoring and Governance</a:t>
          </a:r>
          <a:endParaRPr lang="en-IN" sz="1600" kern="1200" dirty="0">
            <a:latin typeface="+mj-lt"/>
            <a:cs typeface="Aharoni" panose="02010803020104030203" pitchFamily="2" charset="-79"/>
          </a:endParaRPr>
        </a:p>
      </dsp:txBody>
      <dsp:txXfrm>
        <a:off x="255341" y="4014002"/>
        <a:ext cx="1918387" cy="11230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15:22:21.837"/>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15:22:21.837"/>
    </inkml:context>
    <inkml:brush xml:id="br0">
      <inkml:brushProperty name="width" value="0.035" units="cm"/>
      <inkml:brushProperty name="height" value="0.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9D402-B822-436E-A4F9-15DE62F82CD9}"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C6B7C-B9CC-4499-9FDD-14593A59B904}" type="slidenum">
              <a:rPr lang="en-IN" smtClean="0"/>
              <a:t>‹#›</a:t>
            </a:fld>
            <a:endParaRPr lang="en-IN"/>
          </a:p>
        </p:txBody>
      </p:sp>
    </p:spTree>
    <p:extLst>
      <p:ext uri="{BB962C8B-B14F-4D97-AF65-F5344CB8AC3E}">
        <p14:creationId xmlns:p14="http://schemas.microsoft.com/office/powerpoint/2010/main" val="271878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BECF9-2343-FF51-B19D-CAE055A63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6870E-3B6F-BA38-3DB0-241C88AFB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B3CA78-27DB-68CE-87E7-04D09A5E0F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C92810-197A-C485-E9A3-4BCEDE24EE92}"/>
              </a:ext>
            </a:extLst>
          </p:cNvPr>
          <p:cNvSpPr>
            <a:spLocks noGrp="1"/>
          </p:cNvSpPr>
          <p:nvPr>
            <p:ph type="sldNum" sz="quarter" idx="5"/>
          </p:nvPr>
        </p:nvSpPr>
        <p:spPr/>
        <p:txBody>
          <a:bodyPr/>
          <a:lstStyle/>
          <a:p>
            <a:fld id="{E01E4C3B-1869-441A-89BF-7CB2C1B9FC31}" type="slidenum">
              <a:rPr lang="en-IN" smtClean="0"/>
              <a:t>3</a:t>
            </a:fld>
            <a:endParaRPr lang="en-IN"/>
          </a:p>
        </p:txBody>
      </p:sp>
    </p:spTree>
    <p:extLst>
      <p:ext uri="{BB962C8B-B14F-4D97-AF65-F5344CB8AC3E}">
        <p14:creationId xmlns:p14="http://schemas.microsoft.com/office/powerpoint/2010/main" val="3131035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BF1B0-CD05-F73B-4E19-AC3FE89F2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81BA4-0C10-194A-6B5B-CA7DC465F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9B2D0C-900A-928D-8B11-61A0363018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A6820F-D4C3-ABEC-CC92-76D022B9505A}"/>
              </a:ext>
            </a:extLst>
          </p:cNvPr>
          <p:cNvSpPr>
            <a:spLocks noGrp="1"/>
          </p:cNvSpPr>
          <p:nvPr>
            <p:ph type="sldNum" sz="quarter" idx="5"/>
          </p:nvPr>
        </p:nvSpPr>
        <p:spPr/>
        <p:txBody>
          <a:bodyPr/>
          <a:lstStyle/>
          <a:p>
            <a:fld id="{15E5C3D4-BB21-41C2-9B8F-1102473160B5}" type="slidenum">
              <a:rPr lang="en-IN" smtClean="0"/>
              <a:t>15</a:t>
            </a:fld>
            <a:endParaRPr lang="en-IN"/>
          </a:p>
        </p:txBody>
      </p:sp>
    </p:spTree>
    <p:extLst>
      <p:ext uri="{BB962C8B-B14F-4D97-AF65-F5344CB8AC3E}">
        <p14:creationId xmlns:p14="http://schemas.microsoft.com/office/powerpoint/2010/main" val="269137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E5C3D4-BB21-41C2-9B8F-1102473160B5}" type="slidenum">
              <a:rPr lang="en-IN" smtClean="0"/>
              <a:t>19</a:t>
            </a:fld>
            <a:endParaRPr lang="en-IN"/>
          </a:p>
        </p:txBody>
      </p:sp>
    </p:spTree>
    <p:extLst>
      <p:ext uri="{BB962C8B-B14F-4D97-AF65-F5344CB8AC3E}">
        <p14:creationId xmlns:p14="http://schemas.microsoft.com/office/powerpoint/2010/main" val="181636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E5AA-7C1F-30AB-219A-82E07F898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0C1565-F560-B797-EC39-0234EB692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285987-EC37-BD4F-4178-F3CC12DA2B72}"/>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C41DA93D-425A-AA71-66CD-258355E6D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0F98A-DD0E-A3EC-4D62-3587D2AAA474}"/>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269930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EACA-FF94-E199-FE39-F2C7D32AED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E020D-E053-AF99-0B69-77D9F43B2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48D66B-53BC-652F-633A-18145A7511C8}"/>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71A695D2-F0D3-1E44-9143-EA3736BC9F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0EFF3-A70E-30FB-7EA5-444BD2E88837}"/>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19118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E9EE8-B45E-7D84-8A37-882010332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9BDC0-DC93-20F6-7BE0-6A1DE54E6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E2111-89DC-BDB2-742A-DBE090AA3B43}"/>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FDD44532-81FB-9182-D0F3-015456F3B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BAE8E-1776-8555-ACA5-593312AEE412}"/>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2934292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E0F9FB2-FF58-42AC-9123-C0F50A186255}" type="datetimeFigureOut">
              <a:rPr lang="en-IN" smtClean="0"/>
              <a:t>30-05-2025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1687755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59009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4202623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602461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0F9FB2-FF58-42AC-9123-C0F50A186255}" type="datetimeFigureOut">
              <a:rPr lang="en-IN" smtClean="0"/>
              <a:t>30-05-2025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559362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0F9FB2-FF58-42AC-9123-C0F50A186255}" type="datetimeFigureOut">
              <a:rPr lang="en-IN" smtClean="0"/>
              <a:t>30-05-2025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402729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F9FB2-FF58-42AC-9123-C0F50A186255}" type="datetimeFigureOut">
              <a:rPr lang="en-IN" smtClean="0"/>
              <a:t>30-05-2025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2279245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32917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4342-62C6-CAC5-24D7-E3EE6593E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62D1BD-8D49-8FD1-08E8-ABA2D0879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AF12A4-3F65-641C-0881-B8683270D455}"/>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D9769A60-1D34-46A1-AB2B-95C804978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787C9-56F5-87E6-E721-E56F0E164EEB}"/>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26308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E0F9FB2-FF58-42AC-9123-C0F50A186255}" type="datetimeFigureOut">
              <a:rPr lang="en-IN" smtClean="0"/>
              <a:t>30-05-2025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188660618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826605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941797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2829160-0656-4CFC-973C-36BDD26568B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587569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566878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3614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087566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0F9FB2-FF58-42AC-9123-C0F50A186255}" type="datetimeFigureOut">
              <a:rPr lang="en-IN" smtClean="0"/>
              <a:t>30-05-2025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982965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0F9FB2-FF58-42AC-9123-C0F50A186255}" type="datetimeFigureOut">
              <a:rPr lang="en-IN" smtClean="0"/>
              <a:t>30-05-2025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304457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F9FB2-FF58-42AC-9123-C0F50A186255}" type="datetimeFigureOut">
              <a:rPr lang="en-IN" smtClean="0"/>
              <a:t>30-05-2025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92855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0E5A-505B-0769-BDF5-F9C341C9C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E3A0A6-1315-8BB1-FBCB-010B32B51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F16A3-D04C-68FA-9AD0-E851961B6CC9}"/>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0297C686-953D-FCFD-A762-4C9BD2FD3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D9923-9A50-3FED-6DB1-CBE5AD421E2F}"/>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373499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5545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384945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4001730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9FB2-FF58-42AC-9123-C0F50A186255}"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21615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2C3C-A3B3-35CC-FD26-2F8A1BCC3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598360-6F78-5B62-3443-DFDC037A46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AD29E-6557-49B1-A1E7-28D070FCC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67813F-1A56-7CF9-184F-1BE4757B05BA}"/>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a:extLst>
              <a:ext uri="{FF2B5EF4-FFF2-40B4-BE49-F238E27FC236}">
                <a16:creationId xmlns:a16="http://schemas.microsoft.com/office/drawing/2014/main" id="{E7F80D46-1600-F10D-70F3-E89D633E8B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76666-4C77-5D91-CDA5-8DE211C77EFC}"/>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3410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63F1-ADCA-D951-4F06-F92505691F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F6999-0CA5-7C74-4E80-E720B2AB9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2ADC3-27AD-B787-29AB-A3D2E4991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869720-99EC-0D62-2B41-A0A158283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8D80D-4F37-CEDC-3804-7BE7999C5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3B519-C74D-5D3A-AF5A-BE541D42552E}"/>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8" name="Footer Placeholder 7">
            <a:extLst>
              <a:ext uri="{FF2B5EF4-FFF2-40B4-BE49-F238E27FC236}">
                <a16:creationId xmlns:a16="http://schemas.microsoft.com/office/drawing/2014/main" id="{1D7FCA4E-6212-A1D5-3CDD-F672F74D9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55DFC9-4CAB-E733-C850-994527E62DA1}"/>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404855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DFA5-2F61-7EB3-5989-AC5AEB50FF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21C4BF-2BAA-7D7D-45ED-977D69CE5AE0}"/>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4" name="Footer Placeholder 3">
            <a:extLst>
              <a:ext uri="{FF2B5EF4-FFF2-40B4-BE49-F238E27FC236}">
                <a16:creationId xmlns:a16="http://schemas.microsoft.com/office/drawing/2014/main" id="{10EBDF8D-8366-2101-DBBA-0A84C6A0D0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EEDC68-2831-717D-5BBB-A88C6529A995}"/>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12704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556CE-C246-3E27-37B4-DDE9D2E3F1B5}"/>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3" name="Footer Placeholder 2">
            <a:extLst>
              <a:ext uri="{FF2B5EF4-FFF2-40B4-BE49-F238E27FC236}">
                <a16:creationId xmlns:a16="http://schemas.microsoft.com/office/drawing/2014/main" id="{EFD0F747-7820-7F48-D00D-7384D6C858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88D055-318C-C474-BF4C-82B470B7441C}"/>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95944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3910-FA73-44A3-F289-ACE79AD26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7EE3DE-F269-23C0-3B08-941ACBBC3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5AE5C9-D1A7-3F60-0CE7-2D7F31A6D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4A48E-2D98-555F-A0DF-97BF1B1A6D05}"/>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a:extLst>
              <a:ext uri="{FF2B5EF4-FFF2-40B4-BE49-F238E27FC236}">
                <a16:creationId xmlns:a16="http://schemas.microsoft.com/office/drawing/2014/main" id="{6977D509-471B-C445-F1A5-4EE8B797C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98894-41E1-783C-1822-5F123612ECFB}"/>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354423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3627-87E6-EC62-D47F-E67922373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3D38D2-81C8-6C6E-567E-1CBACDBE3B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5CF26E-72E3-B32C-E82B-E3D105857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70154-7292-9A31-1DD6-5A06FD6B916E}"/>
              </a:ext>
            </a:extLst>
          </p:cNvPr>
          <p:cNvSpPr>
            <a:spLocks noGrp="1"/>
          </p:cNvSpPr>
          <p:nvPr>
            <p:ph type="dt" sz="half" idx="10"/>
          </p:nvPr>
        </p:nvSpPr>
        <p:spPr/>
        <p:txBody>
          <a:bodyPr/>
          <a:lstStyle/>
          <a:p>
            <a:fld id="{0E0F9FB2-FF58-42AC-9123-C0F50A186255}" type="datetimeFigureOut">
              <a:rPr lang="en-IN" smtClean="0"/>
              <a:t>30-05-2025</a:t>
            </a:fld>
            <a:endParaRPr lang="en-IN"/>
          </a:p>
        </p:txBody>
      </p:sp>
      <p:sp>
        <p:nvSpPr>
          <p:cNvPr id="6" name="Footer Placeholder 5">
            <a:extLst>
              <a:ext uri="{FF2B5EF4-FFF2-40B4-BE49-F238E27FC236}">
                <a16:creationId xmlns:a16="http://schemas.microsoft.com/office/drawing/2014/main" id="{FDA13599-243D-9962-1DEC-FC1EB7435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B975B0-B190-D3B5-485A-E5B1470EB0A5}"/>
              </a:ext>
            </a:extLst>
          </p:cNvPr>
          <p:cNvSpPr>
            <a:spLocks noGrp="1"/>
          </p:cNvSpPr>
          <p:nvPr>
            <p:ph type="sldNum" sz="quarter" idx="12"/>
          </p:nvPr>
        </p:nvSpPr>
        <p:spPr/>
        <p:txBody>
          <a:bodyPr/>
          <a:lstStyle/>
          <a:p>
            <a:fld id="{92829160-0656-4CFC-973C-36BDD26568B7}" type="slidenum">
              <a:rPr lang="en-IN" smtClean="0"/>
              <a:t>‹#›</a:t>
            </a:fld>
            <a:endParaRPr lang="en-IN"/>
          </a:p>
        </p:txBody>
      </p:sp>
    </p:spTree>
    <p:extLst>
      <p:ext uri="{BB962C8B-B14F-4D97-AF65-F5344CB8AC3E}">
        <p14:creationId xmlns:p14="http://schemas.microsoft.com/office/powerpoint/2010/main" val="291938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4739B-4A8D-BF3C-C5D6-DBEC3509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427F8-F822-E0E6-8A8C-1042EC9C3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08D7D-A2BF-DBA1-AFF3-68DD9AD05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F9FB2-FF58-42AC-9123-C0F50A186255}" type="datetimeFigureOut">
              <a:rPr lang="en-IN" smtClean="0"/>
              <a:t>30-05-2025</a:t>
            </a:fld>
            <a:endParaRPr lang="en-IN"/>
          </a:p>
        </p:txBody>
      </p:sp>
      <p:sp>
        <p:nvSpPr>
          <p:cNvPr id="5" name="Footer Placeholder 4">
            <a:extLst>
              <a:ext uri="{FF2B5EF4-FFF2-40B4-BE49-F238E27FC236}">
                <a16:creationId xmlns:a16="http://schemas.microsoft.com/office/drawing/2014/main" id="{F0981B77-7120-29AC-0B9C-D79E0872F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F31FF0-4208-A367-54FB-6D65E1D40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123249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E0F9FB2-FF58-42AC-9123-C0F50A186255}" type="datetimeFigureOut">
              <a:rPr lang="en-IN" smtClean="0"/>
              <a:t>30-05-2025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819893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0F9FB2-FF58-42AC-9123-C0F50A186255}" type="datetimeFigureOut">
              <a:rPr lang="en-IN" smtClean="0"/>
              <a:t>30-05-2025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2829160-0656-4CFC-973C-36BDD26568B7}" type="slidenum">
              <a:rPr lang="en-IN" smtClean="0"/>
              <a:t>‹#›</a:t>
            </a:fld>
            <a:endParaRPr lang="en-IN"/>
          </a:p>
        </p:txBody>
      </p:sp>
    </p:spTree>
    <p:extLst>
      <p:ext uri="{BB962C8B-B14F-4D97-AF65-F5344CB8AC3E}">
        <p14:creationId xmlns:p14="http://schemas.microsoft.com/office/powerpoint/2010/main" val="1310082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3CC824-86FD-4417-B9C6-4776A8BD9F46}"/>
              </a:ext>
            </a:extLst>
          </p:cNvPr>
          <p:cNvPicPr>
            <a:picLocks noChangeAspect="1"/>
          </p:cNvPicPr>
          <p:nvPr/>
        </p:nvPicPr>
        <p:blipFill>
          <a:blip r:embed="rId2"/>
          <a:stretch>
            <a:fillRect/>
          </a:stretch>
        </p:blipFill>
        <p:spPr>
          <a:xfrm>
            <a:off x="-1" y="0"/>
            <a:ext cx="12253405" cy="6858000"/>
          </a:xfrm>
          <a:prstGeom prst="rect">
            <a:avLst/>
          </a:prstGeom>
        </p:spPr>
      </p:pic>
    </p:spTree>
    <p:extLst>
      <p:ext uri="{BB962C8B-B14F-4D97-AF65-F5344CB8AC3E}">
        <p14:creationId xmlns:p14="http://schemas.microsoft.com/office/powerpoint/2010/main" val="290889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64F0-79EC-6B3C-3BCD-F0F0FC987D88}"/>
              </a:ext>
            </a:extLst>
          </p:cNvPr>
          <p:cNvSpPr>
            <a:spLocks noGrp="1"/>
          </p:cNvSpPr>
          <p:nvPr>
            <p:ph type="title"/>
          </p:nvPr>
        </p:nvSpPr>
        <p:spPr>
          <a:xfrm>
            <a:off x="838200" y="422781"/>
            <a:ext cx="10966704" cy="1855280"/>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2. Developing Integrated Performance Dashboards Using Power BI as a Platform</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C. T. Gonçalves et al.</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Journal</a:t>
            </a:r>
            <a:r>
              <a:rPr lang="en-US" sz="2400" dirty="0">
                <a:latin typeface="Times New Roman" panose="02020603050405020304" pitchFamily="18" charset="0"/>
                <a:cs typeface="Times New Roman" panose="02020603050405020304" pitchFamily="18" charset="0"/>
              </a:rPr>
              <a:t>: Information (Inf.), 2023</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7930AA-2976-9768-4D07-47B87C7F60EF}"/>
              </a:ext>
            </a:extLst>
          </p:cNvPr>
          <p:cNvSpPr>
            <a:spLocks noGrp="1"/>
          </p:cNvSpPr>
          <p:nvPr>
            <p:ph idx="1"/>
          </p:nvPr>
        </p:nvSpPr>
        <p:spPr>
          <a:xfrm>
            <a:off x="1164336" y="2083881"/>
            <a:ext cx="10515600" cy="4351338"/>
          </a:xfrm>
        </p:spPr>
        <p:txBody>
          <a:bodyPr>
            <a:noAutofit/>
          </a:bodyPr>
          <a:lstStyle/>
          <a:p>
            <a:pPr>
              <a:buNone/>
            </a:pPr>
            <a:r>
              <a:rPr lang="en-US" sz="2200" b="1" dirty="0">
                <a:latin typeface="Times New Roman" panose="02020603050405020304" pitchFamily="18" charset="0"/>
                <a:cs typeface="Times New Roman" panose="02020603050405020304" pitchFamily="18" charset="0"/>
              </a:rPr>
              <a:t>Description: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Discusses how Power BI can serve as a unified platform for real-time performance dashboards.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Provides methods for creating multi-layered dashboards using enterprise data.</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Emphasizes linking KPIs, metrics, and narrative in visuals.</a:t>
            </a:r>
          </a:p>
          <a:p>
            <a:pPr>
              <a:buNone/>
            </a:pPr>
            <a:r>
              <a:rPr lang="en-US" sz="2200" b="1" dirty="0">
                <a:latin typeface="Times New Roman" panose="02020603050405020304" pitchFamily="18" charset="0"/>
                <a:cs typeface="Times New Roman" panose="02020603050405020304" pitchFamily="18" charset="0"/>
              </a:rPr>
              <a:t>Use in Our Project: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Helped in planning the layout and layering KPIs in Power BI.</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Justified our choice of Power BI for its drill-downs, interactivity, and story mode.</a:t>
            </a:r>
          </a:p>
          <a:p>
            <a:pPr>
              <a:buNone/>
            </a:pPr>
            <a:r>
              <a:rPr lang="en-US" sz="2200" b="1" dirty="0">
                <a:latin typeface="Times New Roman" panose="02020603050405020304" pitchFamily="18" charset="0"/>
                <a:cs typeface="Times New Roman" panose="02020603050405020304" pitchFamily="18" charset="0"/>
              </a:rPr>
              <a:t>Model / Evaluation: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Focus on dashboard architecture, not ML; emphasized KPI integration and real-time metrics.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5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2CC0-53C2-EAF8-9045-62029A8A39B6}"/>
              </a:ext>
            </a:extLst>
          </p:cNvPr>
          <p:cNvSpPr>
            <a:spLocks noGrp="1"/>
          </p:cNvSpPr>
          <p:nvPr>
            <p:ph type="title"/>
          </p:nvPr>
        </p:nvSpPr>
        <p:spPr>
          <a:xfrm>
            <a:off x="838200" y="246888"/>
            <a:ext cx="10515600" cy="193535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3. Explaining Machine Learning Models in Sales Predictions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Bohanec</a:t>
            </a:r>
            <a:r>
              <a:rPr lang="en-US" sz="2400" dirty="0">
                <a:latin typeface="Times New Roman" panose="02020603050405020304" pitchFamily="18" charset="0"/>
                <a:cs typeface="Times New Roman" panose="02020603050405020304" pitchFamily="18" charset="0"/>
              </a:rPr>
              <a:t> et al.</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Journal</a:t>
            </a:r>
            <a:r>
              <a:rPr lang="en-US" sz="2400" dirty="0">
                <a:latin typeface="Times New Roman" panose="02020603050405020304" pitchFamily="18" charset="0"/>
                <a:cs typeface="Times New Roman" panose="02020603050405020304" pitchFamily="18" charset="0"/>
              </a:rPr>
              <a:t>: Expert Systems With Applications, 2017</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A89BD3-F443-00DB-11E6-66C3AE04CFE6}"/>
              </a:ext>
            </a:extLst>
          </p:cNvPr>
          <p:cNvSpPr>
            <a:spLocks noGrp="1"/>
          </p:cNvSpPr>
          <p:nvPr>
            <p:ph idx="1"/>
          </p:nvPr>
        </p:nvSpPr>
        <p:spPr>
          <a:xfrm>
            <a:off x="1121664" y="2017649"/>
            <a:ext cx="10515600" cy="4351338"/>
          </a:xfrm>
        </p:spPr>
        <p:txBody>
          <a:bodyPr>
            <a:normAutofit/>
          </a:bodyPr>
          <a:lstStyle/>
          <a:p>
            <a:pPr>
              <a:buNone/>
            </a:pPr>
            <a:r>
              <a:rPr lang="en-US" sz="2200" b="1" dirty="0">
                <a:latin typeface="Times New Roman" panose="02020603050405020304" pitchFamily="18" charset="0"/>
                <a:cs typeface="Times New Roman" panose="02020603050405020304" pitchFamily="18" charset="0"/>
              </a:rPr>
              <a:t>Description: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Analyzes how sales forecasting models work and can be explained in business use cases.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Focuses on model interpretability — including decision trees and ensemble learning.</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Explains how black-box ML can be translated into business language.</a:t>
            </a:r>
          </a:p>
          <a:p>
            <a:pPr>
              <a:buNone/>
            </a:pPr>
            <a:r>
              <a:rPr lang="en-US" sz="2200" b="1" dirty="0">
                <a:latin typeface="Times New Roman" panose="02020603050405020304" pitchFamily="18" charset="0"/>
                <a:cs typeface="Times New Roman" panose="02020603050405020304" pitchFamily="18" charset="0"/>
              </a:rPr>
              <a:t>Use in Our Project: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Supported our choice of </a:t>
            </a:r>
            <a:r>
              <a:rPr lang="en-US" sz="2200" b="1"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for explainability and accuracy.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Inspired scorecards and visual explanation of model metrics like MAE, RMSE, R².</a:t>
            </a:r>
          </a:p>
          <a:p>
            <a:pPr>
              <a:buNone/>
            </a:pPr>
            <a:r>
              <a:rPr lang="en-US" sz="2200" b="1" dirty="0">
                <a:latin typeface="Times New Roman" panose="02020603050405020304" pitchFamily="18" charset="0"/>
                <a:cs typeface="Times New Roman" panose="02020603050405020304" pitchFamily="18" charset="0"/>
              </a:rPr>
              <a:t>Model / Evaluation: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Highlights </a:t>
            </a:r>
            <a:r>
              <a:rPr lang="en-US" sz="2200" b="1" dirty="0">
                <a:latin typeface="Times New Roman" panose="02020603050405020304" pitchFamily="18" charset="0"/>
                <a:cs typeface="Times New Roman" panose="02020603050405020304" pitchFamily="18" charset="0"/>
              </a:rPr>
              <a:t>tree-based ML (</a:t>
            </a: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discusses feature importance and business impact.</a:t>
            </a:r>
          </a:p>
        </p:txBody>
      </p:sp>
    </p:spTree>
    <p:extLst>
      <p:ext uri="{BB962C8B-B14F-4D97-AF65-F5344CB8AC3E}">
        <p14:creationId xmlns:p14="http://schemas.microsoft.com/office/powerpoint/2010/main" val="271542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271E-09E7-D29E-C46F-BA8BBE397FD3}"/>
              </a:ext>
            </a:extLst>
          </p:cNvPr>
          <p:cNvSpPr>
            <a:spLocks noGrp="1"/>
          </p:cNvSpPr>
          <p:nvPr>
            <p:ph type="title"/>
          </p:nvPr>
        </p:nvSpPr>
        <p:spPr>
          <a:xfrm>
            <a:off x="743712" y="380874"/>
            <a:ext cx="10610088" cy="1563623"/>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4. Research on Peak Load Prediction Using Prophet-LSTM Model</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Z. Chen et al.</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Journal</a:t>
            </a:r>
            <a:r>
              <a:rPr lang="en-US" sz="2400" dirty="0">
                <a:latin typeface="Times New Roman" panose="02020603050405020304" pitchFamily="18" charset="0"/>
                <a:cs typeface="Times New Roman" panose="02020603050405020304" pitchFamily="18" charset="0"/>
              </a:rPr>
              <a:t>: Sustainability, 2023</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7D9D50-05A7-2F5E-34ED-118FD91D3EB4}"/>
              </a:ext>
            </a:extLst>
          </p:cNvPr>
          <p:cNvSpPr>
            <a:spLocks noGrp="1"/>
          </p:cNvSpPr>
          <p:nvPr>
            <p:ph idx="1"/>
          </p:nvPr>
        </p:nvSpPr>
        <p:spPr>
          <a:xfrm>
            <a:off x="1002792" y="1834769"/>
            <a:ext cx="10515600" cy="4351338"/>
          </a:xfrm>
        </p:spPr>
        <p:txBody>
          <a:bodyPr>
            <a:normAutofit/>
          </a:bodyPr>
          <a:lstStyle/>
          <a:p>
            <a:pPr>
              <a:buNone/>
            </a:pPr>
            <a:r>
              <a:rPr lang="en-US" sz="2200" b="1" dirty="0">
                <a:latin typeface="Times New Roman" panose="02020603050405020304" pitchFamily="18" charset="0"/>
                <a:cs typeface="Times New Roman" panose="02020603050405020304" pitchFamily="18" charset="0"/>
              </a:rPr>
              <a:t>Description: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Proposes hybrid time-series modeling using </a:t>
            </a:r>
            <a:r>
              <a:rPr lang="en-US" sz="2200" b="1" dirty="0">
                <a:latin typeface="Times New Roman" panose="02020603050405020304" pitchFamily="18" charset="0"/>
                <a:cs typeface="Times New Roman" panose="02020603050405020304" pitchFamily="18" charset="0"/>
              </a:rPr>
              <a:t>Prophet + LSTM</a:t>
            </a:r>
            <a:r>
              <a:rPr lang="en-US" sz="2200" dirty="0">
                <a:latin typeface="Times New Roman" panose="02020603050405020304" pitchFamily="18" charset="0"/>
                <a:cs typeface="Times New Roman" panose="02020603050405020304" pitchFamily="18" charset="0"/>
              </a:rPr>
              <a:t> for electricity demand.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Validates Prophet’s trend-seasonality decomposition and LSTM’s memory power.</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Shows comparative evaluation with MAE, RMSE.</a:t>
            </a:r>
          </a:p>
          <a:p>
            <a:pPr>
              <a:buNone/>
            </a:pPr>
            <a:r>
              <a:rPr lang="en-US" sz="2200" b="1" dirty="0">
                <a:latin typeface="Times New Roman" panose="02020603050405020304" pitchFamily="18" charset="0"/>
                <a:cs typeface="Times New Roman" panose="02020603050405020304" pitchFamily="18" charset="0"/>
              </a:rPr>
              <a:t>Use in Our Project: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Validated our use of </a:t>
            </a:r>
            <a:r>
              <a:rPr lang="en-US" sz="2200" b="1" dirty="0">
                <a:latin typeface="Times New Roman" panose="02020603050405020304" pitchFamily="18" charset="0"/>
                <a:cs typeface="Times New Roman" panose="02020603050405020304" pitchFamily="18" charset="0"/>
              </a:rPr>
              <a:t>Prophet for trend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LSTM for sequence prediction</a:t>
            </a:r>
            <a:r>
              <a:rPr lang="en-US"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Inspired evaluation flow and monthly sales forecasting format.</a:t>
            </a:r>
          </a:p>
          <a:p>
            <a:pPr>
              <a:buNone/>
            </a:pPr>
            <a:r>
              <a:rPr lang="en-US" sz="2200" b="1" dirty="0">
                <a:latin typeface="Times New Roman" panose="02020603050405020304" pitchFamily="18" charset="0"/>
                <a:cs typeface="Times New Roman" panose="02020603050405020304" pitchFamily="18" charset="0"/>
              </a:rPr>
              <a:t>Model / Evaluation: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MAE and RMSE used as key metrics.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Combines traditional (Prophet) and deep learning (LSTM) for sequence prediction.</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5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1D50-FA9B-4D90-FF1D-B33E5F3B8F98}"/>
              </a:ext>
            </a:extLst>
          </p:cNvPr>
          <p:cNvSpPr>
            <a:spLocks noGrp="1"/>
          </p:cNvSpPr>
          <p:nvPr>
            <p:ph type="title"/>
          </p:nvPr>
        </p:nvSpPr>
        <p:spPr>
          <a:xfrm>
            <a:off x="719328" y="192025"/>
            <a:ext cx="10515600" cy="2147888"/>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5. Harnessing LSTM and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Algorithms for Prediction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Frifra</a:t>
            </a:r>
            <a:r>
              <a:rPr lang="en-US" sz="2400" dirty="0">
                <a:latin typeface="Times New Roman" panose="02020603050405020304" pitchFamily="18" charset="0"/>
                <a:cs typeface="Times New Roman" panose="02020603050405020304" pitchFamily="18" charset="0"/>
              </a:rPr>
              <a:t> et al.</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Journal</a:t>
            </a:r>
            <a:r>
              <a:rPr lang="en-US" sz="2400" dirty="0">
                <a:latin typeface="Times New Roman" panose="02020603050405020304" pitchFamily="18" charset="0"/>
                <a:cs typeface="Times New Roman" panose="02020603050405020304" pitchFamily="18" charset="0"/>
              </a:rPr>
              <a:t>: Scientific Reports (Nature), 2024</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153BE9-EC3F-A9B2-223B-7194F5F056EA}"/>
              </a:ext>
            </a:extLst>
          </p:cNvPr>
          <p:cNvSpPr>
            <a:spLocks noGrp="1"/>
          </p:cNvSpPr>
          <p:nvPr>
            <p:ph idx="1"/>
          </p:nvPr>
        </p:nvSpPr>
        <p:spPr>
          <a:xfrm>
            <a:off x="1048512" y="1825625"/>
            <a:ext cx="10515600" cy="4351338"/>
          </a:xfrm>
        </p:spPr>
        <p:txBody>
          <a:bodyPr>
            <a:noAutofit/>
          </a:bodyPr>
          <a:lstStyle/>
          <a:p>
            <a:pPr>
              <a:buNone/>
            </a:pPr>
            <a:r>
              <a:rPr lang="en-US" sz="2200" b="1" dirty="0">
                <a:latin typeface="Times New Roman" panose="02020603050405020304" pitchFamily="18" charset="0"/>
                <a:cs typeface="Times New Roman" panose="02020603050405020304" pitchFamily="18" charset="0"/>
              </a:rPr>
              <a:t>Description: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Uses </a:t>
            </a: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and LSTM</a:t>
            </a:r>
            <a:r>
              <a:rPr lang="en-US" sz="2200" dirty="0">
                <a:latin typeface="Times New Roman" panose="02020603050405020304" pitchFamily="18" charset="0"/>
                <a:cs typeface="Times New Roman" panose="02020603050405020304" pitchFamily="18" charset="0"/>
              </a:rPr>
              <a:t> for time-based predictions in weather and disaster events.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Compares ML and deep learning models in noisy real-world datasets.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Shows how combining statistical models with deep learning improves accuracy.</a:t>
            </a:r>
          </a:p>
          <a:p>
            <a:pPr>
              <a:buNone/>
            </a:pPr>
            <a:r>
              <a:rPr lang="en-US" sz="2200" b="1" dirty="0">
                <a:latin typeface="Times New Roman" panose="02020603050405020304" pitchFamily="18" charset="0"/>
                <a:cs typeface="Times New Roman" panose="02020603050405020304" pitchFamily="18" charset="0"/>
              </a:rPr>
              <a:t>Use in Our Project: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Influenced our decision to </a:t>
            </a:r>
            <a:r>
              <a:rPr lang="en-US" sz="2200" b="1" dirty="0">
                <a:latin typeface="Times New Roman" panose="02020603050405020304" pitchFamily="18" charset="0"/>
                <a:cs typeface="Times New Roman" panose="02020603050405020304" pitchFamily="18" charset="0"/>
              </a:rPr>
              <a:t>combine three models</a:t>
            </a:r>
            <a:r>
              <a:rPr lang="en-US" sz="2200" dirty="0">
                <a:latin typeface="Times New Roman" panose="02020603050405020304" pitchFamily="18" charset="0"/>
                <a:cs typeface="Times New Roman" panose="02020603050405020304" pitchFamily="18" charset="0"/>
              </a:rPr>
              <a:t> for different strengths.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Motivated us to use </a:t>
            </a: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for accuracy</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LSTM for sequential patterns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Prophet for time-trend smoothing</a:t>
            </a:r>
            <a:r>
              <a:rPr lang="en-US" sz="2200" dirty="0">
                <a:latin typeface="Times New Roman" panose="02020603050405020304" pitchFamily="18" charset="0"/>
                <a:cs typeface="Times New Roman" panose="02020603050405020304" pitchFamily="18" charset="0"/>
              </a:rPr>
              <a:t>.</a:t>
            </a:r>
          </a:p>
          <a:p>
            <a:pPr>
              <a:buNone/>
            </a:pPr>
            <a:r>
              <a:rPr lang="en-US" sz="2200" b="1" dirty="0">
                <a:latin typeface="Times New Roman" panose="02020603050405020304" pitchFamily="18" charset="0"/>
                <a:cs typeface="Times New Roman" panose="02020603050405020304" pitchFamily="18" charset="0"/>
              </a:rPr>
              <a:t>Model / Evaluation: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Strong RMSE-based comparison across models.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Supported using multiple models for better prediction reliability.</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72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3">
            <a:extLst>
              <a:ext uri="{FF2B5EF4-FFF2-40B4-BE49-F238E27FC236}">
                <a16:creationId xmlns:a16="http://schemas.microsoft.com/office/drawing/2014/main" id="{A68436A7-49F6-9046-D8A8-E981952CB6CB}"/>
              </a:ext>
            </a:extLst>
          </p:cNvPr>
          <p:cNvGrpSpPr/>
          <p:nvPr/>
        </p:nvGrpSpPr>
        <p:grpSpPr>
          <a:xfrm>
            <a:off x="3824730" y="311087"/>
            <a:ext cx="5246117" cy="5623369"/>
            <a:chOff x="65392" y="-103310"/>
            <a:chExt cx="3192126" cy="6279705"/>
          </a:xfrm>
        </p:grpSpPr>
        <p:grpSp>
          <p:nvGrpSpPr>
            <p:cNvPr id="5" name="Graphic 3">
              <a:extLst>
                <a:ext uri="{FF2B5EF4-FFF2-40B4-BE49-F238E27FC236}">
                  <a16:creationId xmlns:a16="http://schemas.microsoft.com/office/drawing/2014/main" id="{BBB0B73A-A067-4CFD-A8FA-38F34B6F22EF}"/>
                </a:ext>
              </a:extLst>
            </p:cNvPr>
            <p:cNvGrpSpPr/>
            <p:nvPr/>
          </p:nvGrpSpPr>
          <p:grpSpPr>
            <a:xfrm>
              <a:off x="65392" y="-103310"/>
              <a:ext cx="3192126" cy="6279705"/>
              <a:chOff x="65392" y="-103310"/>
              <a:chExt cx="3192126" cy="6279705"/>
            </a:xfrm>
            <a:solidFill>
              <a:srgbClr val="CCCCCC"/>
            </a:solidFill>
          </p:grpSpPr>
          <p:sp>
            <p:nvSpPr>
              <p:cNvPr id="22" name="Freeform: Shape 21">
                <a:extLst>
                  <a:ext uri="{FF2B5EF4-FFF2-40B4-BE49-F238E27FC236}">
                    <a16:creationId xmlns:a16="http://schemas.microsoft.com/office/drawing/2014/main" id="{91A9831E-BC43-4455-C52E-0069AC7FFDF2}"/>
                  </a:ext>
                </a:extLst>
              </p:cNvPr>
              <p:cNvSpPr/>
              <p:nvPr/>
            </p:nvSpPr>
            <p:spPr>
              <a:xfrm>
                <a:off x="825864" y="-103310"/>
                <a:ext cx="1575371" cy="1073541"/>
              </a:xfrm>
              <a:custGeom>
                <a:avLst/>
                <a:gdLst>
                  <a:gd name="connsiteX0" fmla="*/ 274 w 1601936"/>
                  <a:gd name="connsiteY0" fmla="*/ -62 h 841446"/>
                  <a:gd name="connsiteX1" fmla="*/ 1602211 w 1601936"/>
                  <a:gd name="connsiteY1" fmla="*/ -62 h 841446"/>
                  <a:gd name="connsiteX2" fmla="*/ 1602211 w 1601936"/>
                  <a:gd name="connsiteY2" fmla="*/ 841385 h 841446"/>
                  <a:gd name="connsiteX3" fmla="*/ 274 w 1601936"/>
                  <a:gd name="connsiteY3" fmla="*/ 841385 h 841446"/>
                </a:gdLst>
                <a:ahLst/>
                <a:cxnLst>
                  <a:cxn ang="0">
                    <a:pos x="connsiteX0" y="connsiteY0"/>
                  </a:cxn>
                  <a:cxn ang="0">
                    <a:pos x="connsiteX1" y="connsiteY1"/>
                  </a:cxn>
                  <a:cxn ang="0">
                    <a:pos x="connsiteX2" y="connsiteY2"/>
                  </a:cxn>
                  <a:cxn ang="0">
                    <a:pos x="connsiteX3" y="connsiteY3"/>
                  </a:cxn>
                </a:cxnLst>
                <a:rect l="l" t="t" r="r" b="b"/>
                <a:pathLst>
                  <a:path w="1601936" h="841446">
                    <a:moveTo>
                      <a:pt x="274" y="-62"/>
                    </a:moveTo>
                    <a:lnTo>
                      <a:pt x="1602211" y="-62"/>
                    </a:lnTo>
                    <a:lnTo>
                      <a:pt x="1602211" y="841385"/>
                    </a:lnTo>
                    <a:lnTo>
                      <a:pt x="274" y="841385"/>
                    </a:lnTo>
                    <a:close/>
                  </a:path>
                </a:pathLst>
              </a:cu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ln w="0">
                      <a:solidFill>
                        <a:schemeClr val="tx1">
                          <a:lumMod val="85000"/>
                          <a:lumOff val="15000"/>
                        </a:schemeClr>
                      </a:solidFill>
                    </a:ln>
                    <a:solidFill>
                      <a:schemeClr val="tx1">
                        <a:lumMod val="85000"/>
                        <a:lumOff val="15000"/>
                      </a:schemeClr>
                    </a:solidFill>
                    <a:effectLst>
                      <a:outerShdw blurRad="38100" dist="19050" dir="2700000" algn="tl" rotWithShape="0">
                        <a:schemeClr val="dk1">
                          <a:alpha val="40000"/>
                        </a:schemeClr>
                      </a:outerShdw>
                    </a:effectLst>
                    <a:latin typeface="Times New Roman" panose="02020603050405020304" pitchFamily="18" charset="0"/>
                    <a:ea typeface="MS Mincho" panose="02020609040205080304" pitchFamily="49" charset="-128"/>
                    <a:cs typeface="Times New Roman" panose="02020603050405020304" pitchFamily="18" charset="0"/>
                  </a:rPr>
                  <a:t>Raw Data Layer</a:t>
                </a:r>
                <a:endParaRPr lang="en-IN" sz="1100" dirty="0">
                  <a:ln w="0">
                    <a:solidFill>
                      <a:schemeClr val="tx1">
                        <a:lumMod val="85000"/>
                        <a:lumOff val="15000"/>
                      </a:schemeClr>
                    </a:solidFill>
                  </a:ln>
                  <a:solidFill>
                    <a:schemeClr val="tx1">
                      <a:lumMod val="85000"/>
                      <a:lumOff val="15000"/>
                    </a:schemeClr>
                  </a:solidFill>
                  <a:effectLst>
                    <a:outerShdw blurRad="38100" dist="19050" dir="2700000" algn="tl" rotWithShape="0">
                      <a:schemeClr val="dk1">
                        <a:alpha val="40000"/>
                      </a:schemeClr>
                    </a:outerShdw>
                  </a:effectLst>
                  <a:ea typeface="MS Mincho" panose="02020609040205080304" pitchFamily="49" charset="-128"/>
                  <a:cs typeface="Times New Roman" panose="02020603050405020304" pitchFamily="18" charset="0"/>
                </a:endParaRPr>
              </a:p>
            </p:txBody>
          </p:sp>
          <p:sp>
            <p:nvSpPr>
              <p:cNvPr id="23" name="Freeform: Shape 22">
                <a:extLst>
                  <a:ext uri="{FF2B5EF4-FFF2-40B4-BE49-F238E27FC236}">
                    <a16:creationId xmlns:a16="http://schemas.microsoft.com/office/drawing/2014/main" id="{17F40202-3A94-8D7F-EA33-503477E52913}"/>
                  </a:ext>
                </a:extLst>
              </p:cNvPr>
              <p:cNvSpPr/>
              <p:nvPr/>
            </p:nvSpPr>
            <p:spPr>
              <a:xfrm>
                <a:off x="745915" y="4882956"/>
                <a:ext cx="1848580" cy="1293439"/>
              </a:xfrm>
              <a:custGeom>
                <a:avLst/>
                <a:gdLst>
                  <a:gd name="connsiteX0" fmla="*/ 271 w 1793447"/>
                  <a:gd name="connsiteY0" fmla="*/ -343 h 1160558"/>
                  <a:gd name="connsiteX1" fmla="*/ 1793718 w 1793447"/>
                  <a:gd name="connsiteY1" fmla="*/ -343 h 1160558"/>
                  <a:gd name="connsiteX2" fmla="*/ 1793718 w 1793447"/>
                  <a:gd name="connsiteY2" fmla="*/ 1160215 h 1160558"/>
                  <a:gd name="connsiteX3" fmla="*/ 271 w 1793447"/>
                  <a:gd name="connsiteY3" fmla="*/ 1160215 h 1160558"/>
                </a:gdLst>
                <a:ahLst/>
                <a:cxnLst>
                  <a:cxn ang="0">
                    <a:pos x="connsiteX0" y="connsiteY0"/>
                  </a:cxn>
                  <a:cxn ang="0">
                    <a:pos x="connsiteX1" y="connsiteY1"/>
                  </a:cxn>
                  <a:cxn ang="0">
                    <a:pos x="connsiteX2" y="connsiteY2"/>
                  </a:cxn>
                  <a:cxn ang="0">
                    <a:pos x="connsiteX3" y="connsiteY3"/>
                  </a:cxn>
                </a:cxnLst>
                <a:rect l="l" t="t" r="r" b="b"/>
                <a:pathLst>
                  <a:path w="1793447" h="1160558">
                    <a:moveTo>
                      <a:pt x="271" y="-343"/>
                    </a:moveTo>
                    <a:lnTo>
                      <a:pt x="1793718" y="-343"/>
                    </a:lnTo>
                    <a:lnTo>
                      <a:pt x="1793718" y="1160215"/>
                    </a:lnTo>
                    <a:lnTo>
                      <a:pt x="271" y="1160215"/>
                    </a:ln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latin typeface="Times New Roman" panose="02020603050405020304" pitchFamily="18" charset="0"/>
                    <a:ea typeface="MS Mincho" panose="02020609040205080304" pitchFamily="49" charset="-128"/>
                    <a:cs typeface="Times New Roman" panose="02020603050405020304" pitchFamily="18" charset="0"/>
                  </a:rPr>
                  <a:t>Visualization Layer</a:t>
                </a:r>
                <a:endParaRPr lang="en-IN" sz="1100">
                  <a:effectLst/>
                  <a:ea typeface="MS Mincho" panose="02020609040205080304" pitchFamily="49" charset="-128"/>
                  <a:cs typeface="Times New Roman" panose="02020603050405020304" pitchFamily="18" charset="0"/>
                </a:endParaRPr>
              </a:p>
            </p:txBody>
          </p:sp>
          <p:sp>
            <p:nvSpPr>
              <p:cNvPr id="24" name="Freeform: Shape 23">
                <a:extLst>
                  <a:ext uri="{FF2B5EF4-FFF2-40B4-BE49-F238E27FC236}">
                    <a16:creationId xmlns:a16="http://schemas.microsoft.com/office/drawing/2014/main" id="{9A5EF78C-4B10-F755-A6C5-362BDEF257D2}"/>
                  </a:ext>
                </a:extLst>
              </p:cNvPr>
              <p:cNvSpPr/>
              <p:nvPr/>
            </p:nvSpPr>
            <p:spPr>
              <a:xfrm>
                <a:off x="235504" y="3597446"/>
                <a:ext cx="2868100" cy="1009530"/>
              </a:xfrm>
              <a:custGeom>
                <a:avLst/>
                <a:gdLst>
                  <a:gd name="connsiteX0" fmla="*/ 278 w 2868100"/>
                  <a:gd name="connsiteY0" fmla="*/ -268 h 1009531"/>
                  <a:gd name="connsiteX1" fmla="*/ 2868378 w 2868100"/>
                  <a:gd name="connsiteY1" fmla="*/ -268 h 1009531"/>
                  <a:gd name="connsiteX2" fmla="*/ 2868378 w 2868100"/>
                  <a:gd name="connsiteY2" fmla="*/ 1009264 h 1009531"/>
                  <a:gd name="connsiteX3" fmla="*/ 278 w 2868100"/>
                  <a:gd name="connsiteY3" fmla="*/ 1009264 h 1009531"/>
                </a:gdLst>
                <a:ahLst/>
                <a:cxnLst>
                  <a:cxn ang="0">
                    <a:pos x="connsiteX0" y="connsiteY0"/>
                  </a:cxn>
                  <a:cxn ang="0">
                    <a:pos x="connsiteX1" y="connsiteY1"/>
                  </a:cxn>
                  <a:cxn ang="0">
                    <a:pos x="connsiteX2" y="connsiteY2"/>
                  </a:cxn>
                  <a:cxn ang="0">
                    <a:pos x="connsiteX3" y="connsiteY3"/>
                  </a:cxn>
                </a:cxnLst>
                <a:rect l="l" t="t" r="r" b="b"/>
                <a:pathLst>
                  <a:path w="2868100" h="1009531">
                    <a:moveTo>
                      <a:pt x="278" y="-268"/>
                    </a:moveTo>
                    <a:lnTo>
                      <a:pt x="2868378" y="-268"/>
                    </a:lnTo>
                    <a:lnTo>
                      <a:pt x="2868378" y="1009264"/>
                    </a:lnTo>
                    <a:lnTo>
                      <a:pt x="278" y="1009264"/>
                    </a:lnTo>
                    <a:close/>
                  </a:path>
                </a:pathLst>
              </a:cu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latin typeface="Times New Roman" panose="02020603050405020304" pitchFamily="18" charset="0"/>
                    <a:ea typeface="MS Mincho" panose="02020609040205080304" pitchFamily="49" charset="-128"/>
                    <a:cs typeface="Times New Roman" panose="02020603050405020304" pitchFamily="18" charset="0"/>
                  </a:rPr>
                  <a:t>Evaluation Layer</a:t>
                </a:r>
                <a:endParaRPr lang="en-IN" sz="1100">
                  <a:effectLst/>
                  <a:ea typeface="MS Mincho" panose="02020609040205080304" pitchFamily="49" charset="-128"/>
                  <a:cs typeface="Times New Roman" panose="02020603050405020304" pitchFamily="18" charset="0"/>
                </a:endParaRPr>
              </a:p>
            </p:txBody>
          </p:sp>
          <p:sp>
            <p:nvSpPr>
              <p:cNvPr id="25" name="Freeform: Shape 24">
                <a:extLst>
                  <a:ext uri="{FF2B5EF4-FFF2-40B4-BE49-F238E27FC236}">
                    <a16:creationId xmlns:a16="http://schemas.microsoft.com/office/drawing/2014/main" id="{87308896-3ED6-CA83-75DA-7C72F50D86CF}"/>
                  </a:ext>
                </a:extLst>
              </p:cNvPr>
              <p:cNvSpPr/>
              <p:nvPr/>
            </p:nvSpPr>
            <p:spPr>
              <a:xfrm>
                <a:off x="65392" y="2431590"/>
                <a:ext cx="3192126" cy="792088"/>
              </a:xfrm>
              <a:custGeom>
                <a:avLst/>
                <a:gdLst>
                  <a:gd name="connsiteX0" fmla="*/ 275 w 3192126"/>
                  <a:gd name="connsiteY0" fmla="*/ -202 h 792088"/>
                  <a:gd name="connsiteX1" fmla="*/ 3192402 w 3192126"/>
                  <a:gd name="connsiteY1" fmla="*/ -202 h 792088"/>
                  <a:gd name="connsiteX2" fmla="*/ 3192402 w 3192126"/>
                  <a:gd name="connsiteY2" fmla="*/ 791886 h 792088"/>
                  <a:gd name="connsiteX3" fmla="*/ 275 w 3192126"/>
                  <a:gd name="connsiteY3" fmla="*/ 791886 h 792088"/>
                </a:gdLst>
                <a:ahLst/>
                <a:cxnLst>
                  <a:cxn ang="0">
                    <a:pos x="connsiteX0" y="connsiteY0"/>
                  </a:cxn>
                  <a:cxn ang="0">
                    <a:pos x="connsiteX1" y="connsiteY1"/>
                  </a:cxn>
                  <a:cxn ang="0">
                    <a:pos x="connsiteX2" y="connsiteY2"/>
                  </a:cxn>
                  <a:cxn ang="0">
                    <a:pos x="connsiteX3" y="connsiteY3"/>
                  </a:cxn>
                </a:cxnLst>
                <a:rect l="l" t="t" r="r" b="b"/>
                <a:pathLst>
                  <a:path w="3192126" h="792088">
                    <a:moveTo>
                      <a:pt x="275" y="-202"/>
                    </a:moveTo>
                    <a:lnTo>
                      <a:pt x="3192402" y="-202"/>
                    </a:lnTo>
                    <a:lnTo>
                      <a:pt x="3192402" y="791886"/>
                    </a:lnTo>
                    <a:lnTo>
                      <a:pt x="275" y="791886"/>
                    </a:lnTo>
                    <a:close/>
                  </a:path>
                </a:pathLst>
              </a:cu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u="sng">
                    <a:effectLst/>
                    <a:latin typeface="Times New Roman" panose="02020603050405020304" pitchFamily="18" charset="0"/>
                    <a:ea typeface="MS Mincho" panose="02020609040205080304" pitchFamily="49" charset="-128"/>
                    <a:cs typeface="Times New Roman" panose="02020603050405020304" pitchFamily="18" charset="0"/>
                  </a:rPr>
                  <a:t>Modeling Layer</a:t>
                </a:r>
                <a:endParaRPr lang="en-IN" sz="1100">
                  <a:effectLst/>
                  <a:ea typeface="MS Mincho" panose="02020609040205080304" pitchFamily="49" charset="-128"/>
                  <a:cs typeface="Times New Roman" panose="02020603050405020304" pitchFamily="18" charset="0"/>
                </a:endParaRPr>
              </a:p>
            </p:txBody>
          </p:sp>
          <p:sp>
            <p:nvSpPr>
              <p:cNvPr id="26" name="Freeform: Shape 25">
                <a:extLst>
                  <a:ext uri="{FF2B5EF4-FFF2-40B4-BE49-F238E27FC236}">
                    <a16:creationId xmlns:a16="http://schemas.microsoft.com/office/drawing/2014/main" id="{4A632D7B-DA81-F8D6-2104-72B2F3DDD514}"/>
                  </a:ext>
                </a:extLst>
              </p:cNvPr>
              <p:cNvSpPr/>
              <p:nvPr/>
            </p:nvSpPr>
            <p:spPr>
              <a:xfrm>
                <a:off x="665926" y="987868"/>
                <a:ext cx="1982865" cy="1243325"/>
              </a:xfrm>
              <a:custGeom>
                <a:avLst/>
                <a:gdLst>
                  <a:gd name="connsiteX0" fmla="*/ 278 w 2868100"/>
                  <a:gd name="connsiteY0" fmla="*/ -133 h 1160558"/>
                  <a:gd name="connsiteX1" fmla="*/ 2868378 w 2868100"/>
                  <a:gd name="connsiteY1" fmla="*/ -133 h 1160558"/>
                  <a:gd name="connsiteX2" fmla="*/ 2868378 w 2868100"/>
                  <a:gd name="connsiteY2" fmla="*/ 1160426 h 1160558"/>
                  <a:gd name="connsiteX3" fmla="*/ 278 w 2868100"/>
                  <a:gd name="connsiteY3" fmla="*/ 1160426 h 1160558"/>
                </a:gdLst>
                <a:ahLst/>
                <a:cxnLst>
                  <a:cxn ang="0">
                    <a:pos x="connsiteX0" y="connsiteY0"/>
                  </a:cxn>
                  <a:cxn ang="0">
                    <a:pos x="connsiteX1" y="connsiteY1"/>
                  </a:cxn>
                  <a:cxn ang="0">
                    <a:pos x="connsiteX2" y="connsiteY2"/>
                  </a:cxn>
                  <a:cxn ang="0">
                    <a:pos x="connsiteX3" y="connsiteY3"/>
                  </a:cxn>
                </a:cxnLst>
                <a:rect l="l" t="t" r="r" b="b"/>
                <a:pathLst>
                  <a:path w="2868100" h="1160558">
                    <a:moveTo>
                      <a:pt x="278" y="-133"/>
                    </a:moveTo>
                    <a:lnTo>
                      <a:pt x="2868378" y="-133"/>
                    </a:lnTo>
                    <a:lnTo>
                      <a:pt x="2868378" y="1160426"/>
                    </a:lnTo>
                    <a:lnTo>
                      <a:pt x="278" y="1160426"/>
                    </a:lnTo>
                    <a:close/>
                  </a:path>
                </a:pathLst>
              </a:cu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457200">
                  <a:lnSpc>
                    <a:spcPct val="115000"/>
                  </a:lnSpc>
                  <a:spcAft>
                    <a:spcPts val="1000"/>
                  </a:spcAft>
                </a:pPr>
                <a:r>
                  <a:rPr lang="en-US" sz="1400" b="1">
                    <a:effectLst/>
                    <a:latin typeface="Times New Roman" panose="02020603050405020304" pitchFamily="18" charset="0"/>
                    <a:ea typeface="MS Mincho" panose="02020609040205080304" pitchFamily="49" charset="-128"/>
                    <a:cs typeface="Times New Roman" panose="02020603050405020304" pitchFamily="18" charset="0"/>
                  </a:rPr>
                  <a:t>Data Preprocessing Layer</a:t>
                </a:r>
                <a:endParaRPr lang="en-IN" sz="1100">
                  <a:effectLst/>
                  <a:ea typeface="MS Mincho" panose="02020609040205080304" pitchFamily="49" charset="-128"/>
                  <a:cs typeface="Times New Roman" panose="02020603050405020304" pitchFamily="18" charset="0"/>
                </a:endParaRPr>
              </a:p>
            </p:txBody>
          </p:sp>
        </p:grpSp>
        <p:grpSp>
          <p:nvGrpSpPr>
            <p:cNvPr id="6" name="Graphic 3">
              <a:extLst>
                <a:ext uri="{FF2B5EF4-FFF2-40B4-BE49-F238E27FC236}">
                  <a16:creationId xmlns:a16="http://schemas.microsoft.com/office/drawing/2014/main" id="{E5615E49-1A77-5383-6D72-6F09BD550D7F}"/>
                </a:ext>
              </a:extLst>
            </p:cNvPr>
            <p:cNvGrpSpPr/>
            <p:nvPr/>
          </p:nvGrpSpPr>
          <p:grpSpPr>
            <a:xfrm>
              <a:off x="600598" y="2007767"/>
              <a:ext cx="2061205" cy="2958370"/>
              <a:chOff x="600598" y="2007767"/>
              <a:chExt cx="2061205" cy="2958370"/>
            </a:xfrm>
            <a:noFill/>
          </p:grpSpPr>
          <p:sp>
            <p:nvSpPr>
              <p:cNvPr id="15" name="Freeform: Shape 14">
                <a:extLst>
                  <a:ext uri="{FF2B5EF4-FFF2-40B4-BE49-F238E27FC236}">
                    <a16:creationId xmlns:a16="http://schemas.microsoft.com/office/drawing/2014/main" id="{024D97C6-9E6D-1DE9-9958-B4B6A1FC2F79}"/>
                  </a:ext>
                </a:extLst>
              </p:cNvPr>
              <p:cNvSpPr/>
              <p:nvPr/>
            </p:nvSpPr>
            <p:spPr>
              <a:xfrm>
                <a:off x="1666333" y="3264546"/>
                <a:ext cx="29315" cy="405691"/>
              </a:xfrm>
              <a:custGeom>
                <a:avLst/>
                <a:gdLst>
                  <a:gd name="connsiteX0" fmla="*/ 271 w 9525"/>
                  <a:gd name="connsiteY0" fmla="*/ -231 h 605612"/>
                  <a:gd name="connsiteX1" fmla="*/ 271 w 9525"/>
                  <a:gd name="connsiteY1" fmla="*/ 26236 h 605612"/>
                  <a:gd name="connsiteX2" fmla="*/ 271 w 9525"/>
                  <a:gd name="connsiteY2" fmla="*/ 158341 h 605612"/>
                  <a:gd name="connsiteX3" fmla="*/ 271 w 9525"/>
                  <a:gd name="connsiteY3" fmla="*/ 315912 h 605612"/>
                  <a:gd name="connsiteX4" fmla="*/ 271 w 9525"/>
                  <a:gd name="connsiteY4" fmla="*/ 469042 h 605612"/>
                  <a:gd name="connsiteX5" fmla="*/ 271 w 9525"/>
                  <a:gd name="connsiteY5" fmla="*/ 583356 h 605612"/>
                  <a:gd name="connsiteX6" fmla="*/ 271 w 9525"/>
                  <a:gd name="connsiteY6" fmla="*/ 605381 h 60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05612">
                    <a:moveTo>
                      <a:pt x="271" y="-231"/>
                    </a:moveTo>
                    <a:lnTo>
                      <a:pt x="271" y="26236"/>
                    </a:lnTo>
                    <a:cubicBezTo>
                      <a:pt x="271" y="52710"/>
                      <a:pt x="271" y="105651"/>
                      <a:pt x="271" y="158341"/>
                    </a:cubicBezTo>
                    <a:cubicBezTo>
                      <a:pt x="271" y="211037"/>
                      <a:pt x="271" y="263475"/>
                      <a:pt x="271" y="315912"/>
                    </a:cubicBezTo>
                    <a:cubicBezTo>
                      <a:pt x="271" y="368357"/>
                      <a:pt x="271" y="420795"/>
                      <a:pt x="271" y="469042"/>
                    </a:cubicBezTo>
                    <a:cubicBezTo>
                      <a:pt x="271" y="517282"/>
                      <a:pt x="271" y="561332"/>
                      <a:pt x="271" y="583356"/>
                    </a:cubicBezTo>
                    <a:lnTo>
                      <a:pt x="271" y="605381"/>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Freeform: Shape 15">
                <a:extLst>
                  <a:ext uri="{FF2B5EF4-FFF2-40B4-BE49-F238E27FC236}">
                    <a16:creationId xmlns:a16="http://schemas.microsoft.com/office/drawing/2014/main" id="{0D1FA5E3-4A9E-DBF0-4E20-8F18C6DE4EEE}"/>
                  </a:ext>
                </a:extLst>
              </p:cNvPr>
              <p:cNvSpPr/>
              <p:nvPr/>
            </p:nvSpPr>
            <p:spPr>
              <a:xfrm>
                <a:off x="600598" y="2028326"/>
                <a:ext cx="326331" cy="735105"/>
              </a:xfrm>
              <a:custGeom>
                <a:avLst/>
                <a:gdLst>
                  <a:gd name="connsiteX0" fmla="*/ 326651 w 326331"/>
                  <a:gd name="connsiteY0" fmla="*/ -168 h 735105"/>
                  <a:gd name="connsiteX1" fmla="*/ 272263 w 326331"/>
                  <a:gd name="connsiteY1" fmla="*/ 47890 h 735105"/>
                  <a:gd name="connsiteX2" fmla="*/ 54708 w 326331"/>
                  <a:gd name="connsiteY2" fmla="*/ 266319 h 735105"/>
                  <a:gd name="connsiteX3" fmla="*/ 319 w 326331"/>
                  <a:gd name="connsiteY3" fmla="*/ 445469 h 735105"/>
                  <a:gd name="connsiteX4" fmla="*/ 319 w 326331"/>
                  <a:gd name="connsiteY4" fmla="*/ 598598 h 735105"/>
                  <a:gd name="connsiteX5" fmla="*/ 319 w 326331"/>
                  <a:gd name="connsiteY5" fmla="*/ 712913 h 735105"/>
                  <a:gd name="connsiteX6" fmla="*/ 319 w 326331"/>
                  <a:gd name="connsiteY6" fmla="*/ 734938 h 73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331" h="735105">
                    <a:moveTo>
                      <a:pt x="326651" y="-168"/>
                    </a:moveTo>
                    <a:lnTo>
                      <a:pt x="272263" y="47890"/>
                    </a:lnTo>
                    <a:cubicBezTo>
                      <a:pt x="217874" y="95942"/>
                      <a:pt x="109097" y="192045"/>
                      <a:pt x="54708" y="266319"/>
                    </a:cubicBezTo>
                    <a:cubicBezTo>
                      <a:pt x="319" y="340593"/>
                      <a:pt x="319" y="393031"/>
                      <a:pt x="319" y="445469"/>
                    </a:cubicBezTo>
                    <a:cubicBezTo>
                      <a:pt x="319" y="497913"/>
                      <a:pt x="319" y="550351"/>
                      <a:pt x="319" y="598598"/>
                    </a:cubicBezTo>
                    <a:cubicBezTo>
                      <a:pt x="319" y="646839"/>
                      <a:pt x="319" y="690888"/>
                      <a:pt x="319" y="712913"/>
                    </a:cubicBezTo>
                    <a:lnTo>
                      <a:pt x="319" y="73493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Freeform: Shape 16">
                <a:extLst>
                  <a:ext uri="{FF2B5EF4-FFF2-40B4-BE49-F238E27FC236}">
                    <a16:creationId xmlns:a16="http://schemas.microsoft.com/office/drawing/2014/main" id="{17835070-BA12-AFD1-A839-B60C76BB8C90}"/>
                  </a:ext>
                </a:extLst>
              </p:cNvPr>
              <p:cNvSpPr/>
              <p:nvPr/>
            </p:nvSpPr>
            <p:spPr>
              <a:xfrm>
                <a:off x="1649273" y="2159096"/>
                <a:ext cx="29315" cy="413156"/>
              </a:xfrm>
              <a:custGeom>
                <a:avLst/>
                <a:gdLst>
                  <a:gd name="connsiteX0" fmla="*/ 271 w 17059"/>
                  <a:gd name="connsiteY0" fmla="*/ -172 h 605845"/>
                  <a:gd name="connsiteX1" fmla="*/ 3116 w 17059"/>
                  <a:gd name="connsiteY1" fmla="*/ 26088 h 605845"/>
                  <a:gd name="connsiteX2" fmla="*/ 14487 w 17059"/>
                  <a:gd name="connsiteY2" fmla="*/ 157337 h 605845"/>
                  <a:gd name="connsiteX3" fmla="*/ 17331 w 17059"/>
                  <a:gd name="connsiteY3" fmla="*/ 314695 h 605845"/>
                  <a:gd name="connsiteX4" fmla="*/ 17331 w 17059"/>
                  <a:gd name="connsiteY4" fmla="*/ 468069 h 605845"/>
                  <a:gd name="connsiteX5" fmla="*/ 17331 w 17059"/>
                  <a:gd name="connsiteY5" fmla="*/ 583397 h 605845"/>
                  <a:gd name="connsiteX6" fmla="*/ 17331 w 17059"/>
                  <a:gd name="connsiteY6" fmla="*/ 605674 h 605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59" h="605845">
                    <a:moveTo>
                      <a:pt x="271" y="-172"/>
                    </a:moveTo>
                    <a:lnTo>
                      <a:pt x="3116" y="26088"/>
                    </a:lnTo>
                    <a:cubicBezTo>
                      <a:pt x="5960" y="52342"/>
                      <a:pt x="11642" y="104861"/>
                      <a:pt x="14487" y="157337"/>
                    </a:cubicBezTo>
                    <a:cubicBezTo>
                      <a:pt x="17331" y="209819"/>
                      <a:pt x="17331" y="262257"/>
                      <a:pt x="17331" y="314695"/>
                    </a:cubicBezTo>
                    <a:cubicBezTo>
                      <a:pt x="17331" y="367139"/>
                      <a:pt x="17331" y="419577"/>
                      <a:pt x="17331" y="468069"/>
                    </a:cubicBezTo>
                    <a:cubicBezTo>
                      <a:pt x="17331" y="516568"/>
                      <a:pt x="17331" y="561121"/>
                      <a:pt x="17331" y="583397"/>
                    </a:cubicBezTo>
                    <a:lnTo>
                      <a:pt x="17331" y="60567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Freeform: Shape 17">
                <a:extLst>
                  <a:ext uri="{FF2B5EF4-FFF2-40B4-BE49-F238E27FC236}">
                    <a16:creationId xmlns:a16="http://schemas.microsoft.com/office/drawing/2014/main" id="{88DEA964-A47C-1F62-5CF3-8F80EC70C268}"/>
                  </a:ext>
                </a:extLst>
              </p:cNvPr>
              <p:cNvSpPr/>
              <p:nvPr/>
            </p:nvSpPr>
            <p:spPr>
              <a:xfrm>
                <a:off x="2279881" y="2007767"/>
                <a:ext cx="381922" cy="767652"/>
              </a:xfrm>
              <a:custGeom>
                <a:avLst/>
                <a:gdLst>
                  <a:gd name="connsiteX0" fmla="*/ 227 w 381922"/>
                  <a:gd name="connsiteY0" fmla="*/ -168 h 767652"/>
                  <a:gd name="connsiteX1" fmla="*/ 63879 w 381922"/>
                  <a:gd name="connsiteY1" fmla="*/ 51314 h 767652"/>
                  <a:gd name="connsiteX2" fmla="*/ 318492 w 381922"/>
                  <a:gd name="connsiteY2" fmla="*/ 283448 h 767652"/>
                  <a:gd name="connsiteX3" fmla="*/ 382150 w 381922"/>
                  <a:gd name="connsiteY3" fmla="*/ 466028 h 767652"/>
                  <a:gd name="connsiteX4" fmla="*/ 382150 w 381922"/>
                  <a:gd name="connsiteY4" fmla="*/ 621152 h 767652"/>
                  <a:gd name="connsiteX5" fmla="*/ 382150 w 381922"/>
                  <a:gd name="connsiteY5" fmla="*/ 743458 h 767652"/>
                  <a:gd name="connsiteX6" fmla="*/ 382150 w 381922"/>
                  <a:gd name="connsiteY6" fmla="*/ 767484 h 7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922" h="767652">
                    <a:moveTo>
                      <a:pt x="227" y="-168"/>
                    </a:moveTo>
                    <a:lnTo>
                      <a:pt x="63879" y="51314"/>
                    </a:lnTo>
                    <a:cubicBezTo>
                      <a:pt x="127537" y="102795"/>
                      <a:pt x="254840" y="205751"/>
                      <a:pt x="318492" y="283448"/>
                    </a:cubicBezTo>
                    <a:cubicBezTo>
                      <a:pt x="382150" y="361152"/>
                      <a:pt x="382150" y="413590"/>
                      <a:pt x="382150" y="466028"/>
                    </a:cubicBezTo>
                    <a:cubicBezTo>
                      <a:pt x="382150" y="518472"/>
                      <a:pt x="382150" y="570910"/>
                      <a:pt x="382150" y="621152"/>
                    </a:cubicBezTo>
                    <a:cubicBezTo>
                      <a:pt x="382150" y="671393"/>
                      <a:pt x="382150" y="719439"/>
                      <a:pt x="382150" y="743458"/>
                    </a:cubicBezTo>
                    <a:lnTo>
                      <a:pt x="382150" y="76748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Freeform: Shape 18">
                <a:extLst>
                  <a:ext uri="{FF2B5EF4-FFF2-40B4-BE49-F238E27FC236}">
                    <a16:creationId xmlns:a16="http://schemas.microsoft.com/office/drawing/2014/main" id="{B11E56FB-7B4B-A135-82A7-1F4B7F10F109}"/>
                  </a:ext>
                </a:extLst>
              </p:cNvPr>
              <p:cNvSpPr/>
              <p:nvPr/>
            </p:nvSpPr>
            <p:spPr>
              <a:xfrm>
                <a:off x="600598" y="3266050"/>
                <a:ext cx="368921" cy="740977"/>
              </a:xfrm>
              <a:custGeom>
                <a:avLst/>
                <a:gdLst>
                  <a:gd name="connsiteX0" fmla="*/ 318 w 368921"/>
                  <a:gd name="connsiteY0" fmla="*/ -235 h 740977"/>
                  <a:gd name="connsiteX1" fmla="*/ 318 w 368921"/>
                  <a:gd name="connsiteY1" fmla="*/ 25987 h 740977"/>
                  <a:gd name="connsiteX2" fmla="*/ 318 w 368921"/>
                  <a:gd name="connsiteY2" fmla="*/ 157085 h 740977"/>
                  <a:gd name="connsiteX3" fmla="*/ 318 w 368921"/>
                  <a:gd name="connsiteY3" fmla="*/ 314405 h 740977"/>
                  <a:gd name="connsiteX4" fmla="*/ 61805 w 368921"/>
                  <a:gd name="connsiteY4" fmla="*/ 490346 h 740977"/>
                  <a:gd name="connsiteX5" fmla="*/ 307753 w 368921"/>
                  <a:gd name="connsiteY5" fmla="*/ 695906 h 740977"/>
                  <a:gd name="connsiteX6" fmla="*/ 369240 w 368921"/>
                  <a:gd name="connsiteY6" fmla="*/ 740742 h 74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921" h="740977">
                    <a:moveTo>
                      <a:pt x="318" y="-235"/>
                    </a:moveTo>
                    <a:lnTo>
                      <a:pt x="318" y="25987"/>
                    </a:lnTo>
                    <a:cubicBezTo>
                      <a:pt x="318" y="52209"/>
                      <a:pt x="318" y="104647"/>
                      <a:pt x="318" y="157085"/>
                    </a:cubicBezTo>
                    <a:cubicBezTo>
                      <a:pt x="318" y="209529"/>
                      <a:pt x="318" y="261967"/>
                      <a:pt x="318" y="314405"/>
                    </a:cubicBezTo>
                    <a:cubicBezTo>
                      <a:pt x="318" y="366849"/>
                      <a:pt x="318" y="419287"/>
                      <a:pt x="61805" y="490346"/>
                    </a:cubicBezTo>
                    <a:cubicBezTo>
                      <a:pt x="123292" y="561397"/>
                      <a:pt x="246266" y="651070"/>
                      <a:pt x="307753" y="695906"/>
                    </a:cubicBezTo>
                    <a:lnTo>
                      <a:pt x="369240" y="74074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reeform: Shape 19">
                <a:extLst>
                  <a:ext uri="{FF2B5EF4-FFF2-40B4-BE49-F238E27FC236}">
                    <a16:creationId xmlns:a16="http://schemas.microsoft.com/office/drawing/2014/main" id="{1AE652FF-58B8-3DB2-AD01-D927ACEDBF54}"/>
                  </a:ext>
                </a:extLst>
              </p:cNvPr>
              <p:cNvSpPr/>
              <p:nvPr/>
            </p:nvSpPr>
            <p:spPr>
              <a:xfrm>
                <a:off x="2362285" y="3254069"/>
                <a:ext cx="299518" cy="729228"/>
              </a:xfrm>
              <a:custGeom>
                <a:avLst/>
                <a:gdLst>
                  <a:gd name="connsiteX0" fmla="*/ 299744 w 299518"/>
                  <a:gd name="connsiteY0" fmla="*/ -234 h 729228"/>
                  <a:gd name="connsiteX1" fmla="*/ 299744 w 299518"/>
                  <a:gd name="connsiteY1" fmla="*/ 27983 h 729228"/>
                  <a:gd name="connsiteX2" fmla="*/ 299744 w 299518"/>
                  <a:gd name="connsiteY2" fmla="*/ 167073 h 729228"/>
                  <a:gd name="connsiteX3" fmla="*/ 299744 w 299518"/>
                  <a:gd name="connsiteY3" fmla="*/ 326387 h 729228"/>
                  <a:gd name="connsiteX4" fmla="*/ 249823 w 299518"/>
                  <a:gd name="connsiteY4" fmla="*/ 498370 h 729228"/>
                  <a:gd name="connsiteX5" fmla="*/ 50146 w 299518"/>
                  <a:gd name="connsiteY5" fmla="*/ 688110 h 729228"/>
                  <a:gd name="connsiteX6" fmla="*/ 225 w 299518"/>
                  <a:gd name="connsiteY6" fmla="*/ 728994 h 72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518" h="729228">
                    <a:moveTo>
                      <a:pt x="299744" y="-234"/>
                    </a:moveTo>
                    <a:lnTo>
                      <a:pt x="299744" y="27983"/>
                    </a:lnTo>
                    <a:cubicBezTo>
                      <a:pt x="299744" y="56200"/>
                      <a:pt x="299744" y="112634"/>
                      <a:pt x="299744" y="167073"/>
                    </a:cubicBezTo>
                    <a:cubicBezTo>
                      <a:pt x="299744" y="221512"/>
                      <a:pt x="299744" y="273950"/>
                      <a:pt x="299744" y="326387"/>
                    </a:cubicBezTo>
                    <a:cubicBezTo>
                      <a:pt x="299744" y="378832"/>
                      <a:pt x="299744" y="431270"/>
                      <a:pt x="249823" y="498370"/>
                    </a:cubicBezTo>
                    <a:cubicBezTo>
                      <a:pt x="199902" y="565470"/>
                      <a:pt x="100061" y="647232"/>
                      <a:pt x="50146" y="688110"/>
                    </a:cubicBezTo>
                    <a:lnTo>
                      <a:pt x="225" y="72899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Freeform: Shape 20">
                <a:extLst>
                  <a:ext uri="{FF2B5EF4-FFF2-40B4-BE49-F238E27FC236}">
                    <a16:creationId xmlns:a16="http://schemas.microsoft.com/office/drawing/2014/main" id="{18484F61-86D4-77F5-BA15-529E5BB74F34}"/>
                  </a:ext>
                </a:extLst>
              </p:cNvPr>
              <p:cNvSpPr/>
              <p:nvPr/>
            </p:nvSpPr>
            <p:spPr>
              <a:xfrm flipH="1">
                <a:off x="1616422" y="4590225"/>
                <a:ext cx="49912" cy="375912"/>
              </a:xfrm>
              <a:custGeom>
                <a:avLst/>
                <a:gdLst>
                  <a:gd name="connsiteX0" fmla="*/ 271 w 9525"/>
                  <a:gd name="connsiteY0" fmla="*/ -303 h 604108"/>
                  <a:gd name="connsiteX1" fmla="*/ 271 w 9525"/>
                  <a:gd name="connsiteY1" fmla="*/ 25913 h 604108"/>
                  <a:gd name="connsiteX2" fmla="*/ 271 w 9525"/>
                  <a:gd name="connsiteY2" fmla="*/ 157017 h 604108"/>
                  <a:gd name="connsiteX3" fmla="*/ 271 w 9525"/>
                  <a:gd name="connsiteY3" fmla="*/ 314337 h 604108"/>
                  <a:gd name="connsiteX4" fmla="*/ 271 w 9525"/>
                  <a:gd name="connsiteY4" fmla="*/ 467460 h 604108"/>
                  <a:gd name="connsiteX5" fmla="*/ 271 w 9525"/>
                  <a:gd name="connsiteY5" fmla="*/ 581781 h 604108"/>
                  <a:gd name="connsiteX6" fmla="*/ 271 w 9525"/>
                  <a:gd name="connsiteY6" fmla="*/ 603806 h 60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04108">
                    <a:moveTo>
                      <a:pt x="271" y="-303"/>
                    </a:moveTo>
                    <a:lnTo>
                      <a:pt x="271" y="25913"/>
                    </a:lnTo>
                    <a:cubicBezTo>
                      <a:pt x="271" y="52135"/>
                      <a:pt x="271" y="104573"/>
                      <a:pt x="271" y="157017"/>
                    </a:cubicBezTo>
                    <a:cubicBezTo>
                      <a:pt x="271" y="209455"/>
                      <a:pt x="271" y="261893"/>
                      <a:pt x="271" y="314337"/>
                    </a:cubicBezTo>
                    <a:cubicBezTo>
                      <a:pt x="271" y="366775"/>
                      <a:pt x="271" y="419213"/>
                      <a:pt x="271" y="467460"/>
                    </a:cubicBezTo>
                    <a:cubicBezTo>
                      <a:pt x="271" y="515707"/>
                      <a:pt x="271" y="559756"/>
                      <a:pt x="271" y="581781"/>
                    </a:cubicBezTo>
                    <a:lnTo>
                      <a:pt x="271" y="603806"/>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grpSp>
          <p:nvGrpSpPr>
            <p:cNvPr id="7" name="Graphic 3">
              <a:extLst>
                <a:ext uri="{FF2B5EF4-FFF2-40B4-BE49-F238E27FC236}">
                  <a16:creationId xmlns:a16="http://schemas.microsoft.com/office/drawing/2014/main" id="{4FCDA661-48CB-531E-A6F9-437EA3926BFF}"/>
                </a:ext>
              </a:extLst>
            </p:cNvPr>
            <p:cNvGrpSpPr/>
            <p:nvPr/>
          </p:nvGrpSpPr>
          <p:grpSpPr>
            <a:xfrm>
              <a:off x="220247" y="258376"/>
              <a:ext cx="2855474" cy="5807046"/>
              <a:chOff x="220247" y="258376"/>
              <a:chExt cx="2855474" cy="5807046"/>
            </a:xfrm>
            <a:solidFill>
              <a:srgbClr val="1F2020"/>
            </a:solidFill>
          </p:grpSpPr>
          <p:sp>
            <p:nvSpPr>
              <p:cNvPr id="8" name="Freeform: Shape 7">
                <a:extLst>
                  <a:ext uri="{FF2B5EF4-FFF2-40B4-BE49-F238E27FC236}">
                    <a16:creationId xmlns:a16="http://schemas.microsoft.com/office/drawing/2014/main" id="{34F60DC3-9814-E277-7538-5384741EC772}"/>
                  </a:ext>
                </a:extLst>
              </p:cNvPr>
              <p:cNvSpPr/>
              <p:nvPr/>
            </p:nvSpPr>
            <p:spPr>
              <a:xfrm>
                <a:off x="1004362" y="258376"/>
                <a:ext cx="1161440" cy="601587"/>
              </a:xfrm>
              <a:custGeom>
                <a:avLst/>
                <a:gdLst>
                  <a:gd name="connsiteX0" fmla="*/ 445 w 1161440"/>
                  <a:gd name="connsiteY0" fmla="*/ 93767 h 526806"/>
                  <a:gd name="connsiteX1" fmla="*/ 581165 w 1161440"/>
                  <a:gd name="connsiteY1" fmla="*/ 187563 h 526806"/>
                  <a:gd name="connsiteX2" fmla="*/ 1161886 w 1161440"/>
                  <a:gd name="connsiteY2" fmla="*/ 93767 h 526806"/>
                  <a:gd name="connsiteX3" fmla="*/ 581165 w 1161440"/>
                  <a:gd name="connsiteY3" fmla="*/ -29 h 526806"/>
                  <a:gd name="connsiteX4" fmla="*/ 445 w 1161440"/>
                  <a:gd name="connsiteY4" fmla="*/ 93767 h 526806"/>
                  <a:gd name="connsiteX5" fmla="*/ 445 w 1161440"/>
                  <a:gd name="connsiteY5" fmla="*/ 432982 h 526806"/>
                  <a:gd name="connsiteX6" fmla="*/ 581165 w 1161440"/>
                  <a:gd name="connsiteY6" fmla="*/ 526778 h 526806"/>
                  <a:gd name="connsiteX7" fmla="*/ 1161886 w 1161440"/>
                  <a:gd name="connsiteY7" fmla="*/ 432982 h 526806"/>
                  <a:gd name="connsiteX8" fmla="*/ 1161886 w 1161440"/>
                  <a:gd name="connsiteY8" fmla="*/ 93767 h 52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1440" h="526806">
                    <a:moveTo>
                      <a:pt x="445" y="93767"/>
                    </a:moveTo>
                    <a:cubicBezTo>
                      <a:pt x="445" y="145569"/>
                      <a:pt x="260442" y="187563"/>
                      <a:pt x="581165" y="187563"/>
                    </a:cubicBezTo>
                    <a:cubicBezTo>
                      <a:pt x="901888" y="187563"/>
                      <a:pt x="1161886" y="145569"/>
                      <a:pt x="1161886" y="93767"/>
                    </a:cubicBezTo>
                    <a:cubicBezTo>
                      <a:pt x="1161886" y="41965"/>
                      <a:pt x="901888" y="-29"/>
                      <a:pt x="581165" y="-29"/>
                    </a:cubicBezTo>
                    <a:cubicBezTo>
                      <a:pt x="260442" y="-29"/>
                      <a:pt x="445" y="41965"/>
                      <a:pt x="445" y="93767"/>
                    </a:cubicBezTo>
                    <a:lnTo>
                      <a:pt x="445" y="432982"/>
                    </a:lnTo>
                    <a:cubicBezTo>
                      <a:pt x="445" y="484784"/>
                      <a:pt x="260442" y="526778"/>
                      <a:pt x="581165" y="526778"/>
                    </a:cubicBezTo>
                    <a:cubicBezTo>
                      <a:pt x="901888" y="526778"/>
                      <a:pt x="1161886" y="484784"/>
                      <a:pt x="1161886" y="432982"/>
                    </a:cubicBezTo>
                    <a:lnTo>
                      <a:pt x="1161886" y="93767"/>
                    </a:lnTo>
                  </a:path>
                </a:pathLst>
              </a:custGeom>
              <a:ln w="6293" cap="flat">
                <a:solidFill>
                  <a:srgbClr val="CCCCCC"/>
                </a:solidFill>
                <a:prstDash val="solid"/>
                <a:miter/>
              </a:ln>
            </p:spPr>
            <p:style>
              <a:lnRef idx="0">
                <a:scrgbClr r="0" g="0" b="0"/>
              </a:lnRef>
              <a:fillRef idx="1001">
                <a:schemeClr val="lt1"/>
              </a:fillRef>
              <a:effectRef idx="0">
                <a:scrgbClr r="0" g="0" b="0"/>
              </a:effectRef>
              <a:fontRef idx="major"/>
            </p:style>
            <p:txBody>
              <a:bodyPr rot="0" spcFirstLastPara="0" vert="horz" wrap="square" lIns="91440" tIns="432000" rIns="91440" bIns="0" numCol="1" spcCol="0" rtlCol="0" fromWordArt="0" anchor="ctr" anchorCtr="1" forceAA="0" compatLnSpc="1">
                <a:prstTxWarp prst="textNoShape">
                  <a:avLst/>
                </a:prstTxWarp>
                <a:noAutofit/>
              </a:bodyPr>
              <a:lstStyle/>
              <a:p>
                <a:pPr algn="ctr">
                  <a:lnSpc>
                    <a:spcPct val="115000"/>
                  </a:lnSpc>
                  <a:spcBef>
                    <a:spcPts val="1200"/>
                  </a:spcBef>
                  <a:spcAft>
                    <a:spcPts val="1000"/>
                  </a:spcAft>
                  <a:buNone/>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Sales Data (.CSV or SQL)</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 </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9" name="Freeform: Shape 8">
                <a:extLst>
                  <a:ext uri="{FF2B5EF4-FFF2-40B4-BE49-F238E27FC236}">
                    <a16:creationId xmlns:a16="http://schemas.microsoft.com/office/drawing/2014/main" id="{B0C50989-9CFB-EA67-1060-0F5FCB78DD24}"/>
                  </a:ext>
                </a:extLst>
              </p:cNvPr>
              <p:cNvSpPr/>
              <p:nvPr/>
            </p:nvSpPr>
            <p:spPr>
              <a:xfrm>
                <a:off x="926929" y="1313406"/>
                <a:ext cx="1352951" cy="845918"/>
              </a:xfrm>
              <a:custGeom>
                <a:avLst/>
                <a:gdLst>
                  <a:gd name="connsiteX0" fmla="*/ 429 w 1352951"/>
                  <a:gd name="connsiteY0" fmla="*/ 99566 h 845918"/>
                  <a:gd name="connsiteX1" fmla="*/ 676905 w 1352951"/>
                  <a:gd name="connsiteY1" fmla="*/ 199048 h 845918"/>
                  <a:gd name="connsiteX2" fmla="*/ 1353381 w 1352951"/>
                  <a:gd name="connsiteY2" fmla="*/ 99566 h 845918"/>
                  <a:gd name="connsiteX3" fmla="*/ 676905 w 1352951"/>
                  <a:gd name="connsiteY3" fmla="*/ 84 h 845918"/>
                  <a:gd name="connsiteX4" fmla="*/ 429 w 1352951"/>
                  <a:gd name="connsiteY4" fmla="*/ 99566 h 845918"/>
                  <a:gd name="connsiteX5" fmla="*/ 429 w 1352951"/>
                  <a:gd name="connsiteY5" fmla="*/ 746521 h 845918"/>
                  <a:gd name="connsiteX6" fmla="*/ 676905 w 1352951"/>
                  <a:gd name="connsiteY6" fmla="*/ 846003 h 845918"/>
                  <a:gd name="connsiteX7" fmla="*/ 1353381 w 1352951"/>
                  <a:gd name="connsiteY7" fmla="*/ 746521 h 845918"/>
                  <a:gd name="connsiteX8" fmla="*/ 1353381 w 1352951"/>
                  <a:gd name="connsiteY8" fmla="*/ 99566 h 84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951" h="845918">
                    <a:moveTo>
                      <a:pt x="429" y="99566"/>
                    </a:moveTo>
                    <a:cubicBezTo>
                      <a:pt x="429" y="154508"/>
                      <a:pt x="303298" y="199048"/>
                      <a:pt x="676905" y="199048"/>
                    </a:cubicBezTo>
                    <a:cubicBezTo>
                      <a:pt x="1050513" y="199048"/>
                      <a:pt x="1353381" y="154508"/>
                      <a:pt x="1353381" y="99566"/>
                    </a:cubicBezTo>
                    <a:cubicBezTo>
                      <a:pt x="1353381" y="44624"/>
                      <a:pt x="1050513" y="84"/>
                      <a:pt x="676905" y="84"/>
                    </a:cubicBezTo>
                    <a:cubicBezTo>
                      <a:pt x="303298" y="84"/>
                      <a:pt x="429" y="44624"/>
                      <a:pt x="429" y="99566"/>
                    </a:cubicBezTo>
                    <a:lnTo>
                      <a:pt x="429" y="746521"/>
                    </a:lnTo>
                    <a:cubicBezTo>
                      <a:pt x="429" y="801463"/>
                      <a:pt x="303298" y="846003"/>
                      <a:pt x="676905" y="846003"/>
                    </a:cubicBezTo>
                    <a:cubicBezTo>
                      <a:pt x="1050513" y="846003"/>
                      <a:pt x="1353381" y="801463"/>
                      <a:pt x="1353381" y="746521"/>
                    </a:cubicBezTo>
                    <a:lnTo>
                      <a:pt x="1353381" y="99566"/>
                    </a:lnTo>
                  </a:path>
                </a:pathLst>
              </a:custGeom>
              <a:ln w="6293" cap="flat">
                <a:solidFill>
                  <a:srgbClr val="CCCCCC"/>
                </a:solidFill>
                <a:prstDash val="solid"/>
                <a:miter/>
              </a:ln>
            </p:spPr>
            <p:style>
              <a:lnRef idx="0">
                <a:scrgbClr r="0" g="0" b="0"/>
              </a:lnRef>
              <a:fillRef idx="1001">
                <a:schemeClr val="lt1"/>
              </a:fillRef>
              <a:effectRef idx="0">
                <a:scrgbClr r="0" g="0" b="0"/>
              </a:effectRef>
              <a:fontRef idx="major"/>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1000"/>
                  </a:spcAft>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Python (Pandas, </a:t>
                </a:r>
                <a:r>
                  <a:rPr lang="en-US" sz="1100" dirty="0" err="1">
                    <a:effectLst/>
                    <a:latin typeface="Cambria" panose="02040503050406030204" pitchFamily="18" charset="0"/>
                    <a:ea typeface="MS Mincho" panose="02020609040205080304" pitchFamily="49" charset="-128"/>
                    <a:cs typeface="Times New Roman" panose="02020603050405020304" pitchFamily="18" charset="0"/>
                  </a:rPr>
                  <a:t>Numpy</a:t>
                </a:r>
                <a:r>
                  <a:rPr lang="en-US" sz="1100" dirty="0">
                    <a:effectLst/>
                    <a:latin typeface="Cambria" panose="02040503050406030204" pitchFamily="18" charset="0"/>
                    <a:ea typeface="MS Mincho" panose="02020609040205080304" pitchFamily="49" charset="-128"/>
                    <a:cs typeface="Times New Roman" panose="02020603050405020304" pitchFamily="18" charset="0"/>
                  </a:rPr>
                  <a:t>) -Cleaning, feature engineering</a:t>
                </a:r>
                <a:endParaRPr lang="en-IN" sz="11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0" name="Freeform: Shape 9">
                <a:extLst>
                  <a:ext uri="{FF2B5EF4-FFF2-40B4-BE49-F238E27FC236}">
                    <a16:creationId xmlns:a16="http://schemas.microsoft.com/office/drawing/2014/main" id="{7B588E19-3B76-EF11-369F-92EF74F866E9}"/>
                  </a:ext>
                </a:extLst>
              </p:cNvPr>
              <p:cNvSpPr/>
              <p:nvPr/>
            </p:nvSpPr>
            <p:spPr>
              <a:xfrm>
                <a:off x="220247" y="2788602"/>
                <a:ext cx="850370" cy="590482"/>
              </a:xfrm>
              <a:custGeom>
                <a:avLst/>
                <a:gdLst>
                  <a:gd name="connsiteX0" fmla="*/ 371 w 760694"/>
                  <a:gd name="connsiteY0" fmla="*/ 77592 h 477448"/>
                  <a:gd name="connsiteX1" fmla="*/ 380718 w 760694"/>
                  <a:gd name="connsiteY1" fmla="*/ 154935 h 477448"/>
                  <a:gd name="connsiteX2" fmla="*/ 761066 w 760694"/>
                  <a:gd name="connsiteY2" fmla="*/ 77592 h 477448"/>
                  <a:gd name="connsiteX3" fmla="*/ 380718 w 760694"/>
                  <a:gd name="connsiteY3" fmla="*/ 249 h 477448"/>
                  <a:gd name="connsiteX4" fmla="*/ 371 w 760694"/>
                  <a:gd name="connsiteY4" fmla="*/ 77592 h 477448"/>
                  <a:gd name="connsiteX5" fmla="*/ 371 w 760694"/>
                  <a:gd name="connsiteY5" fmla="*/ 400354 h 477448"/>
                  <a:gd name="connsiteX6" fmla="*/ 380718 w 760694"/>
                  <a:gd name="connsiteY6" fmla="*/ 477697 h 477448"/>
                  <a:gd name="connsiteX7" fmla="*/ 761066 w 760694"/>
                  <a:gd name="connsiteY7" fmla="*/ 400354 h 477448"/>
                  <a:gd name="connsiteX8" fmla="*/ 761066 w 760694"/>
                  <a:gd name="connsiteY8" fmla="*/ 77592 h 47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694" h="477448">
                    <a:moveTo>
                      <a:pt x="371" y="77592"/>
                    </a:moveTo>
                    <a:cubicBezTo>
                      <a:pt x="371" y="120307"/>
                      <a:pt x="170658" y="154935"/>
                      <a:pt x="380718" y="154935"/>
                    </a:cubicBezTo>
                    <a:cubicBezTo>
                      <a:pt x="590778" y="154935"/>
                      <a:pt x="761066" y="120307"/>
                      <a:pt x="761066" y="77592"/>
                    </a:cubicBezTo>
                    <a:cubicBezTo>
                      <a:pt x="761066" y="34877"/>
                      <a:pt x="590778" y="249"/>
                      <a:pt x="380718" y="249"/>
                    </a:cubicBezTo>
                    <a:cubicBezTo>
                      <a:pt x="170658" y="249"/>
                      <a:pt x="371" y="34877"/>
                      <a:pt x="371" y="77592"/>
                    </a:cubicBezTo>
                    <a:lnTo>
                      <a:pt x="371" y="400354"/>
                    </a:lnTo>
                    <a:cubicBezTo>
                      <a:pt x="371" y="443070"/>
                      <a:pt x="170658" y="477697"/>
                      <a:pt x="380718" y="477697"/>
                    </a:cubicBezTo>
                    <a:cubicBezTo>
                      <a:pt x="590778" y="477697"/>
                      <a:pt x="761066" y="443070"/>
                      <a:pt x="761066" y="400354"/>
                    </a:cubicBezTo>
                    <a:lnTo>
                      <a:pt x="761066" y="77592"/>
                    </a:lnTo>
                  </a:path>
                </a:pathLst>
              </a:custGeom>
              <a:ln w="6293" cap="flat">
                <a:solidFill>
                  <a:srgbClr val="CCCCCC"/>
                </a:solidFill>
                <a:prstDash val="solid"/>
                <a:miter/>
              </a:ln>
            </p:spPr>
            <p:style>
              <a:lnRef idx="0">
                <a:scrgbClr r="0" g="0" b="0"/>
              </a:lnRef>
              <a:fillRef idx="1002">
                <a:schemeClr val="lt1"/>
              </a:fillRef>
              <a:effectRef idx="0">
                <a:scrgbClr r="0" g="0" b="0"/>
              </a:effectRef>
              <a:fontRef idx="major"/>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1000"/>
                  </a:spcAft>
                </a:pPr>
                <a:r>
                  <a:rPr lang="en-US" sz="1100" b="1">
                    <a:effectLst/>
                    <a:latin typeface="Cambria" panose="02040503050406030204" pitchFamily="18" charset="0"/>
                    <a:ea typeface="MS Mincho" panose="02020609040205080304" pitchFamily="49" charset="-128"/>
                    <a:cs typeface="Times New Roman" panose="02020603050405020304" pitchFamily="18" charset="0"/>
                  </a:rPr>
                  <a:t>XGBoost Model</a:t>
                </a:r>
                <a:endParaRPr lang="en-IN" sz="110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1" name="Freeform: Shape 10">
                <a:extLst>
                  <a:ext uri="{FF2B5EF4-FFF2-40B4-BE49-F238E27FC236}">
                    <a16:creationId xmlns:a16="http://schemas.microsoft.com/office/drawing/2014/main" id="{17A1A863-BBB2-EA94-0684-C5B125A6A84B}"/>
                  </a:ext>
                </a:extLst>
              </p:cNvPr>
              <p:cNvSpPr/>
              <p:nvPr/>
            </p:nvSpPr>
            <p:spPr>
              <a:xfrm>
                <a:off x="1295583" y="2790111"/>
                <a:ext cx="780260" cy="588973"/>
              </a:xfrm>
              <a:custGeom>
                <a:avLst/>
                <a:gdLst>
                  <a:gd name="connsiteX0" fmla="*/ 485 w 741501"/>
                  <a:gd name="connsiteY0" fmla="*/ 76588 h 474434"/>
                  <a:gd name="connsiteX1" fmla="*/ 371235 w 741501"/>
                  <a:gd name="connsiteY1" fmla="*/ 152926 h 474434"/>
                  <a:gd name="connsiteX2" fmla="*/ 741986 w 741501"/>
                  <a:gd name="connsiteY2" fmla="*/ 76588 h 474434"/>
                  <a:gd name="connsiteX3" fmla="*/ 371235 w 741501"/>
                  <a:gd name="connsiteY3" fmla="*/ 249 h 474434"/>
                  <a:gd name="connsiteX4" fmla="*/ 485 w 741501"/>
                  <a:gd name="connsiteY4" fmla="*/ 76588 h 474434"/>
                  <a:gd name="connsiteX5" fmla="*/ 485 w 741501"/>
                  <a:gd name="connsiteY5" fmla="*/ 398345 h 474434"/>
                  <a:gd name="connsiteX6" fmla="*/ 371235 w 741501"/>
                  <a:gd name="connsiteY6" fmla="*/ 474684 h 474434"/>
                  <a:gd name="connsiteX7" fmla="*/ 741986 w 741501"/>
                  <a:gd name="connsiteY7" fmla="*/ 398345 h 474434"/>
                  <a:gd name="connsiteX8" fmla="*/ 741986 w 741501"/>
                  <a:gd name="connsiteY8" fmla="*/ 76588 h 474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501" h="474434">
                    <a:moveTo>
                      <a:pt x="485" y="76588"/>
                    </a:moveTo>
                    <a:cubicBezTo>
                      <a:pt x="485" y="118748"/>
                      <a:pt x="166475" y="152926"/>
                      <a:pt x="371235" y="152926"/>
                    </a:cubicBezTo>
                    <a:cubicBezTo>
                      <a:pt x="575995" y="152926"/>
                      <a:pt x="741986" y="118748"/>
                      <a:pt x="741986" y="76588"/>
                    </a:cubicBezTo>
                    <a:cubicBezTo>
                      <a:pt x="741986" y="34427"/>
                      <a:pt x="575995" y="249"/>
                      <a:pt x="371235" y="249"/>
                    </a:cubicBezTo>
                    <a:cubicBezTo>
                      <a:pt x="166475" y="249"/>
                      <a:pt x="485" y="34427"/>
                      <a:pt x="485" y="76588"/>
                    </a:cubicBezTo>
                    <a:lnTo>
                      <a:pt x="485" y="398345"/>
                    </a:lnTo>
                    <a:cubicBezTo>
                      <a:pt x="485" y="440506"/>
                      <a:pt x="166475" y="474684"/>
                      <a:pt x="371235" y="474684"/>
                    </a:cubicBezTo>
                    <a:cubicBezTo>
                      <a:pt x="575995" y="474684"/>
                      <a:pt x="741986" y="440506"/>
                      <a:pt x="741986" y="398345"/>
                    </a:cubicBezTo>
                    <a:lnTo>
                      <a:pt x="741986" y="76588"/>
                    </a:lnTo>
                  </a:path>
                </a:pathLst>
              </a:custGeom>
              <a:ln w="6293" cap="flat">
                <a:solidFill>
                  <a:srgbClr val="CCCCCC"/>
                </a:solidFill>
                <a:prstDash val="solid"/>
                <a:miter/>
              </a:ln>
            </p:spPr>
            <p:style>
              <a:lnRef idx="0">
                <a:scrgbClr r="0" g="0" b="0"/>
              </a:lnRef>
              <a:fillRef idx="1002">
                <a:schemeClr val="lt1"/>
              </a:fillRef>
              <a:effectRef idx="0">
                <a:scrgbClr r="0" g="0" b="0"/>
              </a:effectRef>
              <a:fontRef idx="major"/>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1000"/>
                  </a:spcAft>
                </a:pPr>
                <a:r>
                  <a:rPr lang="en-US" sz="1100" b="1">
                    <a:effectLst/>
                    <a:latin typeface="Cambria" panose="02040503050406030204" pitchFamily="18" charset="0"/>
                    <a:ea typeface="MS Mincho" panose="02020609040205080304" pitchFamily="49" charset="-128"/>
                    <a:cs typeface="Times New Roman" panose="02020603050405020304" pitchFamily="18" charset="0"/>
                  </a:rPr>
                  <a:t>Prophet Model</a:t>
                </a:r>
                <a:endParaRPr lang="en-IN" sz="110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2" name="Freeform: Shape 11">
                <a:extLst>
                  <a:ext uri="{FF2B5EF4-FFF2-40B4-BE49-F238E27FC236}">
                    <a16:creationId xmlns:a16="http://schemas.microsoft.com/office/drawing/2014/main" id="{36E05307-73D9-209C-0643-381F6EC4801D}"/>
                  </a:ext>
                </a:extLst>
              </p:cNvPr>
              <p:cNvSpPr/>
              <p:nvPr/>
            </p:nvSpPr>
            <p:spPr>
              <a:xfrm>
                <a:off x="2351724" y="2800590"/>
                <a:ext cx="723997" cy="527841"/>
              </a:xfrm>
              <a:custGeom>
                <a:avLst/>
                <a:gdLst>
                  <a:gd name="connsiteX0" fmla="*/ 599 w 620155"/>
                  <a:gd name="connsiteY0" fmla="*/ 69604 h 453478"/>
                  <a:gd name="connsiteX1" fmla="*/ 310676 w 620155"/>
                  <a:gd name="connsiteY1" fmla="*/ 138957 h 453478"/>
                  <a:gd name="connsiteX2" fmla="*/ 620754 w 620155"/>
                  <a:gd name="connsiteY2" fmla="*/ 69604 h 453478"/>
                  <a:gd name="connsiteX3" fmla="*/ 310676 w 620155"/>
                  <a:gd name="connsiteY3" fmla="*/ 251 h 453478"/>
                  <a:gd name="connsiteX4" fmla="*/ 599 w 620155"/>
                  <a:gd name="connsiteY4" fmla="*/ 69604 h 453478"/>
                  <a:gd name="connsiteX5" fmla="*/ 599 w 620155"/>
                  <a:gd name="connsiteY5" fmla="*/ 384376 h 453478"/>
                  <a:gd name="connsiteX6" fmla="*/ 310676 w 620155"/>
                  <a:gd name="connsiteY6" fmla="*/ 453729 h 453478"/>
                  <a:gd name="connsiteX7" fmla="*/ 620754 w 620155"/>
                  <a:gd name="connsiteY7" fmla="*/ 384376 h 453478"/>
                  <a:gd name="connsiteX8" fmla="*/ 620754 w 620155"/>
                  <a:gd name="connsiteY8" fmla="*/ 69604 h 453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155" h="453478">
                    <a:moveTo>
                      <a:pt x="599" y="69604"/>
                    </a:moveTo>
                    <a:cubicBezTo>
                      <a:pt x="599" y="107907"/>
                      <a:pt x="139425" y="138957"/>
                      <a:pt x="310676" y="138957"/>
                    </a:cubicBezTo>
                    <a:cubicBezTo>
                      <a:pt x="481928" y="138957"/>
                      <a:pt x="620754" y="107907"/>
                      <a:pt x="620754" y="69604"/>
                    </a:cubicBezTo>
                    <a:cubicBezTo>
                      <a:pt x="620754" y="31301"/>
                      <a:pt x="481928" y="251"/>
                      <a:pt x="310676" y="251"/>
                    </a:cubicBezTo>
                    <a:cubicBezTo>
                      <a:pt x="139425" y="251"/>
                      <a:pt x="599" y="31301"/>
                      <a:pt x="599" y="69604"/>
                    </a:cubicBezTo>
                    <a:lnTo>
                      <a:pt x="599" y="384376"/>
                    </a:lnTo>
                    <a:cubicBezTo>
                      <a:pt x="599" y="422679"/>
                      <a:pt x="139425" y="453729"/>
                      <a:pt x="310676" y="453729"/>
                    </a:cubicBezTo>
                    <a:cubicBezTo>
                      <a:pt x="481928" y="453729"/>
                      <a:pt x="620754" y="422679"/>
                      <a:pt x="620754" y="384376"/>
                    </a:cubicBezTo>
                    <a:lnTo>
                      <a:pt x="620754" y="69604"/>
                    </a:lnTo>
                  </a:path>
                </a:pathLst>
              </a:custGeom>
              <a:ln w="6293" cap="flat">
                <a:solidFill>
                  <a:srgbClr val="CCCCCC"/>
                </a:solidFill>
                <a:prstDash val="solid"/>
                <a:miter/>
              </a:ln>
            </p:spPr>
            <p:style>
              <a:lnRef idx="0">
                <a:scrgbClr r="0" g="0" b="0"/>
              </a:lnRef>
              <a:fillRef idx="1003">
                <a:schemeClr val="lt1"/>
              </a:fillRef>
              <a:effectRef idx="0">
                <a:scrgbClr r="0" g="0" b="0"/>
              </a:effectRef>
              <a:fontRef idx="major"/>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1000"/>
                  </a:spcAft>
                </a:pPr>
                <a:r>
                  <a:rPr lang="en-US" sz="1100" b="1">
                    <a:effectLst/>
                    <a:latin typeface="Cambria" panose="02040503050406030204" pitchFamily="18" charset="0"/>
                    <a:ea typeface="MS Mincho" panose="02020609040205080304" pitchFamily="49" charset="-128"/>
                    <a:cs typeface="Times New Roman" panose="02020603050405020304" pitchFamily="18" charset="0"/>
                  </a:rPr>
                  <a:t>LSTM Model</a:t>
                </a:r>
                <a:endParaRPr lang="en-IN" sz="110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3" name="Freeform: Shape 12">
                <a:extLst>
                  <a:ext uri="{FF2B5EF4-FFF2-40B4-BE49-F238E27FC236}">
                    <a16:creationId xmlns:a16="http://schemas.microsoft.com/office/drawing/2014/main" id="{81318D87-25AF-023F-4BE9-99BB13A673D1}"/>
                  </a:ext>
                </a:extLst>
              </p:cNvPr>
              <p:cNvSpPr/>
              <p:nvPr/>
            </p:nvSpPr>
            <p:spPr>
              <a:xfrm>
                <a:off x="989857" y="3895332"/>
                <a:ext cx="1352951" cy="694891"/>
              </a:xfrm>
              <a:custGeom>
                <a:avLst/>
                <a:gdLst>
                  <a:gd name="connsiteX0" fmla="*/ 436 w 1352951"/>
                  <a:gd name="connsiteY0" fmla="*/ 99841 h 694891"/>
                  <a:gd name="connsiteX1" fmla="*/ 676912 w 1352951"/>
                  <a:gd name="connsiteY1" fmla="*/ 199323 h 694891"/>
                  <a:gd name="connsiteX2" fmla="*/ 1353388 w 1352951"/>
                  <a:gd name="connsiteY2" fmla="*/ 99841 h 694891"/>
                  <a:gd name="connsiteX3" fmla="*/ 676912 w 1352951"/>
                  <a:gd name="connsiteY3" fmla="*/ 359 h 694891"/>
                  <a:gd name="connsiteX4" fmla="*/ 436 w 1352951"/>
                  <a:gd name="connsiteY4" fmla="*/ 99841 h 694891"/>
                  <a:gd name="connsiteX5" fmla="*/ 436 w 1352951"/>
                  <a:gd name="connsiteY5" fmla="*/ 595769 h 694891"/>
                  <a:gd name="connsiteX6" fmla="*/ 676912 w 1352951"/>
                  <a:gd name="connsiteY6" fmla="*/ 695251 h 694891"/>
                  <a:gd name="connsiteX7" fmla="*/ 1353388 w 1352951"/>
                  <a:gd name="connsiteY7" fmla="*/ 595769 h 694891"/>
                  <a:gd name="connsiteX8" fmla="*/ 1353388 w 1352951"/>
                  <a:gd name="connsiteY8" fmla="*/ 99841 h 69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951" h="694891">
                    <a:moveTo>
                      <a:pt x="436" y="99841"/>
                    </a:moveTo>
                    <a:cubicBezTo>
                      <a:pt x="436" y="154783"/>
                      <a:pt x="303305" y="199323"/>
                      <a:pt x="676912" y="199323"/>
                    </a:cubicBezTo>
                    <a:cubicBezTo>
                      <a:pt x="1050519" y="199323"/>
                      <a:pt x="1353388" y="154783"/>
                      <a:pt x="1353388" y="99841"/>
                    </a:cubicBezTo>
                    <a:cubicBezTo>
                      <a:pt x="1353388" y="44899"/>
                      <a:pt x="1050519" y="359"/>
                      <a:pt x="676912" y="359"/>
                    </a:cubicBezTo>
                    <a:cubicBezTo>
                      <a:pt x="303305" y="359"/>
                      <a:pt x="436" y="44899"/>
                      <a:pt x="436" y="99841"/>
                    </a:cubicBezTo>
                    <a:lnTo>
                      <a:pt x="436" y="595769"/>
                    </a:lnTo>
                    <a:cubicBezTo>
                      <a:pt x="436" y="650711"/>
                      <a:pt x="303305" y="695251"/>
                      <a:pt x="676912" y="695251"/>
                    </a:cubicBezTo>
                    <a:cubicBezTo>
                      <a:pt x="1050519" y="695251"/>
                      <a:pt x="1353388" y="650711"/>
                      <a:pt x="1353388" y="595769"/>
                    </a:cubicBezTo>
                    <a:lnTo>
                      <a:pt x="1353388" y="99841"/>
                    </a:lnTo>
                  </a:path>
                </a:pathLst>
              </a:custGeom>
              <a:ln w="6293" cap="flat">
                <a:solidFill>
                  <a:srgbClr val="CCCCCC"/>
                </a:solidFill>
                <a:prstDash val="solid"/>
                <a:miter/>
              </a:ln>
            </p:spPr>
            <p:style>
              <a:lnRef idx="0">
                <a:scrgbClr r="0" g="0" b="0"/>
              </a:lnRef>
              <a:fillRef idx="1001">
                <a:schemeClr val="lt1"/>
              </a:fillRef>
              <a:effectRef idx="0">
                <a:scrgbClr r="0" g="0" b="0"/>
              </a:effectRef>
              <a:fontRef idx="major"/>
            </p:style>
            <p:txBody>
              <a:bodyPr rot="0" spcFirstLastPara="0" vert="horz" wrap="square" lIns="91440" tIns="45720" rIns="91440" bIns="45720" numCol="1" spcCol="0" rtlCol="0" fromWordArt="0" anchor="b" anchorCtr="0" forceAA="0" compatLnSpc="1">
                <a:prstTxWarp prst="textNoShape">
                  <a:avLst/>
                </a:prstTxWarp>
                <a:noAutofit/>
              </a:bodyPr>
              <a:lstStyle/>
              <a:p>
                <a:pPr algn="ctr">
                  <a:lnSpc>
                    <a:spcPct val="115000"/>
                  </a:lnSpc>
                  <a:spcBef>
                    <a:spcPts val="1200"/>
                  </a:spcBef>
                  <a:spcAft>
                    <a:spcPts val="1000"/>
                  </a:spcAft>
                </a:pPr>
                <a:r>
                  <a:rPr lang="en-US" sz="1100">
                    <a:effectLst/>
                    <a:latin typeface="Cambria" panose="02040503050406030204" pitchFamily="18" charset="0"/>
                    <a:ea typeface="MS Mincho" panose="02020609040205080304" pitchFamily="49" charset="-128"/>
                    <a:cs typeface="Times New Roman" panose="02020603050405020304" pitchFamily="18" charset="0"/>
                  </a:rPr>
                  <a:t>MAE, RMSE, MAPE – Model performance Comparison</a:t>
                </a:r>
                <a:endParaRPr lang="en-IN" sz="110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4" name="Freeform: Shape 13">
                <a:extLst>
                  <a:ext uri="{FF2B5EF4-FFF2-40B4-BE49-F238E27FC236}">
                    <a16:creationId xmlns:a16="http://schemas.microsoft.com/office/drawing/2014/main" id="{DE5D8BA4-EA13-2FE0-EDFD-B693C2E1B153}"/>
                  </a:ext>
                </a:extLst>
              </p:cNvPr>
              <p:cNvSpPr/>
              <p:nvPr/>
            </p:nvSpPr>
            <p:spPr>
              <a:xfrm>
                <a:off x="989857" y="5219504"/>
                <a:ext cx="1352951" cy="845918"/>
              </a:xfrm>
              <a:custGeom>
                <a:avLst/>
                <a:gdLst>
                  <a:gd name="connsiteX0" fmla="*/ 436 w 1352951"/>
                  <a:gd name="connsiteY0" fmla="*/ 99976 h 845918"/>
                  <a:gd name="connsiteX1" fmla="*/ 676912 w 1352951"/>
                  <a:gd name="connsiteY1" fmla="*/ 199458 h 845918"/>
                  <a:gd name="connsiteX2" fmla="*/ 1353388 w 1352951"/>
                  <a:gd name="connsiteY2" fmla="*/ 99976 h 845918"/>
                  <a:gd name="connsiteX3" fmla="*/ 676912 w 1352951"/>
                  <a:gd name="connsiteY3" fmla="*/ 494 h 845918"/>
                  <a:gd name="connsiteX4" fmla="*/ 436 w 1352951"/>
                  <a:gd name="connsiteY4" fmla="*/ 99976 h 845918"/>
                  <a:gd name="connsiteX5" fmla="*/ 436 w 1352951"/>
                  <a:gd name="connsiteY5" fmla="*/ 746931 h 845918"/>
                  <a:gd name="connsiteX6" fmla="*/ 676912 w 1352951"/>
                  <a:gd name="connsiteY6" fmla="*/ 846413 h 845918"/>
                  <a:gd name="connsiteX7" fmla="*/ 1353388 w 1352951"/>
                  <a:gd name="connsiteY7" fmla="*/ 746931 h 845918"/>
                  <a:gd name="connsiteX8" fmla="*/ 1353388 w 1352951"/>
                  <a:gd name="connsiteY8" fmla="*/ 99976 h 84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951" h="845918">
                    <a:moveTo>
                      <a:pt x="436" y="99976"/>
                    </a:moveTo>
                    <a:cubicBezTo>
                      <a:pt x="436" y="154918"/>
                      <a:pt x="303305" y="199458"/>
                      <a:pt x="676912" y="199458"/>
                    </a:cubicBezTo>
                    <a:cubicBezTo>
                      <a:pt x="1050519" y="199458"/>
                      <a:pt x="1353388" y="154918"/>
                      <a:pt x="1353388" y="99976"/>
                    </a:cubicBezTo>
                    <a:cubicBezTo>
                      <a:pt x="1353388" y="45034"/>
                      <a:pt x="1050519" y="494"/>
                      <a:pt x="676912" y="494"/>
                    </a:cubicBezTo>
                    <a:cubicBezTo>
                      <a:pt x="303305" y="494"/>
                      <a:pt x="436" y="45034"/>
                      <a:pt x="436" y="99976"/>
                    </a:cubicBezTo>
                    <a:lnTo>
                      <a:pt x="436" y="746931"/>
                    </a:lnTo>
                    <a:cubicBezTo>
                      <a:pt x="436" y="801874"/>
                      <a:pt x="303305" y="846413"/>
                      <a:pt x="676912" y="846413"/>
                    </a:cubicBezTo>
                    <a:cubicBezTo>
                      <a:pt x="1050519" y="846413"/>
                      <a:pt x="1353388" y="801874"/>
                      <a:pt x="1353388" y="746931"/>
                    </a:cubicBezTo>
                    <a:lnTo>
                      <a:pt x="1353388" y="99976"/>
                    </a:lnTo>
                  </a:path>
                </a:pathLst>
              </a:custGeom>
              <a:ln w="6293" cap="flat">
                <a:solidFill>
                  <a:srgbClr val="CCCCCC"/>
                </a:solidFill>
                <a:prstDash val="solid"/>
                <a:miter/>
              </a:ln>
            </p:spPr>
            <p:style>
              <a:lnRef idx="0">
                <a:scrgbClr r="0" g="0" b="0"/>
              </a:lnRef>
              <a:fillRef idx="1002">
                <a:schemeClr val="lt2"/>
              </a:fillRef>
              <a:effectRef idx="0">
                <a:scrgbClr r="0" g="0" b="0"/>
              </a:effectRef>
              <a:fontRef idx="major"/>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1000"/>
                  </a:spcAft>
                </a:pPr>
                <a:r>
                  <a:rPr lang="en-US" sz="1100">
                    <a:effectLst/>
                    <a:latin typeface="Cambria" panose="02040503050406030204" pitchFamily="18" charset="0"/>
                    <a:ea typeface="MS Mincho" panose="02020609040205080304" pitchFamily="49" charset="-128"/>
                    <a:cs typeface="Times New Roman" panose="02020603050405020304" pitchFamily="18" charset="0"/>
                  </a:rPr>
                  <a:t>Power BI Dashboard (Forecast view, Model switcher, KPIs)</a:t>
                </a:r>
                <a:endParaRPr lang="en-IN" sz="1100">
                  <a:effectLst/>
                  <a:latin typeface="Cambria" panose="02040503050406030204" pitchFamily="18" charset="0"/>
                  <a:ea typeface="MS Mincho" panose="02020609040205080304" pitchFamily="49" charset="-128"/>
                  <a:cs typeface="Times New Roman" panose="02020603050405020304" pitchFamily="18" charset="0"/>
                </a:endParaRPr>
              </a:p>
            </p:txBody>
          </p:sp>
        </p:grpSp>
      </p:grpSp>
      <p:sp>
        <p:nvSpPr>
          <p:cNvPr id="28" name="TextBox 27">
            <a:extLst>
              <a:ext uri="{FF2B5EF4-FFF2-40B4-BE49-F238E27FC236}">
                <a16:creationId xmlns:a16="http://schemas.microsoft.com/office/drawing/2014/main" id="{3DF59379-3718-77AC-58D9-2D4EC4243E00}"/>
              </a:ext>
            </a:extLst>
          </p:cNvPr>
          <p:cNvSpPr txBox="1"/>
          <p:nvPr/>
        </p:nvSpPr>
        <p:spPr>
          <a:xfrm>
            <a:off x="4681760" y="6235830"/>
            <a:ext cx="3560816" cy="369332"/>
          </a:xfrm>
          <a:prstGeom prst="rect">
            <a:avLst/>
          </a:prstGeom>
          <a:noFill/>
        </p:spPr>
        <p:txBody>
          <a:bodyPr wrap="square">
            <a:spAutoFit/>
          </a:bodyPr>
          <a:lstStyle/>
          <a:p>
            <a:r>
              <a:rPr lang="en-US" sz="1800" dirty="0">
                <a:effectLst/>
                <a:latin typeface="Times New Roman" panose="02020603050405020304" pitchFamily="18" charset="0"/>
                <a:ea typeface="MS Mincho" panose="02020609040205080304" pitchFamily="49" charset="-128"/>
              </a:rPr>
              <a:t>Fig: System Architecture Diagram</a:t>
            </a:r>
            <a:endParaRPr lang="en-IN" dirty="0"/>
          </a:p>
        </p:txBody>
      </p:sp>
      <p:cxnSp>
        <p:nvCxnSpPr>
          <p:cNvPr id="30" name="Straight Arrow Connector 29">
            <a:extLst>
              <a:ext uri="{FF2B5EF4-FFF2-40B4-BE49-F238E27FC236}">
                <a16:creationId xmlns:a16="http://schemas.microsoft.com/office/drawing/2014/main" id="{DDAFDDBF-1337-FF58-A2D1-CB8081DF0622}"/>
              </a:ext>
            </a:extLst>
          </p:cNvPr>
          <p:cNvCxnSpPr>
            <a:stCxn id="8" idx="6"/>
          </p:cNvCxnSpPr>
          <p:nvPr/>
        </p:nvCxnSpPr>
        <p:spPr>
          <a:xfrm>
            <a:off x="6323004" y="1173652"/>
            <a:ext cx="4644" cy="22538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8A8D7C45-405F-17A5-F0B6-39D41140EC3B}"/>
              </a:ext>
            </a:extLst>
          </p:cNvPr>
          <p:cNvSpPr txBox="1"/>
          <p:nvPr/>
        </p:nvSpPr>
        <p:spPr>
          <a:xfrm>
            <a:off x="-873267" y="154810"/>
            <a:ext cx="6094476" cy="582082"/>
          </a:xfrm>
          <a:prstGeom prst="rect">
            <a:avLst/>
          </a:prstGeom>
          <a:noFill/>
        </p:spPr>
        <p:txBody>
          <a:bodyPr wrap="square">
            <a:spAutoFit/>
          </a:bodyPr>
          <a:lstStyle/>
          <a:p>
            <a:pPr algn="ctr">
              <a:lnSpc>
                <a:spcPct val="150000"/>
              </a:lnSpc>
              <a:spcAft>
                <a:spcPts val="1000"/>
              </a:spcAft>
            </a:pPr>
            <a:r>
              <a:rPr lang="en-IN" sz="2400" b="1" u="sng" dirty="0">
                <a:effectLst/>
                <a:latin typeface="Algerian" panose="04020705040A02060702" pitchFamily="82" charset="0"/>
                <a:ea typeface="MS Mincho" panose="02020609040205080304" pitchFamily="49" charset="-128"/>
                <a:cs typeface="Times New Roman" panose="02020603050405020304" pitchFamily="18" charset="0"/>
              </a:rPr>
              <a:t>SYSTEM ARCHITECTURE:</a:t>
            </a:r>
            <a:endParaRPr lang="en-IN" sz="1600" u="sng" dirty="0">
              <a:effectLst/>
              <a:latin typeface="Algerian" panose="04020705040A02060702" pitchFamily="82"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91858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4D910-6B60-EE9A-F8E5-3D7B16539A05}"/>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F1334D9-DEE5-C98D-8BC3-1AFEEF6626D9}"/>
              </a:ext>
            </a:extLst>
          </p:cNvPr>
          <p:cNvGraphicFramePr/>
          <p:nvPr>
            <p:extLst>
              <p:ext uri="{D42A27DB-BD31-4B8C-83A1-F6EECF244321}">
                <p14:modId xmlns:p14="http://schemas.microsoft.com/office/powerpoint/2010/main" val="922020786"/>
              </p:ext>
            </p:extLst>
          </p:nvPr>
        </p:nvGraphicFramePr>
        <p:xfrm>
          <a:off x="255736" y="1097280"/>
          <a:ext cx="10781072" cy="4868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C0948C6-4885-C855-B51C-C1569631294A}"/>
              </a:ext>
            </a:extLst>
          </p:cNvPr>
          <p:cNvSpPr txBox="1"/>
          <p:nvPr/>
        </p:nvSpPr>
        <p:spPr>
          <a:xfrm>
            <a:off x="328888" y="592199"/>
            <a:ext cx="7635536" cy="707886"/>
          </a:xfrm>
          <a:prstGeom prst="rect">
            <a:avLst/>
          </a:prstGeom>
          <a:noFill/>
        </p:spPr>
        <p:txBody>
          <a:bodyPr wrap="square" rtlCol="0">
            <a:spAutoFit/>
          </a:bodyPr>
          <a:lstStyle/>
          <a:p>
            <a:r>
              <a:rPr lang="en-US" sz="4000" b="1" u="sng" dirty="0">
                <a:latin typeface="Algerian" panose="04020705040A02060702" pitchFamily="82" charset="0"/>
              </a:rPr>
              <a:t>Architecture work flow:</a:t>
            </a:r>
            <a:endParaRPr lang="en-IN" sz="4000" b="1" u="sng" dirty="0">
              <a:latin typeface="Algerian" panose="04020705040A02060702" pitchFamily="82" charset="0"/>
            </a:endParaRP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FA54887-251B-65E5-D15C-4FA47626689A}"/>
                  </a:ext>
                </a:extLst>
              </p14:cNvPr>
              <p14:cNvContentPartPr/>
              <p14:nvPr/>
            </p14:nvContentPartPr>
            <p14:xfrm>
              <a:off x="1819512" y="2386296"/>
              <a:ext cx="360" cy="360"/>
            </p14:xfrm>
          </p:contentPart>
        </mc:Choice>
        <mc:Fallback xmlns="">
          <p:pic>
            <p:nvPicPr>
              <p:cNvPr id="4" name="Ink 3">
                <a:extLst>
                  <a:ext uri="{FF2B5EF4-FFF2-40B4-BE49-F238E27FC236}">
                    <a16:creationId xmlns:a16="http://schemas.microsoft.com/office/drawing/2014/main" id="{4B075FB8-A322-7486-33E2-86094D3DD0E6}"/>
                  </a:ext>
                </a:extLst>
              </p:cNvPr>
              <p:cNvPicPr/>
              <p:nvPr/>
            </p:nvPicPr>
            <p:blipFill>
              <a:blip r:embed="rId9"/>
              <a:stretch>
                <a:fillRect/>
              </a:stretch>
            </p:blipFill>
            <p:spPr>
              <a:xfrm>
                <a:off x="1813392" y="2380176"/>
                <a:ext cx="12600" cy="12600"/>
              </a:xfrm>
              <a:prstGeom prst="rect">
                <a:avLst/>
              </a:prstGeom>
            </p:spPr>
          </p:pic>
        </mc:Fallback>
      </mc:AlternateContent>
    </p:spTree>
    <p:extLst>
      <p:ext uri="{BB962C8B-B14F-4D97-AF65-F5344CB8AC3E}">
        <p14:creationId xmlns:p14="http://schemas.microsoft.com/office/powerpoint/2010/main" val="584643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a:extLst>
              <a:ext uri="{FF2B5EF4-FFF2-40B4-BE49-F238E27FC236}">
                <a16:creationId xmlns:a16="http://schemas.microsoft.com/office/drawing/2014/main" id="{2BD8B9ED-7482-1178-5991-1EDECD25FB28}"/>
              </a:ext>
            </a:extLst>
          </p:cNvPr>
          <p:cNvSpPr/>
          <p:nvPr/>
        </p:nvSpPr>
        <p:spPr>
          <a:xfrm>
            <a:off x="4452750" y="507887"/>
            <a:ext cx="2041696" cy="598650"/>
          </a:xfrm>
          <a:prstGeom prst="flowChartTerminator">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228600">
                    <a:schemeClr val="accent2">
                      <a:satMod val="175000"/>
                      <a:alpha val="40000"/>
                    </a:schemeClr>
                  </a:glow>
                </a:effectLst>
              </a:rPr>
              <a:t>DATA SET</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228600">
                  <a:schemeClr val="accent2">
                    <a:satMod val="175000"/>
                    <a:alpha val="40000"/>
                  </a:schemeClr>
                </a:glow>
              </a:effectLst>
            </a:endParaRPr>
          </a:p>
        </p:txBody>
      </p:sp>
      <p:cxnSp>
        <p:nvCxnSpPr>
          <p:cNvPr id="7" name="Straight Arrow Connector 6">
            <a:extLst>
              <a:ext uri="{FF2B5EF4-FFF2-40B4-BE49-F238E27FC236}">
                <a16:creationId xmlns:a16="http://schemas.microsoft.com/office/drawing/2014/main" id="{E59DC405-D8B8-C47A-2AA6-04084DB57A2E}"/>
              </a:ext>
            </a:extLst>
          </p:cNvPr>
          <p:cNvCxnSpPr>
            <a:cxnSpLocks/>
          </p:cNvCxnSpPr>
          <p:nvPr/>
        </p:nvCxnSpPr>
        <p:spPr>
          <a:xfrm>
            <a:off x="5495550" y="1083565"/>
            <a:ext cx="0" cy="8138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id="{B472DCD9-3F5D-12D2-6908-1377CEC05AE1}"/>
              </a:ext>
            </a:extLst>
          </p:cNvPr>
          <p:cNvCxnSpPr>
            <a:cxnSpLocks/>
          </p:cNvCxnSpPr>
          <p:nvPr/>
        </p:nvCxnSpPr>
        <p:spPr>
          <a:xfrm>
            <a:off x="4343400" y="1490473"/>
            <a:ext cx="313639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D341F24-C159-ABCB-F7BB-5EA0DC724D7F}"/>
              </a:ext>
            </a:extLst>
          </p:cNvPr>
          <p:cNvCxnSpPr>
            <a:cxnSpLocks/>
          </p:cNvCxnSpPr>
          <p:nvPr/>
        </p:nvCxnSpPr>
        <p:spPr>
          <a:xfrm>
            <a:off x="4362900" y="1490473"/>
            <a:ext cx="0" cy="4480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a:extLst>
              <a:ext uri="{FF2B5EF4-FFF2-40B4-BE49-F238E27FC236}">
                <a16:creationId xmlns:a16="http://schemas.microsoft.com/office/drawing/2014/main" id="{71466019-B7D9-C1D2-C2D1-51E9D0857DCF}"/>
              </a:ext>
            </a:extLst>
          </p:cNvPr>
          <p:cNvCxnSpPr>
            <a:cxnSpLocks/>
          </p:cNvCxnSpPr>
          <p:nvPr/>
        </p:nvCxnSpPr>
        <p:spPr>
          <a:xfrm>
            <a:off x="7479792" y="1490473"/>
            <a:ext cx="0" cy="44805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9" name="Rectangle: Single Corner Rounded 18">
            <a:extLst>
              <a:ext uri="{FF2B5EF4-FFF2-40B4-BE49-F238E27FC236}">
                <a16:creationId xmlns:a16="http://schemas.microsoft.com/office/drawing/2014/main" id="{6F69ACA7-3AAB-0086-9A3E-6260AD8CA04F}"/>
              </a:ext>
            </a:extLst>
          </p:cNvPr>
          <p:cNvSpPr/>
          <p:nvPr/>
        </p:nvSpPr>
        <p:spPr>
          <a:xfrm>
            <a:off x="3859983" y="1943158"/>
            <a:ext cx="502917" cy="365750"/>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D1</a:t>
            </a:r>
            <a:endParaRPr lang="en-IN" dirty="0"/>
          </a:p>
        </p:txBody>
      </p:sp>
      <p:sp>
        <p:nvSpPr>
          <p:cNvPr id="20" name="Rectangle: Single Corner Rounded 19">
            <a:extLst>
              <a:ext uri="{FF2B5EF4-FFF2-40B4-BE49-F238E27FC236}">
                <a16:creationId xmlns:a16="http://schemas.microsoft.com/office/drawing/2014/main" id="{A32ADD3C-369E-C78D-9C38-8D277834E25D}"/>
              </a:ext>
            </a:extLst>
          </p:cNvPr>
          <p:cNvSpPr/>
          <p:nvPr/>
        </p:nvSpPr>
        <p:spPr>
          <a:xfrm>
            <a:off x="5277503" y="1917959"/>
            <a:ext cx="502917" cy="365750"/>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D2</a:t>
            </a:r>
            <a:endParaRPr lang="en-IN" dirty="0"/>
          </a:p>
        </p:txBody>
      </p:sp>
      <p:sp>
        <p:nvSpPr>
          <p:cNvPr id="21" name="Rectangle: Single Corner Rounded 20">
            <a:extLst>
              <a:ext uri="{FF2B5EF4-FFF2-40B4-BE49-F238E27FC236}">
                <a16:creationId xmlns:a16="http://schemas.microsoft.com/office/drawing/2014/main" id="{B6520ED2-03B1-294C-B214-0FDE67887C63}"/>
              </a:ext>
            </a:extLst>
          </p:cNvPr>
          <p:cNvSpPr/>
          <p:nvPr/>
        </p:nvSpPr>
        <p:spPr>
          <a:xfrm>
            <a:off x="7187004" y="1947867"/>
            <a:ext cx="502917" cy="365750"/>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err="1"/>
              <a:t>Dn</a:t>
            </a:r>
            <a:endParaRPr lang="en-IN" dirty="0"/>
          </a:p>
        </p:txBody>
      </p:sp>
      <p:sp>
        <p:nvSpPr>
          <p:cNvPr id="22" name="TextBox 21">
            <a:extLst>
              <a:ext uri="{FF2B5EF4-FFF2-40B4-BE49-F238E27FC236}">
                <a16:creationId xmlns:a16="http://schemas.microsoft.com/office/drawing/2014/main" id="{D3A2E86A-3854-664C-45C0-36C922678E16}"/>
              </a:ext>
            </a:extLst>
          </p:cNvPr>
          <p:cNvSpPr txBox="1"/>
          <p:nvPr/>
        </p:nvSpPr>
        <p:spPr>
          <a:xfrm>
            <a:off x="6253293" y="1838706"/>
            <a:ext cx="955548" cy="461665"/>
          </a:xfrm>
          <a:prstGeom prst="rect">
            <a:avLst/>
          </a:prstGeom>
          <a:noFill/>
        </p:spPr>
        <p:txBody>
          <a:bodyPr wrap="square" rtlCol="0">
            <a:spAutoFit/>
          </a:bodyPr>
          <a:lstStyle/>
          <a:p>
            <a:r>
              <a:rPr lang="en-US" sz="2400" dirty="0">
                <a:solidFill>
                  <a:schemeClr val="tx1">
                    <a:lumMod val="95000"/>
                    <a:lumOff val="5000"/>
                  </a:schemeClr>
                </a:solidFill>
              </a:rPr>
              <a:t>….</a:t>
            </a:r>
            <a:endParaRPr lang="en-IN" sz="2400" dirty="0">
              <a:solidFill>
                <a:schemeClr val="tx1">
                  <a:lumMod val="95000"/>
                  <a:lumOff val="5000"/>
                </a:schemeClr>
              </a:solidFill>
            </a:endParaRPr>
          </a:p>
        </p:txBody>
      </p:sp>
      <p:sp>
        <p:nvSpPr>
          <p:cNvPr id="24" name="TextBox 23">
            <a:extLst>
              <a:ext uri="{FF2B5EF4-FFF2-40B4-BE49-F238E27FC236}">
                <a16:creationId xmlns:a16="http://schemas.microsoft.com/office/drawing/2014/main" id="{B4A52AD4-120E-5B58-7CBB-F9C57249CB02}"/>
              </a:ext>
            </a:extLst>
          </p:cNvPr>
          <p:cNvSpPr txBox="1"/>
          <p:nvPr/>
        </p:nvSpPr>
        <p:spPr>
          <a:xfrm>
            <a:off x="3169537" y="986447"/>
            <a:ext cx="8665457" cy="400110"/>
          </a:xfrm>
          <a:prstGeom prst="rect">
            <a:avLst/>
          </a:prstGeom>
          <a:noFill/>
        </p:spPr>
        <p:txBody>
          <a:bodyPr wrap="square" rtlCol="0">
            <a:spAutoFit/>
          </a:bodyPr>
          <a:lstStyle/>
          <a:p>
            <a:r>
              <a:rPr lang="en-US" sz="2000" dirty="0"/>
              <a:t>_ _ _ _ _ _ _ _ _ _ _ _ _ _ _ _ _ _ _ _ _ _ _ _ _ _ _ _ _ _ _ _ _ _ _ _ _ _ _ _ _ _ _ _</a:t>
            </a:r>
            <a:endParaRPr lang="en-IN" sz="2000" dirty="0"/>
          </a:p>
        </p:txBody>
      </p:sp>
      <p:sp>
        <p:nvSpPr>
          <p:cNvPr id="25" name="Rectangle 24">
            <a:extLst>
              <a:ext uri="{FF2B5EF4-FFF2-40B4-BE49-F238E27FC236}">
                <a16:creationId xmlns:a16="http://schemas.microsoft.com/office/drawing/2014/main" id="{C4EFD7B0-4B64-D198-42E8-D83985E7AF0C}"/>
              </a:ext>
            </a:extLst>
          </p:cNvPr>
          <p:cNvSpPr/>
          <p:nvPr/>
        </p:nvSpPr>
        <p:spPr>
          <a:xfrm>
            <a:off x="7918704" y="402336"/>
            <a:ext cx="2916936" cy="681229"/>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26" name="Rectangle: Single Corner Snipped 25">
            <a:extLst>
              <a:ext uri="{FF2B5EF4-FFF2-40B4-BE49-F238E27FC236}">
                <a16:creationId xmlns:a16="http://schemas.microsoft.com/office/drawing/2014/main" id="{DC4BCBBA-21CB-EE44-D212-2A8914B33FFC}"/>
              </a:ext>
            </a:extLst>
          </p:cNvPr>
          <p:cNvSpPr/>
          <p:nvPr/>
        </p:nvSpPr>
        <p:spPr>
          <a:xfrm>
            <a:off x="8659368" y="475488"/>
            <a:ext cx="1975104" cy="608077"/>
          </a:xfrm>
          <a:prstGeom prst="snip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Sample data</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8" name="Flowchart: Connector 27">
            <a:extLst>
              <a:ext uri="{FF2B5EF4-FFF2-40B4-BE49-F238E27FC236}">
                <a16:creationId xmlns:a16="http://schemas.microsoft.com/office/drawing/2014/main" id="{6BC98809-1919-07EB-B302-513EDE13850F}"/>
              </a:ext>
            </a:extLst>
          </p:cNvPr>
          <p:cNvSpPr/>
          <p:nvPr/>
        </p:nvSpPr>
        <p:spPr>
          <a:xfrm>
            <a:off x="3014469" y="2713478"/>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03CDF2CF-67D5-521D-C188-231597693E89}"/>
              </a:ext>
            </a:extLst>
          </p:cNvPr>
          <p:cNvSpPr/>
          <p:nvPr/>
        </p:nvSpPr>
        <p:spPr>
          <a:xfrm>
            <a:off x="3442334" y="3172524"/>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531D2B3D-392D-EAEF-A15F-C2CE0D643B57}"/>
              </a:ext>
            </a:extLst>
          </p:cNvPr>
          <p:cNvSpPr/>
          <p:nvPr/>
        </p:nvSpPr>
        <p:spPr>
          <a:xfrm>
            <a:off x="3067810" y="367284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F6122349-0D2F-BCEA-C780-5A5897A65DC3}"/>
              </a:ext>
            </a:extLst>
          </p:cNvPr>
          <p:cNvSpPr/>
          <p:nvPr/>
        </p:nvSpPr>
        <p:spPr>
          <a:xfrm>
            <a:off x="3814573" y="3633216"/>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Flowchart: Connector 33">
            <a:extLst>
              <a:ext uri="{FF2B5EF4-FFF2-40B4-BE49-F238E27FC236}">
                <a16:creationId xmlns:a16="http://schemas.microsoft.com/office/drawing/2014/main" id="{4D44ED7C-71A5-AFD6-61B6-FF1246B8C745}"/>
              </a:ext>
            </a:extLst>
          </p:cNvPr>
          <p:cNvSpPr/>
          <p:nvPr/>
        </p:nvSpPr>
        <p:spPr>
          <a:xfrm>
            <a:off x="2691387"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Flowchart: Connector 34">
            <a:extLst>
              <a:ext uri="{FF2B5EF4-FFF2-40B4-BE49-F238E27FC236}">
                <a16:creationId xmlns:a16="http://schemas.microsoft.com/office/drawing/2014/main" id="{50118E6E-EF3E-F83F-2082-847FE2055E14}"/>
              </a:ext>
            </a:extLst>
          </p:cNvPr>
          <p:cNvSpPr/>
          <p:nvPr/>
        </p:nvSpPr>
        <p:spPr>
          <a:xfrm>
            <a:off x="3405297"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2" name="Straight Connector 41">
            <a:extLst>
              <a:ext uri="{FF2B5EF4-FFF2-40B4-BE49-F238E27FC236}">
                <a16:creationId xmlns:a16="http://schemas.microsoft.com/office/drawing/2014/main" id="{7B52C30F-DB4D-493F-B163-3F2D75123357}"/>
              </a:ext>
            </a:extLst>
          </p:cNvPr>
          <p:cNvCxnSpPr>
            <a:cxnSpLocks/>
            <a:stCxn id="28" idx="5"/>
            <a:endCxn id="29" idx="1"/>
          </p:cNvCxnSpPr>
          <p:nvPr/>
        </p:nvCxnSpPr>
        <p:spPr>
          <a:xfrm>
            <a:off x="3279187" y="2978844"/>
            <a:ext cx="208565" cy="2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8BACBF4-E790-354B-51A5-665DD3A01B46}"/>
              </a:ext>
            </a:extLst>
          </p:cNvPr>
          <p:cNvCxnSpPr>
            <a:cxnSpLocks/>
            <a:stCxn id="29" idx="5"/>
            <a:endCxn id="33" idx="0"/>
          </p:cNvCxnSpPr>
          <p:nvPr/>
        </p:nvCxnSpPr>
        <p:spPr>
          <a:xfrm>
            <a:off x="3707052" y="3437890"/>
            <a:ext cx="262589" cy="1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B31E0DC-21CE-057B-689A-DD3716C5A626}"/>
              </a:ext>
            </a:extLst>
          </p:cNvPr>
          <p:cNvCxnSpPr>
            <a:cxnSpLocks/>
            <a:stCxn id="29" idx="3"/>
            <a:endCxn id="30" idx="7"/>
          </p:cNvCxnSpPr>
          <p:nvPr/>
        </p:nvCxnSpPr>
        <p:spPr>
          <a:xfrm flipH="1">
            <a:off x="3332528" y="3437890"/>
            <a:ext cx="155224" cy="2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D566E26-EF87-401D-27B5-3FDED7CFD4C3}"/>
              </a:ext>
            </a:extLst>
          </p:cNvPr>
          <p:cNvCxnSpPr>
            <a:cxnSpLocks/>
            <a:stCxn id="30" idx="3"/>
            <a:endCxn id="34" idx="7"/>
          </p:cNvCxnSpPr>
          <p:nvPr/>
        </p:nvCxnSpPr>
        <p:spPr>
          <a:xfrm flipH="1">
            <a:off x="2956105" y="3938206"/>
            <a:ext cx="157123" cy="298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63A92E-050C-719A-E3A8-68A402B4C18C}"/>
              </a:ext>
            </a:extLst>
          </p:cNvPr>
          <p:cNvCxnSpPr>
            <a:cxnSpLocks/>
            <a:stCxn id="30" idx="5"/>
            <a:endCxn id="35" idx="0"/>
          </p:cNvCxnSpPr>
          <p:nvPr/>
        </p:nvCxnSpPr>
        <p:spPr>
          <a:xfrm>
            <a:off x="3332528" y="3938206"/>
            <a:ext cx="227837" cy="253444"/>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0EA99D8-DE8A-19D0-F51A-807D1AB76308}"/>
              </a:ext>
            </a:extLst>
          </p:cNvPr>
          <p:cNvSpPr/>
          <p:nvPr/>
        </p:nvSpPr>
        <p:spPr>
          <a:xfrm>
            <a:off x="9553956" y="402336"/>
            <a:ext cx="2916936" cy="681229"/>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6821CF9E-C4AA-F43C-6307-6F2B29B668A8}"/>
              </a:ext>
            </a:extLst>
          </p:cNvPr>
          <p:cNvSpPr/>
          <p:nvPr/>
        </p:nvSpPr>
        <p:spPr>
          <a:xfrm>
            <a:off x="4649721" y="2713478"/>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B4F9A9AC-96D7-68DE-E0DC-747FAB86566D}"/>
              </a:ext>
            </a:extLst>
          </p:cNvPr>
          <p:cNvSpPr/>
          <p:nvPr/>
        </p:nvSpPr>
        <p:spPr>
          <a:xfrm>
            <a:off x="5077586" y="3172524"/>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338DB041-9DD8-DA34-B019-75781CBA8484}"/>
              </a:ext>
            </a:extLst>
          </p:cNvPr>
          <p:cNvSpPr/>
          <p:nvPr/>
        </p:nvSpPr>
        <p:spPr>
          <a:xfrm>
            <a:off x="4703062" y="367284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Flowchart: Connector 67">
            <a:extLst>
              <a:ext uri="{FF2B5EF4-FFF2-40B4-BE49-F238E27FC236}">
                <a16:creationId xmlns:a16="http://schemas.microsoft.com/office/drawing/2014/main" id="{6C02C79F-898E-C4AF-F76A-F4C3B399D60F}"/>
              </a:ext>
            </a:extLst>
          </p:cNvPr>
          <p:cNvSpPr/>
          <p:nvPr/>
        </p:nvSpPr>
        <p:spPr>
          <a:xfrm>
            <a:off x="5449825" y="3633216"/>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Flowchart: Connector 68">
            <a:extLst>
              <a:ext uri="{FF2B5EF4-FFF2-40B4-BE49-F238E27FC236}">
                <a16:creationId xmlns:a16="http://schemas.microsoft.com/office/drawing/2014/main" id="{AD19EC9D-AE42-80F0-1C80-2263DB49F19F}"/>
              </a:ext>
            </a:extLst>
          </p:cNvPr>
          <p:cNvSpPr/>
          <p:nvPr/>
        </p:nvSpPr>
        <p:spPr>
          <a:xfrm>
            <a:off x="4326639"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Flowchart: Connector 69">
            <a:extLst>
              <a:ext uri="{FF2B5EF4-FFF2-40B4-BE49-F238E27FC236}">
                <a16:creationId xmlns:a16="http://schemas.microsoft.com/office/drawing/2014/main" id="{2C135EAD-11BF-199E-C97D-F1A73974611B}"/>
              </a:ext>
            </a:extLst>
          </p:cNvPr>
          <p:cNvSpPr/>
          <p:nvPr/>
        </p:nvSpPr>
        <p:spPr>
          <a:xfrm>
            <a:off x="5040549"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1" name="Straight Connector 70">
            <a:extLst>
              <a:ext uri="{FF2B5EF4-FFF2-40B4-BE49-F238E27FC236}">
                <a16:creationId xmlns:a16="http://schemas.microsoft.com/office/drawing/2014/main" id="{24820F47-1242-5AB9-89DE-CAC8D57FC260}"/>
              </a:ext>
            </a:extLst>
          </p:cNvPr>
          <p:cNvCxnSpPr>
            <a:cxnSpLocks/>
            <a:stCxn id="65" idx="5"/>
            <a:endCxn id="66" idx="1"/>
          </p:cNvCxnSpPr>
          <p:nvPr/>
        </p:nvCxnSpPr>
        <p:spPr>
          <a:xfrm>
            <a:off x="4914439" y="2978844"/>
            <a:ext cx="208565" cy="2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7283534-B801-0BB8-B593-A8862DB154BA}"/>
              </a:ext>
            </a:extLst>
          </p:cNvPr>
          <p:cNvCxnSpPr>
            <a:cxnSpLocks/>
            <a:stCxn id="66" idx="5"/>
            <a:endCxn id="68" idx="0"/>
          </p:cNvCxnSpPr>
          <p:nvPr/>
        </p:nvCxnSpPr>
        <p:spPr>
          <a:xfrm>
            <a:off x="5342304" y="3437890"/>
            <a:ext cx="262589" cy="1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4EF2371-7DAB-3BDE-E6BC-53C7A199697C}"/>
              </a:ext>
            </a:extLst>
          </p:cNvPr>
          <p:cNvCxnSpPr>
            <a:cxnSpLocks/>
            <a:stCxn id="66" idx="3"/>
            <a:endCxn id="67" idx="7"/>
          </p:cNvCxnSpPr>
          <p:nvPr/>
        </p:nvCxnSpPr>
        <p:spPr>
          <a:xfrm flipH="1">
            <a:off x="4967780" y="3437890"/>
            <a:ext cx="155224" cy="2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45E6124-3583-76EA-7666-D848678E9956}"/>
              </a:ext>
            </a:extLst>
          </p:cNvPr>
          <p:cNvCxnSpPr>
            <a:cxnSpLocks/>
            <a:stCxn id="67" idx="3"/>
            <a:endCxn id="69" idx="7"/>
          </p:cNvCxnSpPr>
          <p:nvPr/>
        </p:nvCxnSpPr>
        <p:spPr>
          <a:xfrm flipH="1">
            <a:off x="4591357" y="3938206"/>
            <a:ext cx="157123" cy="298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F3204CE-81E5-C879-6C11-C3F00F5F7FC5}"/>
              </a:ext>
            </a:extLst>
          </p:cNvPr>
          <p:cNvCxnSpPr>
            <a:cxnSpLocks/>
            <a:stCxn id="67" idx="5"/>
            <a:endCxn id="70" idx="0"/>
          </p:cNvCxnSpPr>
          <p:nvPr/>
        </p:nvCxnSpPr>
        <p:spPr>
          <a:xfrm>
            <a:off x="4967780" y="3938206"/>
            <a:ext cx="227837" cy="253444"/>
          </a:xfrm>
          <a:prstGeom prst="line">
            <a:avLst/>
          </a:prstGeom>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93EECDD-D447-AEBD-5E13-2C24BBCB179E}"/>
              </a:ext>
            </a:extLst>
          </p:cNvPr>
          <p:cNvSpPr/>
          <p:nvPr/>
        </p:nvSpPr>
        <p:spPr>
          <a:xfrm>
            <a:off x="11253227" y="402336"/>
            <a:ext cx="2916936" cy="681229"/>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D9A8E4BC-BA4F-168F-DFF5-2E4BD6A13968}"/>
              </a:ext>
            </a:extLst>
          </p:cNvPr>
          <p:cNvSpPr/>
          <p:nvPr/>
        </p:nvSpPr>
        <p:spPr>
          <a:xfrm>
            <a:off x="6348992" y="2713478"/>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1702AD73-C2AE-3136-BF47-63CCCD4FB259}"/>
              </a:ext>
            </a:extLst>
          </p:cNvPr>
          <p:cNvSpPr/>
          <p:nvPr/>
        </p:nvSpPr>
        <p:spPr>
          <a:xfrm>
            <a:off x="6776857" y="3172524"/>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5A9E318E-E379-CEA2-7DCF-05BDB76E0E9D}"/>
              </a:ext>
            </a:extLst>
          </p:cNvPr>
          <p:cNvSpPr/>
          <p:nvPr/>
        </p:nvSpPr>
        <p:spPr>
          <a:xfrm>
            <a:off x="6402333" y="367284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AE22C163-9DAB-ED3E-2337-5DAD555BCA4A}"/>
              </a:ext>
            </a:extLst>
          </p:cNvPr>
          <p:cNvSpPr/>
          <p:nvPr/>
        </p:nvSpPr>
        <p:spPr>
          <a:xfrm>
            <a:off x="7149096" y="3633216"/>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Flowchart: Connector 91">
            <a:extLst>
              <a:ext uri="{FF2B5EF4-FFF2-40B4-BE49-F238E27FC236}">
                <a16:creationId xmlns:a16="http://schemas.microsoft.com/office/drawing/2014/main" id="{F1CD8020-1F51-C6B3-FE5B-CC9212579D51}"/>
              </a:ext>
            </a:extLst>
          </p:cNvPr>
          <p:cNvSpPr/>
          <p:nvPr/>
        </p:nvSpPr>
        <p:spPr>
          <a:xfrm>
            <a:off x="6025910"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Flowchart: Connector 92">
            <a:extLst>
              <a:ext uri="{FF2B5EF4-FFF2-40B4-BE49-F238E27FC236}">
                <a16:creationId xmlns:a16="http://schemas.microsoft.com/office/drawing/2014/main" id="{8C67F26B-DB3C-2351-76D5-15A5CA217717}"/>
              </a:ext>
            </a:extLst>
          </p:cNvPr>
          <p:cNvSpPr/>
          <p:nvPr/>
        </p:nvSpPr>
        <p:spPr>
          <a:xfrm>
            <a:off x="6739820" y="4191650"/>
            <a:ext cx="310136" cy="31089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4" name="Straight Connector 93">
            <a:extLst>
              <a:ext uri="{FF2B5EF4-FFF2-40B4-BE49-F238E27FC236}">
                <a16:creationId xmlns:a16="http://schemas.microsoft.com/office/drawing/2014/main" id="{B6961D91-1F9B-F2DD-D7E4-8E6A0DF552EF}"/>
              </a:ext>
            </a:extLst>
          </p:cNvPr>
          <p:cNvCxnSpPr>
            <a:cxnSpLocks/>
            <a:stCxn id="88" idx="5"/>
            <a:endCxn id="89" idx="1"/>
          </p:cNvCxnSpPr>
          <p:nvPr/>
        </p:nvCxnSpPr>
        <p:spPr>
          <a:xfrm>
            <a:off x="6613710" y="2978844"/>
            <a:ext cx="208565" cy="23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7682A4E-95F6-2C0D-E407-FCF8CE1A60E2}"/>
              </a:ext>
            </a:extLst>
          </p:cNvPr>
          <p:cNvCxnSpPr>
            <a:cxnSpLocks/>
            <a:stCxn id="89" idx="5"/>
            <a:endCxn id="91" idx="0"/>
          </p:cNvCxnSpPr>
          <p:nvPr/>
        </p:nvCxnSpPr>
        <p:spPr>
          <a:xfrm>
            <a:off x="7041575" y="3437890"/>
            <a:ext cx="262589" cy="1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EDDE155-14C0-887F-3BFF-8CC296A64BC4}"/>
              </a:ext>
            </a:extLst>
          </p:cNvPr>
          <p:cNvCxnSpPr>
            <a:cxnSpLocks/>
            <a:stCxn id="89" idx="3"/>
            <a:endCxn id="90" idx="7"/>
          </p:cNvCxnSpPr>
          <p:nvPr/>
        </p:nvCxnSpPr>
        <p:spPr>
          <a:xfrm flipH="1">
            <a:off x="6667051" y="3437890"/>
            <a:ext cx="155224" cy="28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AB3197F-D113-6547-8BB8-493F675A4D03}"/>
              </a:ext>
            </a:extLst>
          </p:cNvPr>
          <p:cNvCxnSpPr>
            <a:cxnSpLocks/>
            <a:stCxn id="90" idx="3"/>
            <a:endCxn id="92" idx="7"/>
          </p:cNvCxnSpPr>
          <p:nvPr/>
        </p:nvCxnSpPr>
        <p:spPr>
          <a:xfrm flipH="1">
            <a:off x="6290628" y="3938206"/>
            <a:ext cx="157123" cy="298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CABA675-0125-2346-CCEE-B905A4DFD984}"/>
              </a:ext>
            </a:extLst>
          </p:cNvPr>
          <p:cNvCxnSpPr>
            <a:cxnSpLocks/>
            <a:stCxn id="90" idx="5"/>
            <a:endCxn id="93" idx="0"/>
          </p:cNvCxnSpPr>
          <p:nvPr/>
        </p:nvCxnSpPr>
        <p:spPr>
          <a:xfrm>
            <a:off x="6667051" y="3938206"/>
            <a:ext cx="227837" cy="253444"/>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AC399A6-8C66-ABD4-FB51-DA53CDBCA306}"/>
              </a:ext>
            </a:extLst>
          </p:cNvPr>
          <p:cNvSpPr txBox="1"/>
          <p:nvPr/>
        </p:nvSpPr>
        <p:spPr>
          <a:xfrm>
            <a:off x="2577466" y="3027088"/>
            <a:ext cx="914400" cy="369332"/>
          </a:xfrm>
          <a:prstGeom prst="rect">
            <a:avLst/>
          </a:prstGeom>
          <a:noFill/>
        </p:spPr>
        <p:txBody>
          <a:bodyPr wrap="square" rtlCol="0">
            <a:spAutoFit/>
          </a:bodyPr>
          <a:lstStyle/>
          <a:p>
            <a:r>
              <a:rPr lang="en-US" dirty="0"/>
              <a:t>Tree 1</a:t>
            </a:r>
            <a:endParaRPr lang="en-IN" dirty="0"/>
          </a:p>
        </p:txBody>
      </p:sp>
      <p:sp>
        <p:nvSpPr>
          <p:cNvPr id="100" name="TextBox 99">
            <a:extLst>
              <a:ext uri="{FF2B5EF4-FFF2-40B4-BE49-F238E27FC236}">
                <a16:creationId xmlns:a16="http://schemas.microsoft.com/office/drawing/2014/main" id="{8D62B969-009B-A301-2A8B-04ED4094D17A}"/>
              </a:ext>
            </a:extLst>
          </p:cNvPr>
          <p:cNvSpPr txBox="1"/>
          <p:nvPr/>
        </p:nvSpPr>
        <p:spPr>
          <a:xfrm>
            <a:off x="4291280" y="3008610"/>
            <a:ext cx="914400" cy="369332"/>
          </a:xfrm>
          <a:prstGeom prst="rect">
            <a:avLst/>
          </a:prstGeom>
          <a:noFill/>
        </p:spPr>
        <p:txBody>
          <a:bodyPr wrap="square" rtlCol="0">
            <a:spAutoFit/>
          </a:bodyPr>
          <a:lstStyle/>
          <a:p>
            <a:r>
              <a:rPr lang="en-US" dirty="0"/>
              <a:t>Tree 2</a:t>
            </a:r>
            <a:endParaRPr lang="en-IN" dirty="0"/>
          </a:p>
        </p:txBody>
      </p:sp>
      <p:sp>
        <p:nvSpPr>
          <p:cNvPr id="101" name="TextBox 100">
            <a:extLst>
              <a:ext uri="{FF2B5EF4-FFF2-40B4-BE49-F238E27FC236}">
                <a16:creationId xmlns:a16="http://schemas.microsoft.com/office/drawing/2014/main" id="{F4C5BBA3-4369-2ED0-50DE-B7D52237A072}"/>
              </a:ext>
            </a:extLst>
          </p:cNvPr>
          <p:cNvSpPr txBox="1"/>
          <p:nvPr/>
        </p:nvSpPr>
        <p:spPr>
          <a:xfrm>
            <a:off x="5862457" y="3008513"/>
            <a:ext cx="914400" cy="369332"/>
          </a:xfrm>
          <a:prstGeom prst="rect">
            <a:avLst/>
          </a:prstGeom>
          <a:noFill/>
        </p:spPr>
        <p:txBody>
          <a:bodyPr wrap="square" rtlCol="0">
            <a:spAutoFit/>
          </a:bodyPr>
          <a:lstStyle/>
          <a:p>
            <a:r>
              <a:rPr lang="en-US" dirty="0"/>
              <a:t>Tree 3</a:t>
            </a:r>
            <a:endParaRPr lang="en-IN" dirty="0"/>
          </a:p>
        </p:txBody>
      </p:sp>
      <p:sp>
        <p:nvSpPr>
          <p:cNvPr id="103" name="TextBox 102">
            <a:extLst>
              <a:ext uri="{FF2B5EF4-FFF2-40B4-BE49-F238E27FC236}">
                <a16:creationId xmlns:a16="http://schemas.microsoft.com/office/drawing/2014/main" id="{F1C4B5A6-E7DC-7D4F-CD66-397B13C2AD67}"/>
              </a:ext>
            </a:extLst>
          </p:cNvPr>
          <p:cNvSpPr txBox="1"/>
          <p:nvPr/>
        </p:nvSpPr>
        <p:spPr>
          <a:xfrm>
            <a:off x="68911" y="381536"/>
            <a:ext cx="4001366" cy="1138773"/>
          </a:xfrm>
          <a:prstGeom prst="rect">
            <a:avLst/>
          </a:prstGeom>
          <a:noFill/>
        </p:spPr>
        <p:txBody>
          <a:bodyPr wrap="square">
            <a:spAutoFit/>
          </a:bodyPr>
          <a:lstStyle/>
          <a:p>
            <a:r>
              <a:rPr lang="en-US" sz="2400" b="1" u="sng" dirty="0">
                <a:latin typeface="Aptos" panose="020B0004020202020204" pitchFamily="34" charset="0"/>
              </a:rPr>
              <a:t>Architecture Diagram For </a:t>
            </a:r>
            <a:r>
              <a:rPr lang="en-US" sz="2400" b="1" u="sng" dirty="0" err="1">
                <a:latin typeface="Aptos" panose="020B0004020202020204" pitchFamily="34" charset="0"/>
              </a:rPr>
              <a:t>XGBoost</a:t>
            </a:r>
            <a:r>
              <a:rPr lang="en-US" sz="2400" b="1" u="sng" dirty="0">
                <a:latin typeface="Aptos" panose="020B0004020202020204" pitchFamily="34" charset="0"/>
              </a:rPr>
              <a:t>:</a:t>
            </a:r>
            <a:endParaRPr lang="en-IN" sz="2400" b="1" u="sng" dirty="0">
              <a:latin typeface="Aptos" panose="020B0004020202020204" pitchFamily="34" charset="0"/>
            </a:endParaRPr>
          </a:p>
          <a:p>
            <a:endParaRPr lang="en-IN" sz="2000" b="1" u="sng" dirty="0">
              <a:latin typeface="Algerian" panose="04020705040A02060702" pitchFamily="82" charset="0"/>
            </a:endParaRPr>
          </a:p>
        </p:txBody>
      </p:sp>
      <p:sp>
        <p:nvSpPr>
          <p:cNvPr id="104" name="TextBox 103">
            <a:extLst>
              <a:ext uri="{FF2B5EF4-FFF2-40B4-BE49-F238E27FC236}">
                <a16:creationId xmlns:a16="http://schemas.microsoft.com/office/drawing/2014/main" id="{56A6CAE8-9C9D-F044-A52E-A96D3388DB81}"/>
              </a:ext>
            </a:extLst>
          </p:cNvPr>
          <p:cNvSpPr txBox="1"/>
          <p:nvPr/>
        </p:nvSpPr>
        <p:spPr>
          <a:xfrm>
            <a:off x="5856269" y="3510149"/>
            <a:ext cx="955548" cy="461665"/>
          </a:xfrm>
          <a:prstGeom prst="rect">
            <a:avLst/>
          </a:prstGeom>
          <a:noFill/>
        </p:spPr>
        <p:txBody>
          <a:bodyPr wrap="square" rtlCol="0">
            <a:spAutoFit/>
          </a:bodyPr>
          <a:lstStyle/>
          <a:p>
            <a:r>
              <a:rPr lang="en-US" sz="2400" dirty="0">
                <a:solidFill>
                  <a:schemeClr val="tx1">
                    <a:lumMod val="95000"/>
                    <a:lumOff val="5000"/>
                  </a:schemeClr>
                </a:solidFill>
              </a:rPr>
              <a:t>….</a:t>
            </a:r>
            <a:endParaRPr lang="en-IN" sz="2400" dirty="0">
              <a:solidFill>
                <a:schemeClr val="tx1">
                  <a:lumMod val="95000"/>
                  <a:lumOff val="5000"/>
                </a:schemeClr>
              </a:solidFill>
            </a:endParaRPr>
          </a:p>
        </p:txBody>
      </p:sp>
      <p:sp>
        <p:nvSpPr>
          <p:cNvPr id="105" name="Flowchart: Process 104">
            <a:extLst>
              <a:ext uri="{FF2B5EF4-FFF2-40B4-BE49-F238E27FC236}">
                <a16:creationId xmlns:a16="http://schemas.microsoft.com/office/drawing/2014/main" id="{72438EEF-4C54-4F4E-30A1-DC7B9F832BCE}"/>
              </a:ext>
            </a:extLst>
          </p:cNvPr>
          <p:cNvSpPr/>
          <p:nvPr/>
        </p:nvSpPr>
        <p:spPr>
          <a:xfrm>
            <a:off x="8476128" y="2621720"/>
            <a:ext cx="2450592" cy="1316486"/>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Construction of decision - trees</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06" name="Arrow: Down 105">
            <a:extLst>
              <a:ext uri="{FF2B5EF4-FFF2-40B4-BE49-F238E27FC236}">
                <a16:creationId xmlns:a16="http://schemas.microsoft.com/office/drawing/2014/main" id="{1DF6E4B7-7232-2730-8F71-B1B4FF61F641}"/>
              </a:ext>
            </a:extLst>
          </p:cNvPr>
          <p:cNvSpPr/>
          <p:nvPr/>
        </p:nvSpPr>
        <p:spPr>
          <a:xfrm>
            <a:off x="9482328" y="1344168"/>
            <a:ext cx="429751" cy="115214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107" name="Straight Arrow Connector 106">
            <a:extLst>
              <a:ext uri="{FF2B5EF4-FFF2-40B4-BE49-F238E27FC236}">
                <a16:creationId xmlns:a16="http://schemas.microsoft.com/office/drawing/2014/main" id="{C323EAEA-C20E-A1FF-C3BA-F86F2CBC14A9}"/>
              </a:ext>
            </a:extLst>
          </p:cNvPr>
          <p:cNvCxnSpPr>
            <a:cxnSpLocks/>
          </p:cNvCxnSpPr>
          <p:nvPr/>
        </p:nvCxnSpPr>
        <p:spPr>
          <a:xfrm>
            <a:off x="3279187" y="4502546"/>
            <a:ext cx="0" cy="3620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8" name="Straight Arrow Connector 107">
            <a:extLst>
              <a:ext uri="{FF2B5EF4-FFF2-40B4-BE49-F238E27FC236}">
                <a16:creationId xmlns:a16="http://schemas.microsoft.com/office/drawing/2014/main" id="{5D90C3A0-42A4-F913-E7D4-7F5BA307D0DE}"/>
              </a:ext>
            </a:extLst>
          </p:cNvPr>
          <p:cNvCxnSpPr>
            <a:cxnSpLocks/>
          </p:cNvCxnSpPr>
          <p:nvPr/>
        </p:nvCxnSpPr>
        <p:spPr>
          <a:xfrm>
            <a:off x="4907882" y="4502546"/>
            <a:ext cx="6557" cy="3620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Straight Arrow Connector 108">
            <a:extLst>
              <a:ext uri="{FF2B5EF4-FFF2-40B4-BE49-F238E27FC236}">
                <a16:creationId xmlns:a16="http://schemas.microsoft.com/office/drawing/2014/main" id="{8F86EAA8-911E-EC76-4859-CCE8E5274AED}"/>
              </a:ext>
            </a:extLst>
          </p:cNvPr>
          <p:cNvCxnSpPr>
            <a:cxnSpLocks/>
          </p:cNvCxnSpPr>
          <p:nvPr/>
        </p:nvCxnSpPr>
        <p:spPr>
          <a:xfrm>
            <a:off x="6712469" y="4488716"/>
            <a:ext cx="0" cy="3620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7" name="Rectangle: Rounded Corners 116">
            <a:extLst>
              <a:ext uri="{FF2B5EF4-FFF2-40B4-BE49-F238E27FC236}">
                <a16:creationId xmlns:a16="http://schemas.microsoft.com/office/drawing/2014/main" id="{EA1373BC-366F-B9E0-2F60-C06B31893848}"/>
              </a:ext>
            </a:extLst>
          </p:cNvPr>
          <p:cNvSpPr/>
          <p:nvPr/>
        </p:nvSpPr>
        <p:spPr>
          <a:xfrm>
            <a:off x="2542529" y="4850778"/>
            <a:ext cx="1473315" cy="479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Result_1</a:t>
            </a:r>
            <a:endParaRPr lang="en-IN" dirty="0"/>
          </a:p>
        </p:txBody>
      </p:sp>
      <p:sp>
        <p:nvSpPr>
          <p:cNvPr id="118" name="Rectangle: Rounded Corners 117">
            <a:extLst>
              <a:ext uri="{FF2B5EF4-FFF2-40B4-BE49-F238E27FC236}">
                <a16:creationId xmlns:a16="http://schemas.microsoft.com/office/drawing/2014/main" id="{9FD61FBE-59D5-7215-8D2B-A24B95D42584}"/>
              </a:ext>
            </a:extLst>
          </p:cNvPr>
          <p:cNvSpPr/>
          <p:nvPr/>
        </p:nvSpPr>
        <p:spPr>
          <a:xfrm>
            <a:off x="4178443" y="4864608"/>
            <a:ext cx="1473315" cy="479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Result_2</a:t>
            </a:r>
            <a:endParaRPr lang="en-IN" dirty="0"/>
          </a:p>
        </p:txBody>
      </p:sp>
      <p:sp>
        <p:nvSpPr>
          <p:cNvPr id="119" name="Rectangle: Rounded Corners 118">
            <a:extLst>
              <a:ext uri="{FF2B5EF4-FFF2-40B4-BE49-F238E27FC236}">
                <a16:creationId xmlns:a16="http://schemas.microsoft.com/office/drawing/2014/main" id="{284272DF-F0CF-03BD-2798-726922658C7D}"/>
              </a:ext>
            </a:extLst>
          </p:cNvPr>
          <p:cNvSpPr/>
          <p:nvPr/>
        </p:nvSpPr>
        <p:spPr>
          <a:xfrm>
            <a:off x="6096773" y="4850778"/>
            <a:ext cx="1473315" cy="4792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Result_n</a:t>
            </a:r>
            <a:endParaRPr lang="en-IN" dirty="0"/>
          </a:p>
        </p:txBody>
      </p:sp>
      <p:cxnSp>
        <p:nvCxnSpPr>
          <p:cNvPr id="120" name="Straight Connector 119">
            <a:extLst>
              <a:ext uri="{FF2B5EF4-FFF2-40B4-BE49-F238E27FC236}">
                <a16:creationId xmlns:a16="http://schemas.microsoft.com/office/drawing/2014/main" id="{DB074D15-CC22-1B6F-A19A-5B9766379FCC}"/>
              </a:ext>
            </a:extLst>
          </p:cNvPr>
          <p:cNvCxnSpPr>
            <a:cxnSpLocks/>
          </p:cNvCxnSpPr>
          <p:nvPr/>
        </p:nvCxnSpPr>
        <p:spPr>
          <a:xfrm>
            <a:off x="3291299" y="5641543"/>
            <a:ext cx="355424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2" name="Straight Connector 131">
            <a:extLst>
              <a:ext uri="{FF2B5EF4-FFF2-40B4-BE49-F238E27FC236}">
                <a16:creationId xmlns:a16="http://schemas.microsoft.com/office/drawing/2014/main" id="{02F25A0D-4DE7-37F9-743B-B7AADBFBFC9E}"/>
              </a:ext>
            </a:extLst>
          </p:cNvPr>
          <p:cNvCxnSpPr>
            <a:cxnSpLocks/>
            <a:endCxn id="117" idx="2"/>
          </p:cNvCxnSpPr>
          <p:nvPr/>
        </p:nvCxnSpPr>
        <p:spPr>
          <a:xfrm flipV="1">
            <a:off x="3279187" y="5330006"/>
            <a:ext cx="0" cy="296296"/>
          </a:xfrm>
          <a:prstGeom prst="line">
            <a:avLst/>
          </a:prstGeom>
        </p:spPr>
        <p:style>
          <a:lnRef idx="3">
            <a:schemeClr val="accent3"/>
          </a:lnRef>
          <a:fillRef idx="0">
            <a:schemeClr val="accent3"/>
          </a:fillRef>
          <a:effectRef idx="2">
            <a:schemeClr val="accent3"/>
          </a:effectRef>
          <a:fontRef idx="minor">
            <a:schemeClr val="tx1"/>
          </a:fontRef>
        </p:style>
      </p:cxnSp>
      <p:cxnSp>
        <p:nvCxnSpPr>
          <p:cNvPr id="134" name="Straight Connector 133">
            <a:extLst>
              <a:ext uri="{FF2B5EF4-FFF2-40B4-BE49-F238E27FC236}">
                <a16:creationId xmlns:a16="http://schemas.microsoft.com/office/drawing/2014/main" id="{5E481CF8-E4DA-98E6-E57E-57EF64CC3527}"/>
              </a:ext>
            </a:extLst>
          </p:cNvPr>
          <p:cNvCxnSpPr>
            <a:cxnSpLocks/>
            <a:endCxn id="119" idx="2"/>
          </p:cNvCxnSpPr>
          <p:nvPr/>
        </p:nvCxnSpPr>
        <p:spPr>
          <a:xfrm flipV="1">
            <a:off x="6833430" y="5330006"/>
            <a:ext cx="1" cy="296296"/>
          </a:xfrm>
          <a:prstGeom prst="line">
            <a:avLst/>
          </a:prstGeom>
        </p:spPr>
        <p:style>
          <a:lnRef idx="3">
            <a:schemeClr val="accent3"/>
          </a:lnRef>
          <a:fillRef idx="0">
            <a:schemeClr val="accent3"/>
          </a:fillRef>
          <a:effectRef idx="2">
            <a:schemeClr val="accent3"/>
          </a:effectRef>
          <a:fontRef idx="minor">
            <a:schemeClr val="tx1"/>
          </a:fontRef>
        </p:style>
      </p:cxnSp>
      <p:sp>
        <p:nvSpPr>
          <p:cNvPr id="139" name="Arrow: Down 138">
            <a:extLst>
              <a:ext uri="{FF2B5EF4-FFF2-40B4-BE49-F238E27FC236}">
                <a16:creationId xmlns:a16="http://schemas.microsoft.com/office/drawing/2014/main" id="{DEE62A99-8864-8F31-147C-FFE46976E7AE}"/>
              </a:ext>
            </a:extLst>
          </p:cNvPr>
          <p:cNvSpPr/>
          <p:nvPr/>
        </p:nvSpPr>
        <p:spPr>
          <a:xfrm>
            <a:off x="9553956" y="4191650"/>
            <a:ext cx="429751" cy="115214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cxnSp>
        <p:nvCxnSpPr>
          <p:cNvPr id="140" name="Straight Arrow Connector 139">
            <a:extLst>
              <a:ext uri="{FF2B5EF4-FFF2-40B4-BE49-F238E27FC236}">
                <a16:creationId xmlns:a16="http://schemas.microsoft.com/office/drawing/2014/main" id="{699DCF3B-8F30-AD9F-354A-61B57E1DCBB7}"/>
              </a:ext>
            </a:extLst>
          </p:cNvPr>
          <p:cNvCxnSpPr>
            <a:cxnSpLocks/>
          </p:cNvCxnSpPr>
          <p:nvPr/>
        </p:nvCxnSpPr>
        <p:spPr>
          <a:xfrm>
            <a:off x="4914439" y="5330006"/>
            <a:ext cx="0" cy="641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3" name="TextBox 142">
            <a:extLst>
              <a:ext uri="{FF2B5EF4-FFF2-40B4-BE49-F238E27FC236}">
                <a16:creationId xmlns:a16="http://schemas.microsoft.com/office/drawing/2014/main" id="{3F0EBD75-1E68-04C4-EEFE-ED46149CB818}"/>
              </a:ext>
            </a:extLst>
          </p:cNvPr>
          <p:cNvSpPr txBox="1"/>
          <p:nvPr/>
        </p:nvSpPr>
        <p:spPr>
          <a:xfrm>
            <a:off x="3405297" y="5392564"/>
            <a:ext cx="8665457" cy="400110"/>
          </a:xfrm>
          <a:prstGeom prst="rect">
            <a:avLst/>
          </a:prstGeom>
          <a:noFill/>
        </p:spPr>
        <p:txBody>
          <a:bodyPr wrap="square" rtlCol="0">
            <a:spAutoFit/>
          </a:bodyPr>
          <a:lstStyle/>
          <a:p>
            <a:r>
              <a:rPr lang="en-US" sz="2000" dirty="0"/>
              <a:t>_ _ _ _ _ _ _ _ _ _ _ _ _ _ _ _ _ _ _ _ _ _ _ _ _ _ _ _ _ _ _ _ _ _ _ _ _ _ _ _ _ _ _ _</a:t>
            </a:r>
            <a:endParaRPr lang="en-IN" sz="2000" dirty="0"/>
          </a:p>
        </p:txBody>
      </p:sp>
      <p:sp>
        <p:nvSpPr>
          <p:cNvPr id="144" name="Rectangle: Rounded Corners 143">
            <a:extLst>
              <a:ext uri="{FF2B5EF4-FFF2-40B4-BE49-F238E27FC236}">
                <a16:creationId xmlns:a16="http://schemas.microsoft.com/office/drawing/2014/main" id="{49DD594D-48C5-5637-0D8E-4A2BDE33F725}"/>
              </a:ext>
            </a:extLst>
          </p:cNvPr>
          <p:cNvSpPr/>
          <p:nvPr/>
        </p:nvSpPr>
        <p:spPr>
          <a:xfrm>
            <a:off x="4171224" y="5998455"/>
            <a:ext cx="1772374" cy="4000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Sum of Results</a:t>
            </a:r>
            <a:endParaRPr lang="en-IN" dirty="0"/>
          </a:p>
        </p:txBody>
      </p:sp>
      <p:sp>
        <p:nvSpPr>
          <p:cNvPr id="146" name="Flowchart: Process 145">
            <a:extLst>
              <a:ext uri="{FF2B5EF4-FFF2-40B4-BE49-F238E27FC236}">
                <a16:creationId xmlns:a16="http://schemas.microsoft.com/office/drawing/2014/main" id="{D031E7D9-6D28-AE95-55FB-79CE65FCDE59}"/>
              </a:ext>
            </a:extLst>
          </p:cNvPr>
          <p:cNvSpPr/>
          <p:nvPr/>
        </p:nvSpPr>
        <p:spPr>
          <a:xfrm>
            <a:off x="8466716" y="5952925"/>
            <a:ext cx="2460974" cy="412681"/>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rPr>
              <a:t>Final output</a:t>
            </a:r>
            <a:endParaRPr lang="en-IN"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49" name="TextBox 148">
            <a:extLst>
              <a:ext uri="{FF2B5EF4-FFF2-40B4-BE49-F238E27FC236}">
                <a16:creationId xmlns:a16="http://schemas.microsoft.com/office/drawing/2014/main" id="{3E42BDA9-1A13-7635-0711-9B59BB211A2C}"/>
              </a:ext>
            </a:extLst>
          </p:cNvPr>
          <p:cNvSpPr txBox="1"/>
          <p:nvPr/>
        </p:nvSpPr>
        <p:spPr>
          <a:xfrm>
            <a:off x="78181" y="1115687"/>
            <a:ext cx="2503248" cy="3785652"/>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Description : </a:t>
            </a:r>
            <a:r>
              <a:rPr lang="en-IN" sz="1600" b="1"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is a powerful machine learning algorithm known for high accuracy and fast training. It works well with structured, tabular data like sales transactions. In this project, it captured the complex      relationship between features like income, region, product, and sales amount, making it the most accurate forecasting model among the three.</a:t>
            </a:r>
          </a:p>
        </p:txBody>
      </p:sp>
    </p:spTree>
    <p:extLst>
      <p:ext uri="{BB962C8B-B14F-4D97-AF65-F5344CB8AC3E}">
        <p14:creationId xmlns:p14="http://schemas.microsoft.com/office/powerpoint/2010/main" val="41588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458A2-6012-69DE-DF95-E65E6784D594}"/>
              </a:ext>
            </a:extLst>
          </p:cNvPr>
          <p:cNvPicPr>
            <a:picLocks noChangeAspect="1"/>
          </p:cNvPicPr>
          <p:nvPr/>
        </p:nvPicPr>
        <p:blipFill>
          <a:blip r:embed="rId2">
            <a:extLst>
              <a:ext uri="{28A0092B-C50C-407E-A947-70E740481C1C}">
                <a14:useLocalDpi xmlns:a14="http://schemas.microsoft.com/office/drawing/2010/main" val="0"/>
              </a:ext>
            </a:extLst>
          </a:blip>
          <a:srcRect l="17233" t="5259" r="17164" b="5416"/>
          <a:stretch/>
        </p:blipFill>
        <p:spPr>
          <a:xfrm>
            <a:off x="4581144" y="664878"/>
            <a:ext cx="6345936" cy="5333586"/>
          </a:xfrm>
          <a:prstGeom prst="rect">
            <a:avLst/>
          </a:prstGeom>
        </p:spPr>
      </p:pic>
      <p:sp>
        <p:nvSpPr>
          <p:cNvPr id="5" name="TextBox 4">
            <a:extLst>
              <a:ext uri="{FF2B5EF4-FFF2-40B4-BE49-F238E27FC236}">
                <a16:creationId xmlns:a16="http://schemas.microsoft.com/office/drawing/2014/main" id="{D0F12B4D-A23B-2B12-7820-AD93BEE83C09}"/>
              </a:ext>
            </a:extLst>
          </p:cNvPr>
          <p:cNvSpPr txBox="1"/>
          <p:nvPr/>
        </p:nvSpPr>
        <p:spPr>
          <a:xfrm>
            <a:off x="0" y="628703"/>
            <a:ext cx="4953762" cy="461665"/>
          </a:xfrm>
          <a:prstGeom prst="rect">
            <a:avLst/>
          </a:prstGeom>
          <a:noFill/>
        </p:spPr>
        <p:txBody>
          <a:bodyPr wrap="square">
            <a:spAutoFit/>
          </a:bodyPr>
          <a:lstStyle/>
          <a:p>
            <a:r>
              <a:rPr lang="en-US" sz="2400" b="1" u="sng" dirty="0">
                <a:latin typeface="Aptos" panose="020B0004020202020204" pitchFamily="34" charset="0"/>
              </a:rPr>
              <a:t>Architecture Diagram For Prophet:</a:t>
            </a:r>
            <a:endParaRPr lang="en-IN" sz="2400" b="1" u="sng" dirty="0">
              <a:latin typeface="Aptos" panose="020B0004020202020204" pitchFamily="34" charset="0"/>
            </a:endParaRPr>
          </a:p>
        </p:txBody>
      </p:sp>
      <p:sp>
        <p:nvSpPr>
          <p:cNvPr id="7" name="TextBox 6">
            <a:extLst>
              <a:ext uri="{FF2B5EF4-FFF2-40B4-BE49-F238E27FC236}">
                <a16:creationId xmlns:a16="http://schemas.microsoft.com/office/drawing/2014/main" id="{62B19830-FC57-47F3-F0B6-F14ECFC80C1B}"/>
              </a:ext>
            </a:extLst>
          </p:cNvPr>
          <p:cNvSpPr txBox="1"/>
          <p:nvPr/>
        </p:nvSpPr>
        <p:spPr>
          <a:xfrm>
            <a:off x="153162" y="1126543"/>
            <a:ext cx="4427982" cy="230832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Description : Prophet</a:t>
            </a:r>
            <a:r>
              <a:rPr lang="en-US" dirty="0">
                <a:latin typeface="Times New Roman" panose="02020603050405020304" pitchFamily="18" charset="0"/>
                <a:cs typeface="Times New Roman" panose="02020603050405020304" pitchFamily="18" charset="0"/>
              </a:rPr>
              <a:t> is a time series forecasting model developed by Facebook, designed for handling trends and seasonality. It works well with sales data that changes over time in patterns. This model provides interpretable forecasts and is ideal for business scenarios with clear calendar effects and holiday impacts.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5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45FFC-9E8D-8F68-7782-F882A7B2F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192" y="612648"/>
            <a:ext cx="7991856" cy="5973476"/>
          </a:xfrm>
          <a:prstGeom prst="rect">
            <a:avLst/>
          </a:prstGeom>
        </p:spPr>
      </p:pic>
      <p:sp>
        <p:nvSpPr>
          <p:cNvPr id="5" name="TextBox 4">
            <a:extLst>
              <a:ext uri="{FF2B5EF4-FFF2-40B4-BE49-F238E27FC236}">
                <a16:creationId xmlns:a16="http://schemas.microsoft.com/office/drawing/2014/main" id="{0243FF9D-CE0B-6F20-BDAD-410B2790E622}"/>
              </a:ext>
            </a:extLst>
          </p:cNvPr>
          <p:cNvSpPr txBox="1"/>
          <p:nvPr/>
        </p:nvSpPr>
        <p:spPr>
          <a:xfrm>
            <a:off x="84582" y="755380"/>
            <a:ext cx="5328666" cy="461665"/>
          </a:xfrm>
          <a:prstGeom prst="rect">
            <a:avLst/>
          </a:prstGeom>
          <a:noFill/>
        </p:spPr>
        <p:txBody>
          <a:bodyPr wrap="square">
            <a:spAutoFit/>
          </a:bodyPr>
          <a:lstStyle/>
          <a:p>
            <a:r>
              <a:rPr lang="en-US" sz="2400" b="1" u="sng" dirty="0">
                <a:latin typeface="Aptos" panose="020B0004020202020204" pitchFamily="34" charset="0"/>
              </a:rPr>
              <a:t>Architecture Diagram For LSTM:</a:t>
            </a:r>
            <a:endParaRPr lang="en-IN" sz="2400" b="1" u="sng" dirty="0">
              <a:latin typeface="Aptos" panose="020B0004020202020204" pitchFamily="34" charset="0"/>
            </a:endParaRPr>
          </a:p>
        </p:txBody>
      </p:sp>
      <p:sp>
        <p:nvSpPr>
          <p:cNvPr id="7" name="TextBox 6">
            <a:extLst>
              <a:ext uri="{FF2B5EF4-FFF2-40B4-BE49-F238E27FC236}">
                <a16:creationId xmlns:a16="http://schemas.microsoft.com/office/drawing/2014/main" id="{18E1E17D-CEF6-95F9-F015-701C11968787}"/>
              </a:ext>
            </a:extLst>
          </p:cNvPr>
          <p:cNvSpPr txBox="1"/>
          <p:nvPr/>
        </p:nvSpPr>
        <p:spPr>
          <a:xfrm>
            <a:off x="148590" y="1217045"/>
            <a:ext cx="4203954" cy="2031325"/>
          </a:xfrm>
          <a:prstGeom prst="rect">
            <a:avLst/>
          </a:prstGeom>
          <a:noFill/>
        </p:spPr>
        <p:txBody>
          <a:bodyPr wrap="square">
            <a:spAutoFit/>
          </a:bodyPr>
          <a:lstStyle/>
          <a:p>
            <a:pPr algn="just"/>
            <a:r>
              <a:rPr lang="en-IN" b="1" dirty="0"/>
              <a:t>                     Description : LSTM </a:t>
            </a:r>
            <a:r>
              <a:rPr lang="en-IN" dirty="0"/>
              <a:t>(</a:t>
            </a:r>
            <a:r>
              <a:rPr lang="en-IN" dirty="0" err="1"/>
              <a:t>LongShort</a:t>
            </a:r>
            <a:r>
              <a:rPr lang="en-IN" dirty="0"/>
              <a:t>-Term Memory) is a type of deep learning model specialized for sequential data. It learns from previous time steps to forecast future sales, making it useful for capturing long-term dependencies and hidden patterns in historical sales trends.</a:t>
            </a:r>
          </a:p>
        </p:txBody>
      </p:sp>
    </p:spTree>
    <p:extLst>
      <p:ext uri="{BB962C8B-B14F-4D97-AF65-F5344CB8AC3E}">
        <p14:creationId xmlns:p14="http://schemas.microsoft.com/office/powerpoint/2010/main" val="401357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2772F88-DA0E-1B92-7728-F2B07896C969}"/>
              </a:ext>
            </a:extLst>
          </p:cNvPr>
          <p:cNvGraphicFramePr/>
          <p:nvPr>
            <p:extLst>
              <p:ext uri="{D42A27DB-BD31-4B8C-83A1-F6EECF244321}">
                <p14:modId xmlns:p14="http://schemas.microsoft.com/office/powerpoint/2010/main" val="56433051"/>
              </p:ext>
            </p:extLst>
          </p:nvPr>
        </p:nvGraphicFramePr>
        <p:xfrm>
          <a:off x="725424" y="1426464"/>
          <a:ext cx="10576560" cy="5174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72FFD33-1CCE-C7B3-80B8-8F5051E524C8}"/>
              </a:ext>
            </a:extLst>
          </p:cNvPr>
          <p:cNvSpPr txBox="1"/>
          <p:nvPr/>
        </p:nvSpPr>
        <p:spPr>
          <a:xfrm>
            <a:off x="328888" y="409976"/>
            <a:ext cx="7992152" cy="707886"/>
          </a:xfrm>
          <a:prstGeom prst="rect">
            <a:avLst/>
          </a:prstGeom>
          <a:noFill/>
        </p:spPr>
        <p:txBody>
          <a:bodyPr wrap="square" rtlCol="0">
            <a:spAutoFit/>
          </a:bodyPr>
          <a:lstStyle/>
          <a:p>
            <a:r>
              <a:rPr lang="en-US" sz="4000" b="1" u="sng" dirty="0">
                <a:latin typeface="Algerian" panose="04020705040A02060702" pitchFamily="82" charset="0"/>
              </a:rPr>
              <a:t>Power bi development Flow:</a:t>
            </a:r>
            <a:endParaRPr lang="en-IN" sz="4000" b="1" u="sng" dirty="0">
              <a:latin typeface="Algerian" panose="04020705040A02060702" pitchFamily="82" charset="0"/>
            </a:endParaRP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B075FB8-A322-7486-33E2-86094D3DD0E6}"/>
                  </a:ext>
                </a:extLst>
              </p14:cNvPr>
              <p14:cNvContentPartPr/>
              <p14:nvPr/>
            </p14:nvContentPartPr>
            <p14:xfrm>
              <a:off x="1819512" y="2386296"/>
              <a:ext cx="360" cy="360"/>
            </p14:xfrm>
          </p:contentPart>
        </mc:Choice>
        <mc:Fallback xmlns="">
          <p:pic>
            <p:nvPicPr>
              <p:cNvPr id="4" name="Ink 3">
                <a:extLst>
                  <a:ext uri="{FF2B5EF4-FFF2-40B4-BE49-F238E27FC236}">
                    <a16:creationId xmlns:a16="http://schemas.microsoft.com/office/drawing/2014/main" id="{4B075FB8-A322-7486-33E2-86094D3DD0E6}"/>
                  </a:ext>
                </a:extLst>
              </p:cNvPr>
              <p:cNvPicPr/>
              <p:nvPr/>
            </p:nvPicPr>
            <p:blipFill>
              <a:blip r:embed="rId9"/>
              <a:stretch>
                <a:fillRect/>
              </a:stretch>
            </p:blipFill>
            <p:spPr>
              <a:xfrm>
                <a:off x="1813392" y="2380176"/>
                <a:ext cx="12600" cy="12600"/>
              </a:xfrm>
              <a:prstGeom prst="rect">
                <a:avLst/>
              </a:prstGeom>
            </p:spPr>
          </p:pic>
        </mc:Fallback>
      </mc:AlternateContent>
    </p:spTree>
    <p:extLst>
      <p:ext uri="{BB962C8B-B14F-4D97-AF65-F5344CB8AC3E}">
        <p14:creationId xmlns:p14="http://schemas.microsoft.com/office/powerpoint/2010/main" val="21573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D6D831-0512-B2AF-0B07-AFE0C1227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90"/>
            <a:ext cx="12192000" cy="6882580"/>
          </a:xfrm>
          <a:prstGeom prst="rect">
            <a:avLst/>
          </a:prstGeom>
        </p:spPr>
      </p:pic>
    </p:spTree>
    <p:extLst>
      <p:ext uri="{BB962C8B-B14F-4D97-AF65-F5344CB8AC3E}">
        <p14:creationId xmlns:p14="http://schemas.microsoft.com/office/powerpoint/2010/main" val="82207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B767-D112-50FB-200C-1FB29BFE8A1B}"/>
              </a:ext>
            </a:extLst>
          </p:cNvPr>
          <p:cNvSpPr>
            <a:spLocks noGrp="1"/>
          </p:cNvSpPr>
          <p:nvPr>
            <p:ph type="title"/>
          </p:nvPr>
        </p:nvSpPr>
        <p:spPr>
          <a:xfrm>
            <a:off x="2282952" y="355029"/>
            <a:ext cx="7199376" cy="1325563"/>
          </a:xfrm>
        </p:spPr>
        <p:txBody>
          <a:bodyPr>
            <a:normAutofit/>
          </a:bodyPr>
          <a:lstStyle/>
          <a:p>
            <a:r>
              <a:rPr lang="en-US" b="1" u="sng" dirty="0">
                <a:solidFill>
                  <a:schemeClr val="tx1"/>
                </a:solidFill>
                <a:latin typeface="Arial Black" panose="020B0A04020102020204" pitchFamily="34" charset="0"/>
              </a:rPr>
              <a:t>Module’s description:</a:t>
            </a:r>
            <a:endParaRPr lang="en-IN" b="1" u="sng"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50A8106D-A4C1-9B44-8CD3-98FD204636B3}"/>
              </a:ext>
            </a:extLst>
          </p:cNvPr>
          <p:cNvSpPr>
            <a:spLocks noGrp="1"/>
          </p:cNvSpPr>
          <p:nvPr>
            <p:ph idx="1"/>
          </p:nvPr>
        </p:nvSpPr>
        <p:spPr>
          <a:xfrm>
            <a:off x="3361944" y="1680592"/>
            <a:ext cx="5178552" cy="4156139"/>
          </a:xfrm>
        </p:spPr>
        <p:txBody>
          <a:bodyPr>
            <a:normAutofit fontScale="92500" lnSpcReduction="10000"/>
          </a:bodyPr>
          <a:lstStyle/>
          <a:p>
            <a:pPr marL="0" indent="0">
              <a:lnSpc>
                <a:spcPct val="150000"/>
              </a:lnSpc>
              <a:buNone/>
            </a:pPr>
            <a:r>
              <a:rPr lang="en-US" b="1" dirty="0"/>
              <a:t>Module 1: </a:t>
            </a:r>
            <a:r>
              <a:rPr lang="en-US" dirty="0"/>
              <a:t>Data Collection</a:t>
            </a:r>
          </a:p>
          <a:p>
            <a:pPr marL="0" indent="0">
              <a:lnSpc>
                <a:spcPct val="150000"/>
              </a:lnSpc>
              <a:buNone/>
            </a:pPr>
            <a:r>
              <a:rPr lang="en-US" b="1" dirty="0"/>
              <a:t>Module 2: </a:t>
            </a:r>
            <a:r>
              <a:rPr lang="en-US" dirty="0"/>
              <a:t>Data Preprocessing</a:t>
            </a:r>
          </a:p>
          <a:p>
            <a:pPr marL="0" indent="0">
              <a:lnSpc>
                <a:spcPct val="150000"/>
              </a:lnSpc>
              <a:buNone/>
            </a:pPr>
            <a:r>
              <a:rPr lang="en-US" b="1" dirty="0"/>
              <a:t>Module 3: </a:t>
            </a:r>
            <a:r>
              <a:rPr lang="en-US" dirty="0"/>
              <a:t>ML Model – </a:t>
            </a:r>
            <a:r>
              <a:rPr lang="en-US" dirty="0" err="1"/>
              <a:t>XGBoost</a:t>
            </a:r>
            <a:endParaRPr lang="en-US" dirty="0"/>
          </a:p>
          <a:p>
            <a:pPr marL="0" indent="0">
              <a:lnSpc>
                <a:spcPct val="150000"/>
              </a:lnSpc>
              <a:buNone/>
            </a:pPr>
            <a:r>
              <a:rPr lang="en-US" b="1" dirty="0"/>
              <a:t>Module 4: </a:t>
            </a:r>
            <a:r>
              <a:rPr lang="en-US" dirty="0"/>
              <a:t>ML Model – Prophet</a:t>
            </a:r>
          </a:p>
          <a:p>
            <a:pPr marL="0" indent="0">
              <a:lnSpc>
                <a:spcPct val="150000"/>
              </a:lnSpc>
              <a:buNone/>
            </a:pPr>
            <a:r>
              <a:rPr lang="en-US" b="1" dirty="0"/>
              <a:t>Module 5: </a:t>
            </a:r>
            <a:r>
              <a:rPr lang="en-US" dirty="0"/>
              <a:t>ML Model – LSTM</a:t>
            </a:r>
          </a:p>
          <a:p>
            <a:pPr marL="0" indent="0">
              <a:lnSpc>
                <a:spcPct val="150000"/>
              </a:lnSpc>
              <a:buNone/>
            </a:pPr>
            <a:r>
              <a:rPr lang="en-US" b="1" dirty="0"/>
              <a:t>Module 6 : </a:t>
            </a:r>
            <a:r>
              <a:rPr lang="en-US" dirty="0"/>
              <a:t>Power BI Dashboard</a:t>
            </a:r>
          </a:p>
        </p:txBody>
      </p:sp>
    </p:spTree>
    <p:extLst>
      <p:ext uri="{BB962C8B-B14F-4D97-AF65-F5344CB8AC3E}">
        <p14:creationId xmlns:p14="http://schemas.microsoft.com/office/powerpoint/2010/main" val="301467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78F7-DEAD-E980-B067-D55F43B5439C}"/>
              </a:ext>
            </a:extLst>
          </p:cNvPr>
          <p:cNvSpPr>
            <a:spLocks noGrp="1"/>
          </p:cNvSpPr>
          <p:nvPr>
            <p:ph type="title"/>
          </p:nvPr>
        </p:nvSpPr>
        <p:spPr>
          <a:xfrm>
            <a:off x="2156401" y="557770"/>
            <a:ext cx="8075733" cy="1194722"/>
          </a:xfrm>
        </p:spPr>
        <p:txBody>
          <a:bodyPr>
            <a:normAutofit/>
          </a:bodyPr>
          <a:lstStyle/>
          <a:p>
            <a:r>
              <a:rPr lang="en-IN" sz="4000" dirty="0">
                <a:solidFill>
                  <a:schemeClr val="tx1"/>
                </a:solidFill>
              </a:rPr>
              <a:t> </a:t>
            </a:r>
            <a:r>
              <a:rPr lang="en-IN" sz="4000" b="1" u="sng" dirty="0">
                <a:solidFill>
                  <a:schemeClr val="tx1"/>
                </a:solidFill>
                <a:latin typeface="Algerian" panose="04020705040A02060702" pitchFamily="82" charset="0"/>
              </a:rPr>
              <a:t>Module 1: Data Collection</a:t>
            </a:r>
            <a:endParaRPr lang="en-IN" sz="4000" u="sng" dirty="0">
              <a:solidFill>
                <a:schemeClr val="tx1"/>
              </a:solidFill>
              <a:latin typeface="Algerian" panose="04020705040A02060702" pitchFamily="82" charset="0"/>
            </a:endParaRPr>
          </a:p>
        </p:txBody>
      </p:sp>
      <p:sp>
        <p:nvSpPr>
          <p:cNvPr id="4" name="Rectangle 1">
            <a:extLst>
              <a:ext uri="{FF2B5EF4-FFF2-40B4-BE49-F238E27FC236}">
                <a16:creationId xmlns:a16="http://schemas.microsoft.com/office/drawing/2014/main" id="{6FDA92CD-8441-CFC2-AD12-B84C6C8471A3}"/>
              </a:ext>
            </a:extLst>
          </p:cNvPr>
          <p:cNvSpPr>
            <a:spLocks noGrp="1" noChangeArrowheads="1"/>
          </p:cNvSpPr>
          <p:nvPr>
            <p:ph idx="1"/>
          </p:nvPr>
        </p:nvSpPr>
        <p:spPr bwMode="auto">
          <a:xfrm>
            <a:off x="260336" y="1445380"/>
            <a:ext cx="12197045" cy="396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Sourced sales data from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AdventureWorks</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DW 2022</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Imported into SQL Server and explored key tables: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FactInternetSales</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DimDate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200" b="1" dirty="0">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DimProduct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Extracted required fields like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SalesAmount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OrderDate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ProductLine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Region</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Exported as combined dataset: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cleaned_sales_data.csv</a:t>
            </a:r>
          </a:p>
        </p:txBody>
      </p:sp>
    </p:spTree>
    <p:extLst>
      <p:ext uri="{BB962C8B-B14F-4D97-AF65-F5344CB8AC3E}">
        <p14:creationId xmlns:p14="http://schemas.microsoft.com/office/powerpoint/2010/main" val="2234244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B42D-2B37-A23C-E595-3A8AAAFC642A}"/>
              </a:ext>
            </a:extLst>
          </p:cNvPr>
          <p:cNvSpPr>
            <a:spLocks noGrp="1"/>
          </p:cNvSpPr>
          <p:nvPr>
            <p:ph type="title"/>
          </p:nvPr>
        </p:nvSpPr>
        <p:spPr>
          <a:xfrm>
            <a:off x="1824228" y="49165"/>
            <a:ext cx="8543544" cy="1325563"/>
          </a:xfrm>
        </p:spPr>
        <p:txBody>
          <a:bodyPr>
            <a:normAutofit/>
          </a:bodyPr>
          <a:lstStyle/>
          <a:p>
            <a:r>
              <a:rPr lang="en-IN" sz="4000" b="1" u="sng" dirty="0">
                <a:solidFill>
                  <a:schemeClr val="tx1"/>
                </a:solidFill>
                <a:latin typeface="Algerian" panose="04020705040A02060702" pitchFamily="82" charset="0"/>
              </a:rPr>
              <a:t>Module 2: Data Preprocessing</a:t>
            </a:r>
            <a:endParaRPr lang="en-IN" sz="4000" u="sng" dirty="0">
              <a:solidFill>
                <a:schemeClr val="tx1"/>
              </a:solidFill>
              <a:latin typeface="Algerian" panose="04020705040A02060702" pitchFamily="82" charset="0"/>
            </a:endParaRPr>
          </a:p>
        </p:txBody>
      </p:sp>
      <p:sp>
        <p:nvSpPr>
          <p:cNvPr id="4" name="Rectangle 1">
            <a:extLst>
              <a:ext uri="{FF2B5EF4-FFF2-40B4-BE49-F238E27FC236}">
                <a16:creationId xmlns:a16="http://schemas.microsoft.com/office/drawing/2014/main" id="{76C72F92-35AB-F90A-7157-CAF87D4042EA}"/>
              </a:ext>
            </a:extLst>
          </p:cNvPr>
          <p:cNvSpPr>
            <a:spLocks noGrp="1" noChangeArrowheads="1"/>
          </p:cNvSpPr>
          <p:nvPr>
            <p:ph idx="1"/>
          </p:nvPr>
        </p:nvSpPr>
        <p:spPr bwMode="auto">
          <a:xfrm>
            <a:off x="341500" y="916389"/>
            <a:ext cx="12325739" cy="502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Cleaned and merged multiple tables using SQL</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useful time features like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OrderDate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YearMonth</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CalendarYear</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EnglishMonthName</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irrelevant or redundant columns (e.g.,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ProductKey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CustomerKey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One-Hot Encoding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categorical fields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numeric features with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Final output used: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cleaned_sales_data.csv</a:t>
            </a:r>
          </a:p>
        </p:txBody>
      </p:sp>
    </p:spTree>
    <p:extLst>
      <p:ext uri="{BB962C8B-B14F-4D97-AF65-F5344CB8AC3E}">
        <p14:creationId xmlns:p14="http://schemas.microsoft.com/office/powerpoint/2010/main" val="104470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233D-6870-C2C7-345B-96525C5B70B6}"/>
              </a:ext>
            </a:extLst>
          </p:cNvPr>
          <p:cNvSpPr>
            <a:spLocks noGrp="1"/>
          </p:cNvSpPr>
          <p:nvPr>
            <p:ph type="title"/>
          </p:nvPr>
        </p:nvSpPr>
        <p:spPr>
          <a:xfrm>
            <a:off x="1277112" y="255397"/>
            <a:ext cx="9329928" cy="1325563"/>
          </a:xfrm>
        </p:spPr>
        <p:txBody>
          <a:bodyPr>
            <a:normAutofit/>
          </a:bodyPr>
          <a:lstStyle/>
          <a:p>
            <a:r>
              <a:rPr lang="en-US" sz="4000" b="1" u="sng" dirty="0">
                <a:latin typeface="Algerian" panose="04020705040A02060702" pitchFamily="82" charset="0"/>
              </a:rPr>
              <a:t>Module 3: ML Model – </a:t>
            </a:r>
            <a:r>
              <a:rPr lang="en-US" sz="4000" b="1" u="sng" dirty="0" err="1">
                <a:latin typeface="Algerian" panose="04020705040A02060702" pitchFamily="82" charset="0"/>
              </a:rPr>
              <a:t>XGBoost</a:t>
            </a:r>
            <a:r>
              <a:rPr lang="en-US" sz="4000" b="1" u="sng" dirty="0">
                <a:latin typeface="Algerian" panose="04020705040A02060702" pitchFamily="82" charset="0"/>
              </a:rPr>
              <a:t> (Extreme gradient </a:t>
            </a:r>
            <a:r>
              <a:rPr lang="en-US" sz="4000" b="1" u="sng" dirty="0" err="1">
                <a:latin typeface="Algerian" panose="04020705040A02060702" pitchFamily="82" charset="0"/>
              </a:rPr>
              <a:t>bossting</a:t>
            </a:r>
            <a:r>
              <a:rPr lang="en-US" sz="4000" b="1" u="sng" dirty="0">
                <a:latin typeface="Algerian" panose="04020705040A02060702" pitchFamily="82" charset="0"/>
              </a:rPr>
              <a:t> tree)</a:t>
            </a:r>
            <a:endParaRPr lang="en-IN" sz="4000" u="sng" dirty="0">
              <a:latin typeface="Algerian" panose="04020705040A02060702" pitchFamily="82" charset="0"/>
            </a:endParaRPr>
          </a:p>
        </p:txBody>
      </p:sp>
      <p:sp>
        <p:nvSpPr>
          <p:cNvPr id="4" name="Rectangle 1">
            <a:extLst>
              <a:ext uri="{FF2B5EF4-FFF2-40B4-BE49-F238E27FC236}">
                <a16:creationId xmlns:a16="http://schemas.microsoft.com/office/drawing/2014/main" id="{0889B8F4-C89E-3C46-A871-8698F991D0EA}"/>
              </a:ext>
            </a:extLst>
          </p:cNvPr>
          <p:cNvSpPr>
            <a:spLocks noGrp="1" noChangeArrowheads="1"/>
          </p:cNvSpPr>
          <p:nvPr>
            <p:ph idx="1"/>
          </p:nvPr>
        </p:nvSpPr>
        <p:spPr bwMode="auto">
          <a:xfrm>
            <a:off x="1383792" y="1255282"/>
            <a:ext cx="8125968" cy="502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Supervised regression using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XGBRegressor</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 Variable: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SalesAmount</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Train-Test split with 80-20 ratio</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Evaluated using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exported to: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XGBoost_sales_forecast.csv</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for structured/tabular data forecasting</a:t>
            </a:r>
          </a:p>
        </p:txBody>
      </p:sp>
    </p:spTree>
    <p:extLst>
      <p:ext uri="{BB962C8B-B14F-4D97-AF65-F5344CB8AC3E}">
        <p14:creationId xmlns:p14="http://schemas.microsoft.com/office/powerpoint/2010/main" val="71757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875B9-5171-4F5E-65A2-F65CE1045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18334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3D24-7A0C-06C7-3F11-FDCD8BF74FE4}"/>
              </a:ext>
            </a:extLst>
          </p:cNvPr>
          <p:cNvSpPr>
            <a:spLocks noGrp="1"/>
          </p:cNvSpPr>
          <p:nvPr>
            <p:ph type="title"/>
          </p:nvPr>
        </p:nvSpPr>
        <p:spPr>
          <a:xfrm>
            <a:off x="1761744" y="227965"/>
            <a:ext cx="7866888" cy="1325563"/>
          </a:xfrm>
        </p:spPr>
        <p:txBody>
          <a:bodyPr>
            <a:normAutofit/>
          </a:bodyPr>
          <a:lstStyle/>
          <a:p>
            <a:r>
              <a:rPr lang="it-IT" sz="4000" b="1" u="sng" dirty="0">
                <a:latin typeface="Algerian" panose="04020705040A02060702" pitchFamily="82" charset="0"/>
              </a:rPr>
              <a:t>Module 4: ML Model – Prophet</a:t>
            </a:r>
            <a:endParaRPr lang="en-IN" sz="4000" u="sng" dirty="0">
              <a:latin typeface="Algerian" panose="04020705040A02060702" pitchFamily="82" charset="0"/>
            </a:endParaRPr>
          </a:p>
        </p:txBody>
      </p:sp>
      <p:sp>
        <p:nvSpPr>
          <p:cNvPr id="4" name="Rectangle 1">
            <a:extLst>
              <a:ext uri="{FF2B5EF4-FFF2-40B4-BE49-F238E27FC236}">
                <a16:creationId xmlns:a16="http://schemas.microsoft.com/office/drawing/2014/main" id="{AF1B31DC-DA32-B52D-2AD4-C52D35482900}"/>
              </a:ext>
            </a:extLst>
          </p:cNvPr>
          <p:cNvSpPr>
            <a:spLocks noGrp="1" noChangeArrowheads="1"/>
          </p:cNvSpPr>
          <p:nvPr>
            <p:ph idx="1"/>
          </p:nvPr>
        </p:nvSpPr>
        <p:spPr bwMode="auto">
          <a:xfrm>
            <a:off x="1482852" y="1218141"/>
            <a:ext cx="8424672" cy="502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Time-series forecasting using Facebook Prophet</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Monthly aggregated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SalesAmount</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Forecasted sales for next 24 months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handled seasonality and trend components</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exported to: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prophet_sales_forecast.csv</a:t>
            </a:r>
          </a:p>
          <a:p>
            <a:pPr marL="0" marR="0" lvl="0" indent="0" algn="just"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for business-level trend insights</a:t>
            </a:r>
          </a:p>
        </p:txBody>
      </p:sp>
    </p:spTree>
    <p:extLst>
      <p:ext uri="{BB962C8B-B14F-4D97-AF65-F5344CB8AC3E}">
        <p14:creationId xmlns:p14="http://schemas.microsoft.com/office/powerpoint/2010/main" val="3649906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9B97A-3F44-DDCA-22B4-8706657A6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 y="619125"/>
            <a:ext cx="11325225" cy="5619750"/>
          </a:xfrm>
          <a:prstGeom prst="rect">
            <a:avLst/>
          </a:prstGeom>
        </p:spPr>
      </p:pic>
    </p:spTree>
    <p:extLst>
      <p:ext uri="{BB962C8B-B14F-4D97-AF65-F5344CB8AC3E}">
        <p14:creationId xmlns:p14="http://schemas.microsoft.com/office/powerpoint/2010/main" val="408915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1A4A-B984-37AF-931C-1A370F500ED5}"/>
              </a:ext>
            </a:extLst>
          </p:cNvPr>
          <p:cNvSpPr>
            <a:spLocks noGrp="1"/>
          </p:cNvSpPr>
          <p:nvPr>
            <p:ph type="title"/>
          </p:nvPr>
        </p:nvSpPr>
        <p:spPr>
          <a:xfrm>
            <a:off x="2112264" y="147194"/>
            <a:ext cx="7967472" cy="1325563"/>
          </a:xfrm>
        </p:spPr>
        <p:txBody>
          <a:bodyPr>
            <a:normAutofit/>
          </a:bodyPr>
          <a:lstStyle/>
          <a:p>
            <a:r>
              <a:rPr lang="en-IN" sz="4000" b="1" u="sng" dirty="0">
                <a:latin typeface="Algerian" panose="04020705040A02060702" pitchFamily="82" charset="0"/>
              </a:rPr>
              <a:t>Module 5: dl Model – LSTM</a:t>
            </a:r>
          </a:p>
        </p:txBody>
      </p:sp>
      <p:sp>
        <p:nvSpPr>
          <p:cNvPr id="4" name="Rectangle 1">
            <a:extLst>
              <a:ext uri="{FF2B5EF4-FFF2-40B4-BE49-F238E27FC236}">
                <a16:creationId xmlns:a16="http://schemas.microsoft.com/office/drawing/2014/main" id="{316422A1-4604-08F6-558A-15C9EF8102B5}"/>
              </a:ext>
            </a:extLst>
          </p:cNvPr>
          <p:cNvSpPr>
            <a:spLocks noGrp="1" noChangeArrowheads="1"/>
          </p:cNvSpPr>
          <p:nvPr>
            <p:ph idx="1"/>
          </p:nvPr>
        </p:nvSpPr>
        <p:spPr bwMode="auto">
          <a:xfrm>
            <a:off x="1865376" y="1135846"/>
            <a:ext cx="9229344" cy="502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Sequential model for time-based forecasting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12 months look-back window to predict next sales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deep LSTM network with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Forecasted 2 years (24 months) ahead</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exported to:</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lstm_sales_forecast.csv</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for capturing long-term patterns in sequences</a:t>
            </a:r>
          </a:p>
        </p:txBody>
      </p:sp>
    </p:spTree>
    <p:extLst>
      <p:ext uri="{BB962C8B-B14F-4D97-AF65-F5344CB8AC3E}">
        <p14:creationId xmlns:p14="http://schemas.microsoft.com/office/powerpoint/2010/main" val="180853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4EE4-FD68-A607-896F-6C02CA1F17A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FFD69B-831A-6002-7AB6-B9DF3060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 y="619125"/>
            <a:ext cx="11325225" cy="5619750"/>
          </a:xfrm>
          <a:prstGeom prst="rect">
            <a:avLst/>
          </a:prstGeom>
        </p:spPr>
      </p:pic>
      <p:pic>
        <p:nvPicPr>
          <p:cNvPr id="5" name="Picture 4">
            <a:extLst>
              <a:ext uri="{FF2B5EF4-FFF2-40B4-BE49-F238E27FC236}">
                <a16:creationId xmlns:a16="http://schemas.microsoft.com/office/drawing/2014/main" id="{517BD533-7D70-7936-BC3B-58609EF77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87" y="619125"/>
            <a:ext cx="11325225" cy="5619750"/>
          </a:xfrm>
          <a:prstGeom prst="rect">
            <a:avLst/>
          </a:prstGeom>
        </p:spPr>
      </p:pic>
      <p:pic>
        <p:nvPicPr>
          <p:cNvPr id="7" name="Picture 6">
            <a:extLst>
              <a:ext uri="{FF2B5EF4-FFF2-40B4-BE49-F238E27FC236}">
                <a16:creationId xmlns:a16="http://schemas.microsoft.com/office/drawing/2014/main" id="{A431DE16-3E23-B3FD-A4AB-19B652602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 y="619125"/>
            <a:ext cx="11325225" cy="5619750"/>
          </a:xfrm>
          <a:prstGeom prst="rect">
            <a:avLst/>
          </a:prstGeom>
        </p:spPr>
      </p:pic>
    </p:spTree>
    <p:extLst>
      <p:ext uri="{BB962C8B-B14F-4D97-AF65-F5344CB8AC3E}">
        <p14:creationId xmlns:p14="http://schemas.microsoft.com/office/powerpoint/2010/main" val="137743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E9626FA-6ED5-5CCF-FE92-7431DC03553C}"/>
              </a:ext>
            </a:extLst>
          </p:cNvPr>
          <p:cNvSpPr>
            <a:spLocks noChangeArrowheads="1"/>
          </p:cNvSpPr>
          <p:nvPr/>
        </p:nvSpPr>
        <p:spPr bwMode="auto">
          <a:xfrm>
            <a:off x="0" y="2294047"/>
            <a:ext cx="4050792" cy="349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three models trained on the same sales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Forecasts visualized from 2011–2016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strong trends and seasonal patterns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stable sequential predictions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follows actual sales curve with linear precision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visual comparison of model accuracy and behavior</a:t>
            </a:r>
          </a:p>
        </p:txBody>
      </p:sp>
      <p:sp>
        <p:nvSpPr>
          <p:cNvPr id="6" name="TextBox 5">
            <a:extLst>
              <a:ext uri="{FF2B5EF4-FFF2-40B4-BE49-F238E27FC236}">
                <a16:creationId xmlns:a16="http://schemas.microsoft.com/office/drawing/2014/main" id="{0B49B686-55F0-EC7F-9B00-C035D027A97E}"/>
              </a:ext>
            </a:extLst>
          </p:cNvPr>
          <p:cNvSpPr txBox="1"/>
          <p:nvPr/>
        </p:nvSpPr>
        <p:spPr>
          <a:xfrm>
            <a:off x="0" y="635729"/>
            <a:ext cx="12192000" cy="646331"/>
          </a:xfrm>
          <a:prstGeom prst="rect">
            <a:avLst/>
          </a:prstGeom>
          <a:noFill/>
        </p:spPr>
        <p:txBody>
          <a:bodyPr wrap="square">
            <a:spAutoFit/>
          </a:bodyPr>
          <a:lstStyle/>
          <a:p>
            <a:r>
              <a:rPr lang="en-US" sz="3600" b="1" u="sng" dirty="0">
                <a:latin typeface="Algerian" panose="04020705040A02060702" pitchFamily="82" charset="0"/>
              </a:rPr>
              <a:t>Forecast Comparison: </a:t>
            </a:r>
            <a:r>
              <a:rPr lang="en-US" sz="3600" b="1" u="sng" dirty="0" err="1">
                <a:latin typeface="Algerian" panose="04020705040A02060702" pitchFamily="82" charset="0"/>
              </a:rPr>
              <a:t>XGBoost</a:t>
            </a:r>
            <a:r>
              <a:rPr lang="en-US" sz="3600" b="1" u="sng" dirty="0">
                <a:latin typeface="Algerian" panose="04020705040A02060702" pitchFamily="82" charset="0"/>
              </a:rPr>
              <a:t> vs Prophet vs LSTM</a:t>
            </a:r>
            <a:endParaRPr lang="en-IN" sz="3600" b="1" u="sng" dirty="0">
              <a:latin typeface="Algerian" panose="04020705040A02060702" pitchFamily="82" charset="0"/>
            </a:endParaRPr>
          </a:p>
        </p:txBody>
      </p:sp>
      <p:pic>
        <p:nvPicPr>
          <p:cNvPr id="8" name="Picture 7">
            <a:extLst>
              <a:ext uri="{FF2B5EF4-FFF2-40B4-BE49-F238E27FC236}">
                <a16:creationId xmlns:a16="http://schemas.microsoft.com/office/drawing/2014/main" id="{54CBCE0E-A04E-21E1-C6CF-ACE3D111AB8D}"/>
              </a:ext>
            </a:extLst>
          </p:cNvPr>
          <p:cNvPicPr>
            <a:picLocks noChangeAspect="1"/>
          </p:cNvPicPr>
          <p:nvPr/>
        </p:nvPicPr>
        <p:blipFill>
          <a:blip r:embed="rId2"/>
          <a:stretch>
            <a:fillRect/>
          </a:stretch>
        </p:blipFill>
        <p:spPr>
          <a:xfrm>
            <a:off x="4050792" y="1282060"/>
            <a:ext cx="8141208" cy="5575940"/>
          </a:xfrm>
          <a:prstGeom prst="rect">
            <a:avLst/>
          </a:prstGeom>
        </p:spPr>
      </p:pic>
    </p:spTree>
    <p:extLst>
      <p:ext uri="{BB962C8B-B14F-4D97-AF65-F5344CB8AC3E}">
        <p14:creationId xmlns:p14="http://schemas.microsoft.com/office/powerpoint/2010/main" val="129224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5B659-1BB5-D7EF-C6BA-D01B1E535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42C551-555F-E80C-6CCA-BC191BD69760}"/>
              </a:ext>
            </a:extLst>
          </p:cNvPr>
          <p:cNvSpPr>
            <a:spLocks noGrp="1"/>
          </p:cNvSpPr>
          <p:nvPr>
            <p:ph type="title"/>
          </p:nvPr>
        </p:nvSpPr>
        <p:spPr>
          <a:xfrm>
            <a:off x="385572" y="878362"/>
            <a:ext cx="11164824" cy="2706087"/>
          </a:xfrm>
        </p:spPr>
        <p:txBody>
          <a:bodyPr>
            <a:normAutofit/>
          </a:bodyPr>
          <a:lstStyle/>
          <a:p>
            <a:pPr algn="ctr">
              <a:lnSpc>
                <a:spcPct val="150000"/>
              </a:lnSpc>
            </a:pPr>
            <a:r>
              <a:rPr lang="en-US" sz="2800" b="1" u="sng" dirty="0">
                <a:latin typeface="Times New Roman" panose="02020603050405020304" pitchFamily="18" charset="0"/>
                <a:cs typeface="Times New Roman" panose="02020603050405020304" pitchFamily="18" charset="0"/>
              </a:rPr>
              <a:t>AFFECTIVE SALES: EMOTIONALLY DESIGNED SMART DASHBOARD FOR MULTI-MODEL SALES FORECASTING</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3E46EC-7EA2-6074-AEF8-985E5B307B8C}"/>
              </a:ext>
            </a:extLst>
          </p:cNvPr>
          <p:cNvSpPr>
            <a:spLocks noGrp="1"/>
          </p:cNvSpPr>
          <p:nvPr>
            <p:ph idx="1"/>
          </p:nvPr>
        </p:nvSpPr>
        <p:spPr>
          <a:xfrm>
            <a:off x="7653528" y="3998627"/>
            <a:ext cx="3133344" cy="1568387"/>
          </a:xfrm>
        </p:spPr>
        <p:txBody>
          <a:bodyPr/>
          <a:lstStyle/>
          <a:p>
            <a:pPr marL="0" indent="0" algn="r">
              <a:buNone/>
            </a:pPr>
            <a:r>
              <a:rPr lang="en-US" b="1" dirty="0"/>
              <a:t>TEAM MEMBERS:</a:t>
            </a:r>
          </a:p>
          <a:p>
            <a:pPr marL="0" indent="0" algn="r">
              <a:buNone/>
            </a:pPr>
            <a:r>
              <a:rPr lang="en-US" b="1" dirty="0"/>
              <a:t>          </a:t>
            </a:r>
            <a:r>
              <a:rPr lang="en-US" dirty="0">
                <a:latin typeface="Book Antiqua" panose="02040602050305030304" pitchFamily="18" charset="0"/>
              </a:rPr>
              <a:t>Jai</a:t>
            </a:r>
          </a:p>
          <a:p>
            <a:pPr marL="0" indent="0" algn="r">
              <a:buNone/>
            </a:pPr>
            <a:r>
              <a:rPr lang="en-US" dirty="0">
                <a:latin typeface="Book Antiqua" panose="02040602050305030304" pitchFamily="18" charset="0"/>
              </a:rPr>
              <a:t>Santhosh </a:t>
            </a:r>
            <a:endParaRPr lang="en-IN" dirty="0">
              <a:latin typeface="Book Antiqua" panose="02040602050305030304" pitchFamily="18" charset="0"/>
            </a:endParaRPr>
          </a:p>
        </p:txBody>
      </p:sp>
      <p:sp>
        <p:nvSpPr>
          <p:cNvPr id="7" name="Content Placeholder 3">
            <a:extLst>
              <a:ext uri="{FF2B5EF4-FFF2-40B4-BE49-F238E27FC236}">
                <a16:creationId xmlns:a16="http://schemas.microsoft.com/office/drawing/2014/main" id="{6D9A77D2-81FC-7EC4-4CBD-22C37C91206F}"/>
              </a:ext>
            </a:extLst>
          </p:cNvPr>
          <p:cNvSpPr txBox="1">
            <a:spLocks/>
          </p:cNvSpPr>
          <p:nvPr/>
        </p:nvSpPr>
        <p:spPr>
          <a:xfrm>
            <a:off x="1085088" y="4001326"/>
            <a:ext cx="4428744" cy="114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GUIDED BY:</a:t>
            </a:r>
          </a:p>
          <a:p>
            <a:pPr marL="0" indent="0">
              <a:buFont typeface="Arial" panose="020B0604020202020204" pitchFamily="34" charset="0"/>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Mr.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D.Vinod</a:t>
            </a:r>
            <a:r>
              <a:rPr lang="en-US" sz="2000" dirty="0">
                <a:latin typeface="Times New Roman" panose="02020603050405020304" pitchFamily="18" charset="0"/>
                <a:ea typeface="Cambria" panose="02040503050406030204" pitchFamily="18" charset="0"/>
                <a:cs typeface="Times New Roman" panose="02020603050405020304" pitchFamily="18" charset="0"/>
              </a:rPr>
              <a:t> Sir,</a:t>
            </a:r>
            <a:r>
              <a:rPr lang="en-IN"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M.E.CSE, (Ph.D.)</a:t>
            </a:r>
          </a:p>
        </p:txBody>
      </p:sp>
    </p:spTree>
    <p:extLst>
      <p:ext uri="{BB962C8B-B14F-4D97-AF65-F5344CB8AC3E}">
        <p14:creationId xmlns:p14="http://schemas.microsoft.com/office/powerpoint/2010/main" val="3101861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0DA5F-CFF4-BC14-1CFE-D27E198C89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4ADEC-6BDF-0C7B-BA80-1C59149A9158}"/>
              </a:ext>
            </a:extLst>
          </p:cNvPr>
          <p:cNvSpPr>
            <a:spLocks noGrp="1"/>
          </p:cNvSpPr>
          <p:nvPr>
            <p:ph type="title"/>
          </p:nvPr>
        </p:nvSpPr>
        <p:spPr>
          <a:xfrm>
            <a:off x="1469136" y="282829"/>
            <a:ext cx="10515600" cy="1325563"/>
          </a:xfrm>
        </p:spPr>
        <p:txBody>
          <a:bodyPr>
            <a:normAutofit/>
          </a:bodyPr>
          <a:lstStyle/>
          <a:p>
            <a:r>
              <a:rPr lang="en-US" sz="4000" b="1" u="sng" dirty="0">
                <a:latin typeface="Algerian" panose="04020705040A02060702" pitchFamily="82" charset="0"/>
              </a:rPr>
              <a:t>Module 6: Power BI Dashboard</a:t>
            </a:r>
            <a:endParaRPr lang="en-IN" sz="4000" b="1" u="sng" dirty="0">
              <a:latin typeface="Algerian" panose="04020705040A02060702" pitchFamily="82" charset="0"/>
            </a:endParaRPr>
          </a:p>
        </p:txBody>
      </p:sp>
      <p:sp>
        <p:nvSpPr>
          <p:cNvPr id="12" name="Rectangle 7">
            <a:extLst>
              <a:ext uri="{FF2B5EF4-FFF2-40B4-BE49-F238E27FC236}">
                <a16:creationId xmlns:a16="http://schemas.microsoft.com/office/drawing/2014/main" id="{AC5D463F-0BEB-0653-96F0-34D1B4E6403A}"/>
              </a:ext>
            </a:extLst>
          </p:cNvPr>
          <p:cNvSpPr>
            <a:spLocks noGrp="1" noChangeArrowheads="1"/>
          </p:cNvSpPr>
          <p:nvPr>
            <p:ph idx="1"/>
          </p:nvPr>
        </p:nvSpPr>
        <p:spPr bwMode="auto">
          <a:xfrm>
            <a:off x="1569720" y="1701565"/>
            <a:ext cx="8824852" cy="4178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an interactive multi-page dashboard in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actual and predicted sales from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Prophet, and LSTM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KPIs, slicers, and model-wise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 charts for clear comparison.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Unified date columns to align forecasts with actual sales.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Pages include: Forecast Comparison, Scoreboard, and Sales Trends.</a:t>
            </a:r>
          </a:p>
        </p:txBody>
      </p:sp>
    </p:spTree>
    <p:extLst>
      <p:ext uri="{BB962C8B-B14F-4D97-AF65-F5344CB8AC3E}">
        <p14:creationId xmlns:p14="http://schemas.microsoft.com/office/powerpoint/2010/main" val="204526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33A0-A290-52C0-E72A-57C3CB037B18}"/>
              </a:ext>
            </a:extLst>
          </p:cNvPr>
          <p:cNvSpPr>
            <a:spLocks noGrp="1"/>
          </p:cNvSpPr>
          <p:nvPr>
            <p:ph type="title"/>
          </p:nvPr>
        </p:nvSpPr>
        <p:spPr>
          <a:xfrm>
            <a:off x="1676400" y="156417"/>
            <a:ext cx="8253984" cy="1325563"/>
          </a:xfrm>
        </p:spPr>
        <p:txBody>
          <a:bodyPr>
            <a:normAutofit/>
          </a:bodyPr>
          <a:lstStyle/>
          <a:p>
            <a:r>
              <a:rPr lang="en-US" sz="4000" b="1" u="sng" dirty="0">
                <a:latin typeface="Algerian" panose="04020705040A02060702" pitchFamily="82" charset="0"/>
              </a:rPr>
              <a:t>Module 6: Power BI Dashboard</a:t>
            </a:r>
            <a:endParaRPr lang="en-IN" sz="4000" b="1" u="sng" dirty="0">
              <a:latin typeface="Algerian" panose="04020705040A02060702" pitchFamily="82" charset="0"/>
            </a:endParaRPr>
          </a:p>
        </p:txBody>
      </p:sp>
      <p:sp>
        <p:nvSpPr>
          <p:cNvPr id="4" name="Rectangle 1">
            <a:extLst>
              <a:ext uri="{FF2B5EF4-FFF2-40B4-BE49-F238E27FC236}">
                <a16:creationId xmlns:a16="http://schemas.microsoft.com/office/drawing/2014/main" id="{B533F44E-C4D7-C4BC-70C6-A1D7FB569D59}"/>
              </a:ext>
            </a:extLst>
          </p:cNvPr>
          <p:cNvSpPr>
            <a:spLocks noGrp="1" noChangeArrowheads="1"/>
          </p:cNvSpPr>
          <p:nvPr>
            <p:ph idx="1"/>
          </p:nvPr>
        </p:nvSpPr>
        <p:spPr bwMode="auto">
          <a:xfrm>
            <a:off x="1139952" y="1334658"/>
            <a:ext cx="9192768" cy="475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100" i="0" u="none" strike="noStrike" cap="none" normalizeH="0" baseline="0" dirty="0">
                <a:ln>
                  <a:noFill/>
                </a:ln>
                <a:solidFill>
                  <a:schemeClr val="tx1"/>
                </a:solidFill>
                <a:effectLst/>
                <a:latin typeface="Arial" panose="020B0604020202020204" pitchFamily="34" charset="0"/>
              </a:rPr>
              <a:t> Built dynamic dashboard using Power BI</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100" i="0" u="none" strike="noStrike" cap="none" normalizeH="0" baseline="0" dirty="0">
                <a:ln>
                  <a:noFill/>
                </a:ln>
                <a:solidFill>
                  <a:schemeClr val="tx1"/>
                </a:solidFill>
                <a:effectLst/>
                <a:latin typeface="Arial" panose="020B0604020202020204" pitchFamily="34" charset="0"/>
              </a:rPr>
              <a:t> Visuals include line charts, KPIs, slicers for year/model</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100" i="0" u="none" strike="noStrike" cap="none" normalizeH="0" baseline="0" dirty="0">
                <a:ln>
                  <a:noFill/>
                </a:ln>
                <a:solidFill>
                  <a:schemeClr val="tx1"/>
                </a:solidFill>
                <a:effectLst/>
                <a:latin typeface="Arial" panose="020B0604020202020204" pitchFamily="34" charset="0"/>
              </a:rPr>
              <a:t> Unified Month column from all models to compare with actual</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100" i="0" u="none" strike="noStrike" cap="none" normalizeH="0" baseline="0" dirty="0">
                <a:ln>
                  <a:noFill/>
                </a:ln>
                <a:solidFill>
                  <a:schemeClr val="tx1"/>
                </a:solidFill>
                <a:effectLst/>
                <a:latin typeface="Arial" panose="020B0604020202020204" pitchFamily="34" charset="0"/>
              </a:rPr>
              <a:t> Pages include: Forecast Comparison, Model Metrics, Sales Explorer</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100" i="0" u="none" strike="noStrike" cap="none" normalizeH="0" baseline="0" dirty="0">
                <a:ln>
                  <a:noFill/>
                </a:ln>
                <a:solidFill>
                  <a:schemeClr val="tx1"/>
                </a:solidFill>
                <a:effectLst/>
                <a:latin typeface="Arial" panose="020B0604020202020204" pitchFamily="34" charset="0"/>
              </a:rPr>
              <a:t> Data from all CSVs: </a:t>
            </a:r>
            <a:r>
              <a:rPr kumimoji="0" lang="en-US" altLang="en-US" sz="2100" b="1" i="0" u="none" strike="noStrike" cap="none" normalizeH="0" baseline="0" dirty="0" err="1">
                <a:ln>
                  <a:noFill/>
                </a:ln>
                <a:solidFill>
                  <a:schemeClr val="tx1"/>
                </a:solidFill>
                <a:effectLst/>
                <a:latin typeface="Arial" panose="020B0604020202020204" pitchFamily="34" charset="0"/>
              </a:rPr>
              <a:t>XGBoost</a:t>
            </a:r>
            <a:r>
              <a:rPr kumimoji="0" lang="en-US" altLang="en-US" sz="2100" b="1" i="0" u="none" strike="noStrike" cap="none" normalizeH="0" baseline="0" dirty="0">
                <a:ln>
                  <a:noFill/>
                </a:ln>
                <a:solidFill>
                  <a:schemeClr val="tx1"/>
                </a:solidFill>
                <a:effectLst/>
                <a:latin typeface="Arial" panose="020B0604020202020204" pitchFamily="34" charset="0"/>
              </a:rPr>
              <a:t>, Prophet, LSTM, Actual Sales</a:t>
            </a:r>
          </a:p>
        </p:txBody>
      </p:sp>
      <p:pic>
        <p:nvPicPr>
          <p:cNvPr id="5" name="Picture 4">
            <a:extLst>
              <a:ext uri="{FF2B5EF4-FFF2-40B4-BE49-F238E27FC236}">
                <a16:creationId xmlns:a16="http://schemas.microsoft.com/office/drawing/2014/main" id="{C4C89480-CB34-45A0-2B92-AD11D11EF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08" y="428206"/>
            <a:ext cx="10631384" cy="6001588"/>
          </a:xfrm>
          <a:prstGeom prst="rect">
            <a:avLst/>
          </a:prstGeom>
        </p:spPr>
      </p:pic>
    </p:spTree>
    <p:extLst>
      <p:ext uri="{BB962C8B-B14F-4D97-AF65-F5344CB8AC3E}">
        <p14:creationId xmlns:p14="http://schemas.microsoft.com/office/powerpoint/2010/main" val="3975319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687F25-61EE-EED9-DE07-BD8FA31EF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92" y="428206"/>
            <a:ext cx="10679015" cy="6001588"/>
          </a:xfrm>
          <a:prstGeom prst="rect">
            <a:avLst/>
          </a:prstGeom>
        </p:spPr>
      </p:pic>
    </p:spTree>
    <p:extLst>
      <p:ext uri="{BB962C8B-B14F-4D97-AF65-F5344CB8AC3E}">
        <p14:creationId xmlns:p14="http://schemas.microsoft.com/office/powerpoint/2010/main" val="1709831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FC3553-D881-F941-EE7C-F66B11641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3" y="432969"/>
            <a:ext cx="10707594" cy="5992061"/>
          </a:xfrm>
          <a:prstGeom prst="rect">
            <a:avLst/>
          </a:prstGeom>
        </p:spPr>
      </p:pic>
    </p:spTree>
    <p:extLst>
      <p:ext uri="{BB962C8B-B14F-4D97-AF65-F5344CB8AC3E}">
        <p14:creationId xmlns:p14="http://schemas.microsoft.com/office/powerpoint/2010/main" val="4190929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FBE26-909D-27DD-406E-7C12CE611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29" y="447259"/>
            <a:ext cx="10688542" cy="5963482"/>
          </a:xfrm>
          <a:prstGeom prst="rect">
            <a:avLst/>
          </a:prstGeom>
        </p:spPr>
      </p:pic>
    </p:spTree>
    <p:extLst>
      <p:ext uri="{BB962C8B-B14F-4D97-AF65-F5344CB8AC3E}">
        <p14:creationId xmlns:p14="http://schemas.microsoft.com/office/powerpoint/2010/main" val="4159523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1D48-7AE5-F1E4-F810-E8EC5F74766A}"/>
              </a:ext>
            </a:extLst>
          </p:cNvPr>
          <p:cNvSpPr>
            <a:spLocks noGrp="1"/>
          </p:cNvSpPr>
          <p:nvPr>
            <p:ph type="title"/>
          </p:nvPr>
        </p:nvSpPr>
        <p:spPr>
          <a:xfrm>
            <a:off x="2593848" y="237109"/>
            <a:ext cx="7528560" cy="1325563"/>
          </a:xfrm>
        </p:spPr>
        <p:txBody>
          <a:bodyPr/>
          <a:lstStyle/>
          <a:p>
            <a:r>
              <a:rPr lang="en-IN" b="1" u="sng" dirty="0">
                <a:latin typeface="Algerian" panose="04020705040A02060702" pitchFamily="82" charset="0"/>
              </a:rPr>
              <a:t> Future Enhancements</a:t>
            </a:r>
          </a:p>
        </p:txBody>
      </p:sp>
      <p:sp>
        <p:nvSpPr>
          <p:cNvPr id="3" name="Content Placeholder 2">
            <a:extLst>
              <a:ext uri="{FF2B5EF4-FFF2-40B4-BE49-F238E27FC236}">
                <a16:creationId xmlns:a16="http://schemas.microsoft.com/office/drawing/2014/main" id="{D1A4F21F-171E-D046-1734-72044D1CF923}"/>
              </a:ext>
            </a:extLst>
          </p:cNvPr>
          <p:cNvSpPr>
            <a:spLocks noGrp="1"/>
          </p:cNvSpPr>
          <p:nvPr>
            <p:ph idx="1"/>
          </p:nvPr>
        </p:nvSpPr>
        <p:spPr>
          <a:xfrm>
            <a:off x="768096" y="1463040"/>
            <a:ext cx="10655808" cy="5276088"/>
          </a:xfrm>
        </p:spPr>
        <p:txBody>
          <a:bodyPr>
            <a:normAutofit fontScale="92500" lnSpcReduction="20000"/>
          </a:bodyPr>
          <a:lstStyle/>
          <a:p>
            <a:pPr>
              <a:buNone/>
            </a:pPr>
            <a:r>
              <a:rPr lang="en-US" sz="2600" dirty="0">
                <a:latin typeface="Times New Roman" panose="02020603050405020304" pitchFamily="18" charset="0"/>
                <a:cs typeface="Times New Roman" panose="02020603050405020304" pitchFamily="18" charset="0"/>
              </a:rPr>
              <a:t>   To make the system even more powerful and practical in real-world business settings, several enhancements are planned:</a:t>
            </a:r>
            <a:endParaRPr lang="en-US" sz="3900" dirty="0">
              <a:latin typeface="Times New Roman" panose="02020603050405020304" pitchFamily="18" charset="0"/>
              <a:cs typeface="Times New Roman" panose="02020603050405020304" pitchFamily="18" charset="0"/>
            </a:endParaRPr>
          </a:p>
          <a:p>
            <a:pPr lvl="1">
              <a:lnSpc>
                <a:spcPct val="120000"/>
              </a:lnSpc>
            </a:pPr>
            <a:r>
              <a:rPr lang="en-US" sz="2500" b="1" dirty="0">
                <a:latin typeface="Times New Roman" panose="02020603050405020304" pitchFamily="18" charset="0"/>
                <a:cs typeface="Times New Roman" panose="02020603050405020304" pitchFamily="18" charset="0"/>
              </a:rPr>
              <a:t>Enable Real-Time Forecasting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Connect the dashboard to live sales data streams for up-to-date predictions and insights.</a:t>
            </a:r>
          </a:p>
          <a:p>
            <a:pPr lvl="1">
              <a:lnSpc>
                <a:spcPct val="120000"/>
              </a:lnSpc>
            </a:pPr>
            <a:r>
              <a:rPr lang="en-US" sz="2500" b="1" dirty="0">
                <a:latin typeface="Times New Roman" panose="02020603050405020304" pitchFamily="18" charset="0"/>
                <a:cs typeface="Times New Roman" panose="02020603050405020304" pitchFamily="18" charset="0"/>
              </a:rPr>
              <a:t>Integrate Conversational AI</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Add a ChatGPT-powered assistant to answer sales-related questions in natural language.</a:t>
            </a:r>
          </a:p>
          <a:p>
            <a:pPr lvl="1">
              <a:lnSpc>
                <a:spcPct val="120000"/>
              </a:lnSpc>
            </a:pPr>
            <a:r>
              <a:rPr lang="en-US" sz="2500" b="1" dirty="0">
                <a:latin typeface="Times New Roman" panose="02020603050405020304" pitchFamily="18" charset="0"/>
                <a:cs typeface="Times New Roman" panose="02020603050405020304" pitchFamily="18" charset="0"/>
              </a:rPr>
              <a:t>Analyze Customer Sentiment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 Natural Language Processing (NLP) to extract valuable insights from customer reviews and feedback.</a:t>
            </a:r>
          </a:p>
          <a:p>
            <a:pPr lvl="1">
              <a:lnSpc>
                <a:spcPct val="120000"/>
              </a:lnSpc>
            </a:pPr>
            <a:r>
              <a:rPr lang="en-US" b="1" dirty="0">
                <a:latin typeface="Times New Roman" panose="02020603050405020304" pitchFamily="18" charset="0"/>
                <a:cs typeface="Times New Roman" panose="02020603050405020304" pitchFamily="18" charset="0"/>
              </a:rPr>
              <a:t>Employee-Wise Forecasting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Predict employee performance, growth trends, and impact on sales using HR + sales data.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389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2F64-4230-44FE-6558-870E283F7F55}"/>
              </a:ext>
            </a:extLst>
          </p:cNvPr>
          <p:cNvSpPr>
            <a:spLocks noGrp="1"/>
          </p:cNvSpPr>
          <p:nvPr>
            <p:ph type="title"/>
          </p:nvPr>
        </p:nvSpPr>
        <p:spPr/>
        <p:txBody>
          <a:bodyPr/>
          <a:lstStyle/>
          <a:p>
            <a:r>
              <a:rPr lang="en-IN" b="1" u="sng" dirty="0">
                <a:latin typeface="Algerian" panose="04020705040A02060702" pitchFamily="82"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2EE02730-FD28-C85D-68D0-0B2A27ADD69F}"/>
              </a:ext>
            </a:extLst>
          </p:cNvPr>
          <p:cNvSpPr>
            <a:spLocks noGrp="1" noChangeArrowheads="1"/>
          </p:cNvSpPr>
          <p:nvPr>
            <p:ph idx="1"/>
          </p:nvPr>
        </p:nvSpPr>
        <p:spPr bwMode="auto">
          <a:xfrm>
            <a:off x="1679357" y="1616124"/>
            <a:ext cx="8551380" cy="409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three AI models —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Prophet, LSTM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sales forecasting</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models performed well;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outperformed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others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 </a:t>
            </a:r>
            <a:r>
              <a:rPr lang="en-US" altLang="en-US" sz="1800" b="1" dirty="0">
                <a:latin typeface="Times New Roman" panose="02020603050405020304" pitchFamily="18" charset="0"/>
                <a:cs typeface="Times New Roman" panose="02020603050405020304" pitchFamily="18" charset="0"/>
              </a:rPr>
              <a:t>1.00</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Power BI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forecast comparison and storytelling</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Enabled business users to make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emotionally resonant, data-driven decisions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proves that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transform static reports into smart insights</a:t>
            </a:r>
          </a:p>
        </p:txBody>
      </p:sp>
    </p:spTree>
    <p:extLst>
      <p:ext uri="{BB962C8B-B14F-4D97-AF65-F5344CB8AC3E}">
        <p14:creationId xmlns:p14="http://schemas.microsoft.com/office/powerpoint/2010/main" val="2368468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3120B-7001-29E5-30E1-DD6000869DA1}"/>
              </a:ext>
            </a:extLst>
          </p:cNvPr>
          <p:cNvSpPr>
            <a:spLocks noGrp="1"/>
          </p:cNvSpPr>
          <p:nvPr>
            <p:ph idx="1"/>
          </p:nvPr>
        </p:nvSpPr>
        <p:spPr>
          <a:xfrm>
            <a:off x="2642616" y="2467292"/>
            <a:ext cx="6906768" cy="1446340"/>
          </a:xfrm>
        </p:spPr>
        <p:txBody>
          <a:bodyPr>
            <a:normAutofit/>
          </a:bodyPr>
          <a:lstStyle/>
          <a:p>
            <a:pPr marL="0" indent="0" algn="ctr">
              <a:lnSpc>
                <a:spcPct val="150000"/>
              </a:lnSpc>
              <a:buNone/>
            </a:pPr>
            <a:r>
              <a:rPr lang="en-US" sz="5400" b="1" dirty="0">
                <a:latin typeface="Wide Latin" panose="020A0A07050505020404" pitchFamily="18" charset="0"/>
              </a:rPr>
              <a:t>Thank you!</a:t>
            </a:r>
            <a:endParaRPr lang="en-IN" sz="5400" b="1" dirty="0">
              <a:latin typeface="Wide Latin" panose="020A0A07050505020404" pitchFamily="18" charset="0"/>
            </a:endParaRPr>
          </a:p>
        </p:txBody>
      </p:sp>
    </p:spTree>
    <p:extLst>
      <p:ext uri="{BB962C8B-B14F-4D97-AF65-F5344CB8AC3E}">
        <p14:creationId xmlns:p14="http://schemas.microsoft.com/office/powerpoint/2010/main" val="132370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1039-A3BD-34B9-01D3-E886420F0F01}"/>
              </a:ext>
            </a:extLst>
          </p:cNvPr>
          <p:cNvSpPr>
            <a:spLocks noGrp="1"/>
          </p:cNvSpPr>
          <p:nvPr>
            <p:ph type="title"/>
          </p:nvPr>
        </p:nvSpPr>
        <p:spPr>
          <a:xfrm>
            <a:off x="829056" y="676973"/>
            <a:ext cx="3468624" cy="1325563"/>
          </a:xfrm>
        </p:spPr>
        <p:txBody>
          <a:bodyPr>
            <a:normAutofit fontScale="90000"/>
          </a:bodyPr>
          <a:lstStyle/>
          <a:p>
            <a:pPr>
              <a:lnSpc>
                <a:spcPct val="100000"/>
              </a:lnSpc>
            </a:pPr>
            <a:br>
              <a:rPr lang="en-US" b="1" dirty="0">
                <a:latin typeface="Algerian" panose="04020705040A02060702" pitchFamily="82" charset="0"/>
                <a:cs typeface="Times New Roman" panose="02020603050405020304" pitchFamily="18" charset="0"/>
              </a:rPr>
            </a:br>
            <a:r>
              <a:rPr lang="en-US" sz="4000" b="1" u="sng" dirty="0">
                <a:latin typeface="Algerian" panose="04020705040A02060702" pitchFamily="82" charset="0"/>
                <a:cs typeface="Times New Roman" panose="02020603050405020304" pitchFamily="18" charset="0"/>
              </a:rPr>
              <a:t>Objectives:</a:t>
            </a:r>
            <a:br>
              <a:rPr lang="en-US" b="1" dirty="0">
                <a:latin typeface="Algerian" panose="04020705040A02060702" pitchFamily="82" charset="0"/>
                <a:cs typeface="Times New Roman" panose="02020603050405020304" pitchFamily="18" charset="0"/>
              </a:rPr>
            </a:br>
            <a:endParaRPr lang="en-IN"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60DED6-EAAF-C52B-549E-021456857F1C}"/>
              </a:ext>
            </a:extLst>
          </p:cNvPr>
          <p:cNvSpPr>
            <a:spLocks noGrp="1"/>
          </p:cNvSpPr>
          <p:nvPr>
            <p:ph idx="1"/>
          </p:nvPr>
        </p:nvSpPr>
        <p:spPr>
          <a:xfrm>
            <a:off x="1560576" y="1911096"/>
            <a:ext cx="10213848" cy="3310127"/>
          </a:xfrm>
        </p:spPr>
        <p:txBody>
          <a:bodyPr>
            <a:normAutofit fontScale="92500"/>
          </a:bodyPr>
          <a:lstStyle/>
          <a:p>
            <a:pPr>
              <a:lnSpc>
                <a:spcPct val="150000"/>
              </a:lnSpc>
            </a:pPr>
            <a:r>
              <a:rPr lang="en-US" sz="2600" b="1" dirty="0">
                <a:latin typeface="Times New Roman" panose="02020603050405020304" pitchFamily="18" charset="0"/>
                <a:cs typeface="Times New Roman" panose="02020603050405020304" pitchFamily="18" charset="0"/>
              </a:rPr>
              <a:t>Predict future sales</a:t>
            </a:r>
            <a:r>
              <a:rPr lang="en-US" sz="2600" dirty="0">
                <a:latin typeface="Times New Roman" panose="02020603050405020304" pitchFamily="18" charset="0"/>
                <a:cs typeface="Times New Roman" panose="02020603050405020304" pitchFamily="18" charset="0"/>
              </a:rPr>
              <a:t> using </a:t>
            </a:r>
            <a:r>
              <a:rPr lang="en-US" sz="2600" dirty="0" err="1">
                <a:latin typeface="Times New Roman" panose="02020603050405020304" pitchFamily="18" charset="0"/>
                <a:cs typeface="Times New Roman" panose="02020603050405020304" pitchFamily="18" charset="0"/>
              </a:rPr>
              <a:t>XGBoost</a:t>
            </a:r>
            <a:r>
              <a:rPr lang="en-US" sz="2600" dirty="0">
                <a:latin typeface="Times New Roman" panose="02020603050405020304" pitchFamily="18" charset="0"/>
                <a:cs typeface="Times New Roman" panose="02020603050405020304" pitchFamily="18" charset="0"/>
              </a:rPr>
              <a:t>, Prophet, and LSTM models</a:t>
            </a:r>
          </a:p>
          <a:p>
            <a:pPr>
              <a:lnSpc>
                <a:spcPct val="150000"/>
              </a:lnSpc>
            </a:pPr>
            <a:r>
              <a:rPr lang="en-US" sz="2600" b="1" dirty="0">
                <a:latin typeface="Times New Roman" panose="02020603050405020304" pitchFamily="18" charset="0"/>
                <a:cs typeface="Times New Roman" panose="02020603050405020304" pitchFamily="18" charset="0"/>
              </a:rPr>
              <a:t>Compare model accuracy</a:t>
            </a:r>
            <a:r>
              <a:rPr lang="en-US" sz="2600" dirty="0">
                <a:latin typeface="Times New Roman" panose="02020603050405020304" pitchFamily="18" charset="0"/>
                <a:cs typeface="Times New Roman" panose="02020603050405020304" pitchFamily="18" charset="0"/>
              </a:rPr>
              <a:t> with MAE, RMSE, and R² Score</a:t>
            </a:r>
          </a:p>
          <a:p>
            <a:pPr>
              <a:lnSpc>
                <a:spcPct val="150000"/>
              </a:lnSpc>
            </a:pPr>
            <a:r>
              <a:rPr lang="en-US" sz="2600" b="1" dirty="0">
                <a:latin typeface="Times New Roman" panose="02020603050405020304" pitchFamily="18" charset="0"/>
                <a:cs typeface="Times New Roman" panose="02020603050405020304" pitchFamily="18" charset="0"/>
              </a:rPr>
              <a:t>Build a smart Power BI dashboard</a:t>
            </a:r>
            <a:r>
              <a:rPr lang="en-US" sz="2600" dirty="0">
                <a:latin typeface="Times New Roman" panose="02020603050405020304" pitchFamily="18" charset="0"/>
                <a:cs typeface="Times New Roman" panose="02020603050405020304" pitchFamily="18" charset="0"/>
              </a:rPr>
              <a:t> for visualizing forecasts</a:t>
            </a:r>
          </a:p>
          <a:p>
            <a:pPr>
              <a:lnSpc>
                <a:spcPct val="150000"/>
              </a:lnSpc>
            </a:pPr>
            <a:r>
              <a:rPr lang="en-US" sz="2600" b="1" dirty="0">
                <a:latin typeface="Times New Roman" panose="02020603050405020304" pitchFamily="18" charset="0"/>
                <a:cs typeface="Times New Roman" panose="02020603050405020304" pitchFamily="18" charset="0"/>
              </a:rPr>
              <a:t>Support business decisions</a:t>
            </a:r>
            <a:r>
              <a:rPr lang="en-US" sz="2600" dirty="0">
                <a:latin typeface="Times New Roman" panose="02020603050405020304" pitchFamily="18" charset="0"/>
                <a:cs typeface="Times New Roman" panose="02020603050405020304" pitchFamily="18" charset="0"/>
              </a:rPr>
              <a:t> with interactive and data-driven insights</a:t>
            </a:r>
          </a:p>
          <a:p>
            <a:pPr>
              <a:lnSpc>
                <a:spcPct val="150000"/>
              </a:lnSpc>
            </a:pPr>
            <a:r>
              <a:rPr lang="en-US" sz="2600" b="1" dirty="0">
                <a:latin typeface="Times New Roman" panose="02020603050405020304" pitchFamily="18" charset="0"/>
                <a:cs typeface="Times New Roman" panose="02020603050405020304" pitchFamily="18" charset="0"/>
              </a:rPr>
              <a:t>Create an emotionally intuitive design</a:t>
            </a:r>
            <a:r>
              <a:rPr lang="en-US" sz="2600" dirty="0">
                <a:latin typeface="Times New Roman" panose="02020603050405020304" pitchFamily="18" charset="0"/>
                <a:cs typeface="Times New Roman" panose="02020603050405020304" pitchFamily="18" charset="0"/>
              </a:rPr>
              <a:t> to engage non-technical users</a:t>
            </a:r>
          </a:p>
        </p:txBody>
      </p:sp>
    </p:spTree>
    <p:extLst>
      <p:ext uri="{BB962C8B-B14F-4D97-AF65-F5344CB8AC3E}">
        <p14:creationId xmlns:p14="http://schemas.microsoft.com/office/powerpoint/2010/main" val="330403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E878-C15B-7F14-96CB-0C5CAC6E3370}"/>
              </a:ext>
            </a:extLst>
          </p:cNvPr>
          <p:cNvSpPr>
            <a:spLocks noGrp="1"/>
          </p:cNvSpPr>
          <p:nvPr>
            <p:ph type="title"/>
          </p:nvPr>
        </p:nvSpPr>
        <p:spPr/>
        <p:txBody>
          <a:bodyPr>
            <a:normAutofit/>
          </a:bodyPr>
          <a:lstStyle/>
          <a:p>
            <a:r>
              <a:rPr lang="en-US" sz="3600" b="1" u="sng" dirty="0">
                <a:latin typeface="Algerian" panose="04020705040A02060702" pitchFamily="82" charset="0"/>
                <a:cs typeface="Times New Roman" panose="02020603050405020304" pitchFamily="18" charset="0"/>
              </a:rPr>
              <a:t>Abstract:</a:t>
            </a:r>
            <a:endParaRPr lang="en-IN" sz="3600" b="1"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94992-4F97-054D-255C-BF0FE8E5AFF4}"/>
              </a:ext>
            </a:extLst>
          </p:cNvPr>
          <p:cNvSpPr>
            <a:spLocks noGrp="1"/>
          </p:cNvSpPr>
          <p:nvPr>
            <p:ph idx="1"/>
          </p:nvPr>
        </p:nvSpPr>
        <p:spPr>
          <a:xfrm>
            <a:off x="1066800" y="1761617"/>
            <a:ext cx="10515600" cy="3605911"/>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This project presents an AI-powered Smart Sales Analytics Dashboard that combines Machine Learning </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LSTM, Prophet)</a:t>
            </a:r>
            <a:r>
              <a:rPr lang="en-US" sz="2400" dirty="0">
                <a:latin typeface="Times New Roman" panose="02020603050405020304" pitchFamily="18" charset="0"/>
                <a:cs typeface="Times New Roman" panose="02020603050405020304" pitchFamily="18" charset="0"/>
              </a:rPr>
              <a:t> with Power BI for intelligent sales forecasting. It integrates affective visualization principles to enhance decision-making with </a:t>
            </a:r>
            <a:r>
              <a:rPr lang="en-US" sz="2400" b="1" dirty="0">
                <a:latin typeface="Times New Roman" panose="02020603050405020304" pitchFamily="18" charset="0"/>
                <a:cs typeface="Times New Roman" panose="02020603050405020304" pitchFamily="18" charset="0"/>
              </a:rPr>
              <a:t>emotion-driven and interactive visual storytelling</a:t>
            </a:r>
            <a:r>
              <a:rPr lang="en-US" sz="2400" dirty="0">
                <a:latin typeface="Times New Roman" panose="02020603050405020304" pitchFamily="18" charset="0"/>
                <a:cs typeface="Times New Roman" panose="02020603050405020304" pitchFamily="18" charset="0"/>
              </a:rPr>
              <a:t>. The system enables businesses to understand past sales, predict future trends, and interpret model performance easily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66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2577-A91D-5F4B-F6FA-3A60D000E48F}"/>
              </a:ext>
            </a:extLst>
          </p:cNvPr>
          <p:cNvSpPr>
            <a:spLocks noGrp="1"/>
          </p:cNvSpPr>
          <p:nvPr>
            <p:ph type="title"/>
          </p:nvPr>
        </p:nvSpPr>
        <p:spPr>
          <a:xfrm>
            <a:off x="691896" y="536638"/>
            <a:ext cx="3825240" cy="1325563"/>
          </a:xfrm>
        </p:spPr>
        <p:txBody>
          <a:bodyPr>
            <a:normAutofit/>
          </a:bodyPr>
          <a:lstStyle/>
          <a:p>
            <a:r>
              <a:rPr lang="en-US" sz="3600" b="1" u="sng" dirty="0">
                <a:latin typeface="Algerian" panose="04020705040A02060702" pitchFamily="82" charset="0"/>
                <a:cs typeface="Times New Roman" panose="02020603050405020304" pitchFamily="18" charset="0"/>
              </a:rPr>
              <a:t>Introduction:</a:t>
            </a:r>
            <a:endParaRPr lang="en-IN" sz="3600" u="sng"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86BC47-8424-A428-5E56-04B5F3668BD3}"/>
              </a:ext>
            </a:extLst>
          </p:cNvPr>
          <p:cNvSpPr>
            <a:spLocks noGrp="1"/>
          </p:cNvSpPr>
          <p:nvPr>
            <p:ph idx="1"/>
          </p:nvPr>
        </p:nvSpPr>
        <p:spPr>
          <a:xfrm>
            <a:off x="1057656" y="1862201"/>
            <a:ext cx="10515600" cy="435133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Businesses generate massive transactional data daily — raw reports aren't enough anymore.</a:t>
            </a:r>
          </a:p>
          <a:p>
            <a:pPr>
              <a:lnSpc>
                <a:spcPct val="100000"/>
              </a:lnSpc>
            </a:pPr>
            <a:r>
              <a:rPr lang="en-US" sz="2400" dirty="0">
                <a:latin typeface="Times New Roman" panose="02020603050405020304" pitchFamily="18" charset="0"/>
                <a:cs typeface="Times New Roman" panose="02020603050405020304" pitchFamily="18" charset="0"/>
              </a:rPr>
              <a:t>Traditional dashboards </a:t>
            </a:r>
            <a:r>
              <a:rPr lang="en-US" sz="2400" u="sng" dirty="0">
                <a:latin typeface="Times New Roman" panose="02020603050405020304" pitchFamily="18" charset="0"/>
                <a:cs typeface="Times New Roman" panose="02020603050405020304" pitchFamily="18" charset="0"/>
              </a:rPr>
              <a:t>lack predictive power and emotional clarity </a:t>
            </a:r>
            <a:r>
              <a:rPr lang="en-US" sz="2400" dirty="0">
                <a:latin typeface="Times New Roman" panose="02020603050405020304" pitchFamily="18" charset="0"/>
                <a:cs typeface="Times New Roman" panose="02020603050405020304" pitchFamily="18" charset="0"/>
              </a:rPr>
              <a:t>for decision-makers.</a:t>
            </a:r>
          </a:p>
          <a:p>
            <a:pPr>
              <a:lnSpc>
                <a:spcPct val="100000"/>
              </a:lnSpc>
            </a:pPr>
            <a:r>
              <a:rPr lang="en-US" sz="2400" dirty="0">
                <a:latin typeface="Times New Roman" panose="02020603050405020304" pitchFamily="18" charset="0"/>
                <a:cs typeface="Times New Roman" panose="02020603050405020304" pitchFamily="18" charset="0"/>
              </a:rPr>
              <a:t>Our solution integrates </a:t>
            </a:r>
            <a:r>
              <a:rPr lang="en-US" sz="2400" b="1" dirty="0">
                <a:latin typeface="Times New Roman" panose="02020603050405020304" pitchFamily="18" charset="0"/>
                <a:cs typeface="Times New Roman" panose="02020603050405020304" pitchFamily="18" charset="0"/>
              </a:rPr>
              <a:t>AI-powered models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Prophet, LSTM) into Power BI.</a:t>
            </a:r>
          </a:p>
          <a:p>
            <a:pPr>
              <a:lnSpc>
                <a:spcPct val="100000"/>
              </a:lnSpc>
            </a:pPr>
            <a:r>
              <a:rPr lang="en-US" sz="2400" dirty="0">
                <a:latin typeface="Times New Roman" panose="02020603050405020304" pitchFamily="18" charset="0"/>
                <a:cs typeface="Times New Roman" panose="02020603050405020304" pitchFamily="18" charset="0"/>
              </a:rPr>
              <a:t>Combines </a:t>
            </a:r>
            <a:r>
              <a:rPr lang="en-US" sz="2400" b="1" dirty="0">
                <a:latin typeface="Times New Roman" panose="02020603050405020304" pitchFamily="18" charset="0"/>
                <a:cs typeface="Times New Roman" panose="02020603050405020304" pitchFamily="18" charset="0"/>
              </a:rPr>
              <a:t>forecasting, KPIs, and storytelling</a:t>
            </a:r>
            <a:r>
              <a:rPr lang="en-US" sz="2400" dirty="0">
                <a:latin typeface="Times New Roman" panose="02020603050405020304" pitchFamily="18" charset="0"/>
                <a:cs typeface="Times New Roman" panose="02020603050405020304" pitchFamily="18" charset="0"/>
              </a:rPr>
              <a:t> in an interactive dashboard.</a:t>
            </a:r>
          </a:p>
          <a:p>
            <a:pPr>
              <a:lnSpc>
                <a:spcPct val="100000"/>
              </a:lnSpc>
            </a:pPr>
            <a:r>
              <a:rPr lang="en-US" sz="2400" dirty="0">
                <a:latin typeface="Times New Roman" panose="02020603050405020304" pitchFamily="18" charset="0"/>
                <a:cs typeface="Times New Roman" panose="02020603050405020304" pitchFamily="18" charset="0"/>
              </a:rPr>
              <a:t>Inspired by </a:t>
            </a:r>
            <a:r>
              <a:rPr lang="en-US" sz="2400" b="1" dirty="0">
                <a:latin typeface="Times New Roman" panose="02020603050405020304" pitchFamily="18" charset="0"/>
                <a:cs typeface="Times New Roman" panose="02020603050405020304" pitchFamily="18" charset="0"/>
              </a:rPr>
              <a:t>affective visualization</a:t>
            </a:r>
            <a:r>
              <a:rPr lang="en-US" sz="2400" dirty="0">
                <a:latin typeface="Times New Roman" panose="02020603050405020304" pitchFamily="18" charset="0"/>
                <a:cs typeface="Times New Roman" panose="02020603050405020304" pitchFamily="18" charset="0"/>
              </a:rPr>
              <a:t> to make insights intuitive, engaging, and actionable.</a:t>
            </a: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493D-A54E-8D0E-3113-7292AACA0C83}"/>
              </a:ext>
            </a:extLst>
          </p:cNvPr>
          <p:cNvSpPr>
            <a:spLocks noGrp="1"/>
          </p:cNvSpPr>
          <p:nvPr>
            <p:ph type="title"/>
          </p:nvPr>
        </p:nvSpPr>
        <p:spPr>
          <a:xfrm>
            <a:off x="237744" y="365125"/>
            <a:ext cx="12192000" cy="1325563"/>
          </a:xfrm>
        </p:spPr>
        <p:txBody>
          <a:bodyPr/>
          <a:lstStyle/>
          <a:p>
            <a:r>
              <a:rPr lang="en-US" b="1" u="sng" dirty="0">
                <a:latin typeface="Times New Roman" panose="02020603050405020304" pitchFamily="18" charset="0"/>
                <a:cs typeface="Times New Roman" panose="02020603050405020304" pitchFamily="18" charset="0"/>
              </a:rPr>
              <a:t>Project Proposition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Smarter Sales Forecasting with AI</a:t>
            </a:r>
            <a:endParaRPr lang="en-IN" u="sng"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28540A3D-AA89-2C71-4A34-5744078F7039}"/>
              </a:ext>
            </a:extLst>
          </p:cNvPr>
          <p:cNvSpPr>
            <a:spLocks noGrp="1" noChangeArrowheads="1"/>
          </p:cNvSpPr>
          <p:nvPr>
            <p:ph idx="1"/>
          </p:nvPr>
        </p:nvSpPr>
        <p:spPr bwMode="auto">
          <a:xfrm>
            <a:off x="1298448" y="1425512"/>
            <a:ext cx="10524744" cy="464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three AI models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robust sales forecasting</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 dynamic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dashoard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compare predictions with actual sales</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storytelling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KPIs, trendlines, and model performance insights</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intelligent visuals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support faster, data-driven business decisions</a:t>
            </a:r>
          </a:p>
          <a:p>
            <a:pPr marL="0" marR="0" lvl="0" indent="0" algn="just" defTabSz="914400" rtl="0" eaLnBrk="0" fontAlgn="base" latinLnBrk="0" hangingPunct="0">
              <a:lnSpc>
                <a:spcPct val="3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 an engaging,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emotion-driven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non-technical users</a:t>
            </a:r>
          </a:p>
        </p:txBody>
      </p:sp>
    </p:spTree>
    <p:extLst>
      <p:ext uri="{BB962C8B-B14F-4D97-AF65-F5344CB8AC3E}">
        <p14:creationId xmlns:p14="http://schemas.microsoft.com/office/powerpoint/2010/main" val="412739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DD226A-38B2-BCF8-09A3-1EF58A1DC52C}"/>
              </a:ext>
            </a:extLst>
          </p:cNvPr>
          <p:cNvGraphicFramePr>
            <a:graphicFrameLocks noGrp="1"/>
          </p:cNvGraphicFramePr>
          <p:nvPr/>
        </p:nvGraphicFramePr>
        <p:xfrm>
          <a:off x="0" y="462384"/>
          <a:ext cx="12192000" cy="6395616"/>
        </p:xfrm>
        <a:graphic>
          <a:graphicData uri="http://schemas.openxmlformats.org/drawingml/2006/table">
            <a:tbl>
              <a:tblPr firstRow="1">
                <a:tableStyleId>{5940675A-B579-460E-94D1-54222C63F5DA}</a:tableStyleId>
              </a:tblPr>
              <a:tblGrid>
                <a:gridCol w="2032000">
                  <a:extLst>
                    <a:ext uri="{9D8B030D-6E8A-4147-A177-3AD203B41FA5}">
                      <a16:colId xmlns:a16="http://schemas.microsoft.com/office/drawing/2014/main" val="1116773418"/>
                    </a:ext>
                  </a:extLst>
                </a:gridCol>
                <a:gridCol w="1808480">
                  <a:extLst>
                    <a:ext uri="{9D8B030D-6E8A-4147-A177-3AD203B41FA5}">
                      <a16:colId xmlns:a16="http://schemas.microsoft.com/office/drawing/2014/main" val="1186558908"/>
                    </a:ext>
                  </a:extLst>
                </a:gridCol>
                <a:gridCol w="1143000">
                  <a:extLst>
                    <a:ext uri="{9D8B030D-6E8A-4147-A177-3AD203B41FA5}">
                      <a16:colId xmlns:a16="http://schemas.microsoft.com/office/drawing/2014/main" val="3177723518"/>
                    </a:ext>
                  </a:extLst>
                </a:gridCol>
                <a:gridCol w="2167128">
                  <a:extLst>
                    <a:ext uri="{9D8B030D-6E8A-4147-A177-3AD203B41FA5}">
                      <a16:colId xmlns:a16="http://schemas.microsoft.com/office/drawing/2014/main" val="932432697"/>
                    </a:ext>
                  </a:extLst>
                </a:gridCol>
                <a:gridCol w="2395728">
                  <a:extLst>
                    <a:ext uri="{9D8B030D-6E8A-4147-A177-3AD203B41FA5}">
                      <a16:colId xmlns:a16="http://schemas.microsoft.com/office/drawing/2014/main" val="3635672248"/>
                    </a:ext>
                  </a:extLst>
                </a:gridCol>
                <a:gridCol w="2645664">
                  <a:extLst>
                    <a:ext uri="{9D8B030D-6E8A-4147-A177-3AD203B41FA5}">
                      <a16:colId xmlns:a16="http://schemas.microsoft.com/office/drawing/2014/main" val="110970476"/>
                    </a:ext>
                  </a:extLst>
                </a:gridCol>
              </a:tblGrid>
              <a:tr h="382430">
                <a:tc>
                  <a:txBody>
                    <a:bodyPr/>
                    <a:lstStyle/>
                    <a:p>
                      <a:pPr algn="ctr"/>
                      <a:r>
                        <a:rPr lang="en-IN" sz="1600" b="1" dirty="0"/>
                        <a:t>Paper Title</a:t>
                      </a:r>
                      <a:endParaRPr lang="en-IN" sz="1600" dirty="0"/>
                    </a:p>
                  </a:txBody>
                  <a:tcPr marL="30218" marR="30218" marT="15109" marB="15109" anchor="ctr"/>
                </a:tc>
                <a:tc>
                  <a:txBody>
                    <a:bodyPr/>
                    <a:lstStyle/>
                    <a:p>
                      <a:pPr algn="ctr"/>
                      <a:r>
                        <a:rPr lang="en-IN" sz="1600" b="1" dirty="0"/>
                        <a:t>Author(s)</a:t>
                      </a:r>
                      <a:endParaRPr lang="en-IN" sz="1600" dirty="0"/>
                    </a:p>
                  </a:txBody>
                  <a:tcPr marL="30218" marR="30218" marT="15109" marB="15109" anchor="ctr"/>
                </a:tc>
                <a:tc>
                  <a:txBody>
                    <a:bodyPr/>
                    <a:lstStyle/>
                    <a:p>
                      <a:pPr algn="ctr"/>
                      <a:r>
                        <a:rPr lang="en-IN" sz="1600" b="1" dirty="0"/>
                        <a:t>Year</a:t>
                      </a:r>
                      <a:endParaRPr lang="en-IN" sz="1600" dirty="0"/>
                    </a:p>
                  </a:txBody>
                  <a:tcPr marL="30218" marR="30218" marT="15109" marB="15109" anchor="ctr"/>
                </a:tc>
                <a:tc>
                  <a:txBody>
                    <a:bodyPr/>
                    <a:lstStyle/>
                    <a:p>
                      <a:pPr algn="ctr"/>
                      <a:r>
                        <a:rPr lang="en-IN" sz="1600" b="1" dirty="0"/>
                        <a:t>Publisher/Journal</a:t>
                      </a:r>
                      <a:endParaRPr lang="en-IN" sz="1600" dirty="0"/>
                    </a:p>
                  </a:txBody>
                  <a:tcPr marL="30218" marR="30218" marT="15109" marB="15109" anchor="ctr"/>
                </a:tc>
                <a:tc>
                  <a:txBody>
                    <a:bodyPr/>
                    <a:lstStyle/>
                    <a:p>
                      <a:pPr algn="ctr"/>
                      <a:r>
                        <a:rPr lang="en-IN" sz="1600" b="1" dirty="0"/>
                        <a:t>Methodology</a:t>
                      </a:r>
                      <a:endParaRPr lang="en-IN" sz="1600" dirty="0"/>
                    </a:p>
                  </a:txBody>
                  <a:tcPr marL="30218" marR="30218" marT="15109" marB="15109" anchor="ctr"/>
                </a:tc>
                <a:tc>
                  <a:txBody>
                    <a:bodyPr/>
                    <a:lstStyle/>
                    <a:p>
                      <a:pPr algn="ctr"/>
                      <a:r>
                        <a:rPr lang="en-IN" sz="1600" b="1" dirty="0"/>
                        <a:t>Result</a:t>
                      </a:r>
                      <a:endParaRPr lang="en-IN" sz="1600" dirty="0"/>
                    </a:p>
                  </a:txBody>
                  <a:tcPr marL="30218" marR="30218" marT="15109" marB="15109" anchor="ctr"/>
                </a:tc>
                <a:extLst>
                  <a:ext uri="{0D108BD9-81ED-4DB2-BD59-A6C34878D82A}">
                    <a16:rowId xmlns:a16="http://schemas.microsoft.com/office/drawing/2014/main" val="1611365267"/>
                  </a:ext>
                </a:extLst>
              </a:tr>
              <a:tr h="1330708">
                <a:tc>
                  <a:txBody>
                    <a:bodyPr/>
                    <a:lstStyle/>
                    <a:p>
                      <a:pPr algn="ctr"/>
                      <a:r>
                        <a:rPr lang="en-US" sz="1400" b="1" dirty="0"/>
                        <a:t>BASE PAPER:</a:t>
                      </a:r>
                      <a:r>
                        <a:rPr lang="en-US" sz="1400" dirty="0"/>
                        <a:t> Affective Visualization Design: Leveraging the Emotional Impact of Data</a:t>
                      </a:r>
                    </a:p>
                  </a:txBody>
                  <a:tcPr marL="30218" marR="30218" marT="15109" marB="15109" anchor="ctr"/>
                </a:tc>
                <a:tc>
                  <a:txBody>
                    <a:bodyPr/>
                    <a:lstStyle/>
                    <a:p>
                      <a:pPr algn="ctr"/>
                      <a:r>
                        <a:rPr lang="en-IN" sz="1400" dirty="0" err="1"/>
                        <a:t>Xingyu</a:t>
                      </a:r>
                      <a:r>
                        <a:rPr lang="en-IN" sz="1400" dirty="0"/>
                        <a:t> Lan, et al.</a:t>
                      </a:r>
                    </a:p>
                  </a:txBody>
                  <a:tcPr marL="30218" marR="30218" marT="15109" marB="15109" anchor="ctr"/>
                </a:tc>
                <a:tc>
                  <a:txBody>
                    <a:bodyPr/>
                    <a:lstStyle/>
                    <a:p>
                      <a:pPr algn="ctr"/>
                      <a:r>
                        <a:rPr lang="en-IN" sz="1400"/>
                        <a:t>2023</a:t>
                      </a:r>
                    </a:p>
                  </a:txBody>
                  <a:tcPr marL="30218" marR="30218" marT="15109" marB="15109" anchor="ctr"/>
                </a:tc>
                <a:tc>
                  <a:txBody>
                    <a:bodyPr/>
                    <a:lstStyle/>
                    <a:p>
                      <a:pPr algn="ctr"/>
                      <a:r>
                        <a:rPr lang="en-US" sz="1400"/>
                        <a:t>IEEE Transactions on Visualization and Computer Graphics (TVCG)</a:t>
                      </a:r>
                    </a:p>
                  </a:txBody>
                  <a:tcPr marL="30218" marR="30218" marT="15109" marB="15109" anchor="ctr"/>
                </a:tc>
                <a:tc>
                  <a:txBody>
                    <a:bodyPr/>
                    <a:lstStyle/>
                    <a:p>
                      <a:pPr algn="ctr"/>
                      <a:r>
                        <a:rPr lang="en-US" sz="1400"/>
                        <a:t>Conducted a literature review of 109 papers on affective visualization and categorized emotional impact across 61 projects.</a:t>
                      </a:r>
                    </a:p>
                  </a:txBody>
                  <a:tcPr marL="30218" marR="30218" marT="15109" marB="15109" anchor="ctr"/>
                </a:tc>
                <a:tc>
                  <a:txBody>
                    <a:bodyPr/>
                    <a:lstStyle/>
                    <a:p>
                      <a:pPr algn="ctr"/>
                      <a:r>
                        <a:rPr lang="en-US" sz="1400" dirty="0"/>
                        <a:t>Proposed </a:t>
                      </a:r>
                      <a:r>
                        <a:rPr lang="en-US" sz="1400" b="1" dirty="0"/>
                        <a:t>Affective Visualization Design</a:t>
                      </a:r>
                      <a:r>
                        <a:rPr lang="en-US" sz="1400" dirty="0"/>
                        <a:t> framework that maps out design space for </a:t>
                      </a:r>
                      <a:r>
                        <a:rPr lang="en-US" sz="1400" b="1" dirty="0"/>
                        <a:t>emotionally engaging dashboards</a:t>
                      </a:r>
                      <a:r>
                        <a:rPr lang="en-US" sz="1400" dirty="0"/>
                        <a:t>.</a:t>
                      </a:r>
                    </a:p>
                  </a:txBody>
                  <a:tcPr marL="30218" marR="30218" marT="15109" marB="15109" anchor="ctr"/>
                </a:tc>
                <a:extLst>
                  <a:ext uri="{0D108BD9-81ED-4DB2-BD59-A6C34878D82A}">
                    <a16:rowId xmlns:a16="http://schemas.microsoft.com/office/drawing/2014/main" val="879217413"/>
                  </a:ext>
                </a:extLst>
              </a:tr>
              <a:tr h="1039868">
                <a:tc>
                  <a:txBody>
                    <a:bodyPr/>
                    <a:lstStyle/>
                    <a:p>
                      <a:pPr algn="ctr"/>
                      <a:r>
                        <a:rPr lang="en-US" sz="1400" dirty="0"/>
                        <a:t>Explaining Machine Learning Models in Sales Predictions</a:t>
                      </a:r>
                    </a:p>
                  </a:txBody>
                  <a:tcPr marL="30218" marR="30218" marT="15109" marB="15109" anchor="ctr"/>
                </a:tc>
                <a:tc>
                  <a:txBody>
                    <a:bodyPr/>
                    <a:lstStyle/>
                    <a:p>
                      <a:pPr algn="ctr"/>
                      <a:r>
                        <a:rPr lang="en-IN" sz="1400" dirty="0"/>
                        <a:t>M. </a:t>
                      </a:r>
                      <a:r>
                        <a:rPr lang="en-IN" sz="1400" dirty="0" err="1"/>
                        <a:t>Bohanec</a:t>
                      </a:r>
                      <a:r>
                        <a:rPr lang="en-IN" sz="1400" dirty="0"/>
                        <a:t>, et al.</a:t>
                      </a:r>
                    </a:p>
                  </a:txBody>
                  <a:tcPr marL="30218" marR="30218" marT="15109" marB="15109" anchor="ctr"/>
                </a:tc>
                <a:tc>
                  <a:txBody>
                    <a:bodyPr/>
                    <a:lstStyle/>
                    <a:p>
                      <a:pPr algn="ctr"/>
                      <a:r>
                        <a:rPr lang="en-IN" sz="1400"/>
                        <a:t>2017</a:t>
                      </a:r>
                    </a:p>
                  </a:txBody>
                  <a:tcPr marL="30218" marR="30218" marT="15109" marB="15109" anchor="ctr"/>
                </a:tc>
                <a:tc>
                  <a:txBody>
                    <a:bodyPr/>
                    <a:lstStyle/>
                    <a:p>
                      <a:pPr algn="ctr"/>
                      <a:r>
                        <a:rPr lang="en-IN" sz="1400"/>
                        <a:t>Expert Systems with Applications</a:t>
                      </a:r>
                    </a:p>
                  </a:txBody>
                  <a:tcPr marL="30218" marR="30218" marT="15109" marB="15109" anchor="ctr"/>
                </a:tc>
                <a:tc>
                  <a:txBody>
                    <a:bodyPr/>
                    <a:lstStyle/>
                    <a:p>
                      <a:pPr algn="ctr"/>
                      <a:r>
                        <a:rPr lang="en-US" sz="1400"/>
                        <a:t>Applied interpretable machine learning to real-world sales data; explained model behavior using decision rules.</a:t>
                      </a:r>
                    </a:p>
                  </a:txBody>
                  <a:tcPr marL="30218" marR="30218" marT="15109" marB="15109" anchor="ctr"/>
                </a:tc>
                <a:tc>
                  <a:txBody>
                    <a:bodyPr/>
                    <a:lstStyle/>
                    <a:p>
                      <a:pPr algn="ctr"/>
                      <a:r>
                        <a:rPr lang="en-US" sz="1400"/>
                        <a:t>Showed how </a:t>
                      </a:r>
                      <a:r>
                        <a:rPr lang="en-US" sz="1400" b="1"/>
                        <a:t>model explainability</a:t>
                      </a:r>
                      <a:r>
                        <a:rPr lang="en-US" sz="1400"/>
                        <a:t> improves trust and decision-making in </a:t>
                      </a:r>
                      <a:r>
                        <a:rPr lang="en-US" sz="1400" b="1"/>
                        <a:t>sales forecasting</a:t>
                      </a:r>
                      <a:r>
                        <a:rPr lang="en-US" sz="1400"/>
                        <a:t> using machine learning.</a:t>
                      </a:r>
                    </a:p>
                  </a:txBody>
                  <a:tcPr marL="30218" marR="30218" marT="15109" marB="15109" anchor="ctr"/>
                </a:tc>
                <a:extLst>
                  <a:ext uri="{0D108BD9-81ED-4DB2-BD59-A6C34878D82A}">
                    <a16:rowId xmlns:a16="http://schemas.microsoft.com/office/drawing/2014/main" val="3228232437"/>
                  </a:ext>
                </a:extLst>
              </a:tr>
              <a:tr h="1197864">
                <a:tc>
                  <a:txBody>
                    <a:bodyPr/>
                    <a:lstStyle/>
                    <a:p>
                      <a:pPr algn="ctr"/>
                      <a:r>
                        <a:rPr lang="en-US" sz="1400"/>
                        <a:t>Research on Peak Load Prediction Using Prophet-LSTM</a:t>
                      </a:r>
                    </a:p>
                  </a:txBody>
                  <a:tcPr marL="30218" marR="30218" marT="15109" marB="15109" anchor="ctr"/>
                </a:tc>
                <a:tc>
                  <a:txBody>
                    <a:bodyPr/>
                    <a:lstStyle/>
                    <a:p>
                      <a:pPr algn="ctr"/>
                      <a:r>
                        <a:rPr lang="en-IN" sz="1400"/>
                        <a:t>Z. Chen, et al.</a:t>
                      </a:r>
                    </a:p>
                  </a:txBody>
                  <a:tcPr marL="30218" marR="30218" marT="15109" marB="15109" anchor="ctr"/>
                </a:tc>
                <a:tc>
                  <a:txBody>
                    <a:bodyPr/>
                    <a:lstStyle/>
                    <a:p>
                      <a:pPr algn="ctr"/>
                      <a:r>
                        <a:rPr lang="en-IN" sz="1400"/>
                        <a:t>2023</a:t>
                      </a:r>
                    </a:p>
                  </a:txBody>
                  <a:tcPr marL="30218" marR="30218" marT="15109" marB="15109" anchor="ctr"/>
                </a:tc>
                <a:tc>
                  <a:txBody>
                    <a:bodyPr/>
                    <a:lstStyle/>
                    <a:p>
                      <a:pPr algn="ctr"/>
                      <a:r>
                        <a:rPr lang="en-IN" sz="1400"/>
                        <a:t>Sustainability Journal</a:t>
                      </a:r>
                    </a:p>
                  </a:txBody>
                  <a:tcPr marL="30218" marR="30218" marT="15109" marB="15109" anchor="ctr"/>
                </a:tc>
                <a:tc>
                  <a:txBody>
                    <a:bodyPr/>
                    <a:lstStyle/>
                    <a:p>
                      <a:pPr algn="ctr"/>
                      <a:r>
                        <a:rPr lang="en-US" sz="1400"/>
                        <a:t>Combined </a:t>
                      </a:r>
                      <a:r>
                        <a:rPr lang="en-US" sz="1400" b="1"/>
                        <a:t>Prophet</a:t>
                      </a:r>
                      <a:r>
                        <a:rPr lang="en-US" sz="1400"/>
                        <a:t> and </a:t>
                      </a:r>
                      <a:r>
                        <a:rPr lang="en-US" sz="1400" b="1"/>
                        <a:t>LSTM</a:t>
                      </a:r>
                      <a:r>
                        <a:rPr lang="en-US" sz="1400"/>
                        <a:t> for hybrid time-series forecasting; tested on energy consumption data.</a:t>
                      </a:r>
                    </a:p>
                  </a:txBody>
                  <a:tcPr marL="30218" marR="30218" marT="15109" marB="15109" anchor="ctr"/>
                </a:tc>
                <a:tc>
                  <a:txBody>
                    <a:bodyPr/>
                    <a:lstStyle/>
                    <a:p>
                      <a:pPr algn="ctr"/>
                      <a:r>
                        <a:rPr lang="en-US" sz="1400"/>
                        <a:t>Demonstrated that </a:t>
                      </a:r>
                      <a:r>
                        <a:rPr lang="en-US" sz="1400" b="1"/>
                        <a:t>Prophet + LSTM</a:t>
                      </a:r>
                      <a:r>
                        <a:rPr lang="en-US" sz="1400"/>
                        <a:t> is effective for seasonal and sequential pattern prediction. Inspired hybrid models.</a:t>
                      </a:r>
                    </a:p>
                  </a:txBody>
                  <a:tcPr marL="30218" marR="30218" marT="15109" marB="15109" anchor="ctr"/>
                </a:tc>
                <a:extLst>
                  <a:ext uri="{0D108BD9-81ED-4DB2-BD59-A6C34878D82A}">
                    <a16:rowId xmlns:a16="http://schemas.microsoft.com/office/drawing/2014/main" val="1858617482"/>
                  </a:ext>
                </a:extLst>
              </a:tr>
              <a:tr h="1114038">
                <a:tc>
                  <a:txBody>
                    <a:bodyPr/>
                    <a:lstStyle/>
                    <a:p>
                      <a:pPr algn="ctr"/>
                      <a:r>
                        <a:rPr lang="en-US" sz="1400"/>
                        <a:t>Harnessing LSTM and XGBoost for Storm Prediction</a:t>
                      </a:r>
                    </a:p>
                  </a:txBody>
                  <a:tcPr marL="30218" marR="30218" marT="15109" marB="15109" anchor="ctr"/>
                </a:tc>
                <a:tc>
                  <a:txBody>
                    <a:bodyPr/>
                    <a:lstStyle/>
                    <a:p>
                      <a:pPr algn="ctr"/>
                      <a:r>
                        <a:rPr lang="en-IN" sz="1400"/>
                        <a:t>A. Frifra, et al.</a:t>
                      </a:r>
                    </a:p>
                  </a:txBody>
                  <a:tcPr marL="30218" marR="30218" marT="15109" marB="15109" anchor="ctr"/>
                </a:tc>
                <a:tc>
                  <a:txBody>
                    <a:bodyPr/>
                    <a:lstStyle/>
                    <a:p>
                      <a:pPr algn="ctr"/>
                      <a:r>
                        <a:rPr lang="en-IN" sz="1400"/>
                        <a:t>2024</a:t>
                      </a:r>
                    </a:p>
                  </a:txBody>
                  <a:tcPr marL="30218" marR="30218" marT="15109" marB="15109" anchor="ctr"/>
                </a:tc>
                <a:tc>
                  <a:txBody>
                    <a:bodyPr/>
                    <a:lstStyle/>
                    <a:p>
                      <a:pPr algn="ctr"/>
                      <a:r>
                        <a:rPr lang="en-IN" sz="1400"/>
                        <a:t>Scientific Reports</a:t>
                      </a:r>
                    </a:p>
                  </a:txBody>
                  <a:tcPr marL="30218" marR="30218" marT="15109" marB="15109" anchor="ctr"/>
                </a:tc>
                <a:tc>
                  <a:txBody>
                    <a:bodyPr/>
                    <a:lstStyle/>
                    <a:p>
                      <a:pPr algn="ctr"/>
                      <a:r>
                        <a:rPr lang="en-US" sz="1400"/>
                        <a:t>Compared </a:t>
                      </a:r>
                      <a:r>
                        <a:rPr lang="en-US" sz="1400" b="1"/>
                        <a:t>LSTM</a:t>
                      </a:r>
                      <a:r>
                        <a:rPr lang="en-US" sz="1400"/>
                        <a:t> and </a:t>
                      </a:r>
                      <a:r>
                        <a:rPr lang="en-US" sz="1400" b="1"/>
                        <a:t>XGBoost</a:t>
                      </a:r>
                      <a:r>
                        <a:rPr lang="en-US" sz="1400"/>
                        <a:t> performance in complex weather time-series prediction tasks.</a:t>
                      </a:r>
                    </a:p>
                  </a:txBody>
                  <a:tcPr marL="30218" marR="30218" marT="15109" marB="15109" anchor="ctr"/>
                </a:tc>
                <a:tc>
                  <a:txBody>
                    <a:bodyPr/>
                    <a:lstStyle/>
                    <a:p>
                      <a:pPr algn="ctr"/>
                      <a:r>
                        <a:rPr lang="en-US" sz="1400"/>
                        <a:t>Found that combining </a:t>
                      </a:r>
                      <a:r>
                        <a:rPr lang="en-US" sz="1400" b="1"/>
                        <a:t>deep learning</a:t>
                      </a:r>
                      <a:r>
                        <a:rPr lang="en-US" sz="1400"/>
                        <a:t> (LSTM) with </a:t>
                      </a:r>
                      <a:r>
                        <a:rPr lang="en-US" sz="1400" b="1"/>
                        <a:t>tree-based ML</a:t>
                      </a:r>
                      <a:r>
                        <a:rPr lang="en-US" sz="1400"/>
                        <a:t> (XGBoost) improves long-term forecasting accuracy.</a:t>
                      </a:r>
                    </a:p>
                  </a:txBody>
                  <a:tcPr marL="30218" marR="30218" marT="15109" marB="15109" anchor="ctr"/>
                </a:tc>
                <a:extLst>
                  <a:ext uri="{0D108BD9-81ED-4DB2-BD59-A6C34878D82A}">
                    <a16:rowId xmlns:a16="http://schemas.microsoft.com/office/drawing/2014/main" val="3772645177"/>
                  </a:ext>
                </a:extLst>
              </a:tr>
              <a:tr h="1330708">
                <a:tc>
                  <a:txBody>
                    <a:bodyPr/>
                    <a:lstStyle/>
                    <a:p>
                      <a:pPr algn="ctr"/>
                      <a:r>
                        <a:rPr lang="en-US" sz="1400"/>
                        <a:t>Developing Integrated Dashboards Using Power BI</a:t>
                      </a:r>
                    </a:p>
                  </a:txBody>
                  <a:tcPr marL="30218" marR="30218" marT="15109" marB="15109" anchor="ctr"/>
                </a:tc>
                <a:tc>
                  <a:txBody>
                    <a:bodyPr/>
                    <a:lstStyle/>
                    <a:p>
                      <a:pPr algn="ctr"/>
                      <a:r>
                        <a:rPr lang="en-IN" sz="1400"/>
                        <a:t>C. T. Gonçalves, et al.</a:t>
                      </a:r>
                    </a:p>
                  </a:txBody>
                  <a:tcPr marL="30218" marR="30218" marT="15109" marB="15109" anchor="ctr"/>
                </a:tc>
                <a:tc>
                  <a:txBody>
                    <a:bodyPr/>
                    <a:lstStyle/>
                    <a:p>
                      <a:pPr algn="ctr"/>
                      <a:r>
                        <a:rPr lang="en-IN" sz="1400"/>
                        <a:t>2023</a:t>
                      </a:r>
                    </a:p>
                  </a:txBody>
                  <a:tcPr marL="30218" marR="30218" marT="15109" marB="15109" anchor="ctr"/>
                </a:tc>
                <a:tc>
                  <a:txBody>
                    <a:bodyPr/>
                    <a:lstStyle/>
                    <a:p>
                      <a:pPr algn="ctr"/>
                      <a:r>
                        <a:rPr lang="en-IN" sz="1400"/>
                        <a:t>Information Journal (MDPI)</a:t>
                      </a:r>
                    </a:p>
                  </a:txBody>
                  <a:tcPr marL="30218" marR="30218" marT="15109" marB="15109" anchor="ctr"/>
                </a:tc>
                <a:tc>
                  <a:txBody>
                    <a:bodyPr/>
                    <a:lstStyle/>
                    <a:p>
                      <a:pPr algn="ctr"/>
                      <a:r>
                        <a:rPr lang="en-US" sz="1400" dirty="0"/>
                        <a:t>Designed enterprise performance dashboards using Power BI; focused on KPIs, filtering, and visuals.</a:t>
                      </a:r>
                    </a:p>
                  </a:txBody>
                  <a:tcPr marL="30218" marR="30218" marT="15109" marB="15109" anchor="ctr"/>
                </a:tc>
                <a:tc>
                  <a:txBody>
                    <a:bodyPr/>
                    <a:lstStyle/>
                    <a:p>
                      <a:pPr algn="ctr"/>
                      <a:r>
                        <a:rPr lang="en-US" sz="1400" dirty="0"/>
                        <a:t>Showcased how </a:t>
                      </a:r>
                      <a:r>
                        <a:rPr lang="en-US" sz="1400" b="1" dirty="0"/>
                        <a:t>interactive dashboards</a:t>
                      </a:r>
                      <a:r>
                        <a:rPr lang="en-US" sz="1400" dirty="0"/>
                        <a:t> using Power BI drive business decisions and story-based data interpretation.</a:t>
                      </a:r>
                    </a:p>
                  </a:txBody>
                  <a:tcPr marL="30218" marR="30218" marT="15109" marB="15109" anchor="ctr"/>
                </a:tc>
                <a:extLst>
                  <a:ext uri="{0D108BD9-81ED-4DB2-BD59-A6C34878D82A}">
                    <a16:rowId xmlns:a16="http://schemas.microsoft.com/office/drawing/2014/main" val="704404534"/>
                  </a:ext>
                </a:extLst>
              </a:tr>
            </a:tbl>
          </a:graphicData>
        </a:graphic>
      </p:graphicFrame>
      <p:sp>
        <p:nvSpPr>
          <p:cNvPr id="4" name="TextBox 3">
            <a:extLst>
              <a:ext uri="{FF2B5EF4-FFF2-40B4-BE49-F238E27FC236}">
                <a16:creationId xmlns:a16="http://schemas.microsoft.com/office/drawing/2014/main" id="{F2194B9F-BFA5-061C-4862-D0562B3FAE52}"/>
              </a:ext>
            </a:extLst>
          </p:cNvPr>
          <p:cNvSpPr txBox="1"/>
          <p:nvPr/>
        </p:nvSpPr>
        <p:spPr>
          <a:xfrm>
            <a:off x="201168" y="-60836"/>
            <a:ext cx="4279392"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LITERATURE REVIEW: </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5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8EEBB4-3ADC-8D5F-3478-36F851A73F4C}"/>
              </a:ext>
            </a:extLst>
          </p:cNvPr>
          <p:cNvSpPr>
            <a:spLocks noGrp="1"/>
          </p:cNvSpPr>
          <p:nvPr>
            <p:ph type="title"/>
          </p:nvPr>
        </p:nvSpPr>
        <p:spPr>
          <a:xfrm>
            <a:off x="661416" y="79120"/>
            <a:ext cx="10869168" cy="2600071"/>
          </a:xfrm>
        </p:spPr>
        <p:txBody>
          <a:bodyPr>
            <a:noAutofit/>
          </a:bodyPr>
          <a:lstStyle/>
          <a:p>
            <a:pPr>
              <a:lnSpc>
                <a:spcPct val="150000"/>
              </a:lnSpc>
            </a:pPr>
            <a:r>
              <a:rPr lang="en-US" sz="2400" b="1" dirty="0">
                <a:latin typeface="Times New Roman" panose="02020603050405020304" pitchFamily="18" charset="0"/>
                <a:cs typeface="Times New Roman" panose="02020603050405020304" pitchFamily="18" charset="0"/>
              </a:rPr>
              <a:t>1. Affective Visualization Design: Leveraging the Emotional Impact of Data</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Xingyu</a:t>
            </a:r>
            <a:r>
              <a:rPr lang="en-US" sz="2400" dirty="0">
                <a:latin typeface="Times New Roman" panose="02020603050405020304" pitchFamily="18" charset="0"/>
                <a:cs typeface="Times New Roman" panose="02020603050405020304" pitchFamily="18" charset="0"/>
              </a:rPr>
              <a:t> Lan, et al.</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Journal</a:t>
            </a:r>
            <a:r>
              <a:rPr lang="en-US" sz="2400" dirty="0">
                <a:latin typeface="Times New Roman" panose="02020603050405020304" pitchFamily="18" charset="0"/>
                <a:cs typeface="Times New Roman" panose="02020603050405020304" pitchFamily="18" charset="0"/>
              </a:rPr>
              <a:t>: IEEE Transactions on Visualization and Computer Graphics (TVCG) – 2024</a:t>
            </a:r>
            <a:br>
              <a:rPr lang="en-US" sz="24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13123B3-0BC0-44C3-3C2A-D8967C5C783F}"/>
              </a:ext>
            </a:extLst>
          </p:cNvPr>
          <p:cNvSpPr>
            <a:spLocks noGrp="1"/>
          </p:cNvSpPr>
          <p:nvPr>
            <p:ph idx="1"/>
          </p:nvPr>
        </p:nvSpPr>
        <p:spPr>
          <a:xfrm>
            <a:off x="1234440" y="2145665"/>
            <a:ext cx="9134856" cy="4351338"/>
          </a:xfrm>
        </p:spPr>
        <p:txBody>
          <a:bodyPr>
            <a:normAutofit fontScale="92500" lnSpcReduction="10000"/>
          </a:bodyPr>
          <a:lstStyle/>
          <a:p>
            <a:pPr>
              <a:buNone/>
            </a:pPr>
            <a:r>
              <a:rPr lang="en-US" sz="2400" b="1" dirty="0">
                <a:latin typeface="Times New Roman" panose="02020603050405020304" pitchFamily="18" charset="0"/>
                <a:cs typeface="Times New Roman" panose="02020603050405020304" pitchFamily="18" charset="0"/>
              </a:rPr>
              <a:t>Description: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Reviews 109 research works on emotional elements in data visualization.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Classifies emotional design into categories and shows how it enhances clarity.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Defines a design space to map emotion into dashboards effectively.</a:t>
            </a:r>
          </a:p>
          <a:p>
            <a:pPr>
              <a:buNone/>
            </a:pPr>
            <a:r>
              <a:rPr lang="en-US" sz="2400" b="1" dirty="0">
                <a:latin typeface="Times New Roman" panose="02020603050405020304" pitchFamily="18" charset="0"/>
                <a:cs typeface="Times New Roman" panose="02020603050405020304" pitchFamily="18" charset="0"/>
              </a:rPr>
              <a:t>Use in Our Project: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the </a:t>
            </a:r>
            <a:r>
              <a:rPr lang="en-US" sz="2400" b="1" dirty="0">
                <a:latin typeface="Times New Roman" panose="02020603050405020304" pitchFamily="18" charset="0"/>
                <a:cs typeface="Times New Roman" panose="02020603050405020304" pitchFamily="18" charset="0"/>
              </a:rPr>
              <a:t>base paper</a:t>
            </a:r>
            <a:r>
              <a:rPr lang="en-US" sz="2400" dirty="0">
                <a:latin typeface="Times New Roman" panose="02020603050405020304" pitchFamily="18" charset="0"/>
                <a:cs typeface="Times New Roman" panose="02020603050405020304" pitchFamily="18" charset="0"/>
              </a:rPr>
              <a:t> that inspired the emotional storytelling in our dashboard.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Guided layout, color use, and the intent behind visual engagement in Power BI.</a:t>
            </a:r>
          </a:p>
          <a:p>
            <a:pPr>
              <a:buNone/>
            </a:pPr>
            <a:r>
              <a:rPr lang="en-US" sz="2400" b="1" dirty="0">
                <a:latin typeface="Times New Roman" panose="02020603050405020304" pitchFamily="18" charset="0"/>
                <a:cs typeface="Times New Roman" panose="02020603050405020304" pitchFamily="18" charset="0"/>
              </a:rPr>
              <a:t>Model / Evaluation: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ML model, but highlights visual strategies for stronger data communication.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53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2311</Words>
  <Application>Microsoft Office PowerPoint</Application>
  <PresentationFormat>Widescreen</PresentationFormat>
  <Paragraphs>256</Paragraphs>
  <Slides>37</Slides>
  <Notes>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37</vt:i4>
      </vt:variant>
    </vt:vector>
  </HeadingPairs>
  <TitlesOfParts>
    <vt:vector size="53" baseType="lpstr">
      <vt:lpstr>MS Mincho</vt:lpstr>
      <vt:lpstr>Algerian</vt:lpstr>
      <vt:lpstr>Aptos</vt:lpstr>
      <vt:lpstr>Arial</vt:lpstr>
      <vt:lpstr>Arial Black</vt:lpstr>
      <vt:lpstr>Book Antiqua</vt:lpstr>
      <vt:lpstr>Calibri</vt:lpstr>
      <vt:lpstr>Calibri Light</vt:lpstr>
      <vt:lpstr>Cambria</vt:lpstr>
      <vt:lpstr>Century Schoolbook</vt:lpstr>
      <vt:lpstr>Times New Roman</vt:lpstr>
      <vt:lpstr>Wide Latin</vt:lpstr>
      <vt:lpstr>Wingdings 2</vt:lpstr>
      <vt:lpstr>Office Theme</vt:lpstr>
      <vt:lpstr>Metropolitan</vt:lpstr>
      <vt:lpstr>View</vt:lpstr>
      <vt:lpstr>PowerPoint Presentation</vt:lpstr>
      <vt:lpstr>PowerPoint Presentation</vt:lpstr>
      <vt:lpstr>AFFECTIVE SALES: EMOTIONALLY DESIGNED SMART DASHBOARD FOR MULTI-MODEL SALES FORECASTING</vt:lpstr>
      <vt:lpstr> Objectives: </vt:lpstr>
      <vt:lpstr>Abstract:</vt:lpstr>
      <vt:lpstr>Introduction:</vt:lpstr>
      <vt:lpstr>Project Proposition – Smarter Sales Forecasting with AI</vt:lpstr>
      <vt:lpstr>PowerPoint Presentation</vt:lpstr>
      <vt:lpstr>1. Affective Visualization Design: Leveraging the Emotional Impact of Data Authors: Xingyu Lan, et al. Journal: IEEE Transactions on Visualization and Computer Graphics (TVCG) – 2024 </vt:lpstr>
      <vt:lpstr>2. Developing Integrated Performance Dashboards Using Power BI as a Platform Authors: C. T. Gonçalves et al. Journal: Information (Inf.), 2023 </vt:lpstr>
      <vt:lpstr>3. Explaining Machine Learning Models in Sales Predictions Authors: M. Bohanec et al. Journal: Expert Systems With Applications, 2017 </vt:lpstr>
      <vt:lpstr>4. Research on Peak Load Prediction Using Prophet-LSTM Model Authors: Z. Chen et al. Journal: Sustainability, 2023 </vt:lpstr>
      <vt:lpstr>5. Harnessing LSTM and XGBoost Algorithms for Prediction Authors: A. Frifra et al. Journal: Scientific Reports (Nature), 2024 </vt:lpstr>
      <vt:lpstr>PowerPoint Presentation</vt:lpstr>
      <vt:lpstr>PowerPoint Presentation</vt:lpstr>
      <vt:lpstr>PowerPoint Presentation</vt:lpstr>
      <vt:lpstr>PowerPoint Presentation</vt:lpstr>
      <vt:lpstr>PowerPoint Presentation</vt:lpstr>
      <vt:lpstr>PowerPoint Presentation</vt:lpstr>
      <vt:lpstr>Module’s description:</vt:lpstr>
      <vt:lpstr> Module 1: Data Collection</vt:lpstr>
      <vt:lpstr>Module 2: Data Preprocessing</vt:lpstr>
      <vt:lpstr>Module 3: ML Model – XGBoost (Extreme gradient bossting tree)</vt:lpstr>
      <vt:lpstr>PowerPoint Presentation</vt:lpstr>
      <vt:lpstr>Module 4: ML Model – Prophet</vt:lpstr>
      <vt:lpstr>PowerPoint Presentation</vt:lpstr>
      <vt:lpstr>Module 5: dl Model – LSTM</vt:lpstr>
      <vt:lpstr>PowerPoint Presentation</vt:lpstr>
      <vt:lpstr>PowerPoint Presentation</vt:lpstr>
      <vt:lpstr>Module 6: Power BI Dashboard</vt:lpstr>
      <vt:lpstr>Module 6: Power BI Dashboard</vt:lpstr>
      <vt:lpstr>PowerPoint Presentation</vt:lpstr>
      <vt:lpstr>PowerPoint Presentation</vt:lpstr>
      <vt:lpstr>PowerPoint Presentation</vt:lpstr>
      <vt:lpstr> 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santhosh G</dc:creator>
  <cp:lastModifiedBy>santhosh G</cp:lastModifiedBy>
  <cp:revision>14</cp:revision>
  <dcterms:created xsi:type="dcterms:W3CDTF">2025-05-29T16:23:44Z</dcterms:created>
  <dcterms:modified xsi:type="dcterms:W3CDTF">2025-05-30T07:54:26Z</dcterms:modified>
</cp:coreProperties>
</file>