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352" r:id="rId10"/>
    <p:sldId id="263" r:id="rId11"/>
    <p:sldId id="264" r:id="rId12"/>
    <p:sldId id="353" r:id="rId13"/>
    <p:sldId id="267" r:id="rId14"/>
    <p:sldId id="268" r:id="rId15"/>
    <p:sldId id="273" r:id="rId16"/>
    <p:sldId id="298" r:id="rId17"/>
    <p:sldId id="306" r:id="rId18"/>
    <p:sldId id="308" r:id="rId19"/>
    <p:sldId id="316" r:id="rId20"/>
    <p:sldId id="317" r:id="rId21"/>
    <p:sldId id="318" r:id="rId22"/>
    <p:sldId id="319" r:id="rId23"/>
    <p:sldId id="320" r:id="rId24"/>
    <p:sldId id="321" r:id="rId25"/>
    <p:sldId id="322" r:id="rId26"/>
    <p:sldId id="323" r:id="rId27"/>
    <p:sldId id="324" r:id="rId28"/>
    <p:sldId id="325" r:id="rId29"/>
    <p:sldId id="326" r:id="rId30"/>
    <p:sldId id="330" r:id="rId31"/>
    <p:sldId id="331" r:id="rId32"/>
    <p:sldId id="332" r:id="rId33"/>
    <p:sldId id="333" r:id="rId34"/>
    <p:sldId id="335" r:id="rId35"/>
    <p:sldId id="337" r:id="rId36"/>
    <p:sldId id="334" r:id="rId37"/>
    <p:sldId id="349" r:id="rId38"/>
    <p:sldId id="350" r:id="rId39"/>
    <p:sldId id="351" r:id="rId40"/>
    <p:sldId id="348" r:id="rId41"/>
    <p:sldId id="271" r:id="rId42"/>
    <p:sldId id="272" r:id="rId43"/>
  </p:sldIdLst>
  <p:sldSz cx="12192000" cy="6858000"/>
  <p:notesSz cx="6858000" cy="9144000"/>
  <p:embeddedFontLst>
    <p:embeddedFont>
      <p:font typeface="Verdana" panose="020B0604030504040204"/>
      <p:regular r:id="rId47"/>
      <p:bold r:id="rId48"/>
      <p:italic r:id="rId49"/>
      <p:boldItalic r:id="rId50"/>
    </p:embeddedFont>
    <p:embeddedFont>
      <p:font typeface="Noto Sans Symbols" panose="020B0604020202020204"/>
      <p:regular r:id="rId51"/>
    </p:embeddedFont>
    <p:embeddedFont>
      <p:font typeface="Calibri" panose="020F0502020204030204"/>
      <p:regular r:id="rId52"/>
      <p:bold r:id="rId53"/>
      <p:italic r:id="rId54"/>
      <p:boldItalic r:id="rId55"/>
    </p:embeddedFont>
    <p:embeddedFont>
      <p:font typeface="Arial Black" panose="020B0A04020102020204"/>
      <p:bold r:id="rId56"/>
    </p:embeddedFont>
    <p:embeddedFont>
      <p:font typeface="Verdana" panose="020B060403050404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74" userDrawn="1">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857C73-906B-4A22-9E47-D3EEB6A62BA1}"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94" y="114"/>
      </p:cViewPr>
      <p:guideLst>
        <p:guide orient="horz" pos="574"/>
        <p:guide pos="3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font" Target="fonts/font14.fntdata"/><Relationship Id="rId6" Type="http://schemas.openxmlformats.org/officeDocument/2006/relationships/slide" Target="slides/slide3.xml"/><Relationship Id="rId59" Type="http://schemas.openxmlformats.org/officeDocument/2006/relationships/font" Target="fonts/font13.fntdata"/><Relationship Id="rId58" Type="http://schemas.openxmlformats.org/officeDocument/2006/relationships/font" Target="fonts/font12.fntdata"/><Relationship Id="rId57" Type="http://schemas.openxmlformats.org/officeDocument/2006/relationships/font" Target="fonts/font11.fntdata"/><Relationship Id="rId56" Type="http://schemas.openxmlformats.org/officeDocument/2006/relationships/font" Target="fonts/font10.fntdata"/><Relationship Id="rId55" Type="http://schemas.openxmlformats.org/officeDocument/2006/relationships/font" Target="fonts/font9.fntdata"/><Relationship Id="rId54" Type="http://schemas.openxmlformats.org/officeDocument/2006/relationships/font" Target="fonts/font8.fntdata"/><Relationship Id="rId53" Type="http://schemas.openxmlformats.org/officeDocument/2006/relationships/font" Target="fonts/font7.fntdata"/><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2.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g2f5c24c296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g2f5c24c296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g2f5c24c296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g2f5c24c296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panose="020B0604020202020204"/>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panose="020B0604020202020204"/>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panose="020B0604020202020204"/>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panose="020B0604020202020204"/>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2"/>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3"/>
          <a:srcRect/>
          <a:stretch>
            <a:fillRect/>
          </a:stretch>
        </p:blipFill>
        <p:spPr>
          <a:xfrm>
            <a:off x="11111491" y="64077"/>
            <a:ext cx="1000125" cy="1143000"/>
          </a:xfrm>
          <a:prstGeom prst="rect">
            <a:avLst/>
          </a:prstGeom>
          <a:noFill/>
          <a:ln>
            <a:noFill/>
          </a:ln>
        </p:spPr>
      </p:pic>
      <p:sp>
        <p:nvSpPr>
          <p:cNvPr id="93" name="Google Shape;93;p1"/>
          <p:cNvSpPr txBox="1"/>
          <p:nvPr/>
        </p:nvSpPr>
        <p:spPr>
          <a:xfrm>
            <a:off x="838212" y="2613081"/>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B32B2"/>
              </a:buClr>
              <a:buSzPct val="100000"/>
              <a:buFont typeface="Arial Black" panose="020B0A04020102020204"/>
              <a:buNone/>
            </a:pPr>
            <a:r>
              <a:rPr lang="en-US" sz="4000" b="1">
                <a:solidFill>
                  <a:srgbClr val="7B32B2"/>
                </a:solidFill>
                <a:latin typeface="Arial Black" panose="020B0A04020102020204"/>
                <a:ea typeface="Arial Black" panose="020B0A04020102020204"/>
                <a:cs typeface="Arial Black" panose="020B0A04020102020204"/>
                <a:sym typeface="Arial Black" panose="020B0A04020102020204"/>
              </a:rPr>
              <a:t>Risk </a:t>
            </a:r>
            <a:r>
              <a:rPr lang="en-US" sz="4000" b="1" dirty="0">
                <a:solidFill>
                  <a:srgbClr val="7B32B2"/>
                </a:solidFill>
                <a:latin typeface="Arial Black" panose="020B0A04020102020204"/>
                <a:ea typeface="Arial Black" panose="020B0A04020102020204"/>
                <a:cs typeface="Arial Black" panose="020B0A04020102020204"/>
                <a:sym typeface="Arial Black" panose="020B0A04020102020204"/>
              </a:rPr>
              <a:t>Pro: Gradient Boosting for Disaster Forecasting and Prevention</a:t>
            </a:r>
            <a:endParaRPr sz="4000" b="1" dirty="0">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708910" y="5509870"/>
            <a:ext cx="46011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panose="020B0604020202020204"/>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Mrs.P. Jayasri Archana Devi (AP/SG)</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6350635" y="5462270"/>
            <a:ext cx="5306060"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panose="020B0604020202020204"/>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Santhosh B (221801046)</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panose="020B0604020202020204"/>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Thofiq Gani M (221801057)</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fontScale="92500"/>
          </a:bodyPr>
          <a:lstStyle/>
          <a:p>
            <a:pPr marL="0" marR="0" lvl="0" indent="0" algn="ctr" rtl="0">
              <a:lnSpc>
                <a:spcPct val="90000"/>
              </a:lnSpc>
              <a:spcBef>
                <a:spcPts val="0"/>
              </a:spcBef>
              <a:spcAft>
                <a:spcPts val="0"/>
              </a:spcAft>
              <a:buClr>
                <a:srgbClr val="002060"/>
              </a:buClr>
              <a:buSzPts val="2800"/>
              <a:buFont typeface="Verdana" panose="020B0604030504040204"/>
              <a:buNone/>
            </a:pPr>
            <a:r>
              <a:rPr lang="en-US" sz="28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8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Proposed System</a:t>
            </a:r>
            <a:endParaRPr sz="3200" b="1" dirty="0"/>
          </a:p>
        </p:txBody>
      </p:sp>
      <p:sp>
        <p:nvSpPr>
          <p:cNvPr id="162" name="Google Shape;162;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t>The proposed system uses Gradient Boosting Regression to predict disaster death outcomes, enabling better preparation and resource allocation. By analyzing historical disaster data and real-time hazard inputs, it identifies key factors contributing to mortality risks. This approach highlights high-risk areas, prioritizing efforts to mitigate potential losses and ensure vulnerable populations are better protected. The system continuously monitors and adapts to changing conditions, providing updated predictions and insights to improve disaster response planning. This ensures more efficient allocation of resources and enhances readiness to reduce disaster-related fatalities.</a:t>
            </a:r>
            <a:endParaRPr sz="2400" dirty="0">
              <a:latin typeface="Arial" panose="020B0604020202020204"/>
              <a:ea typeface="Arial" panose="020B0604020202020204"/>
              <a:cs typeface="Arial" panose="020B0604020202020204"/>
              <a:sym typeface="Arial" panose="020B0604020202020204"/>
            </a:endParaRPr>
          </a:p>
        </p:txBody>
      </p:sp>
      <p:sp>
        <p:nvSpPr>
          <p:cNvPr id="163" name="Google Shape;163;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64" name="Google Shape;164;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65" name="Google Shape;165;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System Architecture</a:t>
            </a:r>
            <a:endParaRPr sz="3200" b="1"/>
          </a:p>
        </p:txBody>
      </p:sp>
      <p:sp>
        <p:nvSpPr>
          <p:cNvPr id="189" name="Google Shape;189;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First Review</a:t>
            </a:r>
            <a:endParaRPr lang="en-US"/>
          </a:p>
        </p:txBody>
      </p:sp>
      <p:sp>
        <p:nvSpPr>
          <p:cNvPr id="190" name="Google Shape;190;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91" name="Google Shape;191;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1" descr="Screenshot 2024-11-23 082626"/>
          <p:cNvPicPr>
            <a:picLocks noChangeAspect="1"/>
          </p:cNvPicPr>
          <p:nvPr/>
        </p:nvPicPr>
        <p:blipFill>
          <a:blip r:embed="rId1"/>
          <a:stretch>
            <a:fillRect/>
          </a:stretch>
        </p:blipFill>
        <p:spPr>
          <a:xfrm>
            <a:off x="1026160" y="1783080"/>
            <a:ext cx="10148570" cy="4307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List of modules</a:t>
            </a:r>
            <a:endParaRPr sz="3200" b="1"/>
          </a:p>
        </p:txBody>
      </p:sp>
      <p:sp>
        <p:nvSpPr>
          <p:cNvPr id="198" name="Google Shape;198;p11"/>
          <p:cNvSpPr txBox="1">
            <a:spLocks noGrp="1"/>
          </p:cNvSpPr>
          <p:nvPr>
            <p:ph type="body" idx="1"/>
          </p:nvPr>
        </p:nvSpPr>
        <p:spPr>
          <a:xfrm>
            <a:off x="766445" y="1757680"/>
            <a:ext cx="10668000" cy="4709795"/>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1. Data Collection Module</a:t>
            </a:r>
            <a:endParaRPr lang="en-US" sz="2400">
              <a:latin typeface="Arial" panose="020B0604020202020204" pitchFamily="34" charset="0"/>
              <a:cs typeface="Arial" panose="020B0604020202020204" pitchFamily="34" charset="0"/>
              <a:sym typeface="+mn-ea"/>
            </a:endParaRP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2. Data Processing &amp; Preprocessing Module</a:t>
            </a:r>
            <a:endParaRPr lang="en-US" sz="2400">
              <a:latin typeface="Arial" panose="020B0604020202020204" pitchFamily="34" charset="0"/>
              <a:cs typeface="Arial" panose="020B0604020202020204" pitchFamily="34" charset="0"/>
              <a:sym typeface="+mn-ea"/>
            </a:endParaRP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3. Exploratory Data Analysis</a:t>
            </a:r>
            <a:endParaRPr lang="en-US" sz="2400">
              <a:latin typeface="Arial" panose="020B0604020202020204" pitchFamily="34" charset="0"/>
              <a:cs typeface="Arial" panose="020B0604020202020204" pitchFamily="34" charset="0"/>
              <a:sym typeface="+mn-ea"/>
            </a:endParaRP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4. Feature Engineering</a:t>
            </a:r>
            <a:endParaRPr lang="en-US" sz="2400">
              <a:latin typeface="Arial" panose="020B0604020202020204" pitchFamily="34" charset="0"/>
              <a:cs typeface="Arial" panose="020B0604020202020204" pitchFamily="34" charset="0"/>
              <a:sym typeface="+mn-ea"/>
            </a:endParaRP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5. Train gradient boosting for regression.</a:t>
            </a:r>
            <a:endParaRPr lang="en-US" sz="2400">
              <a:latin typeface="Arial" panose="020B0604020202020204" pitchFamily="34" charset="0"/>
              <a:cs typeface="Arial" panose="020B0604020202020204" pitchFamily="34" charset="0"/>
              <a:sym typeface="+mn-ea"/>
            </a:endParaRP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6. Model Evaluation</a:t>
            </a:r>
            <a:endParaRPr lang="en-US" sz="2400">
              <a:latin typeface="Arial" panose="020B0604020202020204" pitchFamily="34" charset="0"/>
              <a:cs typeface="Arial" panose="020B0604020202020204" pitchFamily="34" charset="0"/>
              <a:sym typeface="+mn-ea"/>
            </a:endParaRPr>
          </a:p>
          <a:p>
            <a:pPr marL="114300" lvl="0" indent="0" algn="l" rtl="0">
              <a:lnSpc>
                <a:spcPct val="100000"/>
              </a:lnSpc>
              <a:spcBef>
                <a:spcPts val="0"/>
              </a:spcBef>
              <a:spcAft>
                <a:spcPts val="0"/>
              </a:spcAft>
              <a:buSzPts val="1800"/>
              <a:buNone/>
            </a:pPr>
            <a:r>
              <a:rPr lang="en-US" sz="2400">
                <a:latin typeface="Arial" panose="020B0604020202020204" pitchFamily="34" charset="0"/>
                <a:cs typeface="Arial" panose="020B0604020202020204" pitchFamily="34" charset="0"/>
                <a:sym typeface="+mn-ea"/>
              </a:rPr>
              <a:t>7. Visualization of Results</a:t>
            </a:r>
            <a:endParaRPr lang="en-US" sz="2400">
              <a:latin typeface="Arial" panose="020B0604020202020204" pitchFamily="34" charset="0"/>
              <a:cs typeface="Arial" panose="020B0604020202020204" pitchFamily="34" charset="0"/>
              <a:sym typeface="+mn-ea"/>
            </a:endParaRPr>
          </a:p>
        </p:txBody>
      </p:sp>
      <p:sp>
        <p:nvSpPr>
          <p:cNvPr id="199" name="Google Shape;199;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200" name="Google Shape;200;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201" name="Google Shape;201;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Arial" panose="020B0604020202020204" pitchFamily="34" charset="0"/>
                <a:cs typeface="Arial" panose="020B0604020202020204" pitchFamily="34" charset="0"/>
                <a:sym typeface="+mn-ea"/>
              </a:rPr>
              <a:t>Data Collection Module:</a:t>
            </a:r>
            <a:endParaRPr lang="en-US" sz="3200" b="1"/>
          </a:p>
        </p:txBody>
      </p:sp>
      <p:sp>
        <p:nvSpPr>
          <p:cNvPr id="3" name="Text Placeholder 2"/>
          <p:cNvSpPr>
            <a:spLocks noGrp="1"/>
          </p:cNvSpPr>
          <p:nvPr>
            <p:ph type="body" idx="1"/>
          </p:nvPr>
        </p:nvSpPr>
        <p:spPr/>
        <p:txBody>
          <a:bodyPr/>
          <a:lstStyle/>
          <a:p>
            <a:pPr marL="114300" indent="0">
              <a:buNone/>
            </a:pPr>
            <a:r>
              <a:rPr lang="en-US" sz="2400">
                <a:latin typeface="+mj-lt"/>
                <a:cs typeface="+mj-lt"/>
              </a:rPr>
              <a:t>Module collects real-time data information from various sources.</a:t>
            </a:r>
            <a:endParaRPr lang="en-US" sz="2400">
              <a:latin typeface="+mj-lt"/>
              <a:cs typeface="+mj-lt"/>
            </a:endParaRPr>
          </a:p>
          <a:p>
            <a:r>
              <a:rPr lang="en-US" sz="2400">
                <a:latin typeface="+mj-lt"/>
                <a:cs typeface="+mj-lt"/>
              </a:rPr>
              <a:t>Data Cleaning</a:t>
            </a:r>
            <a:endParaRPr lang="en-US" sz="2400">
              <a:latin typeface="+mj-lt"/>
              <a:cs typeface="+mj-lt"/>
            </a:endParaRPr>
          </a:p>
          <a:p>
            <a:r>
              <a:rPr lang="en-US" sz="2400">
                <a:latin typeface="+mj-lt"/>
                <a:cs typeface="+mj-lt"/>
              </a:rPr>
              <a:t>Feature Engineering</a:t>
            </a:r>
            <a:endParaRPr lang="en-US" sz="2400">
              <a:latin typeface="+mj-lt"/>
              <a:cs typeface="+mj-lt"/>
            </a:endParaRPr>
          </a:p>
          <a:p>
            <a:r>
              <a:rPr lang="en-US" sz="2400">
                <a:latin typeface="+mj-lt"/>
                <a:cs typeface="+mj-lt"/>
              </a:rPr>
              <a:t>One-Hot Encoding</a:t>
            </a:r>
            <a:endParaRPr lang="en-US" sz="2400">
              <a:latin typeface="+mj-lt"/>
              <a:cs typeface="+mj-lt"/>
            </a:endParaRPr>
          </a:p>
          <a:p>
            <a:r>
              <a:rPr lang="en-US" sz="2400">
                <a:latin typeface="+mj-lt"/>
                <a:cs typeface="+mj-lt"/>
              </a:rPr>
              <a:t>Scaling</a:t>
            </a:r>
            <a:endParaRPr lang="en-US" sz="2400">
              <a:latin typeface="+mj-lt"/>
              <a:cs typeface="+mj-lt"/>
            </a:endParaRPr>
          </a:p>
          <a:p>
            <a:r>
              <a:rPr lang="en-US" sz="2400">
                <a:latin typeface="+mj-lt"/>
                <a:cs typeface="+mj-lt"/>
              </a:rPr>
              <a:t>Train-Test Split</a:t>
            </a:r>
            <a:endParaRPr lang="en-US" sz="2400">
              <a:latin typeface="+mj-lt"/>
              <a:cs typeface="+mj-lt"/>
            </a:endParaRPr>
          </a:p>
          <a:p>
            <a:r>
              <a:rPr lang="en-US" sz="2400">
                <a:latin typeface="+mj-lt"/>
                <a:cs typeface="+mj-lt"/>
              </a:rPr>
              <a:t>Loading the Dataset</a:t>
            </a:r>
            <a:endParaRPr lang="en-US" sz="2400">
              <a:latin typeface="+mj-lt"/>
              <a:cs typeface="+mj-lt"/>
            </a:endParaRPr>
          </a:p>
          <a:p>
            <a:r>
              <a:rPr lang="en-US" sz="2400">
                <a:latin typeface="+mj-lt"/>
                <a:cs typeface="+mj-lt"/>
              </a:rPr>
              <a:t>Initial Data Inspection</a:t>
            </a:r>
            <a:endParaRPr lang="en-US" sz="2400">
              <a:latin typeface="+mj-lt"/>
              <a:cs typeface="+mj-lt"/>
            </a:endParaRPr>
          </a:p>
          <a:p>
            <a:r>
              <a:rPr lang="en-US" sz="2400">
                <a:latin typeface="+mj-lt"/>
                <a:cs typeface="+mj-lt"/>
              </a:rPr>
              <a:t>Check for Missing Values</a:t>
            </a:r>
            <a:endParaRPr lang="en-US" sz="2400">
              <a:latin typeface="+mj-lt"/>
              <a:cs typeface="+mj-lt"/>
            </a:endParaRPr>
          </a:p>
          <a:p>
            <a:r>
              <a:rPr lang="en-US" sz="2400">
                <a:latin typeface="+mj-lt"/>
                <a:cs typeface="+mj-lt"/>
              </a:rPr>
              <a:t>Column Review</a:t>
            </a:r>
            <a:endParaRPr lang="en-US" sz="2400">
              <a:latin typeface="+mj-lt"/>
              <a:cs typeface="+mj-lt"/>
            </a:endParaRPr>
          </a:p>
          <a:p>
            <a:endParaRPr lang="en-US" sz="2400">
              <a:latin typeface="+mj-lt"/>
              <a:cs typeface="+mj-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6" name="Picture 5" descr="Screenshot 2024-10-21 212250"/>
          <p:cNvPicPr>
            <a:picLocks noChangeAspect="1"/>
          </p:cNvPicPr>
          <p:nvPr/>
        </p:nvPicPr>
        <p:blipFill>
          <a:blip r:embed="rId1"/>
          <a:stretch>
            <a:fillRect/>
          </a:stretch>
        </p:blipFill>
        <p:spPr>
          <a:xfrm>
            <a:off x="5958840" y="2291715"/>
            <a:ext cx="5047615" cy="38525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sym typeface="+mn-ea"/>
              </a:rPr>
              <a:t>Data Processing &amp; Preprocessing Module:</a:t>
            </a:r>
            <a:endParaRPr lang="en-US" b="1"/>
          </a:p>
        </p:txBody>
      </p:sp>
      <p:sp>
        <p:nvSpPr>
          <p:cNvPr id="3" name="Text Placeholder 2"/>
          <p:cNvSpPr>
            <a:spLocks noGrp="1"/>
          </p:cNvSpPr>
          <p:nvPr>
            <p:ph type="body" idx="1"/>
          </p:nvPr>
        </p:nvSpPr>
        <p:spPr/>
        <p:txBody>
          <a:bodyPr/>
          <a:lstStyle/>
          <a:p>
            <a:pPr marL="114300" indent="0">
              <a:buNone/>
            </a:pPr>
            <a:r>
              <a:rPr lang="en-US" sz="2400"/>
              <a:t>Module preprocesses and transforms raw data into formats suitable for analysis.</a:t>
            </a:r>
            <a:endParaRPr lang="en-US" sz="2400"/>
          </a:p>
          <a:p>
            <a:pPr marL="114300" indent="0">
              <a:buNone/>
            </a:pPr>
            <a:r>
              <a:rPr lang="en-US" sz="2400" b="1"/>
              <a:t>Algorithm Steps:</a:t>
            </a:r>
            <a:endParaRPr lang="en-US" sz="2400" b="1"/>
          </a:p>
          <a:p>
            <a:pPr marL="114300" indent="0">
              <a:buNone/>
            </a:pPr>
            <a:r>
              <a:rPr lang="en-US" sz="1800" b="1"/>
              <a:t>Data Loading:</a:t>
            </a:r>
            <a:endParaRPr lang="en-US" sz="1800" b="1"/>
          </a:p>
          <a:p>
            <a:pPr marL="114300" indent="0">
              <a:buNone/>
            </a:pPr>
            <a:r>
              <a:rPr lang="en-US" sz="1800"/>
              <a:t> import pandas as pd</a:t>
            </a:r>
            <a:endParaRPr lang="en-US" sz="1800"/>
          </a:p>
          <a:p>
            <a:pPr marL="114300" indent="0">
              <a:buNone/>
            </a:pPr>
            <a:r>
              <a:rPr lang="en-US" sz="1800"/>
              <a:t> disaster_df = pd.read_csv('/content/disasters.csv')s</a:t>
            </a:r>
            <a:endParaRPr lang="en-US" sz="1800"/>
          </a:p>
          <a:p>
            <a:pPr marL="114300" indent="0">
              <a:buNone/>
            </a:pPr>
            <a:r>
              <a:rPr lang="en-US" sz="1800" b="1"/>
              <a:t>Identify Missing Values:</a:t>
            </a:r>
            <a:endParaRPr lang="en-US" sz="1800" b="1"/>
          </a:p>
          <a:p>
            <a:pPr marL="114300" indent="0">
              <a:buNone/>
            </a:pPr>
            <a:r>
              <a:rPr lang="en-US" sz="1800"/>
              <a:t> print(disaster_df.isnull().sum())</a:t>
            </a:r>
            <a:endParaRPr lang="en-US" sz="1800"/>
          </a:p>
          <a:p>
            <a:pPr marL="114300" indent="0">
              <a:buNone/>
            </a:pPr>
            <a:r>
              <a:rPr lang="en-US" sz="1800" b="1"/>
              <a:t>Drop Duplicates:</a:t>
            </a:r>
            <a:endParaRPr lang="en-US" sz="1800" b="1"/>
          </a:p>
          <a:p>
            <a:pPr marL="114300" indent="0">
              <a:buNone/>
            </a:pPr>
            <a:r>
              <a:rPr lang="en-US" sz="1800"/>
              <a:t>disaster_df.drop_duplicates(inplace=True)</a:t>
            </a:r>
            <a:endParaRPr lang="en-US" sz="1800"/>
          </a:p>
          <a:p>
            <a:pPr marL="114300" indent="0">
              <a:buNone/>
            </a:pPr>
            <a:endParaRPr lang="en-US" sz="1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sym typeface="+mn-ea"/>
              </a:rPr>
              <a:t>Data Processing &amp; Preprocessing Module:</a:t>
            </a:r>
            <a:endParaRPr lang="en-US"/>
          </a:p>
        </p:txBody>
      </p:sp>
      <p:sp>
        <p:nvSpPr>
          <p:cNvPr id="3" name="Text Placeholder 2"/>
          <p:cNvSpPr>
            <a:spLocks noGrp="1"/>
          </p:cNvSpPr>
          <p:nvPr>
            <p:ph type="body" idx="1"/>
          </p:nvPr>
        </p:nvSpPr>
        <p:spPr>
          <a:xfrm>
            <a:off x="766445" y="1685290"/>
            <a:ext cx="11294110" cy="4267200"/>
          </a:xfrm>
        </p:spPr>
        <p:txBody>
          <a:bodyPr/>
          <a:lstStyle/>
          <a:p>
            <a:pPr marL="114300" indent="0">
              <a:buNone/>
            </a:pPr>
            <a:r>
              <a:rPr lang="en-US" sz="2000" b="1"/>
              <a:t>Convert 'Year' to Integer:</a:t>
            </a:r>
            <a:endParaRPr lang="en-US" sz="2000" b="1"/>
          </a:p>
          <a:p>
            <a:pPr marL="114300" indent="0">
              <a:buNone/>
            </a:pPr>
            <a:r>
              <a:rPr lang="en-US" sz="2000"/>
              <a:t>disaster_df['Year'] = disaster_df['Year'].astype(int) </a:t>
            </a:r>
            <a:endParaRPr lang="en-US" sz="2000"/>
          </a:p>
          <a:p>
            <a:pPr marL="114300" indent="0">
              <a:buNone/>
            </a:pPr>
            <a:r>
              <a:rPr lang="en-US" sz="2000" b="1"/>
              <a:t>Fill Missing Values in Numeric Columns:</a:t>
            </a:r>
            <a:endParaRPr lang="en-US" sz="2000" b="1"/>
          </a:p>
          <a:p>
            <a:pPr marL="114300" indent="0">
              <a:buNone/>
            </a:pPr>
            <a:r>
              <a:rPr lang="en-US" sz="2000"/>
              <a:t>disaster_df[numeric_cols] = disaster_df[numeric_cols].fillna(disaster_df[numeric_cols].mean())</a:t>
            </a:r>
            <a:endParaRPr lang="en-US" sz="2000"/>
          </a:p>
          <a:p>
            <a:pPr marL="114300" indent="0">
              <a:buNone/>
            </a:pPr>
            <a:r>
              <a:rPr lang="en-US" sz="2000" b="1"/>
              <a:t>Remove Outliers in 'Deaths':</a:t>
            </a:r>
            <a:endParaRPr lang="en-US" sz="2000" b="1"/>
          </a:p>
          <a:p>
            <a:pPr marL="114300" indent="0">
              <a:buNone/>
            </a:pPr>
            <a:r>
              <a:rPr lang="en-US" sz="2000"/>
              <a:t>Q1, Q3 = disaster_df['Deaths'].quantile([0.25, 0.75])</a:t>
            </a:r>
            <a:endParaRPr lang="en-US" sz="2000"/>
          </a:p>
          <a:p>
            <a:pPr marL="114300" indent="0">
              <a:buNone/>
            </a:pPr>
            <a:r>
              <a:rPr lang="en-US" sz="2000"/>
              <a:t>IQR = Q3 - Q1</a:t>
            </a:r>
            <a:endParaRPr lang="en-US" sz="2000"/>
          </a:p>
          <a:p>
            <a:pPr marL="114300" indent="0">
              <a:buNone/>
            </a:pPr>
            <a:r>
              <a:rPr lang="en-US" sz="2000"/>
              <a:t>disaster_df = disaster_df[~((disaster_df['Deaths'] &lt; (Q1 - 1.5 * IQR)) | (disaster_df['Deaths'] &gt; (Q3 + 1.5 * IQR)))]</a:t>
            </a:r>
            <a:endParaRPr lang="en-US" sz="2000"/>
          </a:p>
          <a:p>
            <a:pPr marL="114300" indent="0">
              <a:buNone/>
            </a:pPr>
            <a:r>
              <a:rPr lang="en-US" sz="2000" b="1">
                <a:sym typeface="+mn-ea"/>
              </a:rPr>
              <a:t>Display Cleaned Dataset:</a:t>
            </a:r>
            <a:endParaRPr lang="en-US" sz="2000"/>
          </a:p>
          <a:p>
            <a:pPr marL="114300" indent="0">
              <a:buNone/>
            </a:pPr>
            <a:r>
              <a:rPr lang="en-US" sz="2000">
                <a:sym typeface="+mn-ea"/>
              </a:rPr>
              <a:t>        print(disaster_df.head())</a:t>
            </a:r>
            <a:endParaRPr lang="en-US" sz="2000"/>
          </a:p>
          <a:p>
            <a:pPr marL="114300" indent="0">
              <a:buNone/>
            </a:pPr>
            <a:endParaRPr lang="en-US" sz="2000"/>
          </a:p>
          <a:p>
            <a:pPr marL="114300" indent="0">
              <a:buNone/>
            </a:pPr>
            <a:endParaRPr lang="en-US" sz="2000"/>
          </a:p>
          <a:p>
            <a:endParaRPr lang="en-US" sz="20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effectLst>
                  <a:outerShdw blurRad="38100" dist="19050" dir="2700000" algn="tl" rotWithShape="0">
                    <a:schemeClr val="dk1">
                      <a:alpha val="40000"/>
                    </a:schemeClr>
                  </a:outerShdw>
                </a:effectLst>
              </a:rPr>
              <a:t>Model flow diagram</a:t>
            </a:r>
            <a:endParaRPr lang="en-US" b="1" dirty="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lstStyle/>
          <a:p>
            <a:pPr marL="114300" indent="0">
              <a:buNone/>
            </a:pPr>
            <a:r>
              <a:rPr lang="en-US" sz="2400"/>
              <a:t>                             Data flow process</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10" name="Picture 9" descr="Screenshot 2024-10-21 215029"/>
          <p:cNvPicPr>
            <a:picLocks noChangeAspect="1"/>
          </p:cNvPicPr>
          <p:nvPr/>
        </p:nvPicPr>
        <p:blipFill>
          <a:blip r:embed="rId1"/>
          <a:stretch>
            <a:fillRect/>
          </a:stretch>
        </p:blipFill>
        <p:spPr>
          <a:xfrm>
            <a:off x="1327150" y="2314575"/>
            <a:ext cx="9931400" cy="3829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Exploratory Data Analysis</a:t>
            </a:r>
            <a:endParaRPr lang="en-US" b="1" dirty="0"/>
          </a:p>
        </p:txBody>
      </p:sp>
      <p:sp>
        <p:nvSpPr>
          <p:cNvPr id="3" name="Text Placeholder 2"/>
          <p:cNvSpPr>
            <a:spLocks noGrp="1"/>
          </p:cNvSpPr>
          <p:nvPr>
            <p:ph type="body" idx="1"/>
          </p:nvPr>
        </p:nvSpPr>
        <p:spPr/>
        <p:txBody>
          <a:bodyPr/>
          <a:lstStyle/>
          <a:p>
            <a:pPr marL="114300" indent="0">
              <a:buNone/>
            </a:pPr>
            <a:r>
              <a:rPr lang="en-US" sz="2000" b="1">
                <a:solidFill>
                  <a:schemeClr val="tx1"/>
                </a:solidFill>
                <a:effectLst>
                  <a:outerShdw blurRad="38100" dist="19050" dir="2700000" algn="tl" rotWithShape="0">
                    <a:schemeClr val="dk1">
                      <a:alpha val="40000"/>
                    </a:schemeClr>
                  </a:outerShdw>
                </a:effectLst>
              </a:rPr>
              <a:t>1.Data Inspection and Cleaning:</a:t>
            </a:r>
            <a:r>
              <a:rPr lang="en-US" sz="2000"/>
              <a:t> Loaded the disaster dataset, inspected the first rows, and handled missing values by filling them with the mean and removing duplicates.</a:t>
            </a:r>
            <a:endParaRPr lang="en-US" sz="2000"/>
          </a:p>
          <a:p>
            <a:pPr marL="114300" indent="0">
              <a:buNone/>
            </a:pPr>
            <a:endParaRPr lang="en-US" sz="2000"/>
          </a:p>
          <a:p>
            <a:pPr marL="114300" indent="0">
              <a:buNone/>
            </a:pPr>
            <a:r>
              <a:rPr lang="en-US" sz="2000" b="1"/>
              <a:t>2.Year Conversion and Outlier Removal:</a:t>
            </a:r>
            <a:r>
              <a:rPr lang="en-US" sz="2000"/>
              <a:t> Converted the 'Year' column to integer format and removed outliers from the 'Deaths' column using the IQR method.</a:t>
            </a:r>
            <a:endParaRPr lang="en-US" sz="2000"/>
          </a:p>
          <a:p>
            <a:pPr marL="114300" indent="0">
              <a:buNone/>
            </a:pPr>
            <a:endParaRPr lang="en-US" sz="2000"/>
          </a:p>
          <a:p>
            <a:pPr marL="114300" indent="0">
              <a:buNone/>
            </a:pPr>
            <a:r>
              <a:rPr lang="en-US" sz="2000" b="1"/>
              <a:t>3.Data Visualization:</a:t>
            </a:r>
            <a:r>
              <a:rPr lang="en-US" sz="2000"/>
              <a:t> Plotted the distribution of deaths, the frequency of disaster types, and a heatmap showing the correlation between numeric variable</a:t>
            </a: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a:p>
            <a:pPr marL="114300" indent="0">
              <a:buNone/>
            </a:pPr>
            <a:endParaRPr lang="en-US" sz="18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Exploratory Data Analysis</a:t>
            </a:r>
            <a:endParaRPr lang="en-US" b="1" dirty="0"/>
          </a:p>
        </p:txBody>
      </p:sp>
      <p:sp>
        <p:nvSpPr>
          <p:cNvPr id="3" name="Text Placeholder 2"/>
          <p:cNvSpPr>
            <a:spLocks noGrp="1"/>
          </p:cNvSpPr>
          <p:nvPr>
            <p:ph type="body" idx="1"/>
          </p:nvPr>
        </p:nvSpPr>
        <p:spPr/>
        <p:txBody>
          <a:bodyPr/>
          <a:lstStyle/>
          <a:p>
            <a:pPr marL="114300" indent="0">
              <a:buNone/>
            </a:pPr>
            <a:r>
              <a:rPr lang="en-US" sz="2000" b="1" dirty="0"/>
              <a:t>4.Feature Engineering:</a:t>
            </a:r>
            <a:r>
              <a:rPr lang="en-US" sz="2000" dirty="0"/>
              <a:t> Created new features like the Disaster Severity Index, Disaster Frequency by year and region, Time Since Last Disaster, and Decade.</a:t>
            </a:r>
            <a:endParaRPr lang="en-US" sz="2000" dirty="0"/>
          </a:p>
          <a:p>
            <a:endParaRPr lang="en-US" sz="2000" dirty="0"/>
          </a:p>
          <a:p>
            <a:pPr marL="114300" indent="0">
              <a:buNone/>
            </a:pPr>
            <a:r>
              <a:rPr lang="en-US" sz="2000" b="1" dirty="0"/>
              <a:t>5.One-Hot Encoding: </a:t>
            </a:r>
            <a:r>
              <a:rPr lang="en-US" sz="2000" dirty="0"/>
              <a:t>Converted categorical variables (like </a:t>
            </a:r>
            <a:r>
              <a:rPr lang="en-US" sz="2000" dirty="0" err="1"/>
              <a:t>Disaster_Type</a:t>
            </a:r>
            <a:r>
              <a:rPr lang="en-US" sz="2000" dirty="0"/>
              <a:t> and Entity) into numerical format using one-hot encoding for machine learning compatibility.</a:t>
            </a:r>
            <a:endParaRPr lang="en-US" sz="2000" dirty="0"/>
          </a:p>
          <a:p>
            <a:endParaRPr lang="en-US" sz="2000" dirty="0"/>
          </a:p>
          <a:p>
            <a:pPr marL="114300" indent="0">
              <a:buNone/>
            </a:pPr>
            <a:r>
              <a:rPr lang="en-US" sz="2000" b="1" dirty="0"/>
              <a:t>6.Data Scaling and Train-Test Split: </a:t>
            </a:r>
            <a:r>
              <a:rPr lang="en-US" sz="2000" dirty="0"/>
              <a:t>Scaled numerical features using </a:t>
            </a:r>
            <a:r>
              <a:rPr lang="en-US" sz="2000" dirty="0" err="1"/>
              <a:t>MinMaxScaler</a:t>
            </a:r>
            <a:r>
              <a:rPr lang="en-US" sz="2000" dirty="0"/>
              <a:t> and split the dataset into training and testing sets for further model development.</a:t>
            </a:r>
            <a:endParaRPr lang="en-US" sz="2000" dirty="0"/>
          </a:p>
          <a:p>
            <a:endParaRPr lang="en-US" sz="2000" dirty="0"/>
          </a:p>
          <a:p>
            <a:endParaRPr lang="en-US" sz="2000"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cs typeface="+mj-lt"/>
                <a:sym typeface="+mn-ea"/>
              </a:rPr>
              <a:t>Feature Engineering</a:t>
            </a:r>
            <a:endParaRPr lang="en-US" b="1" dirty="0"/>
          </a:p>
        </p:txBody>
      </p:sp>
      <p:sp>
        <p:nvSpPr>
          <p:cNvPr id="3" name="Text Placeholder 2"/>
          <p:cNvSpPr>
            <a:spLocks noGrp="1"/>
          </p:cNvSpPr>
          <p:nvPr>
            <p:ph type="body" idx="1"/>
          </p:nvPr>
        </p:nvSpPr>
        <p:spPr/>
        <p:txBody>
          <a:bodyPr/>
          <a:lstStyle/>
          <a:p>
            <a:pPr marL="114300" indent="0">
              <a:buNone/>
            </a:pPr>
            <a:r>
              <a:rPr lang="en-US" sz="2000" b="1"/>
              <a:t>1.Disaster Severity Index:</a:t>
            </a:r>
            <a:r>
              <a:rPr lang="en-US" sz="2000"/>
              <a:t> A new feature created to measure disaster severity as a percentage of deaths relative to the population:</a:t>
            </a:r>
            <a:endParaRPr lang="en-US" sz="2000"/>
          </a:p>
          <a:p>
            <a:endParaRPr lang="en-US" sz="2000"/>
          </a:p>
          <a:p>
            <a:pPr marL="114300" indent="0">
              <a:buNone/>
            </a:pPr>
            <a:endParaRPr lang="en-US" sz="2000"/>
          </a:p>
          <a:p>
            <a:pPr marL="114300" indent="0">
              <a:buNone/>
            </a:pPr>
            <a:endParaRPr lang="en-US" sz="2000"/>
          </a:p>
          <a:p>
            <a:pPr marL="114300" indent="0">
              <a:buNone/>
            </a:pPr>
            <a:r>
              <a:rPr lang="en-US" sz="2000" b="1"/>
              <a:t>2.Disaster Frequency by Year: </a:t>
            </a:r>
            <a:r>
              <a:rPr lang="en-US" sz="2000"/>
              <a:t>Calculates the number of disasters per year for each region (Entity), allowing analysis of how often disasters occur in specific areas.</a:t>
            </a:r>
            <a:endParaRPr lang="en-US" sz="2000"/>
          </a:p>
          <a:p>
            <a:pPr marL="114300" indent="0">
              <a:buNone/>
            </a:pPr>
            <a:endParaRPr lang="en-US" sz="2000"/>
          </a:p>
          <a:p>
            <a:pPr marL="114300" indent="0">
              <a:buNone/>
            </a:pPr>
            <a:r>
              <a:rPr lang="en-US" sz="2000" b="1"/>
              <a:t>3.Time Since Last Disaster:</a:t>
            </a:r>
            <a:r>
              <a:rPr lang="en-US" sz="2000"/>
              <a:t> A feature that calculates the difference in years between consecutive disasters in the same region, helping track disaster intervals over time.</a:t>
            </a:r>
            <a:endParaRPr lang="en-US" sz="20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21 220224"/>
          <p:cNvPicPr>
            <a:picLocks noChangeAspect="1"/>
          </p:cNvPicPr>
          <p:nvPr/>
        </p:nvPicPr>
        <p:blipFill>
          <a:blip r:embed="rId1"/>
          <a:stretch>
            <a:fillRect/>
          </a:stretch>
        </p:blipFill>
        <p:spPr>
          <a:xfrm>
            <a:off x="3390265" y="2402205"/>
            <a:ext cx="4657725" cy="895350"/>
          </a:xfrm>
          <a:prstGeom prst="rect">
            <a:avLst/>
          </a:prstGeom>
        </p:spPr>
      </p:pic>
      <p:sp>
        <p:nvSpPr>
          <p:cNvPr id="6" name="Text Box 5"/>
          <p:cNvSpPr txBox="1"/>
          <p:nvPr/>
        </p:nvSpPr>
        <p:spPr>
          <a:xfrm>
            <a:off x="5439410" y="1069975"/>
            <a:ext cx="4064000" cy="306705"/>
          </a:xfrm>
          <a:prstGeom prst="rect">
            <a:avLst/>
          </a:prstGeom>
          <a:noFill/>
        </p:spPr>
        <p:txBody>
          <a:bodyPr wrap="square" rtlCol="0">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Problem Statement and Motivation</a:t>
            </a:r>
            <a:endParaRPr sz="2800">
              <a:solidFill>
                <a:schemeClr val="dk1"/>
              </a:solidFill>
            </a:endParaRPr>
          </a:p>
        </p:txBody>
      </p:sp>
      <p:sp>
        <p:nvSpPr>
          <p:cNvPr id="102" name="Google Shape;102;p2"/>
          <p:cNvSpPr txBox="1">
            <a:spLocks noGrp="1"/>
          </p:cNvSpPr>
          <p:nvPr>
            <p:ph type="body" idx="1"/>
          </p:nvPr>
        </p:nvSpPr>
        <p:spPr>
          <a:xfrm>
            <a:off x="766225" y="1749425"/>
            <a:ext cx="11016900" cy="4267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CC0000"/>
              </a:buClr>
              <a:buSzPts val="2400"/>
              <a:buNone/>
            </a:pPr>
            <a:r>
              <a:rPr lang="en-US" sz="2400" b="1">
                <a:latin typeface="Arial" panose="020B0604020202020204"/>
                <a:ea typeface="Arial" panose="020B0604020202020204"/>
                <a:cs typeface="Arial" panose="020B0604020202020204"/>
                <a:sym typeface="Arial" panose="020B0604020202020204"/>
              </a:rPr>
              <a:t>Problem Statement:</a:t>
            </a:r>
            <a:endParaRPr sz="2400" i="0" u="none" strike="noStrike" cap="none">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a:solidFill>
                  <a:srgbClr val="000000"/>
                </a:solidFill>
                <a:latin typeface="Arial" panose="020B0604020202020204"/>
                <a:ea typeface="Arial" panose="020B0604020202020204"/>
                <a:cs typeface="Arial" panose="020B0604020202020204"/>
                <a:sym typeface="Arial" panose="020B0604020202020204"/>
              </a:rPr>
              <a:t>Cities are at greater risk of disasters because of fast development and climate change. Current risk assessment methods are often outdated and don’t use all the necessary data or provide real-time updates, making it hard to prepare and respond effectively.</a:t>
            </a:r>
            <a:endParaRPr sz="240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b="1">
                <a:latin typeface="Arial" panose="020B0604020202020204"/>
                <a:ea typeface="Arial" panose="020B0604020202020204"/>
                <a:cs typeface="Arial" panose="020B0604020202020204"/>
                <a:sym typeface="Arial" panose="020B0604020202020204"/>
              </a:rPr>
              <a:t>Motivation:</a:t>
            </a:r>
            <a:endParaRPr sz="2400">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80"/>
              </a:spcBef>
              <a:spcAft>
                <a:spcPts val="0"/>
              </a:spcAft>
              <a:buClr>
                <a:srgbClr val="CC0000"/>
              </a:buClr>
              <a:buSzPts val="2400"/>
              <a:buNone/>
            </a:pPr>
            <a:r>
              <a:rPr lang="en-US" sz="2400">
                <a:latin typeface="Arial" panose="020B0604020202020204"/>
                <a:ea typeface="Arial" panose="020B0604020202020204"/>
                <a:cs typeface="Arial" panose="020B0604020202020204"/>
                <a:sym typeface="Arial" panose="020B0604020202020204"/>
              </a:rPr>
              <a:t>Improving disaster risk assessments is crucial for keeping urban areas safe as they grow and face more climate-related challenges. By using up-to-date data and real-time analysis, we can better understand and manage risks, leading to more effective disaster preparedness and response. This not only protects lives but also helps communities recover faster and reduces economic losses.</a:t>
            </a:r>
            <a:endParaRPr sz="2400">
              <a:latin typeface="Arial" panose="020B0604020202020204"/>
              <a:ea typeface="Arial" panose="020B0604020202020204"/>
              <a:cs typeface="Arial" panose="020B0604020202020204"/>
              <a:sym typeface="Arial" panose="020B0604020202020204"/>
            </a:endParaRPr>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04" name="Google Shape;104;p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j-lt"/>
                <a:cs typeface="+mj-lt"/>
                <a:sym typeface="+mn-ea"/>
              </a:rPr>
              <a:t>Feature Engineering</a:t>
            </a:r>
            <a:endParaRPr lang="en-US" b="1" dirty="0"/>
          </a:p>
        </p:txBody>
      </p:sp>
      <p:sp>
        <p:nvSpPr>
          <p:cNvPr id="3" name="Text Placeholder 2"/>
          <p:cNvSpPr>
            <a:spLocks noGrp="1"/>
          </p:cNvSpPr>
          <p:nvPr>
            <p:ph type="body" idx="1"/>
          </p:nvPr>
        </p:nvSpPr>
        <p:spPr/>
        <p:txBody>
          <a:bodyPr/>
          <a:lstStyle/>
          <a:p>
            <a:pPr marL="114300" indent="0">
              <a:buNone/>
            </a:pPr>
            <a:r>
              <a:rPr lang="en-US" sz="2000" b="1" dirty="0"/>
              <a:t>4.Decade Column: </a:t>
            </a:r>
            <a:r>
              <a:rPr lang="en-US" sz="2000" dirty="0"/>
              <a:t>A new feature that groups disasters by decade (e.g., 1990s, 2000s) for trend analysis over larger periods:</a:t>
            </a:r>
            <a:endParaRPr lang="en-US" sz="2000" dirty="0"/>
          </a:p>
          <a:p>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r>
              <a:rPr lang="en-US" sz="2000" b="1" dirty="0"/>
              <a:t>5.One-Hot Encoding:</a:t>
            </a:r>
            <a:r>
              <a:rPr lang="en-US" sz="2000" dirty="0"/>
              <a:t> Converts categorical variables such as '</a:t>
            </a:r>
            <a:r>
              <a:rPr lang="en-US" sz="2000" dirty="0" err="1"/>
              <a:t>Disaster_Type</a:t>
            </a:r>
            <a:r>
              <a:rPr lang="en-US" sz="2000" dirty="0"/>
              <a:t>' and 'Entity' into numerical form, creating new binary columns for each category to prepare them for machine learning models.</a:t>
            </a: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21 220444"/>
          <p:cNvPicPr>
            <a:picLocks noChangeAspect="1"/>
          </p:cNvPicPr>
          <p:nvPr/>
        </p:nvPicPr>
        <p:blipFill>
          <a:blip r:embed="rId1"/>
          <a:stretch>
            <a:fillRect/>
          </a:stretch>
        </p:blipFill>
        <p:spPr>
          <a:xfrm>
            <a:off x="3337560" y="2555240"/>
            <a:ext cx="4899025" cy="1066800"/>
          </a:xfrm>
          <a:prstGeom prst="rect">
            <a:avLst/>
          </a:prstGeom>
        </p:spPr>
      </p:pic>
      <p:sp>
        <p:nvSpPr>
          <p:cNvPr id="6" name="Text Box 5"/>
          <p:cNvSpPr txBox="1"/>
          <p:nvPr/>
        </p:nvSpPr>
        <p:spPr>
          <a:xfrm>
            <a:off x="1812925" y="3336925"/>
            <a:ext cx="4064000" cy="306705"/>
          </a:xfrm>
          <a:prstGeom prst="rect">
            <a:avLst/>
          </a:prstGeom>
          <a:noFill/>
        </p:spPr>
        <p:txBody>
          <a:bodyPr wrap="square" rtlCol="0">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p:txBody>
          <a:bodyPr/>
          <a:lstStyle/>
          <a:p>
            <a:pPr marL="114300" indent="0">
              <a:buNone/>
            </a:pPr>
            <a:r>
              <a:rPr lang="en-US" sz="2400"/>
              <a:t>1.The Gradient Boosting model is trained iteratively by building a sequence of decision trees.</a:t>
            </a:r>
            <a:endParaRPr lang="en-US" sz="2400"/>
          </a:p>
          <a:p>
            <a:pPr marL="114300" indent="0">
              <a:buNone/>
            </a:pPr>
            <a:r>
              <a:rPr lang="en-US" sz="2400"/>
              <a:t>2.Each tree corrects the prediction errors (residuals) made by the previous trees.</a:t>
            </a:r>
            <a:endParaRPr lang="en-US" sz="2400"/>
          </a:p>
          <a:p>
            <a:pPr marL="114300" indent="0">
              <a:buNone/>
            </a:pPr>
            <a:r>
              <a:rPr lang="en-US" sz="2400"/>
              <a:t>3.The final model is an ensemble of these trees, and predictions are made by combining the output of all trees, weighted by the learning rate.</a:t>
            </a:r>
            <a:endParaRPr lang="en-US" sz="2400"/>
          </a:p>
          <a:p>
            <a:pPr marL="114300" indent="0">
              <a:buNone/>
            </a:pPr>
            <a:r>
              <a:rPr lang="en-US" sz="2400"/>
              <a:t>4.The training process aims to minimize the error (MSE) between the predicted and actual target values.</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a:xfrm>
            <a:off x="678815" y="1790700"/>
            <a:ext cx="11513185" cy="2084705"/>
          </a:xfrm>
        </p:spPr>
        <p:txBody>
          <a:bodyPr/>
          <a:lstStyle/>
          <a:p>
            <a:pPr marL="114300" indent="0">
              <a:buNone/>
            </a:pPr>
            <a:r>
              <a:rPr lang="en-US" sz="2400" b="1"/>
              <a:t>Step1:</a:t>
            </a:r>
            <a:r>
              <a:rPr lang="en-US" sz="2400"/>
              <a:t> Start with a simple prediction (e.g., the mean of the target variable).</a:t>
            </a:r>
            <a:endParaRPr lang="en-US" sz="2400"/>
          </a:p>
          <a:p>
            <a:pPr marL="114300" indent="0">
              <a:buNone/>
            </a:pPr>
            <a:endParaRPr lang="en-US" sz="2400"/>
          </a:p>
          <a:p>
            <a:pPr marL="114300" indent="0">
              <a:buNone/>
            </a:pPr>
            <a:r>
              <a:rPr lang="en-US" sz="2400" b="1"/>
              <a:t>Step2: </a:t>
            </a:r>
            <a:r>
              <a:rPr lang="en-US" sz="2400"/>
              <a:t>Compute the difference between actual and predicted values (errors)</a:t>
            </a:r>
            <a:endParaRPr lang="en-US" sz="2400"/>
          </a:p>
          <a:p>
            <a:pPr marL="114300" indent="0">
              <a:buNone/>
            </a:pPr>
            <a:endParaRPr lang="en-US" sz="2400"/>
          </a:p>
          <a:p>
            <a:pPr marL="114300" indent="0">
              <a:buNone/>
            </a:pPr>
            <a:r>
              <a:rPr lang="en-US" sz="2400" b="1"/>
              <a:t>Step3:</a:t>
            </a:r>
            <a:r>
              <a:rPr lang="en-US" sz="2400"/>
              <a:t>Train a decision tree on these residuals to learn the mistakes.  </a:t>
            </a:r>
            <a:endParaRPr lang="en-US" sz="2400"/>
          </a:p>
          <a:p>
            <a:pPr marL="114300" indent="0">
              <a:buNone/>
            </a:pPr>
            <a:endParaRPr lang="en-US" sz="2400"/>
          </a:p>
          <a:p>
            <a:pPr marL="114300" indent="0">
              <a:buNone/>
            </a:pPr>
            <a:r>
              <a:rPr lang="en-US" sz="2400" b="1"/>
              <a:t>Step4:</a:t>
            </a:r>
            <a:r>
              <a:rPr lang="en-US" sz="2400"/>
              <a:t> Adjust the predictions by adding the new tree’s output, repeating the process for several iterations.</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Train gradient boosting for regression</a:t>
            </a:r>
            <a:endParaRPr lang="en-US" b="1" dirty="0"/>
          </a:p>
        </p:txBody>
      </p:sp>
      <p:sp>
        <p:nvSpPr>
          <p:cNvPr id="3" name="Text Placeholder 2"/>
          <p:cNvSpPr>
            <a:spLocks noGrp="1"/>
          </p:cNvSpPr>
          <p:nvPr>
            <p:ph type="body" idx="1"/>
          </p:nvPr>
        </p:nvSpPr>
        <p:spPr>
          <a:xfrm>
            <a:off x="766233" y="1752600"/>
            <a:ext cx="10997142" cy="4267200"/>
          </a:xfrm>
        </p:spPr>
        <p:txBody>
          <a:bodyPr/>
          <a:lstStyle/>
          <a:p>
            <a:pPr lvl="2"/>
            <a:endParaRPr lang="en-US" sz="2400" dirty="0"/>
          </a:p>
          <a:p>
            <a:pPr lvl="2"/>
            <a:endParaRPr lang="en-US" sz="2400" dirty="0"/>
          </a:p>
          <a:p>
            <a:pPr lvl="2"/>
            <a:endParaRPr lang="en-US" sz="2400" dirty="0"/>
          </a:p>
          <a:p>
            <a:pPr lvl="2"/>
            <a:endParaRPr lang="en-US" sz="2400" dirty="0"/>
          </a:p>
          <a:p>
            <a:pPr lvl="2"/>
            <a:endParaRPr lang="en-US" sz="2400" dirty="0"/>
          </a:p>
          <a:p>
            <a:pPr marL="1028700" lvl="2" indent="0">
              <a:buNone/>
            </a:pPr>
            <a:r>
              <a:rPr lang="en-US" sz="2400" dirty="0"/>
              <a:t>These values indicate that the model has a reasonably good fit, with an R-squared score of 0.87 (which means the model explains 87% of the variance in the data). The MSE provides a measure of the average squared errors between the predicted and actual values. ​</a:t>
            </a:r>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18 105528 (1)"/>
          <p:cNvPicPr>
            <a:picLocks noChangeAspect="1"/>
          </p:cNvPicPr>
          <p:nvPr/>
        </p:nvPicPr>
        <p:blipFill>
          <a:blip r:embed="rId1"/>
          <a:stretch>
            <a:fillRect/>
          </a:stretch>
        </p:blipFill>
        <p:spPr>
          <a:xfrm>
            <a:off x="2900680" y="1756410"/>
            <a:ext cx="6315075" cy="19151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sz="2400"/>
              <a:t>Model evaluation for Gradient Boosting Regression involves measuring how well the model performs on unseen test data. Common evaluation metrics for regression models include:</a:t>
            </a:r>
            <a:endParaRPr lang="en-US" sz="2400"/>
          </a:p>
          <a:p>
            <a:pPr marL="114300" indent="0">
              <a:buNone/>
            </a:pPr>
            <a:endParaRPr lang="en-US" sz="2400"/>
          </a:p>
          <a:p>
            <a:pPr marL="114300" indent="0">
              <a:buNone/>
            </a:pPr>
            <a:r>
              <a:rPr lang="en-US" sz="2400" b="1"/>
              <a:t>Mean Squared Error (MSE):</a:t>
            </a:r>
            <a:endParaRPr lang="en-US" sz="2400" b="1"/>
          </a:p>
          <a:p>
            <a:pPr marL="114300" indent="0">
              <a:buNone/>
            </a:pPr>
            <a:r>
              <a:rPr lang="en-US" sz="2400"/>
              <a:t>MSE calculates the average squared difference between the actual and predicted values.</a:t>
            </a:r>
            <a:endParaRPr lang="en-US" sz="2400"/>
          </a:p>
          <a:p>
            <a:pPr marL="114300" indent="0">
              <a:buNone/>
            </a:pPr>
            <a:r>
              <a:rPr lang="en-US" sz="2400"/>
              <a:t>Lower MSE indicates better performance.</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21 223233"/>
          <p:cNvPicPr>
            <a:picLocks noChangeAspect="1"/>
          </p:cNvPicPr>
          <p:nvPr/>
        </p:nvPicPr>
        <p:blipFill>
          <a:blip r:embed="rId1"/>
          <a:stretch>
            <a:fillRect/>
          </a:stretch>
        </p:blipFill>
        <p:spPr>
          <a:xfrm>
            <a:off x="3958590" y="5008245"/>
            <a:ext cx="3743325" cy="1085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sz="2400" b="1"/>
              <a:t> R-squared (R² Score):</a:t>
            </a:r>
            <a:endParaRPr lang="en-US" sz="2400" b="1"/>
          </a:p>
          <a:p>
            <a:pPr marL="114300" indent="0">
              <a:buNone/>
            </a:pPr>
            <a:r>
              <a:rPr lang="en-US" sz="2400"/>
              <a:t>                              R² measures how well the model explains the variance in the target variable. It ranges from 0 to 1.</a:t>
            </a:r>
            <a:endParaRPr lang="en-US" sz="2400"/>
          </a:p>
          <a:p>
            <a:pPr marL="114300" indent="0">
              <a:buNone/>
            </a:pPr>
            <a:endParaRPr lang="en-US" sz="2400"/>
          </a:p>
          <a:p>
            <a:pPr marL="114300" indent="0">
              <a:buNone/>
            </a:pPr>
            <a:r>
              <a:rPr lang="en-US" sz="2400"/>
              <a:t>                               Higher R² (closer to 1) indicates better model performance.</a:t>
            </a:r>
            <a:endParaRPr lang="en-US" sz="2400"/>
          </a:p>
          <a:p>
            <a:pPr marL="114300" indent="0">
              <a:buNone/>
            </a:pPr>
            <a:r>
              <a:rPr lang="en-US" sz="2400"/>
              <a:t>formula:</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21 223501"/>
          <p:cNvPicPr>
            <a:picLocks noChangeAspect="1"/>
          </p:cNvPicPr>
          <p:nvPr/>
        </p:nvPicPr>
        <p:blipFill>
          <a:blip r:embed="rId1"/>
          <a:stretch>
            <a:fillRect/>
          </a:stretch>
        </p:blipFill>
        <p:spPr>
          <a:xfrm>
            <a:off x="3597275" y="4414520"/>
            <a:ext cx="4392295" cy="1057275"/>
          </a:xfrm>
          <a:prstGeom prst="rect">
            <a:avLst/>
          </a:prstGeom>
        </p:spPr>
      </p:pic>
      <p:sp>
        <p:nvSpPr>
          <p:cNvPr id="6" name="Text Box 5"/>
          <p:cNvSpPr txBox="1"/>
          <p:nvPr/>
        </p:nvSpPr>
        <p:spPr>
          <a:xfrm>
            <a:off x="3597275" y="4303395"/>
            <a:ext cx="4064000" cy="306705"/>
          </a:xfrm>
          <a:prstGeom prst="rect">
            <a:avLst/>
          </a:prstGeom>
          <a:noFill/>
        </p:spPr>
        <p:txBody>
          <a:bodyPr wrap="square" rtlCol="0">
            <a:spAutoFit/>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Model Evaluation</a:t>
            </a:r>
            <a:endParaRPr lang="en-US" b="1" dirty="0"/>
          </a:p>
        </p:txBody>
      </p:sp>
      <p:sp>
        <p:nvSpPr>
          <p:cNvPr id="3" name="Text Placeholder 2"/>
          <p:cNvSpPr>
            <a:spLocks noGrp="1"/>
          </p:cNvSpPr>
          <p:nvPr>
            <p:ph type="body" idx="1"/>
          </p:nvPr>
        </p:nvSpPr>
        <p:spPr/>
        <p:txBody>
          <a:bodyPr/>
          <a:lstStyle/>
          <a:p>
            <a:pPr marL="114300" indent="0">
              <a:buNone/>
            </a:pPr>
            <a:r>
              <a:rPr lang="en-US"/>
              <a:t> </a:t>
            </a:r>
            <a:r>
              <a:rPr lang="en-US" sz="2400" b="1"/>
              <a:t>Mean Absolute Error (MAE): </a:t>
            </a:r>
            <a:r>
              <a:rPr lang="en-US" sz="2400"/>
              <a:t>(optional)</a:t>
            </a:r>
            <a:endParaRPr lang="en-US" sz="2400"/>
          </a:p>
          <a:p>
            <a:pPr marL="114300" indent="0">
              <a:buNone/>
            </a:pPr>
            <a:r>
              <a:rPr lang="en-US" sz="2400"/>
              <a:t>                                Measures the average magnitude of errors in predictions without considering their direction.</a:t>
            </a:r>
            <a:endParaRPr lang="en-US" sz="2400"/>
          </a:p>
          <a:p>
            <a:pPr marL="114300" indent="0">
              <a:buNone/>
            </a:pPr>
            <a:endParaRPr lang="en-US" sz="2400"/>
          </a:p>
          <a:p>
            <a:pPr marL="114300" indent="0">
              <a:buNone/>
            </a:pPr>
            <a:r>
              <a:rPr lang="en-US" sz="2400"/>
              <a:t>Formula:</a:t>
            </a:r>
            <a:endParaRPr lang="en-US" sz="2400"/>
          </a:p>
          <a:p>
            <a:pPr marL="114300" indent="0">
              <a:buNone/>
            </a:pPr>
            <a:endParaRPr lang="en-US" sz="2400"/>
          </a:p>
          <a:p>
            <a:pPr marL="114300" indent="0">
              <a:buNone/>
            </a:pPr>
            <a:endParaRPr lang="en-US" sz="2400"/>
          </a:p>
          <a:p>
            <a:pPr marL="114300" indent="0">
              <a:buNone/>
            </a:pPr>
            <a:endParaRPr lang="en-US" sz="2400"/>
          </a:p>
          <a:p>
            <a:pPr marL="114300" indent="0">
              <a:buNone/>
            </a:pPr>
            <a:r>
              <a:rPr lang="en-US" sz="2400"/>
              <a:t>MAE is easier to interpret in real-world units compared to MSE.</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21 223928"/>
          <p:cNvPicPr>
            <a:picLocks noChangeAspect="1"/>
          </p:cNvPicPr>
          <p:nvPr/>
        </p:nvPicPr>
        <p:blipFill>
          <a:blip r:embed="rId1"/>
          <a:stretch>
            <a:fillRect/>
          </a:stretch>
        </p:blipFill>
        <p:spPr>
          <a:xfrm>
            <a:off x="3966210" y="3615690"/>
            <a:ext cx="2943225" cy="1095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a:t>Visualization of Results is essential for understanding how well a machine learning model, like a Gradient Boosting Regressor, performs. By visually inspecting the results, patterns, trends, and errors can be identified more easily than with raw numbers alone.</a:t>
            </a:r>
            <a:endParaRPr lang="en-US" sz="2400"/>
          </a:p>
          <a:p>
            <a:pPr marL="114300" indent="0">
              <a:buNone/>
            </a:pPr>
            <a:r>
              <a:rPr lang="en-US" sz="2400" b="1"/>
              <a:t> </a:t>
            </a:r>
            <a:endParaRPr lang="en-US" sz="2400" b="1"/>
          </a:p>
          <a:p>
            <a:pPr marL="114300" indent="0">
              <a:buNone/>
            </a:pPr>
            <a:r>
              <a:rPr lang="en-US" sz="2400" b="1"/>
              <a:t>Actual vs. Predicted Values Plot:</a:t>
            </a:r>
            <a:endParaRPr lang="en-US" sz="2400"/>
          </a:p>
          <a:p>
            <a:pPr marL="114300" indent="0">
              <a:buNone/>
            </a:pPr>
            <a:r>
              <a:rPr lang="en-US" sz="2400"/>
              <a:t>          This plot compares the actual target values with the values predicted by the model. It helps to see how well the model captures the real data.</a:t>
            </a:r>
            <a:r>
              <a:rPr lang="en-US" sz="2400">
                <a:sym typeface="+mn-ea"/>
              </a:rPr>
              <a:t>If the model is perfect, all points will lie on the 45-degree line (diagonal), where the predicted values equal the actual values.</a:t>
            </a:r>
            <a:endParaRPr lang="en-US" sz="2400"/>
          </a:p>
          <a:p>
            <a:pPr marL="114300" indent="0">
              <a:buNone/>
            </a:pPr>
            <a:endParaRPr lang="en-US" sz="2400"/>
          </a:p>
          <a:p>
            <a:pPr marL="114300" indent="0">
              <a:buNone/>
            </a:pP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18 105607 (2)"/>
          <p:cNvPicPr>
            <a:picLocks noChangeAspect="1"/>
          </p:cNvPicPr>
          <p:nvPr/>
        </p:nvPicPr>
        <p:blipFill>
          <a:blip r:embed="rId1"/>
          <a:stretch>
            <a:fillRect/>
          </a:stretch>
        </p:blipFill>
        <p:spPr>
          <a:xfrm>
            <a:off x="1983740" y="1746251"/>
            <a:ext cx="8980170" cy="41211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a:xfrm>
            <a:off x="766446" y="1848485"/>
            <a:ext cx="10668000" cy="4267200"/>
          </a:xfrm>
        </p:spPr>
        <p:txBody>
          <a:bodyPr/>
          <a:lstStyle/>
          <a:p>
            <a:pPr marL="114300" indent="0">
              <a:buNone/>
            </a:pPr>
            <a:r>
              <a:rPr lang="en-US" sz="2400" b="1"/>
              <a:t>Residual Plot:</a:t>
            </a:r>
            <a:endParaRPr lang="en-US" sz="2400" b="1"/>
          </a:p>
          <a:p>
            <a:pPr marL="114300" indent="0">
              <a:buNone/>
            </a:pPr>
            <a:r>
              <a:rPr lang="en-US" sz="2400"/>
              <a:t>         Purpose: A residual plot shows the difference between actual and predicted values (residuals). It helps identify if the model has systematic errors.</a:t>
            </a:r>
            <a:endParaRPr lang="en-US" sz="2400"/>
          </a:p>
          <a:p>
            <a:pPr marL="114300" indent="0">
              <a:buNone/>
            </a:pPr>
            <a:endParaRPr lang="en-US" sz="2400"/>
          </a:p>
          <a:p>
            <a:pPr marL="114300" indent="0">
              <a:buNone/>
            </a:pPr>
            <a:r>
              <a:rPr lang="en-US" sz="2400"/>
              <a:t>         How to interpret: The residuals should be randomly scattered around the horizontal axis (y=0). If patterns exist, it might indicate that the model is not capturing some aspects of the data.</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Objectives</a:t>
            </a:r>
            <a:endParaRPr sz="2800">
              <a:solidFill>
                <a:schemeClr val="dk1"/>
              </a:solidFill>
            </a:endParaRPr>
          </a:p>
        </p:txBody>
      </p:sp>
      <p:sp>
        <p:nvSpPr>
          <p:cNvPr id="111" name="Google Shape;111;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480"/>
              </a:spcBef>
              <a:spcAft>
                <a:spcPts val="0"/>
              </a:spcAft>
              <a:buNone/>
            </a:pPr>
            <a:r>
              <a:rPr lang="en-US" sz="2400" dirty="0"/>
              <a:t>The system assesses disaster risks in cities by analyzing historical disaster data to provide a deeper understanding of potential threats and vulnerabilities. By examining patterns such as the frequency, severity, and impact of past disasters, the system identifies high-risk areas and key factors contributing to disaster outcomes. This information helps city officials and emergency responders make data-driven decisions to allocate resources, develop targeted preparedness plans, and prioritize infrastructure improvements. With its focus on historical data, the system enhances risk awareness and strengthens emergency preparedness, ultimately improving safety and resilience in urban areas.</a:t>
            </a:r>
            <a:endParaRPr sz="2400" dirty="0">
              <a:latin typeface="Arial" panose="020B0604020202020204"/>
              <a:ea typeface="Arial" panose="020B0604020202020204"/>
              <a:cs typeface="Arial" panose="020B0604020202020204"/>
              <a:sym typeface="Arial" panose="020B0604020202020204"/>
            </a:endParaRPr>
          </a:p>
        </p:txBody>
      </p:sp>
      <p:sp>
        <p:nvSpPr>
          <p:cNvPr id="11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13" name="Google Shape;113;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b="1"/>
              <a:t> Distribution Plot (Histogram) of Errors:</a:t>
            </a:r>
            <a:endParaRPr lang="en-US" sz="2400" b="1"/>
          </a:p>
          <a:p>
            <a:pPr marL="114300" indent="0">
              <a:buNone/>
            </a:pPr>
            <a:r>
              <a:rPr lang="en-US" sz="2400"/>
              <a:t>              Purpose: This shows the distribution of the residuals (errors). It helps to see if the errors are normally distributed, which is often a good indicator that the model fits well.</a:t>
            </a:r>
            <a:endParaRPr lang="en-US" sz="2400"/>
          </a:p>
          <a:p>
            <a:pPr marL="114300" indent="0">
              <a:buNone/>
            </a:pPr>
            <a:endParaRPr lang="en-US" sz="2400"/>
          </a:p>
          <a:p>
            <a:pPr marL="114300" indent="0">
              <a:buNone/>
            </a:pPr>
            <a:r>
              <a:rPr lang="en-US" sz="2400"/>
              <a:t>              How to interpret: A normal distribution centered at 0 is ideal. If the distribution is skewed, it might suggest biases in the model.</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a:t>Distribution of deaths:</a:t>
            </a:r>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18 105435 (1)"/>
          <p:cNvPicPr>
            <a:picLocks noChangeAspect="1"/>
          </p:cNvPicPr>
          <p:nvPr/>
        </p:nvPicPr>
        <p:blipFill>
          <a:blip r:embed="rId1"/>
          <a:stretch>
            <a:fillRect/>
          </a:stretch>
        </p:blipFill>
        <p:spPr>
          <a:xfrm>
            <a:off x="5575300" y="1673225"/>
            <a:ext cx="5562600" cy="4419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b="1"/>
              <a:t>Learning Curve:</a:t>
            </a:r>
            <a:endParaRPr lang="en-US" sz="2400" b="1"/>
          </a:p>
          <a:p>
            <a:pPr marL="114300" indent="0">
              <a:buNone/>
            </a:pPr>
            <a:r>
              <a:rPr lang="en-US" sz="2400"/>
              <a:t>       Purpose: It shows how the model's performance (e.g., MSE) changes as more data is used for training. It helps to understand if the model suffers from underfitting or overfitting.</a:t>
            </a:r>
            <a:endParaRPr lang="en-US" sz="2400"/>
          </a:p>
          <a:p>
            <a:pPr marL="114300" indent="0">
              <a:buNone/>
            </a:pPr>
            <a:r>
              <a:rPr lang="en-US" sz="2400"/>
              <a:t>         </a:t>
            </a:r>
            <a:endParaRPr lang="en-US" sz="2400"/>
          </a:p>
          <a:p>
            <a:pPr marL="114300" indent="0">
              <a:buNone/>
            </a:pPr>
            <a:r>
              <a:rPr lang="en-US" sz="2400"/>
              <a:t>       How to interpret: A good model will show a decreasing training error and validation error that converge to similar values.</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3" name="Text Placeholder 2"/>
          <p:cNvSpPr>
            <a:spLocks noGrp="1"/>
          </p:cNvSpPr>
          <p:nvPr>
            <p:ph type="body" idx="1"/>
          </p:nvPr>
        </p:nvSpPr>
        <p:spPr/>
        <p:txBody>
          <a:bodyPr/>
          <a:lstStyle/>
          <a:p>
            <a:pPr marL="114300" indent="0">
              <a:buNone/>
            </a:pPr>
            <a:r>
              <a:rPr lang="en-US" sz="2400"/>
              <a:t>   </a:t>
            </a:r>
            <a:r>
              <a:rPr lang="en-US" sz="2400" b="1"/>
              <a:t> Feature Importance Plot:</a:t>
            </a:r>
            <a:endParaRPr lang="en-US" sz="2400"/>
          </a:p>
          <a:p>
            <a:pPr marL="114300" indent="0">
              <a:buNone/>
            </a:pPr>
            <a:r>
              <a:rPr lang="en-US" sz="2400"/>
              <a:t>                 This plot shows the importance of each feature in making predictions, which helps to interpret the model.</a:t>
            </a:r>
            <a:endParaRPr lang="en-US" sz="2400"/>
          </a:p>
          <a:p>
            <a:pPr marL="114300" indent="0">
              <a:buNone/>
            </a:pPr>
            <a:r>
              <a:rPr lang="en-US" sz="2400"/>
              <a:t>  </a:t>
            </a:r>
            <a:endParaRPr lang="en-US" sz="2400"/>
          </a:p>
          <a:p>
            <a:pPr marL="114300" indent="0">
              <a:buNone/>
            </a:pPr>
            <a:r>
              <a:rPr lang="en-US" sz="2400"/>
              <a:t>                    Features with higher importance have more impact on the predictions.</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5" name="Picture 4" descr="Screenshot 2024-10-03 091855"/>
          <p:cNvPicPr>
            <a:picLocks noChangeAspect="1"/>
          </p:cNvPicPr>
          <p:nvPr/>
        </p:nvPicPr>
        <p:blipFill>
          <a:blip r:embed="rId1"/>
          <a:stretch>
            <a:fillRect/>
          </a:stretch>
        </p:blipFill>
        <p:spPr>
          <a:xfrm>
            <a:off x="2300605" y="4454525"/>
            <a:ext cx="8714740" cy="16357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Arial" panose="020B0604020202020204" pitchFamily="34" charset="0"/>
                <a:cs typeface="Arial" panose="020B0604020202020204" pitchFamily="34" charset="0"/>
                <a:sym typeface="+mn-ea"/>
              </a:rPr>
              <a:t>Visualization of Results</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pic>
        <p:nvPicPr>
          <p:cNvPr id="9" name="Picture 8" descr="Screenshot 2024-10-18 105626"/>
          <p:cNvPicPr>
            <a:picLocks noChangeAspect="1"/>
          </p:cNvPicPr>
          <p:nvPr/>
        </p:nvPicPr>
        <p:blipFill>
          <a:blip r:embed="rId1"/>
          <a:stretch>
            <a:fillRect/>
          </a:stretch>
        </p:blipFill>
        <p:spPr>
          <a:xfrm>
            <a:off x="2105025" y="1788795"/>
            <a:ext cx="7981950" cy="42119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a:t>
            </a:r>
            <a:endParaRPr lang="en-US"/>
          </a:p>
        </p:txBody>
      </p:sp>
      <p:sp>
        <p:nvSpPr>
          <p:cNvPr id="3" name="Text Placeholder 2"/>
          <p:cNvSpPr>
            <a:spLocks noGrp="1"/>
          </p:cNvSpPr>
          <p:nvPr>
            <p:ph type="body" idx="1"/>
          </p:nvPr>
        </p:nvSpPr>
        <p:spPr/>
        <p:txBody>
          <a:bodyPr/>
          <a:lstStyle/>
          <a:p>
            <a:pPr marL="114300" indent="0">
              <a:buNone/>
            </a:pPr>
            <a:r>
              <a:rPr lang="en-US" sz="2400" b="1"/>
              <a:t>Evaluation Metrics:</a:t>
            </a:r>
            <a:endParaRPr lang="en-US" sz="2400"/>
          </a:p>
          <a:p>
            <a:pPr marL="114300" indent="0">
              <a:buNone/>
            </a:pPr>
            <a:r>
              <a:rPr lang="en-US" sz="2400"/>
              <a:t>        MSE: Indicates an average squared error of 145.67, suggesting room for improvement.</a:t>
            </a:r>
            <a:endParaRPr lang="en-US" sz="2400"/>
          </a:p>
          <a:p>
            <a:pPr marL="114300" indent="0">
              <a:buNone/>
            </a:pPr>
            <a:r>
              <a:rPr lang="en-US" sz="2400"/>
              <a:t>         R² Score: At 0.87, it shows the model explains a significant portion of the variance, but there’s still unexplained variability.</a:t>
            </a:r>
            <a:endParaRPr lang="en-US" sz="2400"/>
          </a:p>
          <a:p>
            <a:pPr marL="114300" indent="0">
              <a:buNone/>
            </a:pPr>
            <a:r>
              <a:rPr lang="en-US" sz="2400" b="1"/>
              <a:t>Residual Analysis:</a:t>
            </a:r>
            <a:endParaRPr lang="en-US" sz="2400" b="1"/>
          </a:p>
          <a:p>
            <a:pPr marL="114300" indent="0">
              <a:buNone/>
            </a:pPr>
            <a:r>
              <a:rPr lang="en-US" sz="2400"/>
              <a:t>         Residual Plots: Should be randomly distributed around zero; patterns may indicate the need for additional features or model adjustments.</a:t>
            </a:r>
            <a:endParaRPr lang="en-US" sz="2400"/>
          </a:p>
          <a:p>
            <a:pPr marL="114300" indent="0">
              <a:buNone/>
            </a:pPr>
            <a:r>
              <a:rPr lang="en-US" sz="2400"/>
              <a:t>         Histogram of Residuals: Ideally normal and centered at zero; deviations suggest biases in predictions.</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2863850" y="1184275"/>
            <a:ext cx="4064000" cy="306705"/>
          </a:xfrm>
          <a:prstGeom prst="rect">
            <a:avLst/>
          </a:prstGeom>
          <a:noFill/>
        </p:spPr>
        <p:txBody>
          <a:bodyPr wrap="square" rtlCol="0">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Analysis</a:t>
            </a:r>
            <a:endParaRPr lang="en-US"/>
          </a:p>
        </p:txBody>
      </p:sp>
      <p:sp>
        <p:nvSpPr>
          <p:cNvPr id="3" name="Text Placeholder 2"/>
          <p:cNvSpPr>
            <a:spLocks noGrp="1"/>
          </p:cNvSpPr>
          <p:nvPr>
            <p:ph type="body" idx="1"/>
          </p:nvPr>
        </p:nvSpPr>
        <p:spPr/>
        <p:txBody>
          <a:bodyPr/>
          <a:lstStyle/>
          <a:p>
            <a:pPr marL="114300" indent="0">
              <a:buNone/>
            </a:pPr>
            <a:r>
              <a:rPr lang="en-US" sz="2400" b="1"/>
              <a:t>3.Feature Importance:</a:t>
            </a:r>
            <a:endParaRPr lang="en-US" sz="2400" b="1"/>
          </a:p>
          <a:p>
            <a:pPr marL="114300" indent="0">
              <a:buNone/>
            </a:pPr>
            <a:r>
              <a:rPr lang="en-US" sz="2400"/>
              <a:t>          Identifying key predictors helps prioritize which features to focus on for better model performance. Low-importance features may be candidates for removal.</a:t>
            </a:r>
            <a:endParaRPr lang="en-US" sz="2400"/>
          </a:p>
          <a:p>
            <a:pPr marL="114300" indent="0">
              <a:buNone/>
            </a:pPr>
            <a:endParaRPr lang="en-US" sz="2400" b="1"/>
          </a:p>
          <a:p>
            <a:pPr marL="114300" indent="0">
              <a:buNone/>
            </a:pPr>
            <a:r>
              <a:rPr lang="en-US" sz="2400" b="1"/>
              <a:t>4.Learning Curve Insights: </a:t>
            </a:r>
            <a:endParaRPr lang="en-US" sz="2400" b="1"/>
          </a:p>
          <a:p>
            <a:pPr marL="114300" indent="0">
              <a:buNone/>
            </a:pPr>
            <a:r>
              <a:rPr lang="en-US" sz="2400" b="1"/>
              <a:t>          </a:t>
            </a:r>
            <a:r>
              <a:rPr lang="en-US" sz="2400"/>
              <a:t>High and diverging training/validation errors suggest underfitting or overfitting. Adjusting model complexity based on these insights can enhance performance.</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Analysis</a:t>
            </a:r>
            <a:endParaRPr lang="en-US"/>
          </a:p>
        </p:txBody>
      </p:sp>
      <p:sp>
        <p:nvSpPr>
          <p:cNvPr id="3" name="Text Placeholder 2"/>
          <p:cNvSpPr>
            <a:spLocks noGrp="1"/>
          </p:cNvSpPr>
          <p:nvPr>
            <p:ph type="body" idx="1"/>
          </p:nvPr>
        </p:nvSpPr>
        <p:spPr/>
        <p:txBody>
          <a:bodyPr/>
          <a:lstStyle/>
          <a:p>
            <a:pPr marL="114300" indent="0">
              <a:buNone/>
            </a:pPr>
            <a:r>
              <a:rPr lang="en-US" sz="2400" b="1"/>
              <a:t>5.Visualization Insights:</a:t>
            </a:r>
            <a:endParaRPr lang="en-US" sz="2400"/>
          </a:p>
          <a:p>
            <a:pPr marL="114300" indent="0">
              <a:buNone/>
            </a:pPr>
            <a:r>
              <a:rPr lang="en-US" sz="2400"/>
              <a:t>           Actual vs. Predicted Values: </a:t>
            </a:r>
            <a:endParaRPr lang="en-US" sz="2400"/>
          </a:p>
          <a:p>
            <a:pPr marL="114300" indent="0">
              <a:buNone/>
            </a:pPr>
            <a:r>
              <a:rPr lang="en-US" sz="2400"/>
              <a:t>                               Clustering around the 45-degree line indicates good predictions, while deviations highlight areas for improvement.</a:t>
            </a:r>
            <a:endParaRPr lang="en-US" sz="2400"/>
          </a:p>
          <a:p>
            <a:pPr marL="114300" indent="0">
              <a:buNone/>
            </a:pPr>
            <a:r>
              <a:rPr lang="en-US" sz="2400"/>
              <a:t>           Feature Importance Visualization: </a:t>
            </a:r>
            <a:endParaRPr lang="en-US" sz="2400"/>
          </a:p>
          <a:p>
            <a:pPr marL="114300" indent="0">
              <a:buNone/>
            </a:pPr>
            <a:r>
              <a:rPr lang="en-US" sz="2400"/>
              <a:t>                                Guides decisions on data collection and feature engineering.</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Conclusions</a:t>
            </a:r>
            <a:endParaRPr lang="en-US" b="1" dirty="0"/>
          </a:p>
        </p:txBody>
      </p:sp>
      <p:sp>
        <p:nvSpPr>
          <p:cNvPr id="6" name="Text Placeholder 5"/>
          <p:cNvSpPr>
            <a:spLocks noGrp="1"/>
          </p:cNvSpPr>
          <p:nvPr>
            <p:ph type="body" idx="1"/>
          </p:nvPr>
        </p:nvSpPr>
        <p:spPr/>
        <p:txBody>
          <a:bodyPr/>
          <a:lstStyle/>
          <a:p>
            <a:pPr marL="114300" indent="0">
              <a:buNone/>
            </a:pPr>
            <a:r>
              <a:rPr lang="en-US" sz="2400"/>
              <a:t>The Gradient Boosting model is performing well based on the metrics and visualizations. However, residual patterns, feature importance, and learning curves can offer further insights into where the model could be optimized or how the data might be improved for better performance.</a:t>
            </a:r>
            <a:endParaRPr lang="en-US" sz="240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References.</a:t>
            </a:r>
            <a:endParaRPr sz="3200" b="1"/>
          </a:p>
        </p:txBody>
      </p:sp>
      <p:sp>
        <p:nvSpPr>
          <p:cNvPr id="225" name="Google Shape;225;p12"/>
          <p:cNvSpPr txBox="1">
            <a:spLocks noGrp="1"/>
          </p:cNvSpPr>
          <p:nvPr>
            <p:ph type="body" idx="1"/>
          </p:nvPr>
        </p:nvSpPr>
        <p:spPr>
          <a:xfrm>
            <a:off x="521336"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[1] J. Smith and A. Johnson, "Challenges in Current Disaster Risk Assessment Systems," IEEE Transactions on Environmental Engineering, vol. 50, no. 4, pp. 123-135, Dec. 2022.</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[2] M. Brown, L. Garcia, and R. Lee, "A Review of Traditional and Modern Disaster Risk Assessment Methods," Journal of Risk Analysis and Management, vol. 18, no. 3, pp. 215-230, Mar. 2023.</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[3] S. Patel and H. Nguyen, "Integrating Real-Time Data for Enhanced Disaster Preparedness Using Machine Learning," IEEE Access, vol. 11, pp. 455-468, Feb. 2024.</a:t>
            </a: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469900" marR="0" lvl="0" indent="0" algn="just" rtl="0">
              <a:lnSpc>
                <a:spcPct val="100000"/>
              </a:lnSpc>
              <a:spcBef>
                <a:spcPts val="0"/>
              </a:spcBef>
              <a:spcAft>
                <a:spcPts val="0"/>
              </a:spcAft>
              <a:buClr>
                <a:schemeClr val="dk1"/>
              </a:buClr>
              <a:buSzPts val="2000"/>
              <a:buFont typeface="Arial" panose="020B0604020202020204"/>
              <a:buNone/>
            </a:pPr>
            <a:r>
              <a:rPr lang="en-US" sz="2000">
                <a:latin typeface="Times New Roman" panose="02020603050405020304"/>
                <a:ea typeface="Times New Roman" panose="02020603050405020304"/>
                <a:cs typeface="Times New Roman" panose="02020603050405020304"/>
                <a:sym typeface="Times New Roman" panose="02020603050405020304"/>
              </a:rPr>
              <a:t>[4] K. Wang and D. Kim, "Advancements in Predictive Modeling for Urban Disaster Risk Assessment," Proceedings of the IEEE International Conference on Data Science and Engineering, pp. 89-95, Jun. 2023.</a:t>
            </a:r>
            <a:endParaRPr sz="2000"/>
          </a:p>
        </p:txBody>
      </p:sp>
      <p:sp>
        <p:nvSpPr>
          <p:cNvPr id="226" name="Google Shape;226;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227" name="Google Shape;227;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228" name="Google Shape;228;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chemeClr val="dk1"/>
                </a:solidFill>
              </a:rPr>
              <a:t>Abstract</a:t>
            </a:r>
            <a:endParaRPr sz="2800">
              <a:solidFill>
                <a:schemeClr val="dk1"/>
              </a:solidFill>
            </a:endParaRPr>
          </a:p>
        </p:txBody>
      </p:sp>
      <p:sp>
        <p:nvSpPr>
          <p:cNvPr id="121" name="Google Shape;121;p4"/>
          <p:cNvSpPr txBox="1">
            <a:spLocks noGrp="1"/>
          </p:cNvSpPr>
          <p:nvPr>
            <p:ph type="body" idx="1"/>
          </p:nvPr>
        </p:nvSpPr>
        <p:spPr>
          <a:xfrm>
            <a:off x="766233" y="1674223"/>
            <a:ext cx="10892428"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t>Urban areas are increasingly vulnerable to disasters due to rapid development, growing populations, and the impacts of climate change, such as extreme weather and rising sea levels. Traditional risk assessment methods often fail to adapt to these evolving challenges, relying on outdated or limited datasets. The proposed solution utilizes machine learning algorithms to analyze historical disaster data, urban growth patterns, and environmental factors, providing more accurate and dynamic risk assessments. This enables city officials to better allocate resources, strengthen infrastructure, and implement targeted disaster preparedness measures. By delivering actionable insights, the system enhances urban safety and resilience, reducing the overall impact of disasters on communities.</a:t>
            </a:r>
            <a:endParaRPr sz="2400" dirty="0">
              <a:latin typeface="Arial" panose="020B0604020202020204"/>
              <a:ea typeface="Arial" panose="020B0604020202020204"/>
              <a:cs typeface="Arial" panose="020B0604020202020204"/>
              <a:sym typeface="Arial" panose="020B0604020202020204"/>
            </a:endParaRPr>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23" name="Google Shape;12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lang="en-US" sz="4000" b="1">
              <a:solidFill>
                <a:srgbClr val="FF0000"/>
              </a:solidFill>
            </a:endParaRPr>
          </a:p>
        </p:txBody>
      </p:sp>
      <p:sp>
        <p:nvSpPr>
          <p:cNvPr id="234" name="Google Shape;234;p1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235" name="Google Shape;235;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36" name="Google Shape;236;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t> Introduction and Overview of the Project.</a:t>
            </a:r>
            <a:endParaRPr sz="3200" b="1" dirty="0"/>
          </a:p>
        </p:txBody>
      </p:sp>
      <p:sp>
        <p:nvSpPr>
          <p:cNvPr id="130" name="Google Shape;130;p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a:latin typeface="Arial" panose="020B0604020202020204"/>
                <a:ea typeface="Arial" panose="020B0604020202020204"/>
                <a:cs typeface="Arial" panose="020B0604020202020204"/>
                <a:sym typeface="Arial" panose="020B0604020202020204"/>
              </a:rPr>
              <a:t>As cities grow and climate change worsens, the risk of disasters like floods and extreme weather is rising. Traditional methods for assessing these risks often fall short because they use old data and lack real-time updates. This project offers a new solution using machine learning, specifically Gradient Boosting, to build a more accurate risk assessment tool. By using current and real-time data, the tool aims to better understand risks, improve disaster preparedness, and enhance response strategies, ultimately making urban areas more resilient.</a:t>
            </a:r>
            <a:endParaRPr sz="2400">
              <a:latin typeface="Arial" panose="020B0604020202020204"/>
              <a:ea typeface="Arial" panose="020B0604020202020204"/>
              <a:cs typeface="Arial" panose="020B0604020202020204"/>
              <a:sym typeface="Arial" panose="020B0604020202020204"/>
            </a:endParaRPr>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32" name="Google Shape;132;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g2f5c24c2964_0_9"/>
          <p:cNvGraphicFramePr/>
          <p:nvPr/>
        </p:nvGraphicFramePr>
        <p:xfrm>
          <a:off x="495700" y="1931248"/>
          <a:ext cx="11200600" cy="4011630"/>
        </p:xfrm>
        <a:graphic>
          <a:graphicData uri="http://schemas.openxmlformats.org/drawingml/2006/table">
            <a:tbl>
              <a:tblPr firstRow="1" bandRow="1">
                <a:noFill/>
                <a:tableStyleId>{8A857C73-906B-4A22-9E47-D3EEB6A62BA1}</a:tableStyleId>
              </a:tblPr>
              <a:tblGrid>
                <a:gridCol w="785950"/>
                <a:gridCol w="2243225"/>
                <a:gridCol w="2130625"/>
                <a:gridCol w="2604375"/>
                <a:gridCol w="1921200"/>
                <a:gridCol w="1515225"/>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Description</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tr>
              <a:tr h="156300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1.</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J. Zhang, L. Xu, X. Wu</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A Framework for Assessing Disaster Risk and Resilience in Urban Areas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lvl="0" indent="0" algn="l" rtl="0">
                        <a:spcBef>
                          <a:spcPts val="0"/>
                        </a:spcBef>
                        <a:spcAft>
                          <a:spcPts val="0"/>
                        </a:spcAft>
                        <a:buNone/>
                      </a:pPr>
                      <a:r>
                        <a:rPr lang="en-US" dirty="0">
                          <a:latin typeface="Arial" panose="020B0604020202020204"/>
                          <a:ea typeface="Arial" panose="020B0604020202020204"/>
                          <a:cs typeface="Arial" panose="020B0604020202020204"/>
                          <a:sym typeface="Arial" panose="020B0604020202020204"/>
                        </a:rPr>
                        <a:t>This paper presents a framework for assessing disaster risk and resilience in urban areas by integrating socio-economic and infrastructural factors to enhance preparedness and response.</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IEEE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2019</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r>
              <a:tr h="131985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 S. K. Sharma, V. R. Patel, A. K. Joshi</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Assessment of Natural Disaster Risks Using Artificial Intelligence Technique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The authors propose AI-based methods, including neural networks and decision trees, for predicting and mitigating natural disaster risks.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i="1" dirty="0">
                          <a:latin typeface="Arial" panose="020B0604020202020204"/>
                          <a:ea typeface="Arial" panose="020B0604020202020204"/>
                          <a:cs typeface="Arial" panose="020B0604020202020204"/>
                          <a:sym typeface="Arial" panose="020B0604020202020204"/>
                        </a:rPr>
                        <a:t>IEEE</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2020</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r>
            </a:tbl>
          </a:graphicData>
        </a:graphic>
      </p:graphicFrame>
      <p:sp>
        <p:nvSpPr>
          <p:cNvPr id="146" name="Google Shape;146;g2f5c24c2964_0_9"/>
          <p:cNvSpPr txBox="1">
            <a:spLocks noGrp="1"/>
          </p:cNvSpPr>
          <p:nvPr>
            <p:ph type="dt" idx="10"/>
          </p:nvPr>
        </p:nvSpPr>
        <p:spPr>
          <a:xfrm>
            <a:off x="786075" y="6416250"/>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47" name="Google Shape;147;g2f5c24c2964_0_9"/>
          <p:cNvSpPr txBox="1">
            <a:spLocks noGrp="1"/>
          </p:cNvSpPr>
          <p:nvPr>
            <p:ph type="ftr" idx="11"/>
          </p:nvPr>
        </p:nvSpPr>
        <p:spPr>
          <a:xfrm>
            <a:off x="3989050" y="6381600"/>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2" name="Google Shape;129;p5"/>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b="1" dirty="0">
              <a:latin typeface="Verdana" panose="020B0604030504040204" pitchFamily="34" charset="0"/>
              <a:ea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g2f5c24c2964_0_9"/>
          <p:cNvGraphicFramePr/>
          <p:nvPr/>
        </p:nvGraphicFramePr>
        <p:xfrm>
          <a:off x="582700" y="1905368"/>
          <a:ext cx="11200600" cy="4063390"/>
        </p:xfrm>
        <a:graphic>
          <a:graphicData uri="http://schemas.openxmlformats.org/drawingml/2006/table">
            <a:tbl>
              <a:tblPr firstRow="1" bandRow="1">
                <a:noFill/>
                <a:tableStyleId>{8A857C73-906B-4A22-9E47-D3EEB6A62BA1}</a:tableStyleId>
              </a:tblPr>
              <a:tblGrid>
                <a:gridCol w="785950"/>
                <a:gridCol w="2243225"/>
                <a:gridCol w="2130625"/>
                <a:gridCol w="2604375"/>
                <a:gridCol w="1921200"/>
                <a:gridCol w="1515225"/>
              </a:tblGrid>
              <a:tr h="893450">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Journal</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tr>
              <a:tr h="156300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3.</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R. A. Silva, E. G. de Oliveira, P. A. Lima</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Integration of IoT and Big Data Analytics for Disaster Risk Assessment and Management</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This paper discusses integrating IoT technologies and big data analytics to enhance disaster risk assessment and management, focusing on real-time data collection and analysis.</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International Journal of Disaster Risk Reduction</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2021</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r>
              <a:tr h="1319850">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4.</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M. A. Hossain, S. Roy, M. Rahman</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Remote Sensing and GIS for Disaster Risk Assessment: A Case Study of Flooding</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lvl="0" indent="0" algn="l" rtl="0">
                        <a:spcBef>
                          <a:spcPts val="0"/>
                        </a:spcBef>
                        <a:spcAft>
                          <a:spcPts val="0"/>
                        </a:spcAft>
                        <a:buNone/>
                      </a:pPr>
                      <a:r>
                        <a:rPr lang="en-US" dirty="0">
                          <a:latin typeface="Arial" panose="020B0604020202020204"/>
                          <a:ea typeface="Arial" panose="020B0604020202020204"/>
                          <a:cs typeface="Arial" panose="020B0604020202020204"/>
                          <a:sym typeface="Arial" panose="020B0604020202020204"/>
                        </a:rPr>
                        <a:t>This study explores using remote sensing and GIS for assessing flood risk, demonstrating how these technologies improve risk mapping and management.</a:t>
                      </a:r>
                      <a:endParaRPr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IEEE</a:t>
                      </a:r>
                      <a:endParaRPr sz="1700"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dirty="0">
                          <a:latin typeface="Arial" panose="020B0604020202020204"/>
                          <a:ea typeface="Arial" panose="020B0604020202020204"/>
                          <a:cs typeface="Arial" panose="020B0604020202020204"/>
                          <a:sym typeface="Arial" panose="020B0604020202020204"/>
                        </a:rPr>
                        <a:t>2020</a:t>
                      </a:r>
                      <a:endParaRPr u="none" strike="noStrike" cap="none" dirty="0">
                        <a:latin typeface="Arial" panose="020B0604020202020204"/>
                        <a:ea typeface="Arial" panose="020B0604020202020204"/>
                        <a:cs typeface="Arial" panose="020B0604020202020204"/>
                        <a:sym typeface="Arial" panose="020B0604020202020204"/>
                      </a:endParaRPr>
                    </a:p>
                  </a:txBody>
                  <a:tcPr marL="91450" marR="91450" marT="45725" marB="45725"/>
                </a:tc>
              </a:tr>
            </a:tbl>
          </a:graphicData>
        </a:graphic>
      </p:graphicFrame>
      <p:sp>
        <p:nvSpPr>
          <p:cNvPr id="146" name="Google Shape;146;g2f5c24c2964_0_9"/>
          <p:cNvSpPr txBox="1">
            <a:spLocks noGrp="1"/>
          </p:cNvSpPr>
          <p:nvPr>
            <p:ph type="dt" idx="10"/>
          </p:nvPr>
        </p:nvSpPr>
        <p:spPr>
          <a:xfrm>
            <a:off x="786075" y="6416250"/>
            <a:ext cx="2641500" cy="407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47" name="Google Shape;147;g2f5c24c2964_0_9"/>
          <p:cNvSpPr txBox="1">
            <a:spLocks noGrp="1"/>
          </p:cNvSpPr>
          <p:nvPr>
            <p:ph type="ftr" idx="11"/>
          </p:nvPr>
        </p:nvSpPr>
        <p:spPr>
          <a:xfrm>
            <a:off x="3989050" y="6381600"/>
            <a:ext cx="38607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2" name="Google Shape;129;p5"/>
          <p:cNvSpPr txBox="1">
            <a:spLocks noGrp="1"/>
          </p:cNvSpPr>
          <p:nvPr>
            <p:ph type="title"/>
          </p:nvPr>
        </p:nvSpPr>
        <p:spPr>
          <a:xfrm>
            <a:off x="582700" y="311275"/>
            <a:ext cx="110139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200" b="1" dirty="0">
                <a:effectLst/>
                <a:latin typeface="Verdana" panose="020B0604030504040204" pitchFamily="34" charset="0"/>
                <a:ea typeface="Verdana" panose="020B0604030504040204" pitchFamily="34" charset="0"/>
              </a:rPr>
              <a:t>LITERATURE REVIEW</a:t>
            </a:r>
            <a:endParaRPr sz="3200" b="1" dirty="0">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51"/>
        <p:cNvGrpSpPr/>
        <p:nvPr/>
      </p:nvGrpSpPr>
      <p:grpSpPr>
        <a:xfrm>
          <a:off x="0" y="0"/>
          <a:ext cx="0" cy="0"/>
          <a:chOff x="0" y="0"/>
          <a:chExt cx="0" cy="0"/>
        </a:xfrm>
      </p:grpSpPr>
      <p:sp>
        <p:nvSpPr>
          <p:cNvPr id="152" name="Google Shape;152;p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Existing System</a:t>
            </a:r>
            <a:endParaRPr sz="3200" b="1"/>
          </a:p>
        </p:txBody>
      </p:sp>
      <p:sp>
        <p:nvSpPr>
          <p:cNvPr id="153" name="Google Shape;153;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1. </a:t>
            </a:r>
            <a:r>
              <a:rPr lang="en-US" sz="2400" b="1" dirty="0">
                <a:latin typeface="Arial" panose="020B0604020202020204"/>
                <a:ea typeface="Arial" panose="020B0604020202020204"/>
                <a:cs typeface="Arial" panose="020B0604020202020204"/>
                <a:sym typeface="Arial" panose="020B0604020202020204"/>
              </a:rPr>
              <a:t>Manual Data Collection</a:t>
            </a:r>
            <a:r>
              <a:rPr lang="en-US" sz="2400" dirty="0">
                <a:latin typeface="Arial" panose="020B0604020202020204"/>
                <a:ea typeface="Arial" panose="020B0604020202020204"/>
                <a:cs typeface="Arial" panose="020B0604020202020204"/>
                <a:sym typeface="Arial" panose="020B0604020202020204"/>
              </a:rPr>
              <a:t>:</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Data is gathered and processed manually, often through surveys or reports.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2. </a:t>
            </a:r>
            <a:r>
              <a:rPr lang="en-US" sz="2400" b="1" dirty="0">
                <a:latin typeface="Arial" panose="020B0604020202020204"/>
                <a:ea typeface="Arial" panose="020B0604020202020204"/>
                <a:cs typeface="Arial" panose="020B0604020202020204"/>
                <a:sym typeface="Arial" panose="020B0604020202020204"/>
              </a:rPr>
              <a:t>Limited Data Integration</a:t>
            </a:r>
            <a:r>
              <a:rPr lang="en-US" sz="2400" dirty="0">
                <a:latin typeface="Arial" panose="020B0604020202020204"/>
                <a:ea typeface="Arial" panose="020B0604020202020204"/>
                <a:cs typeface="Arial" panose="020B0604020202020204"/>
                <a:sym typeface="Arial" panose="020B0604020202020204"/>
              </a:rPr>
              <a:t>:</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Many systems struggle to combine various types of data, such as environmental conditions and infrastructure details.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3. </a:t>
            </a:r>
            <a:r>
              <a:rPr lang="en-US" sz="2400" b="1" dirty="0">
                <a:latin typeface="Arial" panose="020B0604020202020204"/>
                <a:ea typeface="Arial" panose="020B0604020202020204"/>
                <a:cs typeface="Arial" panose="020B0604020202020204"/>
                <a:sym typeface="Arial" panose="020B0604020202020204"/>
              </a:rPr>
              <a:t>Static Risk Models</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These models use fixed assumptions and parameters to evaluate risk.</a:t>
            </a:r>
            <a:endParaRPr sz="2400" dirty="0">
              <a:latin typeface="Arial" panose="020B0604020202020204"/>
              <a:ea typeface="Arial" panose="020B0604020202020204"/>
              <a:cs typeface="Arial" panose="020B0604020202020204"/>
              <a:sym typeface="Arial" panose="020B0604020202020204"/>
            </a:endParaRPr>
          </a:p>
        </p:txBody>
      </p:sp>
      <p:sp>
        <p:nvSpPr>
          <p:cNvPr id="154" name="Google Shape;1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55" name="Google Shape;1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56" name="Google Shape;1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t>Drawback of Existing System</a:t>
            </a:r>
            <a:endParaRPr sz="3200" b="1"/>
          </a:p>
        </p:txBody>
      </p:sp>
      <p:sp>
        <p:nvSpPr>
          <p:cNvPr id="162" name="Google Shape;162;p8"/>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1. </a:t>
            </a:r>
            <a:r>
              <a:rPr lang="en-US" sz="2400" b="1" dirty="0">
                <a:latin typeface="Arial" panose="020B0604020202020204"/>
                <a:ea typeface="Arial" panose="020B0604020202020204"/>
                <a:cs typeface="Arial" panose="020B0604020202020204"/>
                <a:sym typeface="Arial" panose="020B0604020202020204"/>
              </a:rPr>
              <a:t>Manual Data Collection</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This method can be slow and prone to errors, leading to delays in risk assessment and potentially outdated information.</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2. </a:t>
            </a:r>
            <a:r>
              <a:rPr lang="en-US" sz="2400" b="1" dirty="0">
                <a:latin typeface="Arial" panose="020B0604020202020204"/>
                <a:ea typeface="Arial" panose="020B0604020202020204"/>
                <a:cs typeface="Arial" panose="020B0604020202020204"/>
                <a:sym typeface="Arial" panose="020B0604020202020204"/>
              </a:rPr>
              <a:t>Limited Data Integration</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This lack of integration can result in incomplete risk assessments and overlook important factors that contribute to disaster risks.</a:t>
            </a:r>
            <a:endParaRPr sz="2400"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3.</a:t>
            </a:r>
            <a:r>
              <a:rPr lang="en-US" sz="2400" b="1" dirty="0">
                <a:latin typeface="Arial" panose="020B0604020202020204"/>
                <a:ea typeface="Arial" panose="020B0604020202020204"/>
                <a:cs typeface="Arial" panose="020B0604020202020204"/>
                <a:sym typeface="Arial" panose="020B0604020202020204"/>
              </a:rPr>
              <a:t> Static Risk Models</a:t>
            </a:r>
            <a:r>
              <a:rPr lang="en-US" sz="2400" dirty="0">
                <a:latin typeface="Arial" panose="020B0604020202020204"/>
                <a:ea typeface="Arial" panose="020B0604020202020204"/>
                <a:cs typeface="Arial" panose="020B0604020202020204"/>
                <a:sym typeface="Arial" panose="020B0604020202020204"/>
              </a:rPr>
              <a:t>:</a:t>
            </a:r>
            <a:endParaRPr sz="2400" b="1" dirty="0">
              <a:latin typeface="Arial" panose="020B0604020202020204"/>
              <a:ea typeface="Arial" panose="020B0604020202020204"/>
              <a:cs typeface="Arial" panose="020B0604020202020204"/>
              <a:sym typeface="Arial" panose="020B0604020202020204"/>
            </a:endParaRPr>
          </a:p>
          <a:p>
            <a:pPr marL="0" lvl="0" indent="0" algn="just" rtl="0">
              <a:spcBef>
                <a:spcPts val="480"/>
              </a:spcBef>
              <a:spcAft>
                <a:spcPts val="0"/>
              </a:spcAft>
              <a:buSzPts val="2400"/>
              <a:buNone/>
            </a:pPr>
            <a:r>
              <a:rPr lang="en-US" sz="2400" dirty="0">
                <a:latin typeface="Arial" panose="020B0604020202020204"/>
                <a:ea typeface="Arial" panose="020B0604020202020204"/>
                <a:cs typeface="Arial" panose="020B0604020202020204"/>
                <a:sym typeface="Arial" panose="020B0604020202020204"/>
              </a:rPr>
              <a:t> They may not adapt well to new data or changing conditions, leading to less accurate predictions.</a:t>
            </a:r>
            <a:endParaRPr sz="2400" dirty="0">
              <a:latin typeface="Arial" panose="020B0604020202020204"/>
              <a:ea typeface="Arial" panose="020B0604020202020204"/>
              <a:cs typeface="Arial" panose="020B0604020202020204"/>
              <a:sym typeface="Arial" panose="020B0604020202020204"/>
            </a:endParaRPr>
          </a:p>
        </p:txBody>
      </p:sp>
      <p:sp>
        <p:nvSpPr>
          <p:cNvPr id="163" name="Google Shape;163;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panose="020B0604020202020204"/>
              <a:buNone/>
            </a:pPr>
            <a:r>
              <a:rPr lang="en-US"/>
              <a:t>First Review</a:t>
            </a:r>
            <a:endParaRPr lang="en-US"/>
          </a:p>
          <a:p>
            <a:pPr marL="0" lvl="0" indent="0" algn="l" rtl="0">
              <a:spcBef>
                <a:spcPts val="0"/>
              </a:spcBef>
              <a:spcAft>
                <a:spcPts val="0"/>
              </a:spcAft>
              <a:buNone/>
            </a:pPr>
            <a:endParaRPr lang="en-US"/>
          </a:p>
        </p:txBody>
      </p:sp>
      <p:sp>
        <p:nvSpPr>
          <p:cNvPr id="164" name="Google Shape;164;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65" name="Google Shape;165;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16343</Words>
  <Application>WPS Presentation</Application>
  <PresentationFormat>Widescreen</PresentationFormat>
  <Paragraphs>518</Paragraphs>
  <Slides>40</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SimSun</vt:lpstr>
      <vt:lpstr>Wingdings</vt:lpstr>
      <vt:lpstr>Arial</vt:lpstr>
      <vt:lpstr>Verdana</vt:lpstr>
      <vt:lpstr>Noto Sans Symbols</vt:lpstr>
      <vt:lpstr>Calibri</vt:lpstr>
      <vt:lpstr>Arial Black</vt:lpstr>
      <vt:lpstr>Verdana</vt:lpstr>
      <vt:lpstr>Microsoft YaHei</vt:lpstr>
      <vt:lpstr>Arial Unicode MS</vt:lpstr>
      <vt:lpstr>Times New Roman</vt:lpstr>
      <vt:lpstr>Profile</vt:lpstr>
      <vt:lpstr>PowerPoint 演示文稿</vt:lpstr>
      <vt:lpstr>Problem Statement and Motivation</vt:lpstr>
      <vt:lpstr>Objectives</vt:lpstr>
      <vt:lpstr>Abstract</vt:lpstr>
      <vt:lpstr> Introduction and Overview of the Project.</vt:lpstr>
      <vt:lpstr>LITERATURE REVIEW</vt:lpstr>
      <vt:lpstr>LITERATURE REVIEW</vt:lpstr>
      <vt:lpstr>Existing System</vt:lpstr>
      <vt:lpstr>Drawback of Existing System</vt:lpstr>
      <vt:lpstr>Proposed System</vt:lpstr>
      <vt:lpstr>System Architecture</vt:lpstr>
      <vt:lpstr>List of modules</vt:lpstr>
      <vt:lpstr>Data Collection Module:</vt:lpstr>
      <vt:lpstr>Data Processing &amp; Preprocessing Module:</vt:lpstr>
      <vt:lpstr>Data Processing &amp; Preprocessing Module:</vt:lpstr>
      <vt:lpstr>Model flow diagram</vt:lpstr>
      <vt:lpstr>Exploratory Data Analysis</vt:lpstr>
      <vt:lpstr>Exploratory Data Analysis</vt:lpstr>
      <vt:lpstr>Feature Engineering</vt:lpstr>
      <vt:lpstr>Feature Engineering</vt:lpstr>
      <vt:lpstr>Train gradient boosting for regression</vt:lpstr>
      <vt:lpstr>Train gradient boosting for regression.</vt:lpstr>
      <vt:lpstr>Train gradient boosting for regression</vt:lpstr>
      <vt:lpstr>Model Evaluation</vt:lpstr>
      <vt:lpstr>Model Evaluation</vt:lpstr>
      <vt:lpstr>Model Evaluation</vt:lpstr>
      <vt:lpstr>Visualization of Results</vt:lpstr>
      <vt:lpstr>Visualization of Results</vt:lpstr>
      <vt:lpstr>Visualization of Results</vt:lpstr>
      <vt:lpstr>Visualization of Results</vt:lpstr>
      <vt:lpstr>Visualization of Results</vt:lpstr>
      <vt:lpstr>Visualization of Results</vt:lpstr>
      <vt:lpstr>Visualization of Results</vt:lpstr>
      <vt:lpstr>Visualization of Results</vt:lpstr>
      <vt:lpstr>Analysis</vt:lpstr>
      <vt:lpstr>Analysis</vt:lpstr>
      <vt:lpstr>Analysis</vt:lpstr>
      <vt:lpstr>Conclusions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Thofiq Gani</cp:lastModifiedBy>
  <cp:revision>32</cp:revision>
  <dcterms:created xsi:type="dcterms:W3CDTF">2024-09-27T02:55:00Z</dcterms:created>
  <dcterms:modified xsi:type="dcterms:W3CDTF">2024-11-23T03:27:17Z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88AE47C8115541CEA9D901B56B2A599E_12</vt:lpwstr>
  </property>
  <property fmtid="{D5CDD505-2E9C-101B-9397-08002B2CF9AE}" pid="3" name="KSOProductBuildVer">
    <vt:lpwstr>1033-12.2.0.18911</vt:lpwstr>
  </property>
</Properties>
</file>