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0" r:id="rId8"/>
    <p:sldId id="273" r:id="rId9"/>
    <p:sldId id="262" r:id="rId10"/>
    <p:sldId id="270" r:id="rId11"/>
    <p:sldId id="261" r:id="rId12"/>
    <p:sldId id="263" r:id="rId13"/>
    <p:sldId id="264" r:id="rId14"/>
    <p:sldId id="274" r:id="rId15"/>
    <p:sldId id="265" r:id="rId16"/>
    <p:sldId id="272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6988-A9DE-6B0E-9B61-8B3E15AF4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IMAGE CLASSIFICATION USING CNN</a:t>
            </a: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2D3A7-BC4A-EB6C-4426-4F7AE9706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67" y="3013367"/>
            <a:ext cx="10993546" cy="3342124"/>
          </a:xfrm>
        </p:spPr>
        <p:txBody>
          <a:bodyPr anchor="ctr">
            <a:normAutofit fontScale="77500" lnSpcReduction="20000"/>
          </a:bodyPr>
          <a:lstStyle/>
          <a:p>
            <a:r>
              <a:rPr lang="en-IN" sz="2800" b="1" i="1" dirty="0">
                <a:solidFill>
                  <a:schemeClr val="bg2"/>
                </a:solidFill>
              </a:rPr>
              <a:t>Submit by:</a:t>
            </a:r>
          </a:p>
          <a:p>
            <a:r>
              <a:rPr lang="en-IN" sz="2800" b="1" i="1" dirty="0">
                <a:solidFill>
                  <a:schemeClr val="bg2"/>
                </a:solidFill>
              </a:rPr>
              <a:t>                                                  M. Santhoshkumar, </a:t>
            </a:r>
          </a:p>
          <a:p>
            <a:pPr algn="ctr"/>
            <a:r>
              <a:rPr lang="en-IN" sz="2800" b="1" i="1" dirty="0">
                <a:solidFill>
                  <a:schemeClr val="bg2"/>
                </a:solidFill>
              </a:rPr>
              <a:t>||| - years  &amp; </a:t>
            </a:r>
            <a:r>
              <a:rPr lang="en-IN" sz="2800" b="1" i="1" dirty="0" err="1">
                <a:solidFill>
                  <a:schemeClr val="bg2"/>
                </a:solidFill>
              </a:rPr>
              <a:t>cse</a:t>
            </a:r>
            <a:r>
              <a:rPr lang="en-IN" sz="2800" b="1" i="1" dirty="0">
                <a:solidFill>
                  <a:schemeClr val="bg2"/>
                </a:solidFill>
              </a:rPr>
              <a:t>, </a:t>
            </a:r>
          </a:p>
          <a:p>
            <a:pPr algn="ctr"/>
            <a:r>
              <a:rPr lang="en-IN" sz="2800" b="1" i="1" dirty="0">
                <a:solidFill>
                  <a:schemeClr val="bg2"/>
                </a:solidFill>
              </a:rPr>
              <a:t>  Register:912321104038, </a:t>
            </a:r>
          </a:p>
          <a:p>
            <a:pPr algn="ctr"/>
            <a:r>
              <a:rPr lang="en-IN" sz="2800" b="1" i="1" dirty="0">
                <a:solidFill>
                  <a:schemeClr val="bg2"/>
                </a:solidFill>
              </a:rPr>
              <a:t>Sacs </a:t>
            </a:r>
            <a:r>
              <a:rPr lang="en-IN" sz="2800" b="1" i="1" dirty="0" err="1">
                <a:solidFill>
                  <a:schemeClr val="bg2"/>
                </a:solidFill>
              </a:rPr>
              <a:t>mavmm</a:t>
            </a:r>
            <a:r>
              <a:rPr lang="en-IN" sz="2800" b="1" i="1" dirty="0">
                <a:solidFill>
                  <a:schemeClr val="bg2"/>
                </a:solidFill>
              </a:rPr>
              <a:t> engineering college, </a:t>
            </a:r>
          </a:p>
          <a:p>
            <a:pPr algn="ctr"/>
            <a:r>
              <a:rPr lang="en-IN" sz="2800" b="1" i="1" dirty="0">
                <a:solidFill>
                  <a:schemeClr val="bg2"/>
                </a:solidFill>
              </a:rPr>
              <a:t>Madurai.</a:t>
            </a:r>
          </a:p>
          <a:p>
            <a:pPr algn="ctr"/>
            <a:endParaRPr lang="en-IN" sz="2800" b="1" i="1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                       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7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D1FAE-08B6-86D9-09F2-72EC5FECD283}"/>
              </a:ext>
            </a:extLst>
          </p:cNvPr>
          <p:cNvSpPr txBox="1"/>
          <p:nvPr/>
        </p:nvSpPr>
        <p:spPr>
          <a:xfrm>
            <a:off x="2071688" y="3035110"/>
            <a:ext cx="6424017" cy="371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0572E-E2E3-8099-2EB5-E618FF55546A}"/>
              </a:ext>
            </a:extLst>
          </p:cNvPr>
          <p:cNvSpPr txBox="1"/>
          <p:nvPr/>
        </p:nvSpPr>
        <p:spPr>
          <a:xfrm>
            <a:off x="839392" y="1962805"/>
            <a:ext cx="100310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b="1" dirty="0">
              <a:solidFill>
                <a:schemeClr val="accent5"/>
              </a:solidFill>
            </a:endParaRPr>
          </a:p>
          <a:p>
            <a:pPr algn="l"/>
            <a:endParaRPr lang="en-IN" sz="2400" b="1" dirty="0">
              <a:solidFill>
                <a:schemeClr val="accent5"/>
              </a:solidFill>
            </a:endParaRPr>
          </a:p>
          <a:p>
            <a:pPr algn="l"/>
            <a:r>
              <a:rPr lang="en-IN" sz="2400" b="1" dirty="0">
                <a:solidFill>
                  <a:schemeClr val="accent5"/>
                </a:solidFill>
              </a:rPr>
              <a:t>*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Edge Computing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800" i="1" dirty="0"/>
              <a:t>*Edge computing is a distributed computing framework that brings enterprise applications closer to data sources such as IoT devices or local edge servers.</a:t>
            </a:r>
          </a:p>
          <a:p>
            <a:pPr lvl="2"/>
            <a:r>
              <a:rPr lang="en-IN" sz="2800" i="1" dirty="0"/>
              <a:t>*This proximity to data at its source can deliver strong business benefits, including faster insights, improved response times and better bandwidth availability</a:t>
            </a:r>
            <a:endParaRPr lang="en-US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B6E99-6841-6914-6A35-3C0E63B5C1AF}"/>
              </a:ext>
            </a:extLst>
          </p:cNvPr>
          <p:cNvSpPr txBox="1"/>
          <p:nvPr/>
        </p:nvSpPr>
        <p:spPr>
          <a:xfrm>
            <a:off x="648890" y="914459"/>
            <a:ext cx="108942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System development approach:(Contd...)</a:t>
            </a:r>
          </a:p>
          <a:p>
            <a:pPr algn="l"/>
            <a:r>
              <a:rPr lang="en-IN" sz="3600" b="1" i="1" dirty="0">
                <a:solidFill>
                  <a:schemeClr val="accent3"/>
                </a:solidFill>
              </a:rPr>
              <a:t> </a:t>
            </a:r>
          </a:p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Hard ware requirements:</a:t>
            </a:r>
          </a:p>
        </p:txBody>
      </p:sp>
    </p:spTree>
    <p:extLst>
      <p:ext uri="{BB962C8B-B14F-4D97-AF65-F5344CB8AC3E}">
        <p14:creationId xmlns:p14="http://schemas.microsoft.com/office/powerpoint/2010/main" val="247252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C4690-F674-7EAE-A70A-3FA8CC5C4245}"/>
              </a:ext>
            </a:extLst>
          </p:cNvPr>
          <p:cNvSpPr txBox="1"/>
          <p:nvPr/>
        </p:nvSpPr>
        <p:spPr>
          <a:xfrm>
            <a:off x="196455" y="363915"/>
            <a:ext cx="111799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Algorithm &amp;deployment:</a:t>
            </a:r>
            <a:endParaRPr lang="en-IN" sz="32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   2.Software requirements</a:t>
            </a:r>
          </a:p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                   *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Data Collection and Pre-processing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IN" sz="2400" dirty="0">
                <a:solidFill>
                  <a:schemeClr val="accent3"/>
                </a:solidFill>
              </a:rPr>
              <a:t>
                       *</a:t>
            </a:r>
            <a:r>
              <a:rPr lang="en-IN" sz="2800" dirty="0"/>
              <a:t>Collect a labelled dataset of images for training the CNN </a:t>
            </a:r>
          </a:p>
          <a:p>
            <a:pPr lvl="4"/>
            <a:r>
              <a:rPr lang="en-IN" sz="2800" dirty="0"/>
              <a:t> *pre-process the images, including resizing, normalization, and augmentation, to ensure consistency and improve model generalization.</a:t>
            </a:r>
          </a:p>
          <a:p>
            <a:pPr lvl="4"/>
            <a:r>
              <a:rPr lang="en-IN" sz="2400" b="1" dirty="0">
                <a:solidFill>
                  <a:schemeClr val="accent5"/>
                </a:solidFill>
              </a:rPr>
              <a:t>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 * Model Training:</a:t>
            </a:r>
            <a:r>
              <a:rPr lang="en-IN" sz="2400" dirty="0"/>
              <a:t>
  * </a:t>
            </a:r>
            <a:r>
              <a:rPr lang="en-IN" sz="2800" dirty="0"/>
              <a:t>Choose a CNN architecture suitable for image classification tasks, such as VGG, ResNet, or Mobile Net .  </a:t>
            </a:r>
          </a:p>
          <a:p>
            <a:pPr lvl="4"/>
            <a:r>
              <a:rPr lang="en-IN" sz="2800" dirty="0"/>
              <a:t> *Train the CNN model using the labelled dataset, optimizing it to minimize classification error using techniques like backpropagation and gradient descent.</a:t>
            </a:r>
          </a:p>
          <a:p>
            <a:pPr lvl="4"/>
            <a:r>
              <a:rPr lang="en-IN" sz="2800" dirty="0"/>
              <a:t>*Validate the trained model using a separate validation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5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A85A2-F43A-5851-7EEC-70D613CB32DC}"/>
              </a:ext>
            </a:extLst>
          </p:cNvPr>
          <p:cNvSpPr txBox="1"/>
          <p:nvPr/>
        </p:nvSpPr>
        <p:spPr>
          <a:xfrm>
            <a:off x="401836" y="357188"/>
            <a:ext cx="1122461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Algorithm &amp;deployment:(Contd...)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Software Requirements</a:t>
            </a:r>
            <a:endParaRPr lang="en-IN" sz="32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lvl="4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 *Model Evaluation and Fine-tuning:</a:t>
            </a:r>
            <a:r>
              <a:rPr lang="en-IN" sz="2800" dirty="0">
                <a:solidFill>
                  <a:schemeClr val="accent3"/>
                </a:solidFill>
              </a:rPr>
              <a:t>
 *</a:t>
            </a:r>
            <a:r>
              <a:rPr lang="en-IN" sz="2800" dirty="0"/>
              <a:t>Evaluate the performance of the trained model using a test dataset, assessing metrics such as accuracy, precision, recall, and F1 score.  </a:t>
            </a:r>
          </a:p>
          <a:p>
            <a:pPr lvl="4"/>
            <a:r>
              <a:rPr lang="en-IN" sz="2800" dirty="0"/>
              <a:t> * Fine-tune the model if necessary, adjusting hyper parameters, architecture, or training data to improve performance</a:t>
            </a:r>
          </a:p>
          <a:p>
            <a:pPr lvl="4"/>
            <a:r>
              <a:rPr lang="en-IN" sz="2800" b="1">
                <a:solidFill>
                  <a:schemeClr val="accent5"/>
                </a:solidFill>
              </a:rPr>
              <a:t> </a:t>
            </a:r>
            <a:r>
              <a:rPr lang="en-IN" sz="2800" b="1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en-IN" sz="3200" b="1">
                <a:solidFill>
                  <a:schemeClr val="accent2">
                    <a:lumMod val="50000"/>
                  </a:schemeClr>
                </a:solidFill>
              </a:rPr>
              <a:t>Model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Deployment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IN" sz="2800" dirty="0"/>
              <a:t>
 *Choose a deployment environment suitable for the application’s requirements, such as cloud-based servers, edge devices, or IoT devices. </a:t>
            </a:r>
          </a:p>
          <a:p>
            <a:pPr lvl="4"/>
            <a:r>
              <a:rPr lang="en-IN" sz="2800" dirty="0"/>
              <a:t>*Convert the trained model into a format compatible with the deployment environment, such as Tensor Flow's Saved Model.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61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9839C-B84C-A83A-587E-48969F60F2CD}"/>
              </a:ext>
            </a:extLst>
          </p:cNvPr>
          <p:cNvSpPr txBox="1"/>
          <p:nvPr/>
        </p:nvSpPr>
        <p:spPr>
          <a:xfrm>
            <a:off x="288727" y="558135"/>
            <a:ext cx="1190327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Algorithm &amp; deployment: (Contd...) 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  <a:p>
            <a:pPr lvl="5"/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*Testing and Monitoring</a:t>
            </a:r>
            <a:r>
              <a:rPr lang="en-IN" sz="2800" b="1" i="1" dirty="0">
                <a:solidFill>
                  <a:schemeClr val="accent5"/>
                </a:solidFill>
              </a:rPr>
              <a:t>:</a:t>
            </a:r>
          </a:p>
          <a:p>
            <a:pPr lvl="5"/>
            <a:r>
              <a:rPr lang="en-IN" sz="2000" dirty="0"/>
              <a:t>
  </a:t>
            </a:r>
            <a:r>
              <a:rPr lang="en-IN" sz="2800" dirty="0"/>
              <a:t>*</a:t>
            </a:r>
            <a:r>
              <a:rPr lang="en-IN" sz="2800" i="1" dirty="0"/>
              <a:t>Test the deployed model in a real-world environment, validating its performance and identifying any issues or discrepancies. </a:t>
            </a:r>
          </a:p>
          <a:p>
            <a:pPr lvl="5"/>
            <a:r>
              <a:rPr lang="en-IN" sz="2800" i="1" dirty="0"/>
              <a:t> * Monitor the model’s performance over time, collecting metrics and feedback to assess its effectiveness and reliability.  </a:t>
            </a:r>
          </a:p>
          <a:p>
            <a:pPr lvl="5"/>
            <a:r>
              <a:rPr lang="en-IN" sz="2800" i="1" dirty="0"/>
              <a:t> *Implement mechanisms for model updates and maintenance, ensuring continuous improvement and adaptation to evolving requirements.</a:t>
            </a:r>
          </a:p>
          <a:p>
            <a:r>
              <a:rPr lang="en-IN" sz="2800" b="1" i="1" dirty="0">
                <a:solidFill>
                  <a:schemeClr val="accent5"/>
                </a:solidFill>
                <a:effectLst/>
                <a:latin typeface="Söhne"/>
              </a:rPr>
              <a:t>                         </a:t>
            </a:r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  </a:t>
            </a:r>
            <a:endParaRPr lang="en-IN" sz="2400" i="1" dirty="0">
              <a:effectLst/>
              <a:latin typeface="Söhne"/>
            </a:endParaRPr>
          </a:p>
          <a:p>
            <a:r>
              <a:rPr lang="en-IN" sz="2400" i="1" dirty="0">
                <a:latin typeface="Söhne"/>
              </a:rPr>
              <a:t>                                                </a:t>
            </a:r>
            <a:endParaRPr lang="en-IN" sz="2800" b="0" i="1" dirty="0">
              <a:effectLst/>
              <a:latin typeface="Söhne"/>
            </a:endParaRPr>
          </a:p>
          <a:p>
            <a:r>
              <a:rPr lang="en-IN" sz="2000" b="0" i="1" dirty="0">
                <a:effectLst/>
                <a:latin typeface="Söhne"/>
              </a:rPr>
              <a:t>                             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FA662-C451-1F6E-0D99-B53561CCAB04}"/>
              </a:ext>
            </a:extLst>
          </p:cNvPr>
          <p:cNvSpPr txBox="1"/>
          <p:nvPr/>
        </p:nvSpPr>
        <p:spPr>
          <a:xfrm>
            <a:off x="500063" y="767953"/>
            <a:ext cx="10960299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sz="3200" b="1" i="1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DEBB5-180B-A1C9-8D11-A81CE9999087}"/>
              </a:ext>
            </a:extLst>
          </p:cNvPr>
          <p:cNvSpPr txBox="1"/>
          <p:nvPr/>
        </p:nvSpPr>
        <p:spPr>
          <a:xfrm>
            <a:off x="500063" y="767953"/>
            <a:ext cx="104060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Algorithm &amp; Deployment:  (Contd...) </a:t>
            </a:r>
          </a:p>
          <a:p>
            <a:pPr algn="l"/>
            <a:endParaRPr lang="en-IN" sz="32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sz="32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Security and Compliance:</a:t>
            </a:r>
          </a:p>
          <a:p>
            <a:pPr algn="l"/>
            <a:endParaRPr lang="en-IN" sz="32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8EEA9-2A5D-85B7-26A6-41D87675E768}"/>
              </a:ext>
            </a:extLst>
          </p:cNvPr>
          <p:cNvSpPr txBox="1"/>
          <p:nvPr/>
        </p:nvSpPr>
        <p:spPr>
          <a:xfrm>
            <a:off x="1968996" y="2831305"/>
            <a:ext cx="893712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1" dirty="0">
                <a:effectLst/>
                <a:latin typeface="Söhne"/>
              </a:rPr>
              <a:t>
</a:t>
            </a:r>
            <a:endParaRPr lang="en-IN" sz="2800" i="1" dirty="0">
              <a:effectLst/>
              <a:latin typeface="Söhne"/>
            </a:endParaRPr>
          </a:p>
          <a:p>
            <a:r>
              <a:rPr lang="en-IN" sz="2800" i="1" dirty="0">
                <a:effectLst/>
                <a:latin typeface="Söhne"/>
              </a:rPr>
              <a:t> *Implement security measures to protect the deployed model from potential threats, such as adversarial attacks or data breaches.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73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653A9-0DD5-32D0-4690-E238462267DF}"/>
              </a:ext>
            </a:extLst>
          </p:cNvPr>
          <p:cNvSpPr txBox="1"/>
          <p:nvPr/>
        </p:nvSpPr>
        <p:spPr>
          <a:xfrm>
            <a:off x="530734" y="696515"/>
            <a:ext cx="6112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Results: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7F8DE-364C-E134-4BF7-ED571913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34" y="1465956"/>
            <a:ext cx="10893313" cy="53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09D753-5A18-83E5-EA40-B2322E12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69" y="989407"/>
            <a:ext cx="11108531" cy="5600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A1CD3-76B0-F2CE-F518-2C2F6724BB22}"/>
              </a:ext>
            </a:extLst>
          </p:cNvPr>
          <p:cNvSpPr txBox="1"/>
          <p:nvPr/>
        </p:nvSpPr>
        <p:spPr>
          <a:xfrm>
            <a:off x="505420" y="58578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sz="28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0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5EA8E-F7EB-3BC3-C12F-723463D89533}"/>
              </a:ext>
            </a:extLst>
          </p:cNvPr>
          <p:cNvSpPr txBox="1"/>
          <p:nvPr/>
        </p:nvSpPr>
        <p:spPr>
          <a:xfrm>
            <a:off x="327422" y="720566"/>
            <a:ext cx="115371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Conclusion: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</a:t>
            </a:r>
            <a:r>
              <a:rPr lang="en-IN" sz="3600" dirty="0"/>
              <a:t>Image classification using convolutional neural networks (CNNs) is a powerful technique for automatically categorizing images into predefined classes or categories.  Through the use of deep learning architectures specifically designed for processing visual data, CNNs have demonstrated remarkable performance across a wide range of image recognition tasks.   </a:t>
            </a:r>
            <a:r>
              <a:rPr lang="en-IN" dirty="0"/>
              <a:t>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954AB-3BBD-22E2-7186-230FB6C6247D}"/>
              </a:ext>
            </a:extLst>
          </p:cNvPr>
          <p:cNvSpPr txBox="1"/>
          <p:nvPr/>
        </p:nvSpPr>
        <p:spPr>
          <a:xfrm>
            <a:off x="532805" y="825579"/>
            <a:ext cx="1112639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Reference: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dirty="0"/>
          </a:p>
          <a:p>
            <a:pPr algn="l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         </a:t>
            </a:r>
            <a:r>
              <a:rPr lang="en-IN" sz="1600" i="1" dirty="0">
                <a:solidFill>
                  <a:schemeClr val="accent2">
                    <a:lumMod val="50000"/>
                  </a:schemeClr>
                </a:solidFill>
              </a:rPr>
              <a:t>*https://blog.keras.io/building-powerful-image-classification-models-using-very-little-data.html</a:t>
            </a:r>
          </a:p>
          <a:p>
            <a:pPr algn="l"/>
            <a:r>
              <a:rPr lang="en-IN" sz="1600" i="1" dirty="0">
                <a:solidFill>
                  <a:schemeClr val="accent2">
                    <a:lumMod val="50000"/>
                  </a:schemeClr>
                </a:solidFill>
              </a:rPr>
              <a:t>           </a:t>
            </a:r>
          </a:p>
          <a:p>
            <a:pPr algn="l"/>
            <a:r>
              <a:rPr lang="en-IN" sz="1600" i="1" dirty="0">
                <a:solidFill>
                  <a:schemeClr val="accent2">
                    <a:lumMod val="50000"/>
                  </a:schemeClr>
                </a:solidFill>
              </a:rPr>
              <a:t>                 *https://www.analyticsvidhya.com/blog/2022/01/image-classification-using-machine-learning/</a:t>
            </a:r>
          </a:p>
          <a:p>
            <a:pPr algn="l"/>
            <a:r>
              <a:rPr lang="en-IN" sz="1600" i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</a:p>
          <a:p>
            <a:pPr algn="l"/>
            <a:r>
              <a:rPr lang="en-IN" sz="1600" i="1" dirty="0">
                <a:solidFill>
                  <a:schemeClr val="accent2">
                    <a:lumMod val="50000"/>
                  </a:schemeClr>
                </a:solidFill>
              </a:rPr>
              <a:t>                 *https://neptune.ai/blog/category/computer-vision</a:t>
            </a:r>
          </a:p>
          <a:p>
            <a:pPr algn="l"/>
            <a:r>
              <a:rPr lang="en-IN" sz="1600" i="1" dirty="0">
                <a:solidFill>
                  <a:schemeClr val="accent2">
                    <a:lumMod val="50000"/>
                  </a:schemeClr>
                </a:solidFill>
              </a:rPr>
              <a:t>                 *https://github.com/fchollet/keras-blog/blob/gh-pages/building-powerful-image-classification-models-using-very-little-data.html</a:t>
            </a:r>
            <a:r>
              <a:rPr lang="en-IN" sz="2800" i="1" dirty="0">
                <a:solidFill>
                  <a:schemeClr val="accent2">
                    <a:lumMod val="50000"/>
                  </a:schemeClr>
                </a:solidFill>
              </a:rPr>
              <a:t>￼￼￼￼￼￼￼￼￼￼￼￼￼￼￼￼￼￼￼￼￼￼￼</a:t>
            </a:r>
          </a:p>
          <a:p>
            <a:pPr algn="l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9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9477B-B625-C3A3-4681-027B1CB1A491}"/>
              </a:ext>
            </a:extLst>
          </p:cNvPr>
          <p:cNvSpPr txBox="1"/>
          <p:nvPr/>
        </p:nvSpPr>
        <p:spPr>
          <a:xfrm rot="10800000" flipV="1">
            <a:off x="4162137" y="2712371"/>
            <a:ext cx="535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i="1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US" sz="5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3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57C55-CBF6-D068-DD92-15A1654BE13C}"/>
              </a:ext>
            </a:extLst>
          </p:cNvPr>
          <p:cNvSpPr txBox="1"/>
          <p:nvPr/>
        </p:nvSpPr>
        <p:spPr>
          <a:xfrm rot="10800000" flipV="1">
            <a:off x="416120" y="2568360"/>
            <a:ext cx="7602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b="1" i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1" i="1" dirty="0">
              <a:solidFill>
                <a:schemeClr val="accent3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1" i="1" dirty="0">
              <a:solidFill>
                <a:schemeClr val="accent3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1" i="1" dirty="0">
              <a:solidFill>
                <a:schemeClr val="accent3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A7A52-50B6-15CA-B767-6D180AE855D6}"/>
              </a:ext>
            </a:extLst>
          </p:cNvPr>
          <p:cNvSpPr txBox="1"/>
          <p:nvPr/>
        </p:nvSpPr>
        <p:spPr>
          <a:xfrm>
            <a:off x="416119" y="942975"/>
            <a:ext cx="1086504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OUTLINE</a:t>
            </a:r>
            <a:r>
              <a:rPr lang="en-IN" sz="2800" b="1" i="1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b="1" i="1" dirty="0"/>
              <a:t> </a:t>
            </a:r>
            <a:r>
              <a:rPr lang="en-IN" sz="2800" i="1" dirty="0"/>
              <a:t>Problem Statement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i="1" dirty="0"/>
              <a:t>Proposed system/solution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i="1" dirty="0"/>
              <a:t>System development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i="1" dirty="0"/>
              <a:t>Algorithm &amp; deployment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i="1" dirty="0"/>
              <a:t>Result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i="1" dirty="0"/>
              <a:t>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i="1" dirty="0"/>
              <a:t>References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4740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B88CC-3C83-8B2E-C773-169D654217E9}"/>
              </a:ext>
            </a:extLst>
          </p:cNvPr>
          <p:cNvSpPr txBox="1"/>
          <p:nvPr/>
        </p:nvSpPr>
        <p:spPr>
          <a:xfrm>
            <a:off x="278308" y="1026914"/>
            <a:ext cx="11635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 dirty="0">
                <a:solidFill>
                  <a:schemeClr val="accent2">
                    <a:lumMod val="50000"/>
                  </a:schemeClr>
                </a:solidFill>
              </a:rPr>
              <a:t>Problem statement: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1" dirty="0"/>
          </a:p>
          <a:p>
            <a:pPr algn="l"/>
            <a:r>
              <a:rPr lang="en-IN" sz="3200" i="1" dirty="0"/>
              <a:t>     </a:t>
            </a:r>
            <a:r>
              <a:rPr lang="en-US" sz="3200" i="1" dirty="0"/>
              <a:t>An image classification problem involves assigning a label or category to an input image based on its contents. This is typically done using machine learning or deep learning algorithms to train a model on a dataset of labeled images, and then using that model to predict the label of new, unseen images.</a:t>
            </a:r>
          </a:p>
        </p:txBody>
      </p:sp>
    </p:spTree>
    <p:extLst>
      <p:ext uri="{BB962C8B-B14F-4D97-AF65-F5344CB8AC3E}">
        <p14:creationId xmlns:p14="http://schemas.microsoft.com/office/powerpoint/2010/main" val="34437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B1F81-C603-6A1F-ABA3-A990EDC053CD}"/>
              </a:ext>
            </a:extLst>
          </p:cNvPr>
          <p:cNvSpPr txBox="1"/>
          <p:nvPr/>
        </p:nvSpPr>
        <p:spPr>
          <a:xfrm>
            <a:off x="250030" y="645705"/>
            <a:ext cx="116919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Proposed Solutions:</a:t>
            </a:r>
          </a:p>
          <a:p>
            <a:pPr algn="l"/>
            <a:r>
              <a:rPr lang="en-IN" sz="2800" b="1" i="1" dirty="0">
                <a:solidFill>
                  <a:schemeClr val="accent5"/>
                </a:solidFill>
              </a:rPr>
              <a:t>             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 1.CNN Architecture design:</a:t>
            </a:r>
          </a:p>
          <a:p>
            <a:pPr lvl="3"/>
            <a:r>
              <a:rPr lang="en-IN" b="1" i="1" dirty="0"/>
              <a:t> </a:t>
            </a:r>
            <a:r>
              <a:rPr lang="en-IN" sz="2800" b="1" i="1" dirty="0"/>
              <a:t>*</a:t>
            </a:r>
            <a:r>
              <a:rPr lang="en-IN" sz="2800" i="1" dirty="0"/>
              <a:t>Input Layer,Convolutional Layer (with Reactivation), MaxPooling       Layer,Convolutional Layer (with Reactivation),MaxPooling Layer, Flatten Layer, Fully Connected Layer (with ReLU activation),Output Layer (with softmax activation        </a:t>
            </a:r>
          </a:p>
          <a:p>
            <a:pPr algn="l"/>
            <a:endParaRPr lang="en-IN" sz="2800" i="1" dirty="0"/>
          </a:p>
          <a:p>
            <a:pPr algn="l"/>
            <a:r>
              <a:rPr lang="en-IN" sz="2800" b="1" i="1" dirty="0">
                <a:solidFill>
                  <a:schemeClr val="accent5"/>
                </a:solidFill>
              </a:rPr>
              <a:t>              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2.Generator:</a:t>
            </a:r>
          </a:p>
          <a:p>
            <a:pPr lvl="3"/>
            <a:r>
              <a:rPr lang="en-IN" sz="2800" i="1" dirty="0"/>
              <a:t> *On the other hand, image classification involves categorizing                                                                                  images into predefined classes or labels based on their content. </a:t>
            </a:r>
          </a:p>
          <a:p>
            <a:pPr lvl="3"/>
            <a:r>
              <a:rPr lang="en-IN" sz="2800" i="1" dirty="0"/>
              <a:t> *This is typically done using classification algorithms such as Convolutional Neural Networks (CNNs)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5710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AB7D4-55CB-1BFE-15D2-8880FF80A5FC}"/>
              </a:ext>
            </a:extLst>
          </p:cNvPr>
          <p:cNvSpPr txBox="1"/>
          <p:nvPr/>
        </p:nvSpPr>
        <p:spPr>
          <a:xfrm>
            <a:off x="-62508" y="2814727"/>
            <a:ext cx="112811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IN" b="1" i="1" dirty="0"/>
              <a:t>  </a:t>
            </a:r>
            <a:r>
              <a:rPr lang="en-IN" sz="2800" b="1" i="1" dirty="0"/>
              <a:t>*</a:t>
            </a:r>
            <a:r>
              <a:rPr lang="en-IN" sz="2800" i="1" dirty="0"/>
              <a:t>It Seems like you’re referring to a task related to image classification using convolutional neural networks (CNNs).</a:t>
            </a:r>
          </a:p>
          <a:p>
            <a:pPr lvl="4"/>
            <a:r>
              <a:rPr lang="en-IN" sz="2800" i="1" dirty="0"/>
              <a:t> * Image classification involves categorizing images into predefined classes or categories. </a:t>
            </a:r>
          </a:p>
          <a:p>
            <a:pPr lvl="4"/>
            <a:r>
              <a:rPr lang="en-IN" sz="2800" i="1" dirty="0"/>
              <a:t> *CNNs, a type of deep learning model, are commonly used for image classification tasks due to their ability to effectively capture spatial hierarchies and patterns within images.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8B45C-054B-897D-C731-BF501ED02E24}"/>
              </a:ext>
            </a:extLst>
          </p:cNvPr>
          <p:cNvSpPr txBox="1"/>
          <p:nvPr/>
        </p:nvSpPr>
        <p:spPr>
          <a:xfrm>
            <a:off x="5184576" y="15051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9E414-7696-EDFB-FE04-C97D1413D670}"/>
              </a:ext>
            </a:extLst>
          </p:cNvPr>
          <p:cNvSpPr txBox="1"/>
          <p:nvPr/>
        </p:nvSpPr>
        <p:spPr>
          <a:xfrm>
            <a:off x="529828" y="734676"/>
            <a:ext cx="1009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Proposed solution: (Contd...)</a:t>
            </a:r>
            <a:r>
              <a:rPr lang="en-IN" sz="3600" b="1" i="1" dirty="0">
                <a:solidFill>
                  <a:schemeClr val="accent3"/>
                </a:solidFill>
              </a:rPr>
              <a:t> </a:t>
            </a:r>
          </a:p>
          <a:p>
            <a:pPr algn="l"/>
            <a:endParaRPr lang="en-IN" sz="3600" b="1" i="1" dirty="0">
              <a:solidFill>
                <a:schemeClr val="accent3"/>
              </a:solidFill>
            </a:endParaRPr>
          </a:p>
          <a:p>
            <a:pPr algn="l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Convolution Neural Network:</a:t>
            </a:r>
            <a:endParaRPr lang="en-US" sz="2800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2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2309B-6B8C-A534-20B6-5104CE83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1" y="1907617"/>
            <a:ext cx="10749677" cy="4664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6BD52E-E14E-DB4B-76ED-EBD657CF7FDD}"/>
              </a:ext>
            </a:extLst>
          </p:cNvPr>
          <p:cNvSpPr txBox="1"/>
          <p:nvPr/>
        </p:nvSpPr>
        <p:spPr>
          <a:xfrm>
            <a:off x="446485" y="678657"/>
            <a:ext cx="9054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Proposed Solutions:(Contd...) </a:t>
            </a:r>
            <a:endParaRPr lang="en-US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58FF6-4706-DCAE-7391-D465B437364E}"/>
              </a:ext>
            </a:extLst>
          </p:cNvPr>
          <p:cNvSpPr txBox="1"/>
          <p:nvPr/>
        </p:nvSpPr>
        <p:spPr>
          <a:xfrm rot="10800000" flipV="1">
            <a:off x="4220170" y="1676784"/>
            <a:ext cx="651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i="1" dirty="0"/>
              <a:t>Convolutional Neural Network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8608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9CCA7-DFB0-7239-88B6-8F0F6BCBA1F1}"/>
              </a:ext>
            </a:extLst>
          </p:cNvPr>
          <p:cNvSpPr txBox="1"/>
          <p:nvPr/>
        </p:nvSpPr>
        <p:spPr>
          <a:xfrm>
            <a:off x="4375548" y="-6036471"/>
            <a:ext cx="2553889" cy="426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16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F74DF-5968-DA6B-8732-AD7EF2566153}"/>
              </a:ext>
            </a:extLst>
          </p:cNvPr>
          <p:cNvSpPr txBox="1"/>
          <p:nvPr/>
        </p:nvSpPr>
        <p:spPr>
          <a:xfrm>
            <a:off x="523875" y="797510"/>
            <a:ext cx="11144250" cy="526297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2" algn="just"/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</a:rPr>
              <a:t>System development approach:  (Contd...) </a:t>
            </a:r>
          </a:p>
          <a:p>
            <a:pPr lvl="2" algn="just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 Requirements: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
           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1.Hard ware Requirements: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pPr lvl="2" algn="just"/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         *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GPU Acceleration:</a:t>
            </a:r>
          </a:p>
          <a:p>
            <a:pPr lvl="2" algn="just"/>
            <a:r>
              <a:rPr lang="en-IN" sz="2800" dirty="0"/>
              <a:t>*Graphics Processing Units (GPUs) are commonly used to          accelerate deep learning computations due to their highly parallel architecture.</a:t>
            </a:r>
          </a:p>
          <a:p>
            <a:pPr lvl="2" algn="just"/>
            <a:r>
              <a:rPr lang="en-IN" sz="2800" dirty="0"/>
              <a:t>*Many deep learning frameworks, such as Tensor Flow and PyTorch, support GPU acceleration, allowing CNN models to be trained and deployed more efficiently.</a:t>
            </a:r>
            <a:r>
              <a:rPr lang="en-IN" dirty="0"/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E2C74-CD67-70EC-5128-C516B5AD6AD5}"/>
              </a:ext>
            </a:extLst>
          </p:cNvPr>
          <p:cNvSpPr txBox="1"/>
          <p:nvPr/>
        </p:nvSpPr>
        <p:spPr>
          <a:xfrm>
            <a:off x="229195" y="677763"/>
            <a:ext cx="114121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System development approach:  (Contd...) </a:t>
            </a:r>
          </a:p>
          <a:p>
            <a:pPr algn="l"/>
            <a:endParaRPr lang="en-IN" sz="32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 Hard Ware Requirements:</a:t>
            </a:r>
          </a:p>
          <a:p>
            <a:pPr algn="l"/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  <a:r>
              <a:rPr lang="en-IN" sz="32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Build the CNN Model: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pPr lvl="2"/>
            <a:r>
              <a:rPr lang="en-IN" sz="3200" b="0" i="1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en-IN" sz="3200" b="0" i="1" dirty="0">
                <a:effectLst/>
                <a:latin typeface="Söhne"/>
              </a:rPr>
              <a:t>*Initialize a CNN model (you can use frameworks like Tensor    Flow or PyTorch). </a:t>
            </a:r>
          </a:p>
          <a:p>
            <a:pPr lvl="2"/>
            <a:r>
              <a:rPr lang="en-IN" sz="3200" i="1" dirty="0">
                <a:latin typeface="Söhne"/>
              </a:rPr>
              <a:t>*S</a:t>
            </a:r>
            <a:r>
              <a:rPr lang="en-IN" sz="3200" b="0" i="1" dirty="0">
                <a:effectLst/>
                <a:latin typeface="Söhne"/>
              </a:rPr>
              <a:t>tack convolutional layers, pooling layers, and optionally dropout layers to prevent overfitting.</a:t>
            </a:r>
          </a:p>
          <a:p>
            <a:pPr lvl="2"/>
            <a:r>
              <a:rPr lang="en-IN" sz="3200" i="1" dirty="0">
                <a:latin typeface="Söhne"/>
              </a:rPr>
              <a:t>*</a:t>
            </a:r>
            <a:r>
              <a:rPr lang="en-IN" sz="3200" b="0" i="1" dirty="0">
                <a:effectLst/>
                <a:latin typeface="Söhne"/>
              </a:rPr>
              <a:t>Flatten the output and connect it to fully connected layers. *Add an output layer with softmax activation for multi-class classification.</a:t>
            </a:r>
          </a:p>
          <a:p>
            <a:pPr algn="l"/>
            <a:endParaRPr lang="en-US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9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A4279-5E25-08C2-5E45-C6B45498027D}"/>
              </a:ext>
            </a:extLst>
          </p:cNvPr>
          <p:cNvSpPr txBox="1"/>
          <p:nvPr/>
        </p:nvSpPr>
        <p:spPr>
          <a:xfrm>
            <a:off x="300633" y="534889"/>
            <a:ext cx="1159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System development approach: (Contd...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3200" b="1" i="1" dirty="0">
                <a:solidFill>
                  <a:schemeClr val="accent2">
                    <a:lumMod val="50000"/>
                  </a:schemeClr>
                </a:solidFill>
              </a:rPr>
              <a:t>Hard Ware Requirements:</a:t>
            </a:r>
            <a:endParaRPr lang="en-IN" sz="3200" b="1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                *</a:t>
            </a:r>
            <a:r>
              <a:rPr lang="en-IN" sz="32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Model Optimization:</a:t>
            </a:r>
            <a:r>
              <a:rPr lang="en-IN" sz="32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</a:t>
            </a:r>
          </a:p>
          <a:p>
            <a:pPr lvl="3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</a:t>
            </a:r>
            <a:r>
              <a:rPr lang="en-IN" sz="2400" dirty="0">
                <a:latin typeface="Söhne"/>
              </a:rPr>
              <a:t> </a:t>
            </a:r>
            <a:r>
              <a:rPr lang="en-IN" sz="2800" dirty="0">
                <a:latin typeface="Söhne"/>
              </a:rPr>
              <a:t>*</a:t>
            </a:r>
            <a:r>
              <a:rPr lang="en-IN" sz="2800" b="0" i="0" dirty="0">
                <a:effectLst/>
                <a:latin typeface="Söhne"/>
              </a:rPr>
              <a:t>Techniques such as model quantization, pruning, and compression can reduce the computational and memory requirements of CNN models</a:t>
            </a:r>
            <a:r>
              <a:rPr lang="en-IN" sz="2800" dirty="0">
                <a:latin typeface="Söhne"/>
              </a:rPr>
              <a:t>.</a:t>
            </a:r>
          </a:p>
          <a:p>
            <a:pPr lvl="3"/>
            <a:r>
              <a:rPr lang="en-IN" sz="2800" b="0" i="0" dirty="0">
                <a:effectLst/>
                <a:latin typeface="Söhne"/>
              </a:rPr>
              <a:t> *making them more suitable for deployment on resource-constrained hardware systems without significantly sacrificing accuracy.</a:t>
            </a:r>
            <a:endParaRPr lang="en-IN" sz="28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lvl="1"/>
            <a:r>
              <a:rPr lang="en-IN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               *</a:t>
            </a:r>
            <a:r>
              <a:rPr lang="en-IN" sz="32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Distributed Computing:</a:t>
            </a:r>
          </a:p>
          <a:p>
            <a:pPr lvl="3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</a:t>
            </a:r>
            <a:r>
              <a:rPr lang="en-IN" sz="2400" dirty="0">
                <a:latin typeface="Söhne"/>
              </a:rPr>
              <a:t>*</a:t>
            </a:r>
            <a:r>
              <a:rPr lang="en-IN" sz="2800" b="0" i="0" dirty="0">
                <a:effectLst/>
                <a:latin typeface="Söhne"/>
              </a:rPr>
              <a:t>Distributing CNN computations across multiple hardware devices or nodes can improve scalability</a:t>
            </a:r>
            <a:r>
              <a:rPr lang="en-IN" sz="2800" dirty="0">
                <a:latin typeface="Söhne"/>
              </a:rPr>
              <a:t>.</a:t>
            </a:r>
          </a:p>
          <a:p>
            <a:pPr lvl="3"/>
            <a:r>
              <a:rPr lang="en-IN" sz="2800" dirty="0">
                <a:latin typeface="Söhne"/>
              </a:rPr>
              <a:t>*R</a:t>
            </a:r>
            <a:r>
              <a:rPr lang="en-IN" sz="2800" b="0" i="0" dirty="0">
                <a:effectLst/>
                <a:latin typeface="Söhne"/>
              </a:rPr>
              <a:t>educe inference latency, enabling real-time image classification in large-scale systems.</a:t>
            </a:r>
          </a:p>
          <a:p>
            <a:r>
              <a:rPr lang="en-IN" sz="2800" b="1" i="0" dirty="0">
                <a:effectLst/>
                <a:latin typeface="Söhne"/>
              </a:rPr>
              <a:t>                               </a:t>
            </a:r>
            <a:endParaRPr lang="en-IN" sz="2800" b="1" i="0" dirty="0">
              <a:solidFill>
                <a:schemeClr val="accent5"/>
              </a:solidFill>
              <a:effectLst/>
              <a:latin typeface="Söhne"/>
            </a:endParaRPr>
          </a:p>
          <a:p>
            <a:r>
              <a:rPr lang="en-IN" sz="2400" b="1" dirty="0">
                <a:solidFill>
                  <a:schemeClr val="accent5"/>
                </a:solidFill>
                <a:latin typeface="Söhne"/>
              </a:rPr>
              <a:t>                                          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919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IMAGE CLASSIFICATION USING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</dc:creator>
  <cp:lastModifiedBy>Santhosh Kumar</cp:lastModifiedBy>
  <cp:revision>22</cp:revision>
  <dcterms:created xsi:type="dcterms:W3CDTF">2024-04-03T13:22:24Z</dcterms:created>
  <dcterms:modified xsi:type="dcterms:W3CDTF">2024-04-05T08:13:47Z</dcterms:modified>
</cp:coreProperties>
</file>