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A3E0DAB-0F96-4C6C-87DA-4F030EF3E23D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8B64842-E961-4CE3-A36F-FC16D7BE8CBF}" type="slidenum">
              <a:rPr lang="en-IN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  <a:ea typeface="DejaVu Sans"/>
              </a:rPr>
              <a:t>Getting started with Python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8b8b8b"/>
                </a:solidFill>
                <a:latin typeface="Calibri"/>
                <a:ea typeface="DejaVu Sans"/>
              </a:rPr>
              <a:t>By Anirudh K M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8b8b8b"/>
                </a:solidFill>
                <a:latin typeface="Calibri"/>
                <a:ea typeface="DejaVu Sans"/>
              </a:rPr>
              <a:t>Analyst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8b8b8b"/>
                </a:solidFill>
                <a:latin typeface="Calibri"/>
                <a:ea typeface="DejaVu Sans"/>
              </a:rPr>
              <a:t>Mobius Knowledge Services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  <a:ea typeface="DejaVu Sans"/>
              </a:rPr>
              <a:t>Boolean Operators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 b </a:t>
            </a:r>
            <a:r>
              <a:rPr lang="en-IN" sz="3200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True</a:t>
            </a:r>
            <a:r>
              <a:rPr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, if both ‘a’ and ‘b’ are True.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 b </a:t>
            </a:r>
            <a:r>
              <a:rPr lang="en-IN" sz="3200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True</a:t>
            </a:r>
            <a:r>
              <a:rPr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, neither if one of ‘a’, ‘b’ is True.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 a </a:t>
            </a:r>
            <a:r>
              <a:rPr lang="en-IN" sz="3200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True</a:t>
            </a:r>
            <a:r>
              <a:rPr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, if ‘a’ is </a:t>
            </a:r>
            <a:r>
              <a:rPr b="1"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r>
              <a:rPr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Note: ‘a’ and ‘b’ here are of bool type.</a:t>
            </a:r>
            <a:endParaRPr/>
          </a:p>
          <a:p>
            <a:pPr>
              <a:lnSpc>
                <a:spcPct val="100000"/>
              </a:lnSpc>
            </a:pPr>
            <a:r>
              <a:rPr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Also </a:t>
            </a:r>
            <a:r>
              <a:rPr b="1"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 holds higher precedence to </a:t>
            </a:r>
            <a:r>
              <a:rPr b="1" lang="en-IN" sz="3200" strike="noStrike">
                <a:solidFill>
                  <a:srgbClr val="000000"/>
                </a:solidFill>
                <a:latin typeface="Calibri"/>
                <a:ea typeface="DejaVu Sans"/>
              </a:rPr>
              <a:t>or.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  <a:ea typeface="DejaVu Sans"/>
              </a:rPr>
              <a:t>Illustration</a:t>
            </a:r>
            <a:endParaRPr/>
          </a:p>
        </p:txBody>
      </p:sp>
      <p:pic>
        <p:nvPicPr>
          <p:cNvPr id="99" name="Content Placeholder 3" descr=""/>
          <p:cNvPicPr/>
          <p:nvPr/>
        </p:nvPicPr>
        <p:blipFill>
          <a:blip r:embed="rId1"/>
          <a:stretch/>
        </p:blipFill>
        <p:spPr>
          <a:xfrm>
            <a:off x="771120" y="2553480"/>
            <a:ext cx="7601040" cy="261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  <a:ea typeface="DejaVu Sans"/>
              </a:rPr>
              <a:t>Type Conversions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As we saw earlier, if we operate with two different data type objects we obtain the result with the object of higher precedence.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But if we want to obtain the results in the lower precedence, then we need to go for type conversions, which is illustrated as follows.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  <a:ea typeface="DejaVu Sans"/>
              </a:rPr>
              <a:t>Illustration</a:t>
            </a:r>
            <a:endParaRPr/>
          </a:p>
        </p:txBody>
      </p:sp>
      <p:pic>
        <p:nvPicPr>
          <p:cNvPr id="103" name="Content Placeholder 3" descr=""/>
          <p:cNvPicPr/>
          <p:nvPr/>
        </p:nvPicPr>
        <p:blipFill>
          <a:blip r:embed="rId1"/>
          <a:stretch/>
        </p:blipFill>
        <p:spPr>
          <a:xfrm>
            <a:off x="483840" y="1523880"/>
            <a:ext cx="8234640" cy="472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  <a:ea typeface="DejaVu Sans"/>
              </a:rPr>
              <a:t>Illustration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Here we see that division by </a:t>
            </a:r>
            <a:r>
              <a:rPr b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, yields an error. This is because </a:t>
            </a:r>
            <a:r>
              <a:rPr b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is treated to an equivalent of zero. We will see about this </a:t>
            </a:r>
            <a:r>
              <a:rPr b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bool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statements in details in following topics.</a:t>
            </a:r>
            <a:endParaRPr/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1312560" y="1212840"/>
            <a:ext cx="6175080" cy="152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  <a:ea typeface="DejaVu Sans"/>
              </a:rPr>
              <a:t>Variables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We all know that variables provide a great way to reuse values.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The values are mapped into the variable in some part of memory.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I insist you to look upon the PEP8(Python Enhancement Proposal-8) for naming variables here </a:t>
            </a:r>
            <a:r>
              <a:rPr lang="en-IN" sz="2800" strike="noStrike" u="sng">
                <a:solidFill>
                  <a:srgbClr val="0000ff"/>
                </a:solidFill>
                <a:latin typeface="Calibri"/>
                <a:ea typeface="DejaVu Sans"/>
              </a:rPr>
              <a:t>http://goo.gl/2FO8K5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We will start developing scripts synchronizing with these standards as we dive deep into Python.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  <a:ea typeface="DejaVu Sans"/>
              </a:rPr>
              <a:t>Illustration</a:t>
            </a:r>
            <a:endParaRPr/>
          </a:p>
        </p:txBody>
      </p:sp>
      <p:pic>
        <p:nvPicPr>
          <p:cNvPr id="110" name="Content Placeholder 3" descr=""/>
          <p:cNvPicPr/>
          <p:nvPr/>
        </p:nvPicPr>
        <p:blipFill>
          <a:blip r:embed="rId1"/>
          <a:stretch/>
        </p:blipFill>
        <p:spPr>
          <a:xfrm>
            <a:off x="690120" y="1752480"/>
            <a:ext cx="7763040" cy="403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  <a:ea typeface="DejaVu Sans"/>
              </a:rPr>
              <a:t>Comparison Operations on Ints and Floats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a &gt; b  </a:t>
            </a:r>
            <a:r>
              <a:rPr lang="en-IN" sz="2800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returns </a:t>
            </a:r>
            <a:r>
              <a:rPr b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True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, when ‘a’ is always greater than ‘b’.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a &gt;= b  </a:t>
            </a:r>
            <a:r>
              <a:rPr lang="en-IN" sz="2800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returns </a:t>
            </a:r>
            <a:r>
              <a:rPr b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True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, when ‘a’ is greater or equal to ‘b’.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a == b  </a:t>
            </a:r>
            <a:r>
              <a:rPr lang="en-IN" sz="2800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returns </a:t>
            </a:r>
            <a:r>
              <a:rPr b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True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if ‘a’ equals ‘b’.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a != b </a:t>
            </a:r>
            <a:r>
              <a:rPr lang="en-IN" sz="2800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returns </a:t>
            </a:r>
            <a:r>
              <a:rPr b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True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when ‘a’ is not equal to ‘b’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  <a:ea typeface="DejaVu Sans"/>
              </a:rPr>
              <a:t>Python objects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The foremost thing to remember in Python is that everything is treated as </a:t>
            </a:r>
            <a:r>
              <a:rPr i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Every object has a </a:t>
            </a:r>
            <a:r>
              <a:rPr b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type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associated with it.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Object’s can be classified as follows: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strike="noStrike">
                <a:solidFill>
                  <a:srgbClr val="000000"/>
                </a:solidFill>
                <a:latin typeface="Calibri"/>
                <a:ea typeface="DejaVu Sans"/>
              </a:rPr>
              <a:t>Scalar – which cannot be subdivided.(int, float etc).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strike="noStrike">
                <a:solidFill>
                  <a:srgbClr val="000000"/>
                </a:solidFill>
                <a:latin typeface="Calibri"/>
                <a:ea typeface="DejaVu Sans"/>
              </a:rPr>
              <a:t>Non-scalar – which can have internal data objects to access. (Lists, Tuples etc).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  <a:ea typeface="DejaVu Sans"/>
              </a:rPr>
              <a:t>Scalar Objects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int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– used to represent integer. e.g. 5, 12, -8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float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– used to represent floating point numbers. e.g. 12.44, -922.33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bool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– used to represent </a:t>
            </a:r>
            <a:r>
              <a:rPr b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True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b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With built in Python function </a:t>
            </a:r>
            <a:r>
              <a:rPr b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type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,  we can know the type of object.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  <a:ea typeface="DejaVu Sans"/>
              </a:rPr>
              <a:t>Illustration</a:t>
            </a:r>
            <a:endParaRPr/>
          </a:p>
        </p:txBody>
      </p:sp>
      <p:pic>
        <p:nvPicPr>
          <p:cNvPr id="84" name="Content Placeholder 3" descr=""/>
          <p:cNvPicPr/>
          <p:nvPr/>
        </p:nvPicPr>
        <p:blipFill>
          <a:blip r:embed="rId1"/>
          <a:stretch/>
        </p:blipFill>
        <p:spPr>
          <a:xfrm>
            <a:off x="398160" y="1676520"/>
            <a:ext cx="8287560" cy="426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  <a:ea typeface="DejaVu Sans"/>
              </a:rPr>
              <a:t>Expression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Expressions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are obtained by combining </a:t>
            </a:r>
            <a:r>
              <a:rPr i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i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operators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Example of one of the most simple expression: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strike="noStrike">
                <a:solidFill>
                  <a:srgbClr val="000000"/>
                </a:solidFill>
                <a:latin typeface="Calibri"/>
                <a:ea typeface="DejaVu Sans"/>
              </a:rPr>
              <a:t>&lt;object&gt; &lt;operator&gt; &lt;object&gt;.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It is important to note that expressions too always returns an object with some type.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  <a:ea typeface="DejaVu Sans"/>
              </a:rPr>
              <a:t>Operations on ints and floats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a + b     </a:t>
            </a:r>
            <a:r>
              <a:rPr lang="en-IN" sz="2800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sum.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a – b     </a:t>
            </a:r>
            <a:r>
              <a:rPr lang="en-IN" sz="2800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difference.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a * b     </a:t>
            </a:r>
            <a:r>
              <a:rPr lang="en-IN" sz="2800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multiplication.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a / b     </a:t>
            </a:r>
            <a:r>
              <a:rPr lang="en-IN" sz="2800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division, returns the quotient.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a % b    </a:t>
            </a:r>
            <a:r>
              <a:rPr lang="en-IN" sz="2800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returns the reminder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a**b     </a:t>
            </a:r>
            <a:r>
              <a:rPr lang="en-IN" sz="2800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 returns the value of ‘</a:t>
            </a:r>
            <a:r>
              <a:rPr i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’ raised to power ‘</a:t>
            </a:r>
            <a:r>
              <a:rPr i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’.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Note</a:t>
            </a: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: If both objects are of same type returns value of the same type, else return object flavors the higher precedence.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  <a:ea typeface="DejaVu Sans"/>
              </a:rPr>
              <a:t>Illustration</a:t>
            </a:r>
            <a:endParaRPr/>
          </a:p>
        </p:txBody>
      </p:sp>
      <p:pic>
        <p:nvPicPr>
          <p:cNvPr id="90" name="Content Placeholder 5" descr=""/>
          <p:cNvPicPr/>
          <p:nvPr/>
        </p:nvPicPr>
        <p:blipFill>
          <a:blip r:embed="rId1"/>
          <a:stretch/>
        </p:blipFill>
        <p:spPr>
          <a:xfrm>
            <a:off x="762120" y="1373400"/>
            <a:ext cx="7692120" cy="502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  <a:ea typeface="DejaVu Sans"/>
              </a:rPr>
              <a:t>Illustration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  <a:ea typeface="DejaVu Sans"/>
              </a:rPr>
              <a:t>Here we see the compiler throws an error to us when we divide by zero. We will see how to handle these in coming lectures.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3" name="Picture 7" descr=""/>
          <p:cNvPicPr/>
          <p:nvPr/>
        </p:nvPicPr>
        <p:blipFill>
          <a:blip r:embed="rId1"/>
          <a:stretch/>
        </p:blipFill>
        <p:spPr>
          <a:xfrm>
            <a:off x="1526400" y="1229400"/>
            <a:ext cx="6105240" cy="121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  <a:ea typeface="DejaVu Sans"/>
              </a:rPr>
              <a:t>Illustration – Comparison operators</a:t>
            </a:r>
            <a:endParaRPr/>
          </a:p>
        </p:txBody>
      </p:sp>
      <p:pic>
        <p:nvPicPr>
          <p:cNvPr id="95" name="Content Placeholder 3" descr=""/>
          <p:cNvPicPr/>
          <p:nvPr/>
        </p:nvPicPr>
        <p:blipFill>
          <a:blip r:embed="rId1"/>
          <a:stretch/>
        </p:blipFill>
        <p:spPr>
          <a:xfrm>
            <a:off x="371520" y="1600200"/>
            <a:ext cx="8545680" cy="449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20437</TotalTime>
  <Application>LibreOffice/4.4.1.2$Windows_x86 LibreOffice_project/45e2de17089c24a1fa810c8f975a7171ba4cd432</Application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2015-02-24T06:15:49Z</dcterms:created>
  <dc:creator>MOB140003202</dc:creator>
  <dc:language>en-IN</dc:language>
  <dcterms:modified xsi:type="dcterms:W3CDTF">2015-04-06T10:33:17Z</dcterms:modified>
  <cp:revision>35</cp:revision>
  <dc:title>Getting started with 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