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1D19D8B-72CB-4C3E-BF77-006212202B3E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A0648A-E1E7-4A14-ADC4-5692ECB56D73}" type="slidenum">
              <a:rPr lang="en-IN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4400" strike="noStrike">
                <a:solidFill>
                  <a:srgbClr val="000000"/>
                </a:solidFill>
                <a:latin typeface="Calibri"/>
              </a:rPr>
              <a:t>Strings in Python</a:t>
            </a:r>
            <a:r>
              <a:rPr lang="en-IN" sz="44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By Anirudh K 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Analyst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Mobius Knowledge Services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Slicing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Another way to extract parts of string is by using slicing.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With slicing we can extract substring of more than length one.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Syntax: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Let name be a string variable.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newname = name[start: end:step]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Now newname is a substring from name starting at index </a:t>
            </a:r>
            <a:r>
              <a:rPr b="1" lang="en-IN" sz="2400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and ending at index </a:t>
            </a:r>
            <a:r>
              <a:rPr b="1" lang="en-IN" sz="2400" strike="noStrike">
                <a:solidFill>
                  <a:srgbClr val="000000"/>
                </a:solidFill>
                <a:latin typeface="Calibri"/>
              </a:rPr>
              <a:t>end – 1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/>
        </p:blipFill>
        <p:spPr>
          <a:xfrm>
            <a:off x="457200" y="1447920"/>
            <a:ext cx="8228880" cy="43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Input and output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Now look at some ways in which we can print data on screen.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Using .format </a:t>
            </a:r>
            <a:r>
              <a:rPr lang="en-IN" sz="24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an inbuilt string function.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String formatting.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Converting everything to string and printing.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Now look at few examples that helps us to realize which of these is the best way.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 using concatenation of strings</a:t>
            </a:r>
            <a:endParaRPr/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8228880" cy="38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Printing by concatenation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Here we see that an error is thrown at first, this is because ‘</a:t>
            </a:r>
            <a:r>
              <a:rPr i="1" lang="en-IN" sz="2800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’ for concatenation works on string only.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The ‘age’ variable is of int type, so we need to type cast the int object to a string.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Also printing by this way seems tedious, so its better to avoid this way.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Printing this is can also be referred as a poor form of coding in Python.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 using .format </a:t>
            </a:r>
            <a:endParaRPr/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457200" y="1981080"/>
            <a:ext cx="822888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304920" y="2362320"/>
            <a:ext cx="8533800" cy="28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String formatting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This can be said to be the best form of printing.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I will discuss the basics of string formatting, you can learn on this from many Python sources on internet.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Printing using this way can be said to be efficient and a clean way.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 of string formatting</a:t>
            </a:r>
            <a:endParaRPr/>
          </a:p>
        </p:txBody>
      </p:sp>
      <p:pic>
        <p:nvPicPr>
          <p:cNvPr id="117" name="Content Placeholder 5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822888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Trigger an input from user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In Python 2.7 there are two ways in which we can get input from user as follows: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400" strike="noStrike">
                <a:solidFill>
                  <a:srgbClr val="000000"/>
                </a:solidFill>
                <a:latin typeface="Calibri"/>
              </a:rPr>
              <a:t>input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method.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400" strike="noStrike">
                <a:solidFill>
                  <a:srgbClr val="000000"/>
                </a:solidFill>
                <a:latin typeface="Calibri"/>
              </a:rPr>
              <a:t>raw_input</a:t>
            </a:r>
            <a:r>
              <a:rPr lang="en-IN" sz="2400" strike="noStrike">
                <a:solidFill>
                  <a:srgbClr val="000000"/>
                </a:solidFill>
                <a:latin typeface="Calibri"/>
              </a:rPr>
              <a:t> method.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Lets look at the difference between these too as follows: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Non-scalar objects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One of the prime example of non-scalar objects is string(</a:t>
            </a:r>
            <a:r>
              <a:rPr b="1" lang="en-IN" sz="2800" strike="noStrike">
                <a:solidFill>
                  <a:srgbClr val="000000"/>
                </a:solidFill>
                <a:latin typeface="Calibri"/>
              </a:rPr>
              <a:t>str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String are written in either single or double quotes as follows.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 ‘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abc’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abc”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123’ </a:t>
            </a:r>
            <a:r>
              <a:rPr lang="en-IN" sz="28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 This is a string of characters, not integers.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3223.32’ </a:t>
            </a:r>
            <a:r>
              <a:rPr lang="en-IN" sz="2800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 This isn’t float either.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Both these mean the same thing, its your wish to choose one, but stick yourselves to one of them for uniformity.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121" name="Content Placeholder 5" descr=""/>
          <p:cNvPicPr/>
          <p:nvPr/>
        </p:nvPicPr>
        <p:blipFill>
          <a:blip r:embed="rId1"/>
          <a:stretch/>
        </p:blipFill>
        <p:spPr>
          <a:xfrm>
            <a:off x="304920" y="1219320"/>
            <a:ext cx="830520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Simple script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Now let us look at a simple script that will get the following input from user.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Name of circle: define a name for the circle.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Radius of circle: get the radius of circle.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Print the name of circle along with its area and circumference.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Script</a:t>
            </a:r>
            <a:endParaRPr/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1219320" y="1143000"/>
            <a:ext cx="6171480" cy="57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pic>
        <p:nvPicPr>
          <p:cNvPr id="127" name="Content Placeholder 3" descr=""/>
          <p:cNvPicPr/>
          <p:nvPr/>
        </p:nvPicPr>
        <p:blipFill>
          <a:blip r:embed="rId1"/>
          <a:stretch/>
        </p:blipFill>
        <p:spPr>
          <a:xfrm>
            <a:off x="461520" y="2829600"/>
            <a:ext cx="8220600" cy="20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Operations on String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These are some of the basic operations that can be done on strings. </a:t>
            </a:r>
            <a:endParaRPr/>
          </a:p>
        </p:txBody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544240" cy="20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More operations on strings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We can use more string attributes by invoking them in the following ways.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string.attribute(args).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args – depends.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Few of the important attributes that are used are as follows: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format.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find.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index.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/>
        </p:blipFill>
        <p:spPr>
          <a:xfrm>
            <a:off x="457200" y="1523880"/>
            <a:ext cx="82288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Extracting parts of String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We can Extract parts of string by the following ways: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Indexing.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strike="noStrike">
                <a:solidFill>
                  <a:srgbClr val="000000"/>
                </a:solidFill>
                <a:latin typeface="Calibri"/>
              </a:rPr>
              <a:t>Slicing.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strike="noStrike">
                <a:solidFill>
                  <a:srgbClr val="000000"/>
                </a:solidFill>
                <a:latin typeface="Calibri"/>
              </a:rPr>
              <a:t>Indexing: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Let us consider a string, name = ‘will’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Lets say that this is how the characters of the string are stored in memory.</a:t>
            </a:r>
            <a:endParaRPr/>
          </a:p>
        </p:txBody>
      </p:sp>
      <p:graphicFrame>
        <p:nvGraphicFramePr>
          <p:cNvPr id="91" name="Table 3"/>
          <p:cNvGraphicFramePr/>
          <p:nvPr/>
        </p:nvGraphicFramePr>
        <p:xfrm>
          <a:off x="1264680" y="3991320"/>
          <a:ext cx="6095160" cy="37008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Indexing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Now we can get access to each element of the string with indexing.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With the below picture we get the understanding of indexing of strings.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685800" y="3657600"/>
          <a:ext cx="7543080" cy="1838160"/>
        </p:xfrm>
        <a:graphic>
          <a:graphicData uri="http://schemas.openxmlformats.org/drawingml/2006/table">
            <a:tbl>
              <a:tblPr/>
              <a:tblGrid>
                <a:gridCol w="1508760"/>
                <a:gridCol w="1508760"/>
                <a:gridCol w="1508760"/>
                <a:gridCol w="1508760"/>
                <a:gridCol w="1508040"/>
              </a:tblGrid>
              <a:tr h="64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Forward indexing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53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 value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Backward Indexing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Indexing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So by indexing we can access parts of string as follows.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52280" y="2514600"/>
            <a:ext cx="8762400" cy="40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Calibri"/>
              </a:rPr>
              <a:t>Indexing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We can also see that an </a:t>
            </a:r>
            <a:r>
              <a:rPr b="1" lang="en-IN" sz="2800" strike="noStrike">
                <a:solidFill>
                  <a:srgbClr val="000000"/>
                </a:solidFill>
                <a:latin typeface="Calibri"/>
              </a:rPr>
              <a:t>IndexError</a:t>
            </a:r>
            <a:r>
              <a:rPr lang="en-IN" sz="2800" strike="noStrike">
                <a:solidFill>
                  <a:srgbClr val="000000"/>
                </a:solidFill>
                <a:latin typeface="Calibri"/>
              </a:rPr>
              <a:t> is thrown when we access indices which is not compatible with the string.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000000"/>
                </a:solidFill>
                <a:latin typeface="Calibri"/>
              </a:rPr>
              <a:t>As said before we will discuss about these errors in detail when we look on the topic </a:t>
            </a:r>
            <a:r>
              <a:rPr i="1" lang="en-IN" sz="2800" strike="noStrike">
                <a:solidFill>
                  <a:srgbClr val="000000"/>
                </a:solidFill>
                <a:latin typeface="Calibri"/>
              </a:rPr>
              <a:t>Assertions and Exceptions.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Application>LibreOffice/4.4.1.2$Windows_x86 LibreOffice_project/45e2de17089c24a1fa810c8f975a7171ba4cd432</Application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2015-02-24T10:05:15Z</dcterms:created>
  <dc:creator>MOB140003202</dc:creator>
  <dc:language>en-IN</dc:language>
  <dcterms:modified xsi:type="dcterms:W3CDTF">2015-04-07T11:46:03Z</dcterms:modified>
  <cp:revision>68</cp:revision>
  <dc:title>Strings in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