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4" r:id="rId15"/>
    <p:sldId id="268" r:id="rId16"/>
    <p:sldId id="269" r:id="rId17"/>
    <p:sldId id="270" r:id="rId18"/>
    <p:sldId id="271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5" r:id="rId28"/>
    <p:sldId id="282" r:id="rId29"/>
    <p:sldId id="283" r:id="rId30"/>
    <p:sldId id="284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84" autoAdjust="0"/>
    <p:restoredTop sz="94721" autoAdjust="0"/>
  </p:normalViewPr>
  <p:slideViewPr>
    <p:cSldViewPr>
      <p:cViewPr varScale="1">
        <p:scale>
          <a:sx n="85" d="100"/>
          <a:sy n="85" d="100"/>
        </p:scale>
        <p:origin x="-10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7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E72B-8AC9-40C2-AB6E-24031ED4BC7E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07A5-E637-4899-BF91-6DD3BABDA4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E72B-8AC9-40C2-AB6E-24031ED4BC7E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07A5-E637-4899-BF91-6DD3BABDA4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E72B-8AC9-40C2-AB6E-24031ED4BC7E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07A5-E637-4899-BF91-6DD3BABDA4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E72B-8AC9-40C2-AB6E-24031ED4BC7E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07A5-E637-4899-BF91-6DD3BABDA4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E72B-8AC9-40C2-AB6E-24031ED4BC7E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07A5-E637-4899-BF91-6DD3BABDA4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E72B-8AC9-40C2-AB6E-24031ED4BC7E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07A5-E637-4899-BF91-6DD3BABDA4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E72B-8AC9-40C2-AB6E-24031ED4BC7E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07A5-E637-4899-BF91-6DD3BABDA4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E72B-8AC9-40C2-AB6E-24031ED4BC7E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07A5-E637-4899-BF91-6DD3BABDA4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E72B-8AC9-40C2-AB6E-24031ED4BC7E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07A5-E637-4899-BF91-6DD3BABDA4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E72B-8AC9-40C2-AB6E-24031ED4BC7E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07A5-E637-4899-BF91-6DD3BABDA4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E72B-8AC9-40C2-AB6E-24031ED4BC7E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07A5-E637-4899-BF91-6DD3BABDA4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0E72B-8AC9-40C2-AB6E-24031ED4BC7E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C07A5-E637-4899-BF91-6DD3BABDA4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Branching and Looping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Anirudh K M</a:t>
            </a:r>
          </a:p>
          <a:p>
            <a:r>
              <a:rPr lang="en-US" dirty="0" smtClean="0"/>
              <a:t>Analyst, </a:t>
            </a:r>
            <a:r>
              <a:rPr lang="en-US" dirty="0" err="1" smtClean="0"/>
              <a:t>Mobius</a:t>
            </a:r>
            <a:r>
              <a:rPr lang="en-US" dirty="0" smtClean="0"/>
              <a:t> Knowledge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pic>
        <p:nvPicPr>
          <p:cNvPr id="4" name="Content Placeholder 3" descr="nested_condition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371600"/>
            <a:ext cx="7315200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pic>
        <p:nvPicPr>
          <p:cNvPr id="4" name="Content Placeholder 3" descr="nested_conditions_outpu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295400"/>
            <a:ext cx="7086600" cy="5029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Like branching we could also use looping statements, to iterate over a particular set of statements.</a:t>
            </a:r>
          </a:p>
          <a:p>
            <a:r>
              <a:rPr lang="en-US" sz="2800" dirty="0" smtClean="0"/>
              <a:t>The two ways for looping.</a:t>
            </a:r>
            <a:endParaRPr lang="en-US" sz="2400" dirty="0" smtClean="0"/>
          </a:p>
          <a:p>
            <a:pPr lvl="1"/>
            <a:r>
              <a:rPr lang="en-US" sz="2400" b="1" dirty="0"/>
              <a:t>w</a:t>
            </a:r>
            <a:r>
              <a:rPr lang="en-US" sz="2400" b="1" dirty="0" smtClean="0"/>
              <a:t>hile</a:t>
            </a:r>
            <a:r>
              <a:rPr lang="en-US" sz="2400" dirty="0" smtClean="0"/>
              <a:t> loop.</a:t>
            </a:r>
          </a:p>
          <a:p>
            <a:pPr lvl="1"/>
            <a:r>
              <a:rPr lang="en-US" sz="2400" b="1" dirty="0"/>
              <a:t>f</a:t>
            </a:r>
            <a:r>
              <a:rPr lang="en-US" sz="2400" b="1" dirty="0" smtClean="0"/>
              <a:t>or</a:t>
            </a:r>
            <a:r>
              <a:rPr lang="en-US" sz="2400" dirty="0" smtClean="0"/>
              <a:t> loop.</a:t>
            </a:r>
          </a:p>
          <a:p>
            <a:r>
              <a:rPr lang="en-US" sz="2800" dirty="0" smtClean="0"/>
              <a:t>The beauty of Python is that, we can include </a:t>
            </a:r>
            <a:r>
              <a:rPr lang="en-US" sz="2800" b="1" dirty="0" smtClean="0"/>
              <a:t>else</a:t>
            </a:r>
            <a:r>
              <a:rPr lang="en-US" sz="2800" dirty="0" smtClean="0"/>
              <a:t> statement in </a:t>
            </a:r>
            <a:r>
              <a:rPr lang="en-US" sz="2800" b="1" dirty="0" smtClean="0"/>
              <a:t>while</a:t>
            </a:r>
            <a:r>
              <a:rPr lang="en-US" sz="2800" dirty="0" smtClean="0"/>
              <a:t> and </a:t>
            </a:r>
            <a:r>
              <a:rPr lang="en-US" sz="2800" b="1" dirty="0" smtClean="0"/>
              <a:t>for</a:t>
            </a:r>
            <a:r>
              <a:rPr lang="en-US" sz="2800" dirty="0" smtClean="0"/>
              <a:t> loops also.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First lets take a look at the while </a:t>
            </a:r>
            <a:r>
              <a:rPr lang="en-US" sz="2800" dirty="0" smtClean="0"/>
              <a:t>loop.</a:t>
            </a:r>
            <a:endParaRPr lang="en-US" sz="2800" dirty="0" smtClean="0"/>
          </a:p>
          <a:p>
            <a:r>
              <a:rPr lang="en-US" sz="2800" dirty="0" smtClean="0"/>
              <a:t>Syntax:</a:t>
            </a:r>
          </a:p>
          <a:p>
            <a:pPr lvl="1"/>
            <a:r>
              <a:rPr lang="en-US" dirty="0" smtClean="0"/>
              <a:t>while &lt;condition&gt;:</a:t>
            </a:r>
          </a:p>
          <a:p>
            <a:pPr lvl="2"/>
            <a:r>
              <a:rPr lang="en-US" dirty="0" smtClean="0"/>
              <a:t>Set of statements 	# executed till the condition is True</a:t>
            </a:r>
          </a:p>
          <a:p>
            <a:pPr lvl="1"/>
            <a:r>
              <a:rPr lang="en-US" dirty="0" smtClean="0"/>
              <a:t>else: 		# optional</a:t>
            </a:r>
          </a:p>
          <a:p>
            <a:pPr lvl="2"/>
            <a:r>
              <a:rPr lang="en-US" dirty="0" smtClean="0"/>
              <a:t>Set of statements 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You need to set an iteration variable outside the while loop.</a:t>
            </a:r>
          </a:p>
          <a:p>
            <a:r>
              <a:rPr lang="en-US" sz="2800" dirty="0" smtClean="0"/>
              <a:t>Make a test to check the condition on that variable.</a:t>
            </a:r>
          </a:p>
          <a:p>
            <a:r>
              <a:rPr lang="en-US" sz="2800" dirty="0" smtClean="0"/>
              <a:t>You need to make sure that this iteration variable is incremented or decremented within the loop apart from the other statements in the loop.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</a:p>
          <a:p>
            <a:endParaRPr lang="en-US" dirty="0"/>
          </a:p>
          <a:p>
            <a:endParaRPr lang="en-US" dirty="0" smtClean="0"/>
          </a:p>
          <a:p>
            <a:pPr lvl="7">
              <a:buNone/>
            </a:pPr>
            <a:r>
              <a:rPr lang="en-US" dirty="0" smtClean="0"/>
              <a:t>		            True	</a:t>
            </a:r>
            <a:r>
              <a:rPr lang="en-US" dirty="0"/>
              <a:t> </a:t>
            </a:r>
            <a:r>
              <a:rPr lang="en-US" dirty="0" smtClean="0"/>
              <a:t>          False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4114800" y="198120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" name="Flowchart: Decision 4"/>
          <p:cNvSpPr/>
          <p:nvPr/>
        </p:nvSpPr>
        <p:spPr>
          <a:xfrm>
            <a:off x="4038600" y="2895600"/>
            <a:ext cx="11430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4038600" y="3886200"/>
            <a:ext cx="11430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Loop</a:t>
            </a:r>
          </a:p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4038600" y="5105400"/>
            <a:ext cx="9906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rot="16200000" flipH="1">
            <a:off x="4440174" y="2725674"/>
            <a:ext cx="301752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 rot="5400000">
            <a:off x="4421124" y="3697224"/>
            <a:ext cx="3779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1"/>
            <a:endCxn id="5" idx="1"/>
          </p:cNvCxnSpPr>
          <p:nvPr/>
        </p:nvCxnSpPr>
        <p:spPr>
          <a:xfrm rot="10800000">
            <a:off x="4038600" y="3201924"/>
            <a:ext cx="1588" cy="990600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3"/>
          </p:cNvCxnSpPr>
          <p:nvPr/>
        </p:nvCxnSpPr>
        <p:spPr>
          <a:xfrm>
            <a:off x="5181600" y="3201924"/>
            <a:ext cx="1371600" cy="22844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7" idx="3"/>
          </p:cNvCxnSpPr>
          <p:nvPr/>
        </p:nvCxnSpPr>
        <p:spPr>
          <a:xfrm rot="10800000">
            <a:off x="5029200" y="5411724"/>
            <a:ext cx="1524000" cy="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pic>
        <p:nvPicPr>
          <p:cNvPr id="4" name="Content Placeholder 3" descr="while_simp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371600"/>
            <a:ext cx="7924800" cy="5181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- output</a:t>
            </a:r>
            <a:endParaRPr lang="en-US" dirty="0"/>
          </a:p>
        </p:txBody>
      </p:sp>
      <p:pic>
        <p:nvPicPr>
          <p:cNvPr id="4" name="Content Placeholder 3" descr="while_simple_outpu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47800"/>
            <a:ext cx="8305800" cy="4953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above programs shows a superficial idea on how the while loop works. </a:t>
            </a:r>
          </a:p>
          <a:p>
            <a:r>
              <a:rPr lang="en-US" sz="2800" dirty="0" smtClean="0"/>
              <a:t>We also see that the else statement is also executed.</a:t>
            </a:r>
          </a:p>
          <a:p>
            <a:r>
              <a:rPr lang="en-US" sz="2800" dirty="0" smtClean="0"/>
              <a:t>Let us put a hold to the </a:t>
            </a:r>
            <a:r>
              <a:rPr lang="en-US" sz="2800" b="1" dirty="0" smtClean="0"/>
              <a:t>else</a:t>
            </a:r>
            <a:r>
              <a:rPr lang="en-US" sz="2800" dirty="0" smtClean="0"/>
              <a:t> statement as of now, we will look on that as we move further.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 is another awesome looping mechanism. </a:t>
            </a:r>
          </a:p>
          <a:p>
            <a:r>
              <a:rPr lang="en-US" sz="2800" dirty="0" smtClean="0"/>
              <a:t>There is a subtle difference between </a:t>
            </a:r>
            <a:r>
              <a:rPr lang="en-US" sz="2800" b="1" dirty="0" smtClean="0"/>
              <a:t>for</a:t>
            </a:r>
            <a:r>
              <a:rPr lang="en-US" sz="2800" dirty="0" smtClean="0"/>
              <a:t> and </a:t>
            </a:r>
            <a:r>
              <a:rPr lang="en-US" sz="2800" b="1" dirty="0" smtClean="0"/>
              <a:t>while</a:t>
            </a:r>
            <a:r>
              <a:rPr lang="en-US" sz="2800" dirty="0" smtClean="0"/>
              <a:t> loop which we will understand when we learn more on Python.</a:t>
            </a:r>
          </a:p>
          <a:p>
            <a:r>
              <a:rPr lang="en-US" sz="2800" dirty="0" smtClean="0"/>
              <a:t>Syntax:</a:t>
            </a:r>
          </a:p>
          <a:p>
            <a:pPr lvl="1"/>
            <a:r>
              <a:rPr lang="en-US" sz="2400" dirty="0" smtClean="0"/>
              <a:t> for &lt;identifier&gt; in &lt;sequence&gt;:</a:t>
            </a:r>
          </a:p>
          <a:p>
            <a:pPr lvl="2"/>
            <a:r>
              <a:rPr lang="en-US" sz="2000" dirty="0" smtClean="0"/>
              <a:t>Statements to be executed.</a:t>
            </a:r>
          </a:p>
          <a:p>
            <a:pPr lvl="1"/>
            <a:r>
              <a:rPr lang="en-US" sz="2400" dirty="0" smtClean="0"/>
              <a:t>else: 		#optional</a:t>
            </a:r>
          </a:p>
          <a:p>
            <a:pPr lvl="2"/>
            <a:r>
              <a:rPr lang="en-US" sz="2000" dirty="0" smtClean="0"/>
              <a:t>Statements to be executed.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conditional statement is the most simplest of all branching statements.</a:t>
            </a:r>
          </a:p>
          <a:p>
            <a:r>
              <a:rPr lang="en-US" sz="2800" dirty="0" smtClean="0"/>
              <a:t>When a condition is checked it returns only </a:t>
            </a:r>
            <a:r>
              <a:rPr lang="en-US" sz="2800" b="1" dirty="0" smtClean="0"/>
              <a:t>True</a:t>
            </a:r>
            <a:r>
              <a:rPr lang="en-US" sz="2800" dirty="0" smtClean="0"/>
              <a:t> or </a:t>
            </a:r>
            <a:r>
              <a:rPr lang="en-US" sz="2800" b="1" dirty="0" smtClean="0"/>
              <a:t>False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If </a:t>
            </a:r>
            <a:r>
              <a:rPr lang="en-US" sz="2800" b="1" dirty="0" smtClean="0"/>
              <a:t>True</a:t>
            </a:r>
            <a:r>
              <a:rPr lang="en-US" sz="2800" dirty="0" smtClean="0"/>
              <a:t>, a certain set of statements are executed, if </a:t>
            </a:r>
            <a:r>
              <a:rPr lang="en-US" sz="2800" b="1" dirty="0" smtClean="0"/>
              <a:t>False</a:t>
            </a:r>
            <a:r>
              <a:rPr lang="en-US" sz="2800" dirty="0" smtClean="0"/>
              <a:t> another set of statements are executed which is optional to include.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b="1" dirty="0" smtClean="0"/>
              <a:t>for</a:t>
            </a:r>
            <a:r>
              <a:rPr lang="en-US" dirty="0" smtClean="0"/>
              <a:t> loop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First, the identifier value is assigned to first value of sequence.</a:t>
            </a:r>
          </a:p>
          <a:p>
            <a:r>
              <a:rPr lang="en-US" sz="2800" dirty="0" smtClean="0"/>
              <a:t>Next, the set of indented statements are executed under the for loop.</a:t>
            </a:r>
          </a:p>
          <a:p>
            <a:r>
              <a:rPr lang="en-US" sz="2800" dirty="0" smtClean="0"/>
              <a:t>Next identifier value is changed to the second value of sequence.</a:t>
            </a:r>
          </a:p>
          <a:p>
            <a:r>
              <a:rPr lang="en-US" sz="2800" dirty="0" smtClean="0"/>
              <a:t>This is repeated over again and again till the </a:t>
            </a:r>
            <a:r>
              <a:rPr lang="en-US" sz="2800" b="1" dirty="0" smtClean="0"/>
              <a:t>for</a:t>
            </a:r>
            <a:r>
              <a:rPr lang="en-US" sz="2800" dirty="0" smtClean="0"/>
              <a:t> loop is exhausted or a </a:t>
            </a:r>
            <a:r>
              <a:rPr lang="en-US" sz="2800" b="1" dirty="0" smtClean="0"/>
              <a:t>break</a:t>
            </a:r>
            <a:r>
              <a:rPr lang="en-US" sz="2800" dirty="0" smtClean="0"/>
              <a:t> statement is executed in the loop.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Sequences are a set of object, just like an array.</a:t>
            </a:r>
          </a:p>
          <a:p>
            <a:r>
              <a:rPr lang="en-US" sz="2800" dirty="0" smtClean="0"/>
              <a:t>To generate a sequence of integers, use the following: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/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/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/>
          </a:p>
          <a:p>
            <a:pPr lvl="1">
              <a:buNone/>
            </a:pPr>
            <a:endParaRPr lang="en-US" sz="2400" dirty="0" smtClean="0"/>
          </a:p>
        </p:txBody>
      </p:sp>
      <p:pic>
        <p:nvPicPr>
          <p:cNvPr id="4" name="Picture 3" descr="ran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276600"/>
            <a:ext cx="76200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pic>
        <p:nvPicPr>
          <p:cNvPr id="4" name="Content Placeholder 3" descr="for_loo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177" y="1600200"/>
            <a:ext cx="732164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 descr="for_loop_outpu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06965"/>
            <a:ext cx="8229600" cy="391243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Now we also have a superficial idea on how the </a:t>
            </a:r>
            <a:r>
              <a:rPr lang="en-US" sz="2800" b="1" dirty="0" smtClean="0"/>
              <a:t>for</a:t>
            </a:r>
            <a:r>
              <a:rPr lang="en-US" sz="2800" dirty="0" smtClean="0"/>
              <a:t> loop works. </a:t>
            </a:r>
          </a:p>
          <a:p>
            <a:r>
              <a:rPr lang="en-US" sz="2800" dirty="0" smtClean="0"/>
              <a:t>We also observe that the </a:t>
            </a:r>
            <a:r>
              <a:rPr lang="en-US" sz="2800" b="1" dirty="0" smtClean="0"/>
              <a:t>else</a:t>
            </a:r>
            <a:r>
              <a:rPr lang="en-US" sz="2800" dirty="0" smtClean="0"/>
              <a:t> clause is executed too.</a:t>
            </a:r>
          </a:p>
          <a:p>
            <a:r>
              <a:rPr lang="en-US" sz="2800" dirty="0" smtClean="0"/>
              <a:t>One of the important thing in for loop is that the sequence should always be an </a:t>
            </a:r>
            <a:r>
              <a:rPr lang="en-US" sz="2800" dirty="0" err="1" smtClean="0"/>
              <a:t>iterable</a:t>
            </a:r>
            <a:r>
              <a:rPr lang="en-US" sz="2800" dirty="0" smtClean="0"/>
              <a:t> object.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this we see that a string is also an </a:t>
            </a:r>
            <a:r>
              <a:rPr lang="en-US" sz="2800" dirty="0" err="1" smtClean="0"/>
              <a:t>iterable</a:t>
            </a:r>
            <a:r>
              <a:rPr lang="en-US" sz="2800" dirty="0" smtClean="0"/>
              <a:t> object.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Try to repeat the same with integers and check the result.</a:t>
            </a:r>
            <a:endParaRPr lang="en-US" sz="2800" dirty="0"/>
          </a:p>
        </p:txBody>
      </p:sp>
      <p:pic>
        <p:nvPicPr>
          <p:cNvPr id="4" name="Picture 3" descr="string_i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942" y="2362051"/>
            <a:ext cx="6554115" cy="21338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break and continue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can use the break and continue statements in looping mechanism.</a:t>
            </a:r>
          </a:p>
          <a:p>
            <a:r>
              <a:rPr lang="en-US" sz="2800" dirty="0" smtClean="0"/>
              <a:t>These statements really adds a lot of flexibility to the looping mechanism.</a:t>
            </a:r>
          </a:p>
          <a:p>
            <a:r>
              <a:rPr lang="en-US" sz="2800" dirty="0" smtClean="0"/>
              <a:t>Let us look at few examples to understand these.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b="1" dirty="0" smtClean="0"/>
              <a:t>break </a:t>
            </a:r>
            <a:r>
              <a:rPr lang="en-US" sz="2800" dirty="0" smtClean="0"/>
              <a:t>is used to stop the execution of loop.</a:t>
            </a:r>
          </a:p>
          <a:p>
            <a:r>
              <a:rPr lang="en-US" sz="2800" dirty="0" smtClean="0"/>
              <a:t>Generally a condition is checked in the loop, if that condition is satisfied that the </a:t>
            </a:r>
            <a:r>
              <a:rPr lang="en-US" sz="2800" b="1" dirty="0" smtClean="0"/>
              <a:t>break</a:t>
            </a:r>
            <a:r>
              <a:rPr lang="en-US" sz="2800" dirty="0" smtClean="0"/>
              <a:t> statement is executed to break the loop.</a:t>
            </a:r>
          </a:p>
          <a:p>
            <a:r>
              <a:rPr lang="en-US" sz="2800" dirty="0" smtClean="0"/>
              <a:t>Let’s look at an example.</a:t>
            </a:r>
            <a:endParaRPr 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break statement - Illustration</a:t>
            </a:r>
            <a:endParaRPr lang="en-US" dirty="0"/>
          </a:p>
        </p:txBody>
      </p:sp>
      <p:pic>
        <p:nvPicPr>
          <p:cNvPr id="4" name="Content Placeholder 3" descr="brea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4188" y="1600200"/>
            <a:ext cx="5855624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 descr="break_outpu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522" y="1600200"/>
            <a:ext cx="681495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</a:t>
            </a:r>
          </a:p>
          <a:p>
            <a:endParaRPr lang="en-US" dirty="0"/>
          </a:p>
          <a:p>
            <a:endParaRPr lang="en-US" dirty="0" smtClean="0"/>
          </a:p>
          <a:p>
            <a:pPr lvl="5">
              <a:buNone/>
            </a:pPr>
            <a:r>
              <a:rPr lang="en-US" dirty="0" smtClean="0"/>
              <a:t>True       			False</a:t>
            </a:r>
            <a:endParaRPr lang="en-US" dirty="0"/>
          </a:p>
        </p:txBody>
      </p:sp>
      <p:sp>
        <p:nvSpPr>
          <p:cNvPr id="5" name="Flowchart: Decision 4"/>
          <p:cNvSpPr/>
          <p:nvPr/>
        </p:nvSpPr>
        <p:spPr>
          <a:xfrm>
            <a:off x="3962400" y="2971800"/>
            <a:ext cx="1143000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4038600" y="190500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2133600" y="403860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</a:t>
            </a:r>
          </a:p>
          <a:p>
            <a:pPr algn="ctr"/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6019800" y="403860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 </a:t>
            </a:r>
          </a:p>
          <a:p>
            <a:pPr algn="ctr"/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4191000" y="533400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  <a:endCxn id="5" idx="0"/>
          </p:cNvCxnSpPr>
          <p:nvPr/>
        </p:nvCxnSpPr>
        <p:spPr>
          <a:xfrm rot="16200000" flipH="1">
            <a:off x="4287774" y="2725674"/>
            <a:ext cx="454152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5105400" y="3429000"/>
            <a:ext cx="914400" cy="9144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0800000" flipV="1">
            <a:off x="3048000" y="3429000"/>
            <a:ext cx="914400" cy="838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7" idx="2"/>
          </p:cNvCxnSpPr>
          <p:nvPr/>
        </p:nvCxnSpPr>
        <p:spPr>
          <a:xfrm rot="16200000" flipH="1">
            <a:off x="2897124" y="4344924"/>
            <a:ext cx="987552" cy="1600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8" idx="2"/>
            <a:endCxn id="9" idx="3"/>
          </p:cNvCxnSpPr>
          <p:nvPr/>
        </p:nvCxnSpPr>
        <p:spPr>
          <a:xfrm rot="5400000">
            <a:off x="5296662" y="4459986"/>
            <a:ext cx="989076" cy="1371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continue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b="1" dirty="0" smtClean="0"/>
              <a:t>continue </a:t>
            </a:r>
            <a:r>
              <a:rPr lang="en-US" sz="2800" dirty="0" smtClean="0"/>
              <a:t>statement instead to breaking the loop, will start executing the loop from beginning without executing the statements after that when executed.</a:t>
            </a:r>
          </a:p>
          <a:p>
            <a:r>
              <a:rPr lang="en-US" sz="2800" dirty="0" smtClean="0"/>
              <a:t>Similar to </a:t>
            </a:r>
            <a:r>
              <a:rPr lang="en-US" sz="2800" b="1" dirty="0" smtClean="0"/>
              <a:t>break</a:t>
            </a:r>
            <a:r>
              <a:rPr lang="en-US" sz="2800" dirty="0" smtClean="0"/>
              <a:t>, </a:t>
            </a:r>
            <a:r>
              <a:rPr lang="en-US" sz="2800" b="1" dirty="0" smtClean="0"/>
              <a:t>continue</a:t>
            </a:r>
            <a:r>
              <a:rPr lang="en-US" sz="2800" dirty="0" smtClean="0"/>
              <a:t> statement is also executed when a particular condition is executed.</a:t>
            </a:r>
          </a:p>
          <a:p>
            <a:r>
              <a:rPr lang="en-US" sz="2800" dirty="0" smtClean="0"/>
              <a:t>Let us look at an example to understand this.</a:t>
            </a:r>
            <a:endParaRPr lang="en-US"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continue - Illustration</a:t>
            </a:r>
            <a:endParaRPr lang="en-US" dirty="0"/>
          </a:p>
        </p:txBody>
      </p:sp>
      <p:pic>
        <p:nvPicPr>
          <p:cNvPr id="4" name="Content Placeholder 3" descr="continu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282" y="1600200"/>
            <a:ext cx="6117436" cy="4525963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6" name="Content Placeholder 5" descr="continue_outpu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747" y="1600200"/>
            <a:ext cx="786450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- Script</a:t>
            </a:r>
            <a:endParaRPr lang="en-US" dirty="0"/>
          </a:p>
        </p:txBody>
      </p:sp>
      <p:pic>
        <p:nvPicPr>
          <p:cNvPr id="6" name="Content Placeholder 5" descr="if_els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295400"/>
            <a:ext cx="7924800" cy="5181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- Output</a:t>
            </a:r>
            <a:endParaRPr lang="en-US" dirty="0"/>
          </a:p>
        </p:txBody>
      </p:sp>
      <p:pic>
        <p:nvPicPr>
          <p:cNvPr id="4" name="Content Placeholder 3" descr="if_else_outpu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4038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If we look on the script, we see that the conditional statements are being indented.</a:t>
            </a:r>
          </a:p>
          <a:p>
            <a:r>
              <a:rPr lang="en-US" sz="2800" dirty="0" smtClean="0"/>
              <a:t>Each indented set of statements denotes a particular block of code.</a:t>
            </a:r>
          </a:p>
          <a:p>
            <a:r>
              <a:rPr lang="en-US" sz="2800" dirty="0" smtClean="0"/>
              <a:t>Too illustrate, if the last statement was indented, it would have been executed along with the </a:t>
            </a:r>
            <a:r>
              <a:rPr lang="en-US" sz="2800" b="1" dirty="0" smtClean="0"/>
              <a:t>else</a:t>
            </a:r>
            <a:r>
              <a:rPr lang="en-US" sz="2800" dirty="0" smtClean="0"/>
              <a:t> statement.</a:t>
            </a:r>
          </a:p>
          <a:p>
            <a:r>
              <a:rPr lang="en-US" sz="2800" dirty="0" smtClean="0"/>
              <a:t>The indentation also provides a good visual representation for the readers.</a:t>
            </a:r>
          </a:p>
          <a:p>
            <a:r>
              <a:rPr lang="en-US" sz="2800" dirty="0" smtClean="0"/>
              <a:t>We use the notation ‘:’ to indicate that an indented block is up ahead.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conditional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Like a simple if, else statement. </a:t>
            </a:r>
          </a:p>
          <a:p>
            <a:r>
              <a:rPr lang="en-US" sz="2800" dirty="0" smtClean="0"/>
              <a:t>We could also have statements to check more than one condition.</a:t>
            </a:r>
          </a:p>
          <a:p>
            <a:r>
              <a:rPr lang="en-US" sz="2800" dirty="0" smtClean="0"/>
              <a:t>Also we could have nested conditional statements.</a:t>
            </a:r>
          </a:p>
          <a:p>
            <a:r>
              <a:rPr lang="en-US" sz="2800" dirty="0" smtClean="0"/>
              <a:t>Let us look at few examples that gives us a clear understanding.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pic>
        <p:nvPicPr>
          <p:cNvPr id="4" name="Content Placeholder 3" descr="if_elif_els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295400"/>
            <a:ext cx="7315200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pic>
        <p:nvPicPr>
          <p:cNvPr id="4" name="Content Placeholder 3" descr="if_elif_else_outpu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19200"/>
            <a:ext cx="8229599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757</Words>
  <Application>Microsoft Office PowerPoint</Application>
  <PresentationFormat>On-screen Show (4:3)</PresentationFormat>
  <Paragraphs>127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Branching and Looping in Python</vt:lpstr>
      <vt:lpstr>Branching statement</vt:lpstr>
      <vt:lpstr>Control flow</vt:lpstr>
      <vt:lpstr>Illustration - Script</vt:lpstr>
      <vt:lpstr>Illustration - Output</vt:lpstr>
      <vt:lpstr>Indentation</vt:lpstr>
      <vt:lpstr>Nested conditional statement</vt:lpstr>
      <vt:lpstr>Illustration</vt:lpstr>
      <vt:lpstr>Illustration</vt:lpstr>
      <vt:lpstr>Illustration</vt:lpstr>
      <vt:lpstr>Illustration</vt:lpstr>
      <vt:lpstr>Looping statements</vt:lpstr>
      <vt:lpstr>while loops</vt:lpstr>
      <vt:lpstr>Properties of while loop</vt:lpstr>
      <vt:lpstr>Control flow</vt:lpstr>
      <vt:lpstr>Illustration</vt:lpstr>
      <vt:lpstr>Illustration - output</vt:lpstr>
      <vt:lpstr>While loops</vt:lpstr>
      <vt:lpstr>For loops</vt:lpstr>
      <vt:lpstr>How for loop works</vt:lpstr>
      <vt:lpstr>Sequences</vt:lpstr>
      <vt:lpstr>Illustration</vt:lpstr>
      <vt:lpstr>Output</vt:lpstr>
      <vt:lpstr>for loop</vt:lpstr>
      <vt:lpstr> for loop</vt:lpstr>
      <vt:lpstr> break and continue statement</vt:lpstr>
      <vt:lpstr>Break statement</vt:lpstr>
      <vt:lpstr> break statement - Illustration</vt:lpstr>
      <vt:lpstr>Output</vt:lpstr>
      <vt:lpstr> continue statement</vt:lpstr>
      <vt:lpstr> continue - Illustration</vt:lpstr>
      <vt:lpstr>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Branching and Looping in Python</dc:title>
  <dc:creator>MOB140003202</dc:creator>
  <cp:lastModifiedBy>MOB140003202</cp:lastModifiedBy>
  <cp:revision>204</cp:revision>
  <dcterms:created xsi:type="dcterms:W3CDTF">2015-02-25T07:29:41Z</dcterms:created>
  <dcterms:modified xsi:type="dcterms:W3CDTF">2015-02-26T05:39:41Z</dcterms:modified>
</cp:coreProperties>
</file>