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7.xml.rels" ContentType="application/vnd.openxmlformats-package.relationships+xml"/>
  <Override PartName="/ppt/notesSlides/notesSlide27.xml" ContentType="application/vnd.openxmlformats-officedocument.presentationml.notes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9.png" ContentType="image/png"/>
  <Override PartName="/ppt/media/image20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17.png" ContentType="image/png"/>
  <Override PartName="/ppt/media/image3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C209DF9-947D-4E68-BFA8-711BB954FEF8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9BE1A25-49C1-47BC-8EA0-024D43373A80}" type="slidenum">
              <a:rPr lang="en-IN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IN" sz="3200" strike="noStrike">
                <a:solidFill>
                  <a:srgbClr val="8b8b8b"/>
                </a:solidFill>
                <a:latin typeface="Calibri"/>
              </a:rPr>
              <a:t>Click to edit Master subtitle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 strike="noStrike">
                <a:solidFill>
                  <a:srgbClr val="8b8b8b"/>
                </a:solidFill>
                <a:latin typeface="Calibri"/>
              </a:rPr>
              <a:t>27/03/15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9E409E5-49A8-4C3C-8F2F-4833DCA1E9EE}" type="slidenum">
              <a:rPr lang="en-IN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 strike="noStrike">
                <a:solidFill>
                  <a:srgbClr val="8b8b8b"/>
                </a:solidFill>
                <a:latin typeface="Calibri"/>
              </a:rPr>
              <a:t>27/03/15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2CB331F-CE53-4B4F-9C7C-B68F03819082}" type="slidenum">
              <a:rPr lang="en-IN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Functions and Recursions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IN" sz="3200" strike="noStrike">
                <a:solidFill>
                  <a:srgbClr val="8b8b8b"/>
                </a:solidFill>
                <a:latin typeface="Calibri"/>
              </a:rPr>
              <a:t>By Anirudh K M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200" strike="noStrike">
                <a:solidFill>
                  <a:srgbClr val="8b8b8b"/>
                </a:solidFill>
                <a:latin typeface="Calibri"/>
              </a:rPr>
              <a:t>Analyst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200" strike="noStrike">
                <a:solidFill>
                  <a:srgbClr val="8b8b8b"/>
                </a:solidFill>
                <a:latin typeface="Calibri"/>
              </a:rPr>
              <a:t>Mobius Knowledge Services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Binding of variables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Let’s understand how the variables are being assigned when a function is called.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The first value that is passed is assigned to the first variable of the function and it goes 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This binding is important to understand when we look upon optional parameters in the next slide.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Optional or Keyword arguments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We saw how to assign arguments to functions.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The beauty of Python is that it supports optional arguments too.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This adds to flexibility in usage of functions.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Let us look at an example.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Optional arguments - Illustration</a:t>
            </a:r>
            <a:endParaRPr/>
          </a:p>
        </p:txBody>
      </p:sp>
      <p:pic>
        <p:nvPicPr>
          <p:cNvPr id="107" name="Content Placeholder 5" descr=""/>
          <p:cNvPicPr/>
          <p:nvPr/>
        </p:nvPicPr>
        <p:blipFill>
          <a:blip r:embed="rId1"/>
          <a:stretch/>
        </p:blipFill>
        <p:spPr>
          <a:xfrm>
            <a:off x="1030680" y="1600200"/>
            <a:ext cx="7081920" cy="452556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Output-Various ways to call function</a:t>
            </a:r>
            <a:endParaRPr/>
          </a:p>
        </p:txBody>
      </p:sp>
      <p:pic>
        <p:nvPicPr>
          <p:cNvPr id="109" name="Content Placeholder 7" descr=""/>
          <p:cNvPicPr/>
          <p:nvPr/>
        </p:nvPicPr>
        <p:blipFill>
          <a:blip r:embed="rId1"/>
          <a:stretch/>
        </p:blipFill>
        <p:spPr>
          <a:xfrm>
            <a:off x="457200" y="1743480"/>
            <a:ext cx="8229240" cy="423900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Optional arguments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We just saw a simple example in which how the optional argument works.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It is to be noted down that these arguments must be stated at the end of the function, while creating and calling as well.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You can also have </a:t>
            </a:r>
            <a:r>
              <a:rPr i="1" lang="en-US" sz="2800" strike="noStrike">
                <a:solidFill>
                  <a:srgbClr val="000000"/>
                </a:solidFill>
                <a:latin typeface="Calibri"/>
              </a:rPr>
              <a:t>‘n’</a:t>
            </a:r>
            <a:r>
              <a:rPr lang="en-US" sz="2800" strike="noStrike">
                <a:solidFill>
                  <a:srgbClr val="000000"/>
                </a:solidFill>
                <a:latin typeface="Calibri"/>
              </a:rPr>
              <a:t> of  optional arguments you want.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Understanding *args, **kwargs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These two helps in calling a function with ‘n’ arbitrary parameters.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4" name="Picture 3" descr=""/>
          <p:cNvPicPr/>
          <p:nvPr/>
        </p:nvPicPr>
        <p:blipFill>
          <a:blip r:embed="rId1"/>
          <a:stretch/>
        </p:blipFill>
        <p:spPr>
          <a:xfrm>
            <a:off x="228600" y="2485440"/>
            <a:ext cx="8697240" cy="437220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Illustration</a:t>
            </a:r>
            <a:endParaRPr/>
          </a:p>
        </p:txBody>
      </p:sp>
      <p:pic>
        <p:nvPicPr>
          <p:cNvPr id="116" name="Content Placeholder 3" descr=""/>
          <p:cNvPicPr/>
          <p:nvPr/>
        </p:nvPicPr>
        <p:blipFill>
          <a:blip r:embed="rId1"/>
          <a:stretch/>
        </p:blipFill>
        <p:spPr>
          <a:xfrm>
            <a:off x="304920" y="2057400"/>
            <a:ext cx="8534160" cy="365724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Combining both</a:t>
            </a:r>
            <a:endParaRPr/>
          </a:p>
        </p:txBody>
      </p:sp>
      <p:pic>
        <p:nvPicPr>
          <p:cNvPr id="118" name="Content Placeholder 3" descr=""/>
          <p:cNvPicPr/>
          <p:nvPr/>
        </p:nvPicPr>
        <p:blipFill>
          <a:blip r:embed="rId1"/>
          <a:stretch/>
        </p:blipFill>
        <p:spPr>
          <a:xfrm>
            <a:off x="533520" y="2362320"/>
            <a:ext cx="8152920" cy="297144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Combining all parameter functions</a:t>
            </a:r>
            <a:endParaRPr/>
          </a:p>
        </p:txBody>
      </p:sp>
      <p:pic>
        <p:nvPicPr>
          <p:cNvPr id="120" name="Content Placeholder 3" descr=""/>
          <p:cNvPicPr/>
          <p:nvPr/>
        </p:nvPicPr>
        <p:blipFill>
          <a:blip r:embed="rId1"/>
          <a:stretch/>
        </p:blipFill>
        <p:spPr>
          <a:xfrm>
            <a:off x="457200" y="2057400"/>
            <a:ext cx="8229240" cy="358092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Understanding *args, **kwargs</a:t>
            </a:r>
            <a:endParaRPr/>
          </a:p>
        </p:txBody>
      </p:sp>
      <p:pic>
        <p:nvPicPr>
          <p:cNvPr id="122" name="Content Placeholder 3" descr=""/>
          <p:cNvPicPr/>
          <p:nvPr/>
        </p:nvPicPr>
        <p:blipFill>
          <a:blip r:embed="rId1"/>
          <a:stretch/>
        </p:blipFill>
        <p:spPr>
          <a:xfrm>
            <a:off x="304920" y="2133720"/>
            <a:ext cx="8534160" cy="350496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Introduction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So far we have experienced Python with conditional, looping statements embedded with few basic syntaxes.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But these type of coding doesn’t provide us abstraction, which we needed.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That’s where function comes in handy to us.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Recursions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Recursions is one of the agile ways in which we can trigger a function again and again.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Recursions can reduce the complexity of the code.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Now lets look at an example how the recursion works.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Factorial – without recursions</a:t>
            </a:r>
            <a:endParaRPr/>
          </a:p>
        </p:txBody>
      </p:sp>
      <p:pic>
        <p:nvPicPr>
          <p:cNvPr id="126" name="Content Placeholder 3" descr=""/>
          <p:cNvPicPr/>
          <p:nvPr/>
        </p:nvPicPr>
        <p:blipFill>
          <a:blip r:embed="rId1"/>
          <a:stretch/>
        </p:blipFill>
        <p:spPr>
          <a:xfrm>
            <a:off x="1219320" y="1295280"/>
            <a:ext cx="6705360" cy="518112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Factorial - recursion</a:t>
            </a:r>
            <a:endParaRPr/>
          </a:p>
        </p:txBody>
      </p:sp>
      <p:pic>
        <p:nvPicPr>
          <p:cNvPr id="128" name="Content Placeholder 3" descr=""/>
          <p:cNvPicPr/>
          <p:nvPr/>
        </p:nvPicPr>
        <p:blipFill>
          <a:blip r:embed="rId1"/>
          <a:stretch/>
        </p:blipFill>
        <p:spPr>
          <a:xfrm>
            <a:off x="1177560" y="1600200"/>
            <a:ext cx="6788520" cy="452556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Output</a:t>
            </a:r>
            <a:endParaRPr/>
          </a:p>
        </p:txBody>
      </p:sp>
      <p:pic>
        <p:nvPicPr>
          <p:cNvPr id="130" name="Content Placeholder 3" descr=""/>
          <p:cNvPicPr/>
          <p:nvPr/>
        </p:nvPicPr>
        <p:blipFill>
          <a:blip r:embed="rId1"/>
          <a:stretch/>
        </p:blipFill>
        <p:spPr>
          <a:xfrm>
            <a:off x="457200" y="2120760"/>
            <a:ext cx="8229240" cy="348408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Decorators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Decorators in Python is same as decorating.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The use of decorators in used to decorate functions or generators.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As of now we will just see an example of decorators, we will dive deep into this when we come towards the end of lectures.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Decorators - Illustration</a:t>
            </a:r>
            <a:endParaRPr/>
          </a:p>
        </p:txBody>
      </p:sp>
      <p:pic>
        <p:nvPicPr>
          <p:cNvPr id="134" name="Content Placeholder 3" descr=""/>
          <p:cNvPicPr/>
          <p:nvPr/>
        </p:nvPicPr>
        <p:blipFill>
          <a:blip r:embed="rId1"/>
          <a:stretch/>
        </p:blipFill>
        <p:spPr>
          <a:xfrm>
            <a:off x="990720" y="1371600"/>
            <a:ext cx="7009920" cy="502884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Lambda functions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Lambda statements are used to create simple functions in a single line.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These are often said to be the syntactic sugar of normal functions.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pic>
        <p:nvPicPr>
          <p:cNvPr id="138" name="Content Placeholder 3" descr=""/>
          <p:cNvPicPr/>
          <p:nvPr/>
        </p:nvPicPr>
        <p:blipFill>
          <a:blip r:embed="rId1"/>
          <a:stretch/>
        </p:blipFill>
        <p:spPr>
          <a:xfrm>
            <a:off x="1143000" y="1600200"/>
            <a:ext cx="6857640" cy="449532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Appreciate the greatness of functions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Functions provides us abstraction.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The code is easy to read and understand.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The code becomes easy to edit and reuse.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Debugging of code becomes much easier.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Testing of code becomes easier too.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Functions - syntax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Syntax: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b="1" lang="en-US" sz="2400" strike="noStrike">
                <a:solidFill>
                  <a:srgbClr val="000000"/>
                </a:solidFill>
                <a:latin typeface="Calibri"/>
              </a:rPr>
              <a:t>def &lt;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function name&gt; (&lt;arguments&gt;):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Set of statements to be executed.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trike="noStrike">
                <a:solidFill>
                  <a:srgbClr val="000000"/>
                </a:solidFill>
                <a:latin typeface="Calibri"/>
              </a:rPr>
              <a:t>The function can contain ‘n’ number of legal python expressions.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The expressions are evaluated till all expressions are executed.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Else, it is executed till when a keyword </a:t>
            </a:r>
            <a:r>
              <a:rPr b="1" lang="en-US" sz="2800" strike="noStrike">
                <a:solidFill>
                  <a:srgbClr val="000000"/>
                </a:solidFill>
                <a:latin typeface="Calibri"/>
              </a:rPr>
              <a:t>return</a:t>
            </a:r>
            <a:r>
              <a:rPr lang="en-US" sz="2800" strike="noStrike">
                <a:solidFill>
                  <a:srgbClr val="000000"/>
                </a:solidFill>
                <a:latin typeface="Calibri"/>
              </a:rPr>
              <a:t> is executed in the function body, which returns a value.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If </a:t>
            </a:r>
            <a:r>
              <a:rPr b="1" lang="en-US" sz="2800" strike="noStrike">
                <a:solidFill>
                  <a:srgbClr val="000000"/>
                </a:solidFill>
                <a:latin typeface="Calibri"/>
              </a:rPr>
              <a:t>return</a:t>
            </a:r>
            <a:r>
              <a:rPr lang="en-US" sz="2800" strike="noStrike">
                <a:solidFill>
                  <a:srgbClr val="000000"/>
                </a:solidFill>
                <a:latin typeface="Calibri"/>
              </a:rPr>
              <a:t> keyword is not used then the function returns </a:t>
            </a:r>
            <a:r>
              <a:rPr b="1" lang="en-US" sz="2800" strike="noStrike">
                <a:solidFill>
                  <a:srgbClr val="000000"/>
                </a:solidFill>
                <a:latin typeface="Calibri"/>
              </a:rPr>
              <a:t>none</a:t>
            </a:r>
            <a:r>
              <a:rPr lang="en-US" sz="2800" strike="noStrike">
                <a:solidFill>
                  <a:srgbClr val="000000"/>
                </a:solidFill>
                <a:latin typeface="Calibri"/>
              </a:rPr>
              <a:t>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Illustration</a:t>
            </a:r>
            <a:endParaRPr/>
          </a:p>
        </p:txBody>
      </p:sp>
      <p:pic>
        <p:nvPicPr>
          <p:cNvPr id="93" name="Content Placeholder 5" descr=""/>
          <p:cNvPicPr/>
          <p:nvPr/>
        </p:nvPicPr>
        <p:blipFill>
          <a:blip r:embed="rId1"/>
          <a:stretch/>
        </p:blipFill>
        <p:spPr>
          <a:xfrm>
            <a:off x="1371600" y="1295280"/>
            <a:ext cx="6476760" cy="518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Output</a:t>
            </a:r>
            <a:endParaRPr/>
          </a:p>
        </p:txBody>
      </p:sp>
      <p:pic>
        <p:nvPicPr>
          <p:cNvPr id="95" name="Content Placeholder 3" descr=""/>
          <p:cNvPicPr/>
          <p:nvPr/>
        </p:nvPicPr>
        <p:blipFill>
          <a:blip r:embed="rId1"/>
          <a:stretch/>
        </p:blipFill>
        <p:spPr>
          <a:xfrm>
            <a:off x="838080" y="2209680"/>
            <a:ext cx="7391160" cy="304776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Important points to note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Variables declared inside the functions are limited to the scope the function only.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So we could have same variable names in different functions.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Its better to restrict the function to max of 15 lines, which gives a neat representation.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Global variables- Illustration</a:t>
            </a:r>
            <a:endParaRPr/>
          </a:p>
        </p:txBody>
      </p:sp>
      <p:pic>
        <p:nvPicPr>
          <p:cNvPr id="99" name="Content Placeholder 3" descr=""/>
          <p:cNvPicPr/>
          <p:nvPr/>
        </p:nvPicPr>
        <p:blipFill>
          <a:blip r:embed="rId1"/>
          <a:stretch/>
        </p:blipFill>
        <p:spPr>
          <a:xfrm>
            <a:off x="1037880" y="1600200"/>
            <a:ext cx="7067520" cy="452556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Global variables - Output</a:t>
            </a:r>
            <a:endParaRPr/>
          </a:p>
        </p:txBody>
      </p:sp>
      <p:pic>
        <p:nvPicPr>
          <p:cNvPr id="101" name="Content Placeholder 3" descr=""/>
          <p:cNvPicPr/>
          <p:nvPr/>
        </p:nvPicPr>
        <p:blipFill>
          <a:blip r:embed="rId1"/>
          <a:stretch/>
        </p:blipFill>
        <p:spPr>
          <a:xfrm>
            <a:off x="457200" y="2674080"/>
            <a:ext cx="8229240" cy="237816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Application>LibreOffice/4.4.1.2$Windows_x86 LibreOffice_project/45e2de17089c24a1fa810c8f975a7171ba4cd432</Application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2015-02-26T06:38:45Z</dcterms:created>
  <dc:creator>MOB140003202</dc:creator>
  <dc:language>en-IN</dc:language>
  <dcterms:modified xsi:type="dcterms:W3CDTF">2015-03-27T18:08:16Z</dcterms:modified>
  <cp:revision>149</cp:revision>
  <dc:title>Functions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27</vt:i4>
  </property>
</Properties>
</file>