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11" r:id="rId2"/>
    <p:sldId id="530" r:id="rId3"/>
    <p:sldId id="532" r:id="rId4"/>
    <p:sldId id="533" r:id="rId5"/>
    <p:sldId id="534" r:id="rId6"/>
    <p:sldId id="537" r:id="rId7"/>
    <p:sldId id="538" r:id="rId8"/>
    <p:sldId id="539" r:id="rId9"/>
    <p:sldId id="541" r:id="rId10"/>
    <p:sldId id="542" r:id="rId11"/>
    <p:sldId id="543" r:id="rId12"/>
    <p:sldId id="544" r:id="rId13"/>
    <p:sldId id="545" r:id="rId14"/>
    <p:sldId id="546" r:id="rId15"/>
    <p:sldId id="4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6FF"/>
    <a:srgbClr val="1EA0FF"/>
    <a:srgbClr val="FF00A7"/>
    <a:srgbClr val="B9DCE6"/>
    <a:srgbClr val="80C2D5"/>
    <a:srgbClr val="7598A4"/>
    <a:srgbClr val="72ABBD"/>
    <a:srgbClr val="FFF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81661" autoAdjust="0"/>
  </p:normalViewPr>
  <p:slideViewPr>
    <p:cSldViewPr snapToObjects="1" showGuides="1">
      <p:cViewPr>
        <p:scale>
          <a:sx n="90" d="100"/>
          <a:sy n="90" d="100"/>
        </p:scale>
        <p:origin x="-1480" y="-240"/>
      </p:cViewPr>
      <p:guideLst>
        <p:guide orient="horz" pos="575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0712A-4EF3-DA45-AA1E-CFB71BCF4209}" type="datetimeFigureOut">
              <a:rPr lang="en-US" smtClean="0"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83728-4F15-1C4B-A41D-7D38C986F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3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B4599-E23D-FC47-95F2-77B50D4F94C6}" type="datetimeFigureOut">
              <a:rPr lang="en-US" smtClean="0"/>
              <a:pPr/>
              <a:t>4/2/17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72892-E56D-A547-B502-96178A1BC0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55059-F18B-4A46-8E2C-80467ADA89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72892-E56D-A547-B502-96178A1BC0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2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r>
              <a:rPr lang="en-US" baseline="0" dirty="0" smtClean="0"/>
              <a:t> differentiation, competitive advantage might provide a disincentive to making external industry platforms? 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what’s really at stake here is the capacity to create platforms that are deeply interwoven with journalistic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72892-E56D-A547-B502-96178A1BC0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2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to position myself</a:t>
            </a:r>
            <a:r>
              <a:rPr lang="en-US" baseline="0" dirty="0" smtClean="0"/>
              <a:t> as interested in computing innovation in product and process – this is less about organizational or marketing innovation (for now).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really about coming up with a method and a process to explore the space of possibility for tech innovation.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can existing processes be redesigned around newly available technology?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49E8-3B84-C443-A5CF-6DDE8F570E9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to position myself</a:t>
            </a:r>
            <a:r>
              <a:rPr lang="en-US" baseline="0" dirty="0" smtClean="0"/>
              <a:t> as interested in computing innovation in product and process – this is less about organizational or marketing innovation (for now).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really about coming up with a method and a process to explore the space of possibility for tech innovation.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can existing processes be redesigned around newly available technology?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49E8-3B84-C443-A5CF-6DDE8F570E9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facilitate thinking and ideation</a:t>
            </a:r>
            <a:r>
              <a:rPr lang="en-US" baseline="0" dirty="0" smtClean="0"/>
              <a:t> we embedded these issues into a concept space that spans computing, consumer needs, journalism goals, and information processes.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concepts address what’s needed (i.e. user needs or processes), technical options for addressing those needs, and what values may drive adoptability (journalism goals),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49E8-3B84-C443-A5CF-6DDE8F570E9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6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Former Newsweek correspondent </a:t>
            </a:r>
            <a:r>
              <a:rPr lang="en-US" dirty="0" err="1" smtClean="0"/>
              <a:t>Nonny</a:t>
            </a:r>
            <a:r>
              <a:rPr lang="en-US" dirty="0" smtClean="0"/>
              <a:t> de la Peña has developed a 3D virtual reality simulation that recreates a real eyewitness account of a crisis in Los Angeles.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49E8-3B84-C443-A5CF-6DDE8F570E9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4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uses and gratifications theory and where these dimensions come from.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49E8-3B84-C443-A5CF-6DDE8F570E9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28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Value in terms of </a:t>
            </a:r>
            <a:r>
              <a:rPr lang="en-US" dirty="0" err="1" smtClean="0"/>
              <a:t>usefullness</a:t>
            </a:r>
            <a:r>
              <a:rPr lang="en-US" dirty="0" smtClean="0"/>
              <a:t> in meeting a user need. </a:t>
            </a:r>
          </a:p>
          <a:p>
            <a:endParaRPr lang="en-US" dirty="0" smtClean="0"/>
          </a:p>
          <a:p>
            <a:r>
              <a:rPr lang="en-US" dirty="0" smtClean="0"/>
              <a:t>List some of these</a:t>
            </a:r>
            <a:r>
              <a:rPr lang="en-US" baseline="0" dirty="0" smtClean="0"/>
              <a:t> … and sometimes this value added flow is described in terms of a transformation from data to information to knowledge. </a:t>
            </a:r>
          </a:p>
          <a:p>
            <a:endParaRPr lang="en-US" dirty="0" smtClean="0"/>
          </a:p>
          <a:p>
            <a:r>
              <a:rPr lang="en-US" dirty="0" smtClean="0"/>
              <a:t>Data are numerical entities or veridical facts; information is about relationships between data, groupings or categorizations of data; knowledge is about analysis,</a:t>
            </a:r>
            <a:r>
              <a:rPr lang="en-US" baseline="0" dirty="0" smtClean="0"/>
              <a:t> interpretation and </a:t>
            </a:r>
            <a:r>
              <a:rPr lang="en-US" baseline="0" dirty="0" err="1" smtClean="0"/>
              <a:t>judgement</a:t>
            </a:r>
            <a:r>
              <a:rPr lang="en-US" baseline="0" dirty="0" smtClean="0"/>
              <a:t> as a mechanism to drive decision making. The process is recursive.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49E8-3B84-C443-A5CF-6DDE8F570E9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0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to mention that I’ll be walking</a:t>
            </a:r>
            <a:r>
              <a:rPr lang="en-US" baseline="0" dirty="0" smtClean="0"/>
              <a:t> around to help answer any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A49E8-3B84-C443-A5CF-6DDE8F570E9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17BB-BDCF-E049-914F-58FDBB7AD14D}" type="datetimeFigureOut">
              <a:rPr lang="en-US" smtClean="0"/>
              <a:pPr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5350-2D2D-8B49-B78B-AB318FDB1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17BB-BDCF-E049-914F-58FDBB7AD14D}" type="datetimeFigureOut">
              <a:rPr lang="en-US" smtClean="0"/>
              <a:pPr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5350-2D2D-8B49-B78B-AB318FDB1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17BB-BDCF-E049-914F-58FDBB7AD14D}" type="datetimeFigureOut">
              <a:rPr lang="en-US" smtClean="0"/>
              <a:pPr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5350-2D2D-8B49-B78B-AB318FDB1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17BB-BDCF-E049-914F-58FDBB7AD14D}" type="datetimeFigureOut">
              <a:rPr lang="en-US" smtClean="0"/>
              <a:pPr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5350-2D2D-8B49-B78B-AB318FDB1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17BB-BDCF-E049-914F-58FDBB7AD14D}" type="datetimeFigureOut">
              <a:rPr lang="en-US" smtClean="0"/>
              <a:pPr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5350-2D2D-8B49-B78B-AB318FDB1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17BB-BDCF-E049-914F-58FDBB7AD14D}" type="datetimeFigureOut">
              <a:rPr lang="en-US" smtClean="0"/>
              <a:pPr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5350-2D2D-8B49-B78B-AB318FDB1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17BB-BDCF-E049-914F-58FDBB7AD14D}" type="datetimeFigureOut">
              <a:rPr lang="en-US" smtClean="0"/>
              <a:pPr/>
              <a:t>4/2/17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5350-2D2D-8B49-B78B-AB318FDB1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17BB-BDCF-E049-914F-58FDBB7AD14D}" type="datetimeFigureOut">
              <a:rPr lang="en-US" smtClean="0"/>
              <a:pPr/>
              <a:t>4/2/17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5350-2D2D-8B49-B78B-AB318FDB1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17BB-BDCF-E049-914F-58FDBB7AD14D}" type="datetimeFigureOut">
              <a:rPr lang="en-US" smtClean="0"/>
              <a:pPr/>
              <a:t>4/2/17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5350-2D2D-8B49-B78B-AB318FDB1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17BB-BDCF-E049-914F-58FDBB7AD14D}" type="datetimeFigureOut">
              <a:rPr lang="en-US" smtClean="0"/>
              <a:pPr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5350-2D2D-8B49-B78B-AB318FDB1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17BB-BDCF-E049-914F-58FDBB7AD14D}" type="datetimeFigureOut">
              <a:rPr lang="en-US" smtClean="0"/>
              <a:pPr/>
              <a:t>4/2/17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5350-2D2D-8B49-B78B-AB318FDB1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6838"/>
            <a:ext cx="8229600" cy="741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7600"/>
            <a:ext cx="8229600" cy="474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617BB-BDCF-E049-914F-58FDBB7AD14D}" type="datetimeFigureOut">
              <a:rPr lang="en-US" smtClean="0"/>
              <a:pPr/>
              <a:t>4/2/17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5350-2D2D-8B49-B78B-AB318FDB1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b="1" i="0" kern="1200" baseline="0">
          <a:solidFill>
            <a:schemeClr val="bg1">
              <a:lumMod val="75000"/>
            </a:schemeClr>
          </a:solidFill>
          <a:latin typeface="Gill Sans MT"/>
          <a:ea typeface="+mj-ea"/>
          <a:cs typeface="Abadi MT Condensed Extra Bold"/>
        </a:defRPr>
      </a:lvl1pPr>
    </p:titleStyle>
    <p:bodyStyle>
      <a:lvl1pPr marL="0" indent="0" algn="l" defTabSz="457200" rtl="0" eaLnBrk="1" latinLnBrk="0" hangingPunct="1">
        <a:spcBef>
          <a:spcPts val="0"/>
        </a:spcBef>
        <a:buFontTx/>
        <a:buNone/>
        <a:defRPr sz="3200" b="1" kern="1200">
          <a:solidFill>
            <a:schemeClr val="tx1"/>
          </a:solidFill>
          <a:latin typeface="Gill Sans"/>
          <a:ea typeface="+mn-ea"/>
          <a:cs typeface="Abadi MT Condensed Light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2600" kern="1200">
          <a:solidFill>
            <a:schemeClr val="tx1">
              <a:lumMod val="65000"/>
              <a:lumOff val="35000"/>
            </a:schemeClr>
          </a:solidFill>
          <a:latin typeface="Gill Sans"/>
          <a:ea typeface="+mn-ea"/>
          <a:cs typeface="Abadi MT Condensed Light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397000"/>
            <a:ext cx="8839201" cy="3327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800" dirty="0" smtClean="0">
                <a:latin typeface="Abadi MT Condensed Extra Bold"/>
                <a:ea typeface="+mj-ea"/>
                <a:cs typeface="Abadi MT Condensed Extra Bold"/>
              </a:rPr>
              <a:t>Design and Innovation of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800" dirty="0" smtClean="0">
                <a:latin typeface="Abadi MT Condensed Extra Bold"/>
                <a:ea typeface="+mj-ea"/>
                <a:cs typeface="Abadi MT Condensed Extra Bold"/>
              </a:rPr>
              <a:t>Tools and Technologies</a:t>
            </a:r>
            <a:endParaRPr kumimoji="0" lang="en-US" sz="4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badi MT Condensed Extra Bold"/>
              <a:ea typeface="+mj-ea"/>
              <a:cs typeface="Abadi MT Condensed Extra Bold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2301" y="1092200"/>
            <a:ext cx="5626100" cy="1104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badi MT Condensed Extra Bold"/>
              <a:ea typeface="+mj-ea"/>
              <a:cs typeface="Abadi MT Condensed Extra Bold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5145" y="5257800"/>
            <a:ext cx="9144000" cy="165332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80C2D5"/>
                </a:solidFill>
                <a:latin typeface="Abadi MT Condensed Extra Bold"/>
                <a:ea typeface="+mj-ea"/>
                <a:cs typeface="Abadi MT Condensed Extra Bold"/>
              </a:defRPr>
            </a:lvl1pPr>
          </a:lstStyle>
          <a:p>
            <a:pPr marL="0" lvl="1" algn="ctr" defTabSz="457200" rtl="0">
              <a:spcBef>
                <a:spcPct val="0"/>
              </a:spcBef>
            </a:pPr>
            <a:r>
              <a:rPr lang="en-US" sz="222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adi MT Condensed Extra Bold"/>
                <a:cs typeface="Abadi MT Condensed Extra Bold"/>
              </a:rPr>
              <a:t>JOUR479V/779V – Computational Journalism</a:t>
            </a:r>
          </a:p>
          <a:p>
            <a:pPr marL="0" lvl="1" algn="ctr" defTabSz="457200" rtl="0">
              <a:spcBef>
                <a:spcPct val="0"/>
              </a:spcBef>
            </a:pPr>
            <a:r>
              <a:rPr lang="en-US" sz="222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adi MT Condensed Extra Bold"/>
                <a:cs typeface="Abadi MT Condensed Extra Bold"/>
              </a:rPr>
              <a:t>University of Maryland, College Park</a:t>
            </a:r>
          </a:p>
          <a:p>
            <a:pPr marL="0" lvl="1" algn="ctr">
              <a:spcBef>
                <a:spcPct val="0"/>
              </a:spcBef>
            </a:pPr>
            <a:r>
              <a:rPr lang="en-US" sz="222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adi MT Condensed Extra Bold"/>
                <a:cs typeface="Abadi MT Condensed Extra Bold"/>
              </a:rPr>
              <a:t>Nick </a:t>
            </a:r>
            <a:r>
              <a:rPr lang="en-US" sz="2222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badi MT Condensed Extra Bold"/>
                <a:cs typeface="Abadi MT Condensed Extra Bold"/>
              </a:rPr>
              <a:t>Diakopoulos</a:t>
            </a:r>
            <a:r>
              <a:rPr lang="en-US" sz="2222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badi MT Condensed Extra Bold"/>
                <a:cs typeface="Abadi MT Condensed Extra Bold"/>
              </a:rPr>
              <a:t>, Ph.D.</a:t>
            </a:r>
            <a:endParaRPr lang="en-US" sz="2222" dirty="0">
              <a:solidFill>
                <a:schemeClr val="tx1">
                  <a:lumMod val="50000"/>
                  <a:lumOff val="50000"/>
                </a:schemeClr>
              </a:solidFill>
              <a:latin typeface="Abadi MT Condensed Extra Bold"/>
              <a:cs typeface="Abadi MT Condensed Extra Bold"/>
            </a:endParaRPr>
          </a:p>
          <a:p>
            <a:pPr marL="0" lvl="1" algn="ctr" defTabSz="457200" rtl="0">
              <a:spcBef>
                <a:spcPct val="0"/>
              </a:spcBef>
            </a:pPr>
            <a:endParaRPr lang="en-US" sz="2222" dirty="0" smtClean="0">
              <a:solidFill>
                <a:schemeClr val="tx1">
                  <a:lumMod val="50000"/>
                  <a:lumOff val="50000"/>
                </a:schemeClr>
              </a:solidFill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43477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487B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686800" cy="841248"/>
          </a:xfrm>
          <a:ln>
            <a:noFill/>
          </a:ln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Journalism Goals</a:t>
            </a:r>
            <a:endParaRPr lang="en-US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8458200" cy="4495800"/>
          </a:xfrm>
        </p:spPr>
        <p:txBody>
          <a:bodyPr>
            <a:noAutofit/>
          </a:bodyPr>
          <a:lstStyle/>
          <a:p>
            <a:pPr marL="0" indent="0">
              <a:lnSpc>
                <a:spcPts val="3380"/>
              </a:lnSpc>
              <a:buNone/>
            </a:pPr>
            <a:r>
              <a:rPr lang="en-US" sz="2400" dirty="0" smtClean="0"/>
              <a:t>Truth</a:t>
            </a:r>
          </a:p>
          <a:p>
            <a:pPr marL="0" indent="0">
              <a:lnSpc>
                <a:spcPts val="3380"/>
              </a:lnSpc>
              <a:spcBef>
                <a:spcPts val="0"/>
              </a:spcBef>
              <a:buNone/>
            </a:pPr>
            <a:r>
              <a:rPr lang="en-US" sz="2400" b="0" dirty="0" smtClean="0">
                <a:solidFill>
                  <a:srgbClr val="7F7F7F"/>
                </a:solidFill>
              </a:rPr>
              <a:t>Independence, Impartiality, Watchdogging</a:t>
            </a:r>
            <a:endParaRPr lang="en-US" sz="2400" b="0" dirty="0" smtClean="0"/>
          </a:p>
          <a:p>
            <a:pPr marL="0" indent="0">
              <a:lnSpc>
                <a:spcPts val="3380"/>
              </a:lnSpc>
              <a:buNone/>
            </a:pPr>
            <a:endParaRPr lang="en-US" sz="2400" dirty="0" smtClean="0"/>
          </a:p>
          <a:p>
            <a:pPr marL="0" indent="0">
              <a:lnSpc>
                <a:spcPts val="3380"/>
              </a:lnSpc>
              <a:buNone/>
            </a:pPr>
            <a:r>
              <a:rPr lang="en-US" sz="2400" dirty="0" smtClean="0"/>
              <a:t>Informing</a:t>
            </a:r>
          </a:p>
          <a:p>
            <a:pPr marL="0" indent="0">
              <a:lnSpc>
                <a:spcPts val="3380"/>
              </a:lnSpc>
              <a:spcBef>
                <a:spcPts val="0"/>
              </a:spcBef>
              <a:buNone/>
            </a:pPr>
            <a:r>
              <a:rPr lang="en-US" sz="2400" b="0" dirty="0" smtClean="0">
                <a:solidFill>
                  <a:srgbClr val="7F7F7F"/>
                </a:solidFill>
              </a:rPr>
              <a:t>Aggregating, Sensemaking, Storytelling</a:t>
            </a:r>
            <a:endParaRPr lang="en-US" sz="2400" b="0" dirty="0" smtClean="0"/>
          </a:p>
          <a:p>
            <a:pPr marL="0" indent="0">
              <a:lnSpc>
                <a:spcPts val="3380"/>
              </a:lnSpc>
              <a:buNone/>
            </a:pPr>
            <a:endParaRPr lang="en-US" sz="2400" dirty="0" smtClean="0"/>
          </a:p>
          <a:p>
            <a:pPr marL="0" indent="0">
              <a:lnSpc>
                <a:spcPts val="3380"/>
              </a:lnSpc>
              <a:buNone/>
            </a:pPr>
            <a:r>
              <a:rPr lang="en-US" sz="2400" dirty="0" smtClean="0"/>
              <a:t>Public Interest</a:t>
            </a:r>
          </a:p>
          <a:p>
            <a:pPr marL="0" indent="0">
              <a:lnSpc>
                <a:spcPts val="3380"/>
              </a:lnSpc>
              <a:spcBef>
                <a:spcPts val="0"/>
              </a:spcBef>
              <a:buNone/>
            </a:pPr>
            <a:r>
              <a:rPr lang="en-US" sz="2400" b="0" dirty="0" smtClean="0">
                <a:solidFill>
                  <a:srgbClr val="7F7F7F"/>
                </a:solidFill>
              </a:rPr>
              <a:t>Watchdogging, Forum Organizing</a:t>
            </a:r>
            <a:endParaRPr lang="en-US" sz="2400" b="0" dirty="0">
              <a:solidFill>
                <a:srgbClr val="7F7F7F"/>
              </a:solidFill>
            </a:endParaRPr>
          </a:p>
          <a:p>
            <a:pPr marL="0" indent="0">
              <a:lnSpc>
                <a:spcPts val="338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12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AA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686800" cy="841248"/>
          </a:xfrm>
          <a:ln>
            <a:noFill/>
          </a:ln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Information Needs</a:t>
            </a:r>
            <a:endParaRPr lang="en-US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8458200" cy="4876800"/>
          </a:xfrm>
        </p:spPr>
        <p:txBody>
          <a:bodyPr>
            <a:noAutofit/>
          </a:bodyPr>
          <a:lstStyle/>
          <a:p>
            <a:pPr marL="0" indent="0">
              <a:lnSpc>
                <a:spcPts val="3380"/>
              </a:lnSpc>
              <a:buNone/>
            </a:pPr>
            <a:r>
              <a:rPr lang="en-US" sz="2400" dirty="0" smtClean="0"/>
              <a:t>Ease of Use</a:t>
            </a:r>
          </a:p>
          <a:p>
            <a:pPr marL="0" indent="0">
              <a:lnSpc>
                <a:spcPts val="3380"/>
              </a:lnSpc>
              <a:buNone/>
            </a:pPr>
            <a:r>
              <a:rPr lang="en-US" sz="2400" b="0" dirty="0" smtClean="0">
                <a:solidFill>
                  <a:srgbClr val="7F7F7F"/>
                </a:solidFill>
              </a:rPr>
              <a:t>Information Design, Enriching, Ordering </a:t>
            </a:r>
          </a:p>
          <a:p>
            <a:pPr marL="0" indent="0">
              <a:lnSpc>
                <a:spcPts val="3380"/>
              </a:lnSpc>
              <a:buNone/>
            </a:pPr>
            <a:endParaRPr lang="en-US" sz="2400" dirty="0" smtClean="0"/>
          </a:p>
          <a:p>
            <a:pPr marL="0" indent="0">
              <a:lnSpc>
                <a:spcPts val="3380"/>
              </a:lnSpc>
              <a:buNone/>
            </a:pPr>
            <a:r>
              <a:rPr lang="en-US" sz="2400" dirty="0" smtClean="0"/>
              <a:t>Noise </a:t>
            </a:r>
            <a:r>
              <a:rPr lang="en-US" sz="2400" dirty="0" smtClean="0"/>
              <a:t>Reduction</a:t>
            </a:r>
          </a:p>
          <a:p>
            <a:pPr lvl="1">
              <a:lnSpc>
                <a:spcPts val="338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Filtering, Summarizing,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Associating / Connecting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3380"/>
              </a:lnSpc>
            </a:pPr>
            <a:endParaRPr lang="en-US" sz="2400" dirty="0" smtClean="0"/>
          </a:p>
          <a:p>
            <a:pPr>
              <a:lnSpc>
                <a:spcPts val="3380"/>
              </a:lnSpc>
            </a:pPr>
            <a:r>
              <a:rPr lang="en-US" sz="2400" dirty="0" smtClean="0"/>
              <a:t>Adaptability</a:t>
            </a:r>
            <a:endParaRPr lang="en-US" sz="2400" dirty="0" smtClean="0"/>
          </a:p>
          <a:p>
            <a:pPr>
              <a:lnSpc>
                <a:spcPts val="3380"/>
              </a:lnSpc>
            </a:pPr>
            <a:r>
              <a:rPr lang="en-US" sz="2400" b="0" dirty="0" smtClean="0">
                <a:solidFill>
                  <a:schemeClr val="bg1">
                    <a:lumMod val="50000"/>
                  </a:schemeClr>
                </a:solidFill>
              </a:rPr>
              <a:t>Personalization, recommender systems</a:t>
            </a:r>
          </a:p>
          <a:p>
            <a:pPr marL="0" indent="0">
              <a:lnSpc>
                <a:spcPts val="3380"/>
              </a:lnSpc>
              <a:buNone/>
            </a:pPr>
            <a:endParaRPr lang="en-US" sz="2400" dirty="0" smtClean="0"/>
          </a:p>
          <a:p>
            <a:pPr marL="0" indent="0">
              <a:lnSpc>
                <a:spcPts val="3380"/>
              </a:lnSpc>
              <a:buNone/>
            </a:pPr>
            <a:r>
              <a:rPr lang="en-US" sz="2400" dirty="0" smtClean="0"/>
              <a:t>Quality </a:t>
            </a:r>
            <a:endParaRPr lang="en-US" sz="2400" dirty="0" smtClean="0"/>
          </a:p>
          <a:p>
            <a:pPr marL="0" indent="0">
              <a:lnSpc>
                <a:spcPts val="338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7F7F7F"/>
                </a:solidFill>
              </a:rPr>
              <a:t>A</a:t>
            </a:r>
            <a:r>
              <a:rPr lang="en-US" sz="2400" b="0" dirty="0" smtClean="0">
                <a:solidFill>
                  <a:srgbClr val="7F7F7F"/>
                </a:solidFill>
              </a:rPr>
              <a:t>ccuracy, validity, reliability, comprehensiveness, currency</a:t>
            </a:r>
          </a:p>
          <a:p>
            <a:pPr marL="0" indent="0">
              <a:lnSpc>
                <a:spcPts val="338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49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smtClean="0"/>
              <a:t>In groups of three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600" b="0" dirty="0" smtClean="0">
                <a:solidFill>
                  <a:srgbClr val="7F7F7F"/>
                </a:solidFill>
              </a:rPr>
              <a:t>Pick </a:t>
            </a:r>
            <a:r>
              <a:rPr lang="en-US" sz="2600" b="0" dirty="0" smtClean="0">
                <a:solidFill>
                  <a:srgbClr val="7F7F7F"/>
                </a:solidFill>
              </a:rPr>
              <a:t>a recorder for group</a:t>
            </a:r>
          </a:p>
          <a:p>
            <a:pPr marL="0" indent="0">
              <a:spcBef>
                <a:spcPts val="300"/>
              </a:spcBef>
              <a:buNone/>
            </a:pPr>
            <a:endParaRPr lang="en-US" sz="2600" b="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dirty="0" smtClean="0"/>
              <a:t>Each group picks </a:t>
            </a:r>
            <a:r>
              <a:rPr lang="en-US" dirty="0" smtClean="0"/>
              <a:t>3 </a:t>
            </a:r>
            <a:r>
              <a:rPr lang="en-US" dirty="0" smtClean="0"/>
              <a:t>cards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600" b="0" dirty="0" smtClean="0">
                <a:solidFill>
                  <a:srgbClr val="7F7F7F"/>
                </a:solidFill>
              </a:rPr>
              <a:t>1 from each color from the deck</a:t>
            </a:r>
            <a:endParaRPr lang="en-US" sz="2600" b="0" dirty="0" smtClean="0">
              <a:solidFill>
                <a:srgbClr val="7F7F7F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600" b="0" dirty="0" smtClean="0">
                <a:solidFill>
                  <a:srgbClr val="7F7F7F"/>
                </a:solidFill>
              </a:rPr>
              <a:t>Recorder writes down concepts on recording sheet</a:t>
            </a:r>
          </a:p>
          <a:p>
            <a:pPr marL="0" indent="0">
              <a:spcBef>
                <a:spcPts val="300"/>
              </a:spcBef>
              <a:buNone/>
            </a:pPr>
            <a:endParaRPr lang="en-US" sz="2600" b="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dirty="0" smtClean="0"/>
              <a:t>Brainstorm </a:t>
            </a:r>
            <a:r>
              <a:rPr lang="en-US" dirty="0" smtClean="0"/>
              <a:t>a journalistic product / service that combines all </a:t>
            </a:r>
            <a:r>
              <a:rPr lang="en-US" dirty="0" smtClean="0"/>
              <a:t>concepts on cards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600" b="0" dirty="0" smtClean="0">
                <a:solidFill>
                  <a:srgbClr val="7F7F7F"/>
                </a:solidFill>
              </a:rPr>
              <a:t>As many as possible in 5 minutes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600" b="0" dirty="0" smtClean="0">
                <a:solidFill>
                  <a:srgbClr val="7F7F7F"/>
                </a:solidFill>
              </a:rPr>
              <a:t>Recorder writes </a:t>
            </a:r>
            <a:r>
              <a:rPr lang="en-US" sz="2600" b="0" dirty="0" smtClean="0">
                <a:solidFill>
                  <a:srgbClr val="7F7F7F"/>
                </a:solidFill>
              </a:rPr>
              <a:t>down 1 sentence </a:t>
            </a:r>
            <a:r>
              <a:rPr lang="en-US" sz="2600" b="0" dirty="0" smtClean="0">
                <a:solidFill>
                  <a:srgbClr val="7F7F7F"/>
                </a:solidFill>
              </a:rPr>
              <a:t>description of each idea</a:t>
            </a:r>
          </a:p>
          <a:p>
            <a:pPr marL="0" indent="0">
              <a:spcBef>
                <a:spcPts val="300"/>
              </a:spcBef>
              <a:buNone/>
            </a:pPr>
            <a:endParaRPr lang="en-US" sz="2600" b="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dirty="0" smtClean="0"/>
              <a:t>After a few rounds we’ll discuss some ideas with whole class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"/>
            <a:ext cx="9144000" cy="741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i="0" kern="1200" baseline="0">
                <a:solidFill>
                  <a:schemeClr val="bg1">
                    <a:lumMod val="75000"/>
                  </a:schemeClr>
                </a:solidFill>
                <a:latin typeface="Gill Sans MT"/>
                <a:ea typeface="+mj-ea"/>
                <a:cs typeface="Abadi MT Condensed Extra Bold"/>
              </a:defRPr>
            </a:lvl1pPr>
          </a:lstStyle>
          <a:p>
            <a:r>
              <a:rPr lang="en-US" dirty="0" smtClean="0"/>
              <a:t>Brainstorming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group, pick 1 or 2 ideas to share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b="0" dirty="0" smtClean="0">
                <a:solidFill>
                  <a:srgbClr val="7F7F7F"/>
                </a:solidFill>
              </a:rPr>
              <a:t>Describe high-level view of idea and what concepts it combines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feasible are the ideas?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would it take to implement?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9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418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5283200"/>
          </a:xfrm>
        </p:spPr>
        <p:txBody>
          <a:bodyPr/>
          <a:lstStyle/>
          <a:p>
            <a:r>
              <a:rPr lang="is-IS" dirty="0" smtClean="0"/>
              <a:t>Computational Journalism and the Emergence of News Platforms</a:t>
            </a:r>
          </a:p>
          <a:p>
            <a:pPr lvl="1"/>
            <a:endParaRPr lang="is-IS" dirty="0" smtClean="0"/>
          </a:p>
          <a:p>
            <a:pPr lvl="1"/>
            <a:r>
              <a:rPr lang="is-IS" dirty="0" smtClean="0"/>
              <a:t>Should legacy media move away from “stories” and towards “story platforms”? What’s the strategy? </a:t>
            </a:r>
          </a:p>
          <a:p>
            <a:pPr lvl="1"/>
            <a:endParaRPr lang="is-IS" dirty="0"/>
          </a:p>
          <a:p>
            <a:pPr lvl="1"/>
            <a:r>
              <a:rPr lang="is-IS" dirty="0" smtClean="0"/>
              <a:t>Why might it be hard for a media organization to sell it’s platform for other media orgs to use? </a:t>
            </a:r>
          </a:p>
          <a:p>
            <a:pPr lvl="1"/>
            <a:endParaRPr lang="is-IS" dirty="0"/>
          </a:p>
          <a:p>
            <a:pPr lvl="1"/>
            <a:r>
              <a:rPr lang="is-IS" dirty="0" smtClean="0"/>
              <a:t>Currently news orgs are having to integrate with 3rd party platforms like FB and Twitter.  What’s at stake?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0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 Innovation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“</a:t>
            </a:r>
            <a:r>
              <a:rPr lang="en-US" sz="3000" i="1" dirty="0" smtClean="0"/>
              <a:t>Innovation is organized, systematic, rational work</a:t>
            </a:r>
            <a:r>
              <a:rPr lang="en-US" sz="3000" dirty="0" smtClean="0"/>
              <a:t>”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en-US" sz="2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Peter </a:t>
            </a:r>
            <a:r>
              <a:rPr lang="en-US" sz="2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Drucker</a:t>
            </a:r>
            <a:r>
              <a:rPr lang="en-US" sz="2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“Innovation and Entrepreneurship”</a:t>
            </a:r>
          </a:p>
          <a:p>
            <a:pPr marL="0" indent="0">
              <a:buNone/>
            </a:pPr>
            <a:endParaRPr lang="en-US" sz="3000" b="1" dirty="0" smtClean="0"/>
          </a:p>
          <a:p>
            <a:pPr marL="0" indent="0">
              <a:buNone/>
            </a:pPr>
            <a:r>
              <a:rPr lang="en-US" sz="3000" b="1" dirty="0" smtClean="0"/>
              <a:t>Systematic </a:t>
            </a:r>
            <a:r>
              <a:rPr lang="en-US" sz="3000" b="1" dirty="0"/>
              <a:t>innovation </a:t>
            </a:r>
            <a:r>
              <a:rPr lang="en-US" sz="3000" dirty="0"/>
              <a:t>consists of the organized </a:t>
            </a:r>
            <a:r>
              <a:rPr lang="en-US" sz="3000" dirty="0">
                <a:solidFill>
                  <a:srgbClr val="1EA6FF"/>
                </a:solidFill>
              </a:rPr>
              <a:t>search for </a:t>
            </a:r>
            <a:r>
              <a:rPr lang="en-US" sz="3000" dirty="0" smtClean="0">
                <a:solidFill>
                  <a:srgbClr val="1EA6FF"/>
                </a:solidFill>
              </a:rPr>
              <a:t>change </a:t>
            </a:r>
            <a:r>
              <a:rPr lang="en-US" sz="3000" dirty="0"/>
              <a:t>and the </a:t>
            </a:r>
            <a:r>
              <a:rPr lang="en-US" sz="3000" dirty="0" smtClean="0"/>
              <a:t>analysis </a:t>
            </a:r>
            <a:r>
              <a:rPr lang="en-US" sz="3000" dirty="0"/>
              <a:t>of opportunities such </a:t>
            </a:r>
            <a:r>
              <a:rPr lang="en-US" sz="3000" dirty="0" smtClean="0"/>
              <a:t>change </a:t>
            </a:r>
            <a:r>
              <a:rPr lang="en-US" sz="3000" dirty="0"/>
              <a:t>might offer for economic or social </a:t>
            </a:r>
            <a:r>
              <a:rPr lang="en-US" sz="3000" dirty="0" smtClean="0"/>
              <a:t>innovation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Structured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What’s needed?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 smtClean="0">
                <a:solidFill>
                  <a:schemeClr val="bg1">
                    <a:lumMod val="50000"/>
                  </a:schemeClr>
                </a:solidFill>
              </a:rPr>
              <a:t>Problems, User Needs, Process Efficiency</a:t>
            </a:r>
            <a:endParaRPr lang="en-US" sz="2400" b="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to make it </a:t>
            </a:r>
            <a:r>
              <a:rPr lang="en-US" dirty="0" smtClean="0"/>
              <a:t>happen?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 smtClean="0">
                <a:solidFill>
                  <a:schemeClr val="bg1">
                    <a:lumMod val="50000"/>
                  </a:schemeClr>
                </a:solidFill>
              </a:rPr>
              <a:t>Technical Feasibility</a:t>
            </a:r>
            <a:endParaRPr lang="en-US" sz="2400" b="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Does </a:t>
            </a:r>
            <a:r>
              <a:rPr lang="en-US" dirty="0"/>
              <a:t>solution </a:t>
            </a:r>
            <a:r>
              <a:rPr lang="en-US" dirty="0" smtClean="0"/>
              <a:t>align with values </a:t>
            </a:r>
            <a:r>
              <a:rPr lang="en-US" dirty="0"/>
              <a:t>of </a:t>
            </a:r>
            <a:r>
              <a:rPr lang="en-US" dirty="0" smtClean="0"/>
              <a:t>users?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 smtClean="0">
                <a:solidFill>
                  <a:schemeClr val="bg1">
                    <a:lumMod val="50000"/>
                  </a:schemeClr>
                </a:solidFill>
              </a:rPr>
              <a:t>Adoptability, value-sensitive</a:t>
            </a:r>
            <a:endParaRPr lang="en-US" sz="2400" b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2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Combinatorial Innovation Concept </a:t>
            </a:r>
            <a:r>
              <a:rPr lang="en-US" sz="3200" dirty="0" smtClean="0"/>
              <a:t>Space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219201"/>
            <a:ext cx="8458199" cy="2514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Computing and Technology 				        </a:t>
            </a:r>
            <a:endParaRPr lang="en-US" sz="28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News Consumer Needs 				              </a:t>
            </a:r>
            <a:endParaRPr lang="en-US" sz="28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Normative </a:t>
            </a:r>
            <a:r>
              <a:rPr lang="en-US" sz="2800" dirty="0" smtClean="0"/>
              <a:t>Journalism Goals 				    </a:t>
            </a:r>
            <a:endParaRPr lang="en-US" sz="2800" dirty="0" smtClean="0">
              <a:solidFill>
                <a:srgbClr val="7F7F7F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28008" y="3645075"/>
            <a:ext cx="0" cy="2209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28008" y="5854875"/>
            <a:ext cx="6553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02363" y="5979306"/>
            <a:ext cx="2798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Computing and Technology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240747" y="4589853"/>
            <a:ext cx="171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Needs and goals 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770157" y="3822652"/>
            <a:ext cx="6078443" cy="1835650"/>
            <a:chOff x="1770157" y="4179614"/>
            <a:chExt cx="6078443" cy="1835650"/>
          </a:xfrm>
        </p:grpSpPr>
        <p:sp>
          <p:nvSpPr>
            <p:cNvPr id="17" name="Rectangle 16"/>
            <p:cNvSpPr/>
            <p:nvPr/>
          </p:nvSpPr>
          <p:spPr>
            <a:xfrm>
              <a:off x="5410200" y="4180771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19800" y="4180771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4180771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39000" y="4180771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0600" y="4180771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0" y="4180771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98957" y="4179614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9357" y="4179614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10200" y="4790371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19800" y="4790371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9400" y="4790371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39000" y="4790371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00600" y="4790371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91000" y="4790371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98957" y="4789214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89357" y="4789214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79757" y="4179614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79757" y="4789214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70157" y="4179614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0157" y="4789214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410200" y="5405664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19800" y="5405664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629400" y="5405664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39000" y="5405664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00600" y="5405664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91000" y="5405664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98957" y="5404507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89357" y="5404507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379757" y="5404507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70157" y="5404507"/>
              <a:ext cx="609600" cy="609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16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C0383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686800" cy="841248"/>
          </a:xfrm>
          <a:ln>
            <a:noFill/>
          </a:ln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Wearable Computing</a:t>
            </a:r>
            <a:endParaRPr lang="en-US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683752" cy="2667000"/>
          </a:xfrm>
        </p:spPr>
        <p:txBody>
          <a:bodyPr>
            <a:normAutofit/>
          </a:bodyPr>
          <a:lstStyle/>
          <a:p>
            <a:pPr marL="0" indent="0">
              <a:lnSpc>
                <a:spcPts val="3380"/>
              </a:lnSpc>
              <a:buNone/>
            </a:pPr>
            <a:r>
              <a:rPr lang="en-US" sz="2400" i="1" dirty="0"/>
              <a:t>The integration of computing into the personal space of the user in an unobtrusive and constantly accessible way (e.g. a computational “prosthetic”</a:t>
            </a:r>
            <a:r>
              <a:rPr lang="en-US" sz="2400" i="1" dirty="0" smtClean="0"/>
              <a:t>).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4700"/>
            <a:ext cx="4734191" cy="308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3528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C0383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686800" cy="841248"/>
          </a:xfrm>
          <a:ln>
            <a:noFill/>
          </a:ln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Virtual Reality</a:t>
            </a:r>
            <a:endParaRPr lang="en-US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382000" cy="9144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3380"/>
              </a:lnSpc>
              <a:buNone/>
            </a:pPr>
            <a:r>
              <a:rPr lang="en-US" sz="2400" i="1" dirty="0"/>
              <a:t>The realistic 3D simulation of an immersive environment.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1" y="0"/>
            <a:ext cx="3505200" cy="304800"/>
          </a:xfrm>
          <a:prstGeom prst="rect">
            <a:avLst/>
          </a:prstGeom>
          <a:ln>
            <a:noFill/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small" baseline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Gill Sans"/>
              </a:defRPr>
            </a:lvl1pPr>
          </a:lstStyle>
          <a:p>
            <a:r>
              <a:rPr lang="en-US" sz="1200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Computing and Technology</a:t>
            </a:r>
            <a:endParaRPr lang="en-US" sz="1200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85999"/>
            <a:ext cx="3810000" cy="2547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657600"/>
            <a:ext cx="4330700" cy="28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C0383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686800" cy="841248"/>
          </a:xfrm>
          <a:ln>
            <a:noFill/>
          </a:ln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Computer Vision</a:t>
            </a:r>
            <a:endParaRPr lang="en-US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382000" cy="2057400"/>
          </a:xfrm>
        </p:spPr>
        <p:txBody>
          <a:bodyPr>
            <a:normAutofit/>
          </a:bodyPr>
          <a:lstStyle/>
          <a:p>
            <a:pPr marL="0" indent="0">
              <a:lnSpc>
                <a:spcPts val="3380"/>
              </a:lnSpc>
              <a:buNone/>
            </a:pPr>
            <a:r>
              <a:rPr lang="en-US" sz="2400" i="1" dirty="0"/>
              <a:t>Techniques for producing information from images that can be used to drive decisions and processes (e.g. navigation, interaction, organization, detection).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7" y="3429000"/>
            <a:ext cx="83127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8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7961A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686800" cy="841248"/>
          </a:xfrm>
          <a:ln>
            <a:noFill/>
          </a:ln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News Constituent Needs</a:t>
            </a:r>
            <a:endParaRPr lang="en-US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8458200" cy="5334000"/>
          </a:xfrm>
        </p:spPr>
        <p:txBody>
          <a:bodyPr>
            <a:noAutofit/>
          </a:bodyPr>
          <a:lstStyle/>
          <a:p>
            <a:pPr marL="0" indent="0">
              <a:lnSpc>
                <a:spcPts val="3380"/>
              </a:lnSpc>
              <a:buNone/>
            </a:pPr>
            <a:r>
              <a:rPr lang="en-US" sz="2400" dirty="0" smtClean="0"/>
              <a:t>Staying Informed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200" b="0" dirty="0" smtClean="0">
                <a:solidFill>
                  <a:srgbClr val="7F7F7F"/>
                </a:solidFill>
              </a:rPr>
              <a:t>Finding out about relevant events and conditions; satisfying curiosity and general interest; learning and self-education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en-US" sz="2200" b="0" dirty="0" smtClean="0"/>
          </a:p>
          <a:p>
            <a:pPr marL="0" indent="0">
              <a:lnSpc>
                <a:spcPts val="3380"/>
              </a:lnSpc>
              <a:buNone/>
            </a:pPr>
            <a:r>
              <a:rPr lang="en-US" sz="2400" dirty="0" smtClean="0"/>
              <a:t>Personal Identity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200" b="0" dirty="0" smtClean="0">
                <a:solidFill>
                  <a:srgbClr val="7F7F7F"/>
                </a:solidFill>
              </a:rPr>
              <a:t>Reinforcement for personal values; models of behavior; gaining insight into one’s self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en-US" sz="2200" b="0" dirty="0" smtClean="0"/>
          </a:p>
          <a:p>
            <a:pPr marL="0" indent="0">
              <a:lnSpc>
                <a:spcPts val="3380"/>
              </a:lnSpc>
              <a:buNone/>
            </a:pPr>
            <a:r>
              <a:rPr lang="en-US" sz="2400" dirty="0" smtClean="0"/>
              <a:t>Integration and Social Interaction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200" b="0" dirty="0" smtClean="0">
                <a:solidFill>
                  <a:srgbClr val="7F7F7F"/>
                </a:solidFill>
              </a:rPr>
              <a:t>Social empathy; sense of belonging; basis for conversation and social interaction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en-US" sz="2200" b="0" dirty="0">
              <a:solidFill>
                <a:srgbClr val="7F7F7F"/>
              </a:solidFill>
            </a:endParaRPr>
          </a:p>
          <a:p>
            <a:pPr marL="0" indent="0">
              <a:lnSpc>
                <a:spcPts val="3380"/>
              </a:lnSpc>
              <a:buNone/>
            </a:pPr>
            <a:r>
              <a:rPr lang="en-US" sz="2400" dirty="0" smtClean="0"/>
              <a:t>Entertainment</a:t>
            </a:r>
            <a:endParaRPr lang="en-US" sz="2400" dirty="0"/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200" b="0" dirty="0" smtClean="0">
                <a:solidFill>
                  <a:srgbClr val="7F7F7F"/>
                </a:solidFill>
              </a:rPr>
              <a:t>Escaping, relaxing; filling time; emotional release</a:t>
            </a:r>
            <a:endParaRPr lang="en-US" sz="2200" b="0" dirty="0">
              <a:solidFill>
                <a:srgbClr val="7F7F7F"/>
              </a:solidFill>
            </a:endParaRPr>
          </a:p>
          <a:p>
            <a:pPr marL="0" indent="0">
              <a:lnSpc>
                <a:spcPts val="338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74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45204</TotalTime>
  <Words>838</Words>
  <Application>Microsoft Macintosh PowerPoint</Application>
  <PresentationFormat>On-screen Show (4:3)</PresentationFormat>
  <Paragraphs>129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Readings</vt:lpstr>
      <vt:lpstr>Systematic Innovation</vt:lpstr>
      <vt:lpstr>Structured Method</vt:lpstr>
      <vt:lpstr>Combinatorial Innovation Concept Space</vt:lpstr>
      <vt:lpstr>Wearable Computing</vt:lpstr>
      <vt:lpstr>Virtual Reality</vt:lpstr>
      <vt:lpstr>Computer Vision</vt:lpstr>
      <vt:lpstr>News Constituent Needs</vt:lpstr>
      <vt:lpstr>Journalism Goals</vt:lpstr>
      <vt:lpstr>Information Needs</vt:lpstr>
      <vt:lpstr>PowerPoint Presentation</vt:lpstr>
      <vt:lpstr>Discussion</vt:lpstr>
      <vt:lpstr>PowerPoint Presentation</vt:lpstr>
      <vt:lpstr>Questions?</vt:lpstr>
    </vt:vector>
  </TitlesOfParts>
  <Company>Rutgers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Nicholas Diakopoulos, Ph.D. Rutgers University School of Communication and Information</dc:title>
  <dc:creator>Nick Diakopoulos</dc:creator>
  <cp:lastModifiedBy>Nick</cp:lastModifiedBy>
  <cp:revision>512</cp:revision>
  <cp:lastPrinted>2015-01-26T22:48:29Z</cp:lastPrinted>
  <dcterms:created xsi:type="dcterms:W3CDTF">2011-09-25T22:28:55Z</dcterms:created>
  <dcterms:modified xsi:type="dcterms:W3CDTF">2017-04-02T15:41:48Z</dcterms:modified>
</cp:coreProperties>
</file>