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abac.org/blog/power-bi-components" TargetMode="External"/><Relationship Id="rId2" Type="http://schemas.openxmlformats.org/officeDocument/2006/relationships/image" Target="../media/image8.jpg"/><Relationship Id="rId1" Type="http://schemas.openxmlformats.org/officeDocument/2006/relationships/slideLayout" Target="../slideLayouts/slideLayout1.xml"/><Relationship Id="rId5" Type="http://schemas.openxmlformats.org/officeDocument/2006/relationships/hyperlink" Target="https://stackoverflow.com/questions/36293796/sliders-in-power-bi"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www.rawpixel.com/search/methods" TargetMode="External"/><Relationship Id="rId2" Type="http://schemas.openxmlformats.org/officeDocument/2006/relationships/image" Target="../media/image10.1"/><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de/satzzeichen-fragezeichen-problematik-1019729/" TargetMode="External"/><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pxfuel.com/en/search?q=solute" TargetMode="External"/><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ritepleasure.blogspot.com/2016/11/how-write-ending.html"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318112" y="2529813"/>
            <a:ext cx="6870861" cy="2585323"/>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Energy Consumption Trend Analysis</a:t>
            </a:r>
          </a:p>
          <a:p>
            <a:pPr algn="r"/>
            <a:endParaRPr lang="en-US" sz="1800" b="1" dirty="0">
              <a:solidFill>
                <a:schemeClr val="bg1"/>
              </a:solidFill>
              <a:latin typeface="Calibri" panose="020F0502020204030204" pitchFamily="34" charset="0"/>
              <a:cs typeface="Times New Roman" panose="02020603050405020304" pitchFamily="18" charset="0"/>
            </a:endParaRPr>
          </a:p>
          <a:p>
            <a:pPr algn="r"/>
            <a:r>
              <a:rPr lang="en-US" sz="1800" b="1" dirty="0">
                <a:solidFill>
                  <a:schemeClr val="bg1"/>
                </a:solidFill>
                <a:latin typeface="Calibri" panose="020F0502020204030204" pitchFamily="34" charset="0"/>
                <a:cs typeface="Times New Roman" panose="02020603050405020304" pitchFamily="18" charset="0"/>
              </a:rPr>
              <a:t>     </a:t>
            </a:r>
          </a:p>
          <a:p>
            <a:pPr algn="r"/>
            <a:endParaRPr lang="en-US" sz="1800" b="1" dirty="0">
              <a:solidFill>
                <a:schemeClr val="bg1"/>
              </a:solidFill>
              <a:latin typeface="Calibri" panose="020F0502020204030204" pitchFamily="34" charset="0"/>
              <a:cs typeface="Times New Roman" panose="02020603050405020304" pitchFamily="18" charset="0"/>
            </a:endParaRPr>
          </a:p>
          <a:p>
            <a:pPr algn="r"/>
            <a:r>
              <a:rPr lang="en-US" sz="1800" b="1" dirty="0">
                <a:solidFill>
                  <a:schemeClr val="bg1"/>
                </a:solidFill>
                <a:latin typeface="Calibri" panose="020F0502020204030204" pitchFamily="34" charset="0"/>
                <a:cs typeface="Times New Roman" panose="02020603050405020304" pitchFamily="18" charset="0"/>
              </a:rPr>
              <a:t>     By-			</a:t>
            </a:r>
          </a:p>
          <a:p>
            <a:pPr algn="r"/>
            <a:r>
              <a:rPr lang="en-US" sz="1800" b="1" dirty="0">
                <a:solidFill>
                  <a:schemeClr val="bg1"/>
                </a:solidFill>
                <a:latin typeface="Arial" panose="020B0604020202020204" pitchFamily="34" charset="0"/>
                <a:cs typeface="Arial" panose="020B0604020202020204" pitchFamily="34" charset="0"/>
              </a:rPr>
              <a:t>Santhosh Kumar JP</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096000" y="653632"/>
            <a:ext cx="4229100" cy="839037"/>
            <a:chOff x="393700" y="1003144"/>
            <a:chExt cx="5274472" cy="1046435"/>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pic>
          <p:nvPicPr>
            <p:cNvPr id="9" name="Picture 8" descr="A logo of a company&#10;&#10;Description automatically generated">
              <a:extLst>
                <a:ext uri="{FF2B5EF4-FFF2-40B4-BE49-F238E27FC236}">
                  <a16:creationId xmlns:a16="http://schemas.microsoft.com/office/drawing/2014/main" id="{D1A40D65-4427-44E7-BD14-8E22D6091580}"/>
                </a:ext>
              </a:extLst>
            </p:cNvPr>
            <p:cNvPicPr>
              <a:picLocks noChangeAspect="1"/>
            </p:cNvPicPr>
            <p:nvPr/>
          </p:nvPicPr>
          <p:blipFill rotWithShape="1">
            <a:blip r:embed="rId5"/>
            <a:srcRect l="7187" t="14341" r="7348" b="14115"/>
            <a:stretch/>
          </p:blipFill>
          <p:spPr>
            <a:xfrm>
              <a:off x="393700" y="1003144"/>
              <a:ext cx="1250066" cy="1046435"/>
            </a:xfrm>
            <a:prstGeom prst="rect">
              <a:avLst/>
            </a:prstGeom>
          </p:spPr>
        </p:pic>
      </p:grpSp>
    </p:spTree>
    <p:extLst>
      <p:ext uri="{BB962C8B-B14F-4D97-AF65-F5344CB8AC3E}">
        <p14:creationId xmlns:p14="http://schemas.microsoft.com/office/powerpoint/2010/main" val="36712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9BCEBE-13CB-5BDF-09F9-7169B4DB06DF}"/>
              </a:ext>
            </a:extLst>
          </p:cNvPr>
          <p:cNvSpPr txBox="1"/>
          <p:nvPr/>
        </p:nvSpPr>
        <p:spPr>
          <a:xfrm>
            <a:off x="98611" y="880790"/>
            <a:ext cx="3039036" cy="461665"/>
          </a:xfrm>
          <a:prstGeom prst="rect">
            <a:avLst/>
          </a:prstGeom>
          <a:noFill/>
        </p:spPr>
        <p:txBody>
          <a:bodyPr wrap="square" rtlCol="0">
            <a:spAutoFit/>
          </a:bodyPr>
          <a:lstStyle/>
          <a:p>
            <a:r>
              <a:rPr lang="en-IN" sz="2400" b="1" i="1" u="sng" dirty="0">
                <a:solidFill>
                  <a:srgbClr val="0070C0"/>
                </a:solidFill>
              </a:rPr>
              <a:t>Gas:</a:t>
            </a:r>
          </a:p>
        </p:txBody>
      </p:sp>
      <p:pic>
        <p:nvPicPr>
          <p:cNvPr id="13" name="Picture 12">
            <a:extLst>
              <a:ext uri="{FF2B5EF4-FFF2-40B4-BE49-F238E27FC236}">
                <a16:creationId xmlns:a16="http://schemas.microsoft.com/office/drawing/2014/main" id="{9398EE2A-C4BD-67BB-7EDD-0F0C859D17E4}"/>
              </a:ext>
            </a:extLst>
          </p:cNvPr>
          <p:cNvPicPr>
            <a:picLocks noChangeAspect="1"/>
          </p:cNvPicPr>
          <p:nvPr/>
        </p:nvPicPr>
        <p:blipFill>
          <a:blip r:embed="rId2"/>
          <a:stretch>
            <a:fillRect/>
          </a:stretch>
        </p:blipFill>
        <p:spPr>
          <a:xfrm>
            <a:off x="364808" y="1555674"/>
            <a:ext cx="11462383" cy="5203714"/>
          </a:xfrm>
          <a:prstGeom prst="rect">
            <a:avLst/>
          </a:prstGeom>
        </p:spPr>
      </p:pic>
    </p:spTree>
    <p:extLst>
      <p:ext uri="{BB962C8B-B14F-4D97-AF65-F5344CB8AC3E}">
        <p14:creationId xmlns:p14="http://schemas.microsoft.com/office/powerpoint/2010/main" val="971908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873AFA-0389-05BC-BA06-3B618270BEED}"/>
              </a:ext>
            </a:extLst>
          </p:cNvPr>
          <p:cNvSpPr txBox="1"/>
          <p:nvPr/>
        </p:nvSpPr>
        <p:spPr>
          <a:xfrm>
            <a:off x="125506" y="853896"/>
            <a:ext cx="3487271" cy="461665"/>
          </a:xfrm>
          <a:prstGeom prst="rect">
            <a:avLst/>
          </a:prstGeom>
          <a:noFill/>
        </p:spPr>
        <p:txBody>
          <a:bodyPr wrap="square" rtlCol="0">
            <a:spAutoFit/>
          </a:bodyPr>
          <a:lstStyle/>
          <a:p>
            <a:r>
              <a:rPr lang="en-IN" sz="2400" b="1" i="1" u="sng" dirty="0">
                <a:solidFill>
                  <a:srgbClr val="0070C0"/>
                </a:solidFill>
              </a:rPr>
              <a:t>Electricity:</a:t>
            </a:r>
          </a:p>
        </p:txBody>
      </p:sp>
      <p:pic>
        <p:nvPicPr>
          <p:cNvPr id="15" name="Picture 14">
            <a:extLst>
              <a:ext uri="{FF2B5EF4-FFF2-40B4-BE49-F238E27FC236}">
                <a16:creationId xmlns:a16="http://schemas.microsoft.com/office/drawing/2014/main" id="{F6593580-F514-D7AE-CF89-2FE4F8396281}"/>
              </a:ext>
            </a:extLst>
          </p:cNvPr>
          <p:cNvPicPr>
            <a:picLocks noChangeAspect="1"/>
          </p:cNvPicPr>
          <p:nvPr/>
        </p:nvPicPr>
        <p:blipFill>
          <a:blip r:embed="rId2"/>
          <a:stretch>
            <a:fillRect/>
          </a:stretch>
        </p:blipFill>
        <p:spPr>
          <a:xfrm>
            <a:off x="353102" y="1546708"/>
            <a:ext cx="11435486" cy="5202055"/>
          </a:xfrm>
          <a:prstGeom prst="rect">
            <a:avLst/>
          </a:prstGeom>
        </p:spPr>
      </p:pic>
    </p:spTree>
    <p:extLst>
      <p:ext uri="{BB962C8B-B14F-4D97-AF65-F5344CB8AC3E}">
        <p14:creationId xmlns:p14="http://schemas.microsoft.com/office/powerpoint/2010/main" val="68543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6988818" cy="6186309"/>
          </a:xfrm>
          <a:prstGeom prst="rect">
            <a:avLst/>
          </a:prstGeom>
          <a:noFill/>
        </p:spPr>
        <p:txBody>
          <a:bodyPr wrap="square">
            <a:spAutoFit/>
          </a:bodyPr>
          <a:lstStyle/>
          <a:p>
            <a:r>
              <a:rPr lang="en-IN" sz="2800" b="1" i="1" u="sng" dirty="0">
                <a:solidFill>
                  <a:srgbClr val="213163"/>
                </a:solidFill>
              </a:rPr>
              <a:t>Learning Objectives:</a:t>
            </a:r>
          </a:p>
          <a:p>
            <a:pPr marL="342900" indent="-342900">
              <a:buFont typeface="Arial" panose="020B0604020202020204" pitchFamily="34" charset="0"/>
              <a:buChar char="•"/>
            </a:pPr>
            <a:endParaRPr lang="en-IN" sz="2000" b="1" dirty="0">
              <a:solidFill>
                <a:schemeClr val="tx1"/>
              </a:solidFill>
            </a:endParaRPr>
          </a:p>
          <a:p>
            <a:pPr marL="457200" indent="-457200">
              <a:buFont typeface="+mj-lt"/>
              <a:buAutoNum type="arabicPeriod"/>
            </a:pPr>
            <a:r>
              <a:rPr lang="en-IN" sz="1600" b="1" dirty="0">
                <a:solidFill>
                  <a:schemeClr val="tx1"/>
                </a:solidFill>
              </a:rPr>
              <a:t>Identify patterns and trends in water, electricity, and gas consumption over time.</a:t>
            </a:r>
          </a:p>
          <a:p>
            <a:pPr marL="457200" indent="-457200">
              <a:buFont typeface="+mj-lt"/>
              <a:buAutoNum type="arabicPeriod"/>
            </a:pPr>
            <a:endParaRPr lang="en-IN" sz="1600" b="1" dirty="0">
              <a:solidFill>
                <a:schemeClr val="tx1"/>
              </a:solidFill>
            </a:endParaRPr>
          </a:p>
          <a:p>
            <a:pPr marL="457200" indent="-457200">
              <a:buFont typeface="+mj-lt"/>
              <a:buAutoNum type="arabicPeriod"/>
            </a:pPr>
            <a:r>
              <a:rPr lang="en-IN" sz="1600" b="1" dirty="0">
                <a:solidFill>
                  <a:schemeClr val="tx1"/>
                </a:solidFill>
              </a:rPr>
              <a:t>Determine the cost impact of energy consumption based on unit prices.</a:t>
            </a:r>
          </a:p>
          <a:p>
            <a:pPr marL="457200" indent="-457200">
              <a:buFont typeface="+mj-lt"/>
              <a:buAutoNum type="arabicPeriod"/>
            </a:pPr>
            <a:endParaRPr lang="en-IN" sz="1600" b="1" dirty="0">
              <a:solidFill>
                <a:schemeClr val="tx1"/>
              </a:solidFill>
            </a:endParaRPr>
          </a:p>
          <a:p>
            <a:pPr marL="457200" indent="-457200">
              <a:buFont typeface="+mj-lt"/>
              <a:buAutoNum type="arabicPeriod"/>
            </a:pPr>
            <a:r>
              <a:rPr lang="en-IN" sz="1600" b="1" dirty="0">
                <a:solidFill>
                  <a:schemeClr val="tx1"/>
                </a:solidFill>
              </a:rPr>
              <a:t>Compare energy consumption across different cities and countries.</a:t>
            </a:r>
          </a:p>
          <a:p>
            <a:pPr marL="457200" indent="-457200">
              <a:buFont typeface="+mj-lt"/>
              <a:buAutoNum type="arabicPeriod"/>
            </a:pPr>
            <a:endParaRPr lang="en-IN" sz="1600" b="1" dirty="0">
              <a:solidFill>
                <a:schemeClr val="tx1"/>
              </a:solidFill>
            </a:endParaRPr>
          </a:p>
          <a:p>
            <a:pPr marL="457200" indent="-457200">
              <a:buFont typeface="+mj-lt"/>
              <a:buAutoNum type="arabicPeriod"/>
            </a:pPr>
            <a:r>
              <a:rPr lang="en-IN" sz="1600" b="1" dirty="0">
                <a:solidFill>
                  <a:schemeClr val="tx1"/>
                </a:solidFill>
              </a:rPr>
              <a:t>Highlight anomalies or outliers in energy consumption.</a:t>
            </a:r>
          </a:p>
          <a:p>
            <a:pPr marL="457200" indent="-457200">
              <a:buFont typeface="+mj-lt"/>
              <a:buAutoNum type="arabicPeriod"/>
            </a:pPr>
            <a:endParaRPr lang="en-IN" sz="1600" b="1" dirty="0">
              <a:solidFill>
                <a:schemeClr val="tx1"/>
              </a:solidFill>
            </a:endParaRPr>
          </a:p>
          <a:p>
            <a:pPr marL="457200" indent="-457200">
              <a:buFont typeface="+mj-lt"/>
              <a:buAutoNum type="arabicPeriod"/>
            </a:pPr>
            <a:r>
              <a:rPr lang="en-IN" sz="1600" b="1" dirty="0">
                <a:solidFill>
                  <a:schemeClr val="tx1"/>
                </a:solidFill>
              </a:rPr>
              <a:t>Recommend strategies for reducing energy costs and optimizing resource usage.</a:t>
            </a: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dirty="0">
              <a:solidFill>
                <a:schemeClr val="tx1"/>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wipe(down)">
                                      <p:cBhvr>
                                        <p:cTn id="3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16517" y="789758"/>
            <a:ext cx="6102626" cy="5970865"/>
          </a:xfrm>
          <a:prstGeom prst="rect">
            <a:avLst/>
          </a:prstGeom>
          <a:noFill/>
        </p:spPr>
        <p:txBody>
          <a:bodyPr wrap="square">
            <a:spAutoFit/>
          </a:bodyPr>
          <a:lstStyle/>
          <a:p>
            <a:r>
              <a:rPr lang="en-US" sz="2800" b="1" i="1" u="sng" dirty="0">
                <a:solidFill>
                  <a:srgbClr val="213163"/>
                </a:solidFill>
              </a:rPr>
              <a:t>T</a:t>
            </a:r>
            <a:r>
              <a:rPr lang="en-IN" sz="2800" b="1" i="1" u="sng" dirty="0" err="1">
                <a:solidFill>
                  <a:srgbClr val="213163"/>
                </a:solidFill>
              </a:rPr>
              <a:t>ools</a:t>
            </a:r>
            <a:r>
              <a:rPr lang="en-IN" sz="2800" b="1" i="1" u="sng" dirty="0">
                <a:solidFill>
                  <a:srgbClr val="213163"/>
                </a:solidFill>
              </a:rPr>
              <a:t> and Technology used :</a:t>
            </a:r>
          </a:p>
          <a:p>
            <a:endParaRPr lang="en-IN" sz="1600" b="1" dirty="0">
              <a:solidFill>
                <a:srgbClr val="213163"/>
              </a:solidFill>
            </a:endParaRPr>
          </a:p>
          <a:p>
            <a:pPr lvl="8"/>
            <a:r>
              <a:rPr lang="en-IN" sz="1800" b="1" i="1" u="sng" dirty="0">
                <a:solidFill>
                  <a:schemeClr val="tx1"/>
                </a:solidFill>
              </a:rPr>
              <a:t>Tools:</a:t>
            </a:r>
          </a:p>
          <a:p>
            <a:pPr lvl="8"/>
            <a:r>
              <a:rPr lang="en-IN" sz="1600" b="1" dirty="0">
                <a:solidFill>
                  <a:schemeClr val="tx1"/>
                </a:solidFill>
              </a:rPr>
              <a:t>      </a:t>
            </a:r>
          </a:p>
          <a:p>
            <a:pPr lvl="8"/>
            <a:r>
              <a:rPr lang="en-IN" sz="1600" b="1" dirty="0">
                <a:solidFill>
                  <a:schemeClr val="tx1"/>
                </a:solidFill>
              </a:rPr>
              <a:t>      </a:t>
            </a:r>
            <a:r>
              <a:rPr lang="en-IN" sz="1400" b="1" dirty="0">
                <a:solidFill>
                  <a:schemeClr val="tx1"/>
                </a:solidFill>
              </a:rPr>
              <a:t>Power BI.</a:t>
            </a:r>
          </a:p>
          <a:p>
            <a:pPr lvl="8"/>
            <a:endParaRPr lang="en-IN" sz="1600" b="1" dirty="0">
              <a:solidFill>
                <a:schemeClr val="tx1"/>
              </a:solidFill>
            </a:endParaRPr>
          </a:p>
          <a:p>
            <a:pPr lvl="8"/>
            <a:r>
              <a:rPr lang="en-IN" sz="1800" b="1" i="1" u="sng" dirty="0">
                <a:solidFill>
                  <a:schemeClr val="tx1"/>
                </a:solidFill>
              </a:rPr>
              <a:t>Technologies used:</a:t>
            </a:r>
          </a:p>
          <a:p>
            <a:pPr lvl="8"/>
            <a:endParaRPr lang="en-IN" sz="1600" b="1" u="sng" dirty="0">
              <a:solidFill>
                <a:schemeClr val="tx1"/>
              </a:solidFill>
            </a:endParaRPr>
          </a:p>
          <a:p>
            <a:pPr marL="342900" lvl="8" indent="-342900">
              <a:buFont typeface="+mj-lt"/>
              <a:buAutoNum type="arabicPeriod"/>
            </a:pPr>
            <a:r>
              <a:rPr lang="en-IN" sz="1600" b="1" u="sng" dirty="0">
                <a:solidFill>
                  <a:schemeClr val="tx1"/>
                </a:solidFill>
              </a:rPr>
              <a:t>Microsoft Excel</a:t>
            </a:r>
            <a:r>
              <a:rPr lang="en-IN" sz="1600" b="1" dirty="0">
                <a:solidFill>
                  <a:schemeClr val="tx1"/>
                </a:solidFill>
              </a:rPr>
              <a:t>: </a:t>
            </a:r>
            <a:r>
              <a:rPr lang="en-IN" sz="1400" b="1" dirty="0">
                <a:solidFill>
                  <a:schemeClr val="tx1"/>
                </a:solidFill>
              </a:rPr>
              <a:t>Source of the dataset.</a:t>
            </a:r>
          </a:p>
          <a:p>
            <a:pPr marL="342900" lvl="8" indent="-342900">
              <a:buFont typeface="+mj-lt"/>
              <a:buAutoNum type="arabicPeriod"/>
            </a:pPr>
            <a:endParaRPr lang="en-IN" sz="1400" b="1" dirty="0">
              <a:solidFill>
                <a:schemeClr val="tx1"/>
              </a:solidFill>
            </a:endParaRPr>
          </a:p>
          <a:p>
            <a:pPr marL="342900" lvl="8" indent="-342900">
              <a:buFont typeface="+mj-lt"/>
              <a:buAutoNum type="arabicPeriod"/>
            </a:pPr>
            <a:r>
              <a:rPr lang="en-IN" sz="1600" b="1" u="sng" dirty="0">
                <a:solidFill>
                  <a:schemeClr val="tx1"/>
                </a:solidFill>
              </a:rPr>
              <a:t>Power BI Desktop</a:t>
            </a:r>
            <a:r>
              <a:rPr lang="en-IN" sz="1600" b="1" dirty="0">
                <a:solidFill>
                  <a:schemeClr val="tx1"/>
                </a:solidFill>
              </a:rPr>
              <a:t>: </a:t>
            </a:r>
            <a:r>
              <a:rPr lang="en-IN" sz="1400" b="1" dirty="0">
                <a:solidFill>
                  <a:schemeClr val="tx1"/>
                </a:solidFill>
              </a:rPr>
              <a:t>To create relationships between the sheets (Energy Consumptions, Rates, and Building Master).</a:t>
            </a:r>
          </a:p>
          <a:p>
            <a:pPr marL="342900" lvl="8" indent="-342900">
              <a:buFont typeface="+mj-lt"/>
              <a:buAutoNum type="arabicPeriod"/>
            </a:pPr>
            <a:endParaRPr lang="en-IN" sz="1400" b="1" dirty="0">
              <a:solidFill>
                <a:schemeClr val="tx1"/>
              </a:solidFill>
            </a:endParaRPr>
          </a:p>
          <a:p>
            <a:pPr marL="342900" lvl="8" indent="-342900">
              <a:buFont typeface="+mj-lt"/>
              <a:buAutoNum type="arabicPeriod"/>
            </a:pPr>
            <a:r>
              <a:rPr lang="en-IN" sz="1600" b="1" u="sng" dirty="0">
                <a:solidFill>
                  <a:schemeClr val="tx1"/>
                </a:solidFill>
              </a:rPr>
              <a:t>Power BI Visuals</a:t>
            </a:r>
            <a:r>
              <a:rPr lang="en-IN" sz="1600" b="1" dirty="0">
                <a:solidFill>
                  <a:schemeClr val="tx1"/>
                </a:solidFill>
              </a:rPr>
              <a:t>:</a:t>
            </a:r>
            <a:r>
              <a:rPr lang="en-IN" sz="1400" b="1" dirty="0">
                <a:solidFill>
                  <a:schemeClr val="tx1"/>
                </a:solidFill>
              </a:rPr>
              <a:t> Cards, Maps for geographical visualizations, Bar charts, Line charts for trends.</a:t>
            </a:r>
          </a:p>
          <a:p>
            <a:pPr marL="342900" lvl="8" indent="-342900">
              <a:buFont typeface="+mj-lt"/>
              <a:buAutoNum type="arabicPeriod"/>
            </a:pPr>
            <a:endParaRPr lang="en-IN" sz="1400" b="1" dirty="0">
              <a:solidFill>
                <a:schemeClr val="tx1"/>
              </a:solidFill>
            </a:endParaRPr>
          </a:p>
          <a:p>
            <a:pPr marL="342900" lvl="8" indent="-342900">
              <a:buFont typeface="+mj-lt"/>
              <a:buAutoNum type="arabicPeriod"/>
            </a:pPr>
            <a:r>
              <a:rPr lang="en-IN" sz="1600" b="1" u="sng" dirty="0">
                <a:solidFill>
                  <a:schemeClr val="tx1"/>
                </a:solidFill>
              </a:rPr>
              <a:t>DAX(Data Analysis Expressions)</a:t>
            </a:r>
            <a:r>
              <a:rPr lang="en-IN" sz="1600" b="1" dirty="0">
                <a:solidFill>
                  <a:schemeClr val="tx1"/>
                </a:solidFill>
              </a:rPr>
              <a:t>: </a:t>
            </a:r>
            <a:r>
              <a:rPr lang="en-IN" sz="1400" b="1" dirty="0">
                <a:solidFill>
                  <a:schemeClr val="tx1"/>
                </a:solidFill>
              </a:rPr>
              <a:t>To create calculated columns and measures, Slicers for dynamic exploration of data by city, building, or energy type.</a:t>
            </a:r>
          </a:p>
          <a:p>
            <a:pPr marL="342900" lvl="8" indent="-342900">
              <a:buFont typeface="+mj-lt"/>
              <a:buAutoNum type="arabicPeriod"/>
            </a:pPr>
            <a:endParaRPr lang="en-IN" sz="1400" b="1" dirty="0">
              <a:solidFill>
                <a:schemeClr val="tx1"/>
              </a:solidFill>
            </a:endParaRPr>
          </a:p>
          <a:p>
            <a:pPr marL="342900" lvl="8" indent="-342900">
              <a:buFont typeface="+mj-lt"/>
              <a:buAutoNum type="arabicPeriod"/>
            </a:pPr>
            <a:r>
              <a:rPr lang="en-IN" sz="1600" b="1" u="sng" dirty="0">
                <a:solidFill>
                  <a:schemeClr val="tx1"/>
                </a:solidFill>
              </a:rPr>
              <a:t>Power BI Service</a:t>
            </a:r>
            <a:r>
              <a:rPr lang="en-IN" sz="1600" b="1" dirty="0">
                <a:solidFill>
                  <a:schemeClr val="tx1"/>
                </a:solidFill>
              </a:rPr>
              <a:t>:</a:t>
            </a:r>
            <a:r>
              <a:rPr lang="en-IN" sz="1600" b="1" u="sng" dirty="0">
                <a:solidFill>
                  <a:schemeClr val="tx1"/>
                </a:solidFill>
              </a:rPr>
              <a:t> </a:t>
            </a:r>
            <a:r>
              <a:rPr lang="en-IN" sz="1400" b="1" dirty="0">
                <a:solidFill>
                  <a:schemeClr val="tx1"/>
                </a:solidFill>
              </a:rPr>
              <a:t>For publishing and sharing dashboards online.</a:t>
            </a:r>
          </a:p>
          <a:p>
            <a:pPr marL="342900" lvl="8" indent="-342900">
              <a:buFont typeface="+mj-lt"/>
              <a:buAutoNum type="arabicPeriod"/>
            </a:pPr>
            <a:endParaRPr lang="en-IN" sz="1600" b="1" dirty="0">
              <a:solidFill>
                <a:srgbClr val="213163"/>
              </a:solidFill>
            </a:endParaRPr>
          </a:p>
          <a:p>
            <a:pPr marL="342900" lvl="8" indent="-342900">
              <a:buFont typeface="+mj-lt"/>
              <a:buAutoNum type="arabicPeriod"/>
            </a:pPr>
            <a:endParaRPr lang="en-IN" sz="1600" b="1" dirty="0">
              <a:solidFill>
                <a:schemeClr val="tx1"/>
              </a:solidFill>
            </a:endParaRPr>
          </a:p>
        </p:txBody>
      </p:sp>
      <p:pic>
        <p:nvPicPr>
          <p:cNvPr id="10" name="Picture 9">
            <a:extLst>
              <a:ext uri="{FF2B5EF4-FFF2-40B4-BE49-F238E27FC236}">
                <a16:creationId xmlns:a16="http://schemas.microsoft.com/office/drawing/2014/main" id="{6A318561-8114-B269-E0FA-89FD23CDFC3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52155" y="1693770"/>
            <a:ext cx="4143375" cy="2371725"/>
          </a:xfrm>
          <a:prstGeom prst="rect">
            <a:avLst/>
          </a:prstGeom>
        </p:spPr>
      </p:pic>
      <p:pic>
        <p:nvPicPr>
          <p:cNvPr id="13" name="Picture 12">
            <a:extLst>
              <a:ext uri="{FF2B5EF4-FFF2-40B4-BE49-F238E27FC236}">
                <a16:creationId xmlns:a16="http://schemas.microsoft.com/office/drawing/2014/main" id="{3BF1A1AF-B412-E6D4-7FC3-7BC64D1D2D9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152155" y="4555191"/>
            <a:ext cx="4143375" cy="1666875"/>
          </a:xfrm>
          <a:prstGeom prst="rect">
            <a:avLst/>
          </a:prstGeom>
        </p:spPr>
      </p:pic>
    </p:spTree>
    <p:extLst>
      <p:ext uri="{BB962C8B-B14F-4D97-AF65-F5344CB8AC3E}">
        <p14:creationId xmlns:p14="http://schemas.microsoft.com/office/powerpoint/2010/main" val="56457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barn(inVertical)">
                                      <p:cBhvr>
                                        <p:cTn id="36" dur="5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barn(inVertical)">
                                      <p:cBhvr>
                                        <p:cTn id="41" dur="500"/>
                                        <p:tgtEl>
                                          <p:spTgt spid="3">
                                            <p:txEl>
                                              <p:pRg st="12" end="1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barn(inVertical)">
                                      <p:cBhvr>
                                        <p:cTn id="46" dur="500"/>
                                        <p:tgtEl>
                                          <p:spTgt spid="3">
                                            <p:txEl>
                                              <p:pRg st="14" end="1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Effect transition="in" filter="barn(inVertical)">
                                      <p:cBhvr>
                                        <p:cTn id="5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5" y="1014656"/>
            <a:ext cx="7746091" cy="5386090"/>
          </a:xfrm>
          <a:prstGeom prst="rect">
            <a:avLst/>
          </a:prstGeom>
          <a:noFill/>
        </p:spPr>
        <p:txBody>
          <a:bodyPr wrap="square">
            <a:spAutoFit/>
          </a:bodyPr>
          <a:lstStyle/>
          <a:p>
            <a:r>
              <a:rPr lang="en-US" sz="2800" b="1" i="1" u="sng" dirty="0">
                <a:solidFill>
                  <a:srgbClr val="213163"/>
                </a:solidFill>
              </a:rPr>
              <a:t>Methodology</a:t>
            </a:r>
            <a:r>
              <a:rPr lang="en-US" sz="2800" b="1" i="1" dirty="0">
                <a:solidFill>
                  <a:srgbClr val="213163"/>
                </a:solidFill>
              </a:rPr>
              <a:t>:</a:t>
            </a:r>
          </a:p>
          <a:p>
            <a:pPr marL="342900" indent="-342900">
              <a:buFont typeface="+mj-lt"/>
              <a:buAutoNum type="arabicPeriod"/>
            </a:pPr>
            <a:endParaRPr lang="en-US" sz="1600" b="1" dirty="0">
              <a:solidFill>
                <a:srgbClr val="213163"/>
              </a:solidFill>
            </a:endParaRPr>
          </a:p>
          <a:p>
            <a:pPr marL="342900" indent="-342900">
              <a:buFont typeface="+mj-lt"/>
              <a:buAutoNum type="arabicPeriod"/>
            </a:pPr>
            <a:r>
              <a:rPr lang="en-US" sz="1800" b="1" u="sng" dirty="0">
                <a:solidFill>
                  <a:schemeClr val="tx1"/>
                </a:solidFill>
              </a:rPr>
              <a:t>Data Acquisition</a:t>
            </a:r>
            <a:r>
              <a:rPr lang="en-US" sz="1600" b="1" dirty="0">
                <a:solidFill>
                  <a:schemeClr val="tx1"/>
                </a:solidFill>
              </a:rPr>
              <a:t>: Collected data from the Excel sheets containing utility consumption, rates, and building details.</a:t>
            </a:r>
            <a:r>
              <a:rPr lang="en-IN" sz="1600" b="1" dirty="0">
                <a:solidFill>
                  <a:schemeClr val="tx1"/>
                </a:solidFill>
              </a:rPr>
              <a:t> Import the dataset into Power BI for analysis.</a:t>
            </a:r>
          </a:p>
          <a:p>
            <a:pPr marL="342900" indent="-342900">
              <a:buFont typeface="+mj-lt"/>
              <a:buAutoNum type="arabicPeriod"/>
            </a:pPr>
            <a:endParaRPr lang="en-IN" sz="1600" b="1" dirty="0">
              <a:solidFill>
                <a:schemeClr val="tx1"/>
              </a:solidFill>
            </a:endParaRPr>
          </a:p>
          <a:p>
            <a:pPr marL="342900" indent="-342900">
              <a:buFont typeface="+mj-lt"/>
              <a:buAutoNum type="arabicPeriod"/>
            </a:pPr>
            <a:r>
              <a:rPr lang="en-IN" sz="1800" b="1" u="sng" dirty="0">
                <a:solidFill>
                  <a:schemeClr val="tx1"/>
                </a:solidFill>
              </a:rPr>
              <a:t>Data Cleaning and Transfer</a:t>
            </a:r>
            <a:r>
              <a:rPr lang="en-IN" sz="1600" b="1" dirty="0">
                <a:solidFill>
                  <a:schemeClr val="tx1"/>
                </a:solidFill>
              </a:rPr>
              <a:t>: Used Power Query to clean and structure the data, ensuring consistency in formats and merged relevant tables to create relationships between consumption, rates, and building information.</a:t>
            </a:r>
          </a:p>
          <a:p>
            <a:pPr marL="342900" indent="-342900">
              <a:buFont typeface="+mj-lt"/>
              <a:buAutoNum type="arabicPeriod"/>
            </a:pPr>
            <a:endParaRPr lang="en-IN" sz="1800" b="1" u="sng" dirty="0">
              <a:solidFill>
                <a:schemeClr val="tx1"/>
              </a:solidFill>
            </a:endParaRPr>
          </a:p>
          <a:p>
            <a:pPr marL="342900" indent="-342900">
              <a:buFont typeface="+mj-lt"/>
              <a:buAutoNum type="arabicPeriod"/>
            </a:pPr>
            <a:r>
              <a:rPr lang="en-IN" sz="1800" b="1" u="sng" dirty="0">
                <a:solidFill>
                  <a:schemeClr val="tx1"/>
                </a:solidFill>
              </a:rPr>
              <a:t>Data Modelling</a:t>
            </a:r>
            <a:r>
              <a:rPr lang="en-IN" sz="1600" b="1" dirty="0">
                <a:solidFill>
                  <a:schemeClr val="tx1"/>
                </a:solidFill>
              </a:rPr>
              <a:t>: To establish relationship between tables to enable seamless analysis.</a:t>
            </a:r>
          </a:p>
          <a:p>
            <a:pPr marL="342900" indent="-342900">
              <a:buFont typeface="+mj-lt"/>
              <a:buAutoNum type="arabicPeriod"/>
            </a:pPr>
            <a:endParaRPr lang="en-IN" sz="1600" b="1" dirty="0">
              <a:solidFill>
                <a:schemeClr val="tx1"/>
              </a:solidFill>
            </a:endParaRPr>
          </a:p>
          <a:p>
            <a:pPr marL="342900" indent="-342900">
              <a:buFont typeface="+mj-lt"/>
              <a:buAutoNum type="arabicPeriod"/>
            </a:pPr>
            <a:r>
              <a:rPr lang="en-IN" sz="1800" b="1" u="sng" dirty="0">
                <a:solidFill>
                  <a:schemeClr val="tx1"/>
                </a:solidFill>
              </a:rPr>
              <a:t>Visualizations and Insights</a:t>
            </a:r>
            <a:r>
              <a:rPr lang="en-IN" sz="1600" b="1" dirty="0">
                <a:solidFill>
                  <a:schemeClr val="tx1"/>
                </a:solidFill>
              </a:rPr>
              <a:t>: Developed interactive charts and graphs, such as line charts for trends, bar charts for comparisons, and mas for geographical data.</a:t>
            </a:r>
          </a:p>
          <a:p>
            <a:pPr marL="342900" indent="-342900">
              <a:buFont typeface="+mj-lt"/>
              <a:buAutoNum type="arabicPeriod"/>
            </a:pPr>
            <a:endParaRPr lang="en-IN" sz="1600" b="1" dirty="0">
              <a:solidFill>
                <a:schemeClr val="tx1"/>
              </a:solidFill>
            </a:endParaRPr>
          </a:p>
          <a:p>
            <a:pPr marL="342900" indent="-342900">
              <a:buFont typeface="+mj-lt"/>
              <a:buAutoNum type="arabicPeriod"/>
            </a:pPr>
            <a:r>
              <a:rPr lang="en-IN" sz="1800" b="1" u="sng" dirty="0">
                <a:solidFill>
                  <a:schemeClr val="tx1"/>
                </a:solidFill>
              </a:rPr>
              <a:t>Publishing and Sharing</a:t>
            </a:r>
            <a:r>
              <a:rPr lang="en-IN" sz="1600" b="1" dirty="0">
                <a:solidFill>
                  <a:schemeClr val="tx1"/>
                </a:solidFill>
              </a:rPr>
              <a:t>: Publish the dashboard to Power BI Service for accessibility and sharing.</a:t>
            </a:r>
            <a:endParaRPr lang="en-US" sz="1600" b="1" dirty="0">
              <a:solidFill>
                <a:schemeClr val="tx1"/>
              </a:solidFill>
            </a:endParaRPr>
          </a:p>
        </p:txBody>
      </p:sp>
      <p:pic>
        <p:nvPicPr>
          <p:cNvPr id="4" name="Picture 3">
            <a:extLst>
              <a:ext uri="{FF2B5EF4-FFF2-40B4-BE49-F238E27FC236}">
                <a16:creationId xmlns:a16="http://schemas.microsoft.com/office/drawing/2014/main" id="{F5C4934B-A6E1-5C8E-E05B-5C1B28C21DD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02706" y="1658471"/>
            <a:ext cx="3299012" cy="4213411"/>
          </a:xfrm>
          <a:prstGeom prst="rect">
            <a:avLst/>
          </a:prstGeom>
        </p:spPr>
      </p:pic>
    </p:spTree>
    <p:extLst>
      <p:ext uri="{BB962C8B-B14F-4D97-AF65-F5344CB8AC3E}">
        <p14:creationId xmlns:p14="http://schemas.microsoft.com/office/powerpoint/2010/main" val="270679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8476520" cy="4154984"/>
          </a:xfrm>
          <a:prstGeom prst="rect">
            <a:avLst/>
          </a:prstGeom>
          <a:noFill/>
        </p:spPr>
        <p:txBody>
          <a:bodyPr wrap="square">
            <a:spAutoFit/>
          </a:bodyPr>
          <a:lstStyle/>
          <a:p>
            <a:r>
              <a:rPr lang="en-US" sz="2800" b="1" i="1" u="sng" dirty="0">
                <a:solidFill>
                  <a:srgbClr val="213163"/>
                </a:solidFill>
              </a:rPr>
              <a:t>Problem Statement:</a:t>
            </a:r>
          </a:p>
          <a:p>
            <a:endParaRPr lang="en-US" sz="2800" b="1" i="1" u="sng" dirty="0">
              <a:solidFill>
                <a:srgbClr val="213163"/>
              </a:solidFill>
            </a:endParaRPr>
          </a:p>
          <a:p>
            <a:pPr marL="342900" indent="-342900">
              <a:buFont typeface="+mj-lt"/>
              <a:buAutoNum type="arabicPeriod"/>
            </a:pPr>
            <a:r>
              <a:rPr lang="en-US" sz="1600" b="1" dirty="0">
                <a:solidFill>
                  <a:schemeClr val="tx1"/>
                </a:solidFill>
              </a:rPr>
              <a:t>Analyze water consumption trends from 2016 to 2020.</a:t>
            </a:r>
          </a:p>
          <a:p>
            <a:pPr marL="342900" indent="-342900">
              <a:buFont typeface="+mj-lt"/>
              <a:buAutoNum type="arabicPeriod"/>
            </a:pPr>
            <a:endParaRPr lang="en-US" sz="1600" b="1" dirty="0">
              <a:solidFill>
                <a:schemeClr val="tx1"/>
              </a:solidFill>
            </a:endParaRPr>
          </a:p>
          <a:p>
            <a:pPr marL="342900" indent="-342900">
              <a:buFont typeface="+mj-lt"/>
              <a:buAutoNum type="arabicPeriod"/>
            </a:pPr>
            <a:r>
              <a:rPr lang="en-US" sz="1600" b="1" dirty="0">
                <a:solidFill>
                  <a:schemeClr val="tx1"/>
                </a:solidFill>
              </a:rPr>
              <a:t>Examine the yearly and building-wise energy consumption patterns.</a:t>
            </a:r>
          </a:p>
          <a:p>
            <a:pPr marL="342900" indent="-342900">
              <a:buFont typeface="+mj-lt"/>
              <a:buAutoNum type="arabicPeriod"/>
            </a:pPr>
            <a:endParaRPr lang="en-US" sz="1600" b="1" dirty="0">
              <a:solidFill>
                <a:schemeClr val="tx1"/>
              </a:solidFill>
            </a:endParaRPr>
          </a:p>
          <a:p>
            <a:pPr marL="342900" indent="-342900">
              <a:buFont typeface="+mj-lt"/>
              <a:buAutoNum type="arabicPeriod"/>
            </a:pPr>
            <a:r>
              <a:rPr lang="en-US" sz="1600" b="1" dirty="0">
                <a:solidFill>
                  <a:schemeClr val="tx1"/>
                </a:solidFill>
              </a:rPr>
              <a:t>Investigate the overall energy consumption (water, gas, electricity) from 2016 to 2020.</a:t>
            </a:r>
          </a:p>
          <a:p>
            <a:pPr marL="342900" indent="-342900">
              <a:buFont typeface="+mj-lt"/>
              <a:buAutoNum type="arabicPeriod"/>
            </a:pPr>
            <a:endParaRPr lang="en-US" sz="1600" b="1" dirty="0">
              <a:solidFill>
                <a:schemeClr val="tx1"/>
              </a:solidFill>
            </a:endParaRPr>
          </a:p>
          <a:p>
            <a:pPr marL="342900" indent="-342900">
              <a:buFont typeface="+mj-lt"/>
              <a:buAutoNum type="arabicPeriod"/>
            </a:pPr>
            <a:r>
              <a:rPr lang="en-US" sz="1600" b="1" dirty="0">
                <a:solidFill>
                  <a:schemeClr val="tx1"/>
                </a:solidFill>
              </a:rPr>
              <a:t>Assess gas consumption trends across the years 2016 to 2020.</a:t>
            </a:r>
          </a:p>
          <a:p>
            <a:pPr marL="342900" indent="-342900">
              <a:buFont typeface="+mj-lt"/>
              <a:buAutoNum type="arabicPeriod"/>
            </a:pPr>
            <a:endParaRPr lang="en-US" sz="1600" b="1" dirty="0">
              <a:solidFill>
                <a:schemeClr val="tx1"/>
              </a:solidFill>
            </a:endParaRPr>
          </a:p>
          <a:p>
            <a:pPr marL="342900" indent="-342900">
              <a:buFont typeface="+mj-lt"/>
              <a:buAutoNum type="arabicPeriod"/>
            </a:pPr>
            <a:r>
              <a:rPr lang="en-US" sz="1600" b="1" dirty="0">
                <a:solidFill>
                  <a:schemeClr val="tx1"/>
                </a:solidFill>
              </a:rPr>
              <a:t>Identify trends in price changes for gas, water, and electricity over the years.</a:t>
            </a:r>
          </a:p>
          <a:p>
            <a:pPr marL="342900" indent="-342900">
              <a:buFont typeface="+mj-lt"/>
              <a:buAutoNum type="arabicPeriod"/>
            </a:pPr>
            <a:endParaRPr lang="en-US" sz="1600" b="1" dirty="0">
              <a:solidFill>
                <a:schemeClr val="tx1"/>
              </a:solidFill>
            </a:endParaRPr>
          </a:p>
          <a:p>
            <a:pPr marL="342900" indent="-342900">
              <a:buFont typeface="+mj-lt"/>
              <a:buAutoNum type="arabicPeriod"/>
            </a:pPr>
            <a:r>
              <a:rPr lang="en-US" sz="1600" b="1" dirty="0">
                <a:solidFill>
                  <a:schemeClr val="tx1"/>
                </a:solidFill>
              </a:rPr>
              <a:t>Determine the buildings with the highest consumption of water, gas, and electricity.</a:t>
            </a:r>
            <a:endParaRPr lang="en-IN" sz="1600" b="1" dirty="0">
              <a:solidFill>
                <a:schemeClr val="tx1"/>
              </a:solidFill>
            </a:endParaRPr>
          </a:p>
        </p:txBody>
      </p:sp>
      <p:pic>
        <p:nvPicPr>
          <p:cNvPr id="4" name="Picture 3">
            <a:extLst>
              <a:ext uri="{FF2B5EF4-FFF2-40B4-BE49-F238E27FC236}">
                <a16:creationId xmlns:a16="http://schemas.microsoft.com/office/drawing/2014/main" id="{6E1777D4-50C7-3CF0-A4B7-6D08EE5AC89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544424" y="1871912"/>
            <a:ext cx="3114176" cy="3114176"/>
          </a:xfrm>
          <a:prstGeom prst="rect">
            <a:avLst/>
          </a:prstGeom>
        </p:spPr>
      </p:pic>
    </p:spTree>
    <p:extLst>
      <p:ext uri="{BB962C8B-B14F-4D97-AF65-F5344CB8AC3E}">
        <p14:creationId xmlns:p14="http://schemas.microsoft.com/office/powerpoint/2010/main" val="3196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7311108" cy="3354765"/>
          </a:xfrm>
          <a:prstGeom prst="rect">
            <a:avLst/>
          </a:prstGeom>
          <a:noFill/>
        </p:spPr>
        <p:txBody>
          <a:bodyPr wrap="square">
            <a:spAutoFit/>
          </a:bodyPr>
          <a:lstStyle/>
          <a:p>
            <a:r>
              <a:rPr lang="en-US" sz="2800" b="1" i="1" u="sng" dirty="0">
                <a:solidFill>
                  <a:srgbClr val="213163"/>
                </a:solidFill>
              </a:rPr>
              <a:t>Solution</a:t>
            </a:r>
            <a:r>
              <a:rPr lang="en-US" sz="2000" b="1" dirty="0">
                <a:solidFill>
                  <a:srgbClr val="213163"/>
                </a:solidFill>
              </a:rPr>
              <a:t>:</a:t>
            </a:r>
          </a:p>
          <a:p>
            <a:endParaRPr lang="en-US" sz="2000" b="1" dirty="0">
              <a:solidFill>
                <a:srgbClr val="213163"/>
              </a:solidFill>
            </a:endParaRPr>
          </a:p>
          <a:p>
            <a:pPr marL="457200" indent="-457200">
              <a:buFont typeface="+mj-lt"/>
              <a:buAutoNum type="arabicPeriod"/>
            </a:pPr>
            <a:r>
              <a:rPr lang="en-US" sz="1600" b="1" dirty="0">
                <a:solidFill>
                  <a:schemeClr val="tx1"/>
                </a:solidFill>
              </a:rPr>
              <a:t>Import and clean data from the Excel sheets in Power BI.</a:t>
            </a:r>
          </a:p>
          <a:p>
            <a:pPr marL="457200" indent="-457200">
              <a:buFont typeface="+mj-lt"/>
              <a:buAutoNum type="arabicPeriod"/>
            </a:pPr>
            <a:endParaRPr lang="en-US" sz="1600" b="1" dirty="0">
              <a:solidFill>
                <a:schemeClr val="tx1"/>
              </a:solidFill>
            </a:endParaRPr>
          </a:p>
          <a:p>
            <a:pPr marL="457200" indent="-457200">
              <a:buFont typeface="+mj-lt"/>
              <a:buAutoNum type="arabicPeriod"/>
            </a:pPr>
            <a:r>
              <a:rPr lang="en-US" sz="1600" b="1" dirty="0">
                <a:solidFill>
                  <a:schemeClr val="tx1"/>
                </a:solidFill>
              </a:rPr>
              <a:t>Create relationships between Energy Consumptions, Rates, and Building Master tables.</a:t>
            </a:r>
          </a:p>
          <a:p>
            <a:pPr marL="457200" indent="-457200">
              <a:buFont typeface="+mj-lt"/>
              <a:buAutoNum type="arabicPeriod"/>
            </a:pPr>
            <a:endParaRPr lang="en-US" sz="1600" b="1" dirty="0">
              <a:solidFill>
                <a:schemeClr val="tx1"/>
              </a:solidFill>
            </a:endParaRPr>
          </a:p>
          <a:p>
            <a:pPr marL="457200" indent="-457200">
              <a:buFont typeface="+mj-lt"/>
              <a:buAutoNum type="arabicPeriod"/>
            </a:pPr>
            <a:r>
              <a:rPr lang="en-US" sz="1600" b="1" dirty="0">
                <a:solidFill>
                  <a:schemeClr val="tx1"/>
                </a:solidFill>
              </a:rPr>
              <a:t>Calculate the measures of total energy and other metrices.</a:t>
            </a:r>
            <a:r>
              <a:rPr lang="en-US" sz="2000" b="1" dirty="0">
                <a:solidFill>
                  <a:schemeClr val="tx1"/>
                </a:solidFill>
              </a:rPr>
              <a:t>  </a:t>
            </a:r>
            <a:endParaRPr lang="en-US" sz="1600" b="1" dirty="0">
              <a:solidFill>
                <a:schemeClr val="tx1"/>
              </a:solidFill>
            </a:endParaRPr>
          </a:p>
          <a:p>
            <a:pPr marL="457200" indent="-457200">
              <a:buFont typeface="+mj-lt"/>
              <a:buAutoNum type="arabicPeriod"/>
            </a:pPr>
            <a:endParaRPr lang="en-US" sz="1600" b="1" dirty="0">
              <a:solidFill>
                <a:schemeClr val="tx1"/>
              </a:solidFill>
            </a:endParaRPr>
          </a:p>
          <a:p>
            <a:pPr marL="457200" indent="-457200">
              <a:buFont typeface="+mj-lt"/>
              <a:buAutoNum type="arabicPeriod"/>
            </a:pPr>
            <a:r>
              <a:rPr lang="en-US" sz="1600" b="1" dirty="0">
                <a:solidFill>
                  <a:schemeClr val="tx1"/>
                </a:solidFill>
              </a:rPr>
              <a:t>Design interactive visualizations like charts, maps, and slicers.</a:t>
            </a:r>
          </a:p>
          <a:p>
            <a:pPr marL="457200" indent="-457200">
              <a:buFont typeface="+mj-lt"/>
              <a:buAutoNum type="arabicPeriod"/>
            </a:pPr>
            <a:endParaRPr lang="en-US" sz="1600" b="1" dirty="0">
              <a:solidFill>
                <a:schemeClr val="tx1"/>
              </a:solidFill>
            </a:endParaRPr>
          </a:p>
          <a:p>
            <a:pPr marL="457200" indent="-457200">
              <a:buFont typeface="+mj-lt"/>
              <a:buAutoNum type="arabicPeriod"/>
            </a:pPr>
            <a:r>
              <a:rPr lang="en-US" sz="1600" b="1" dirty="0">
                <a:solidFill>
                  <a:schemeClr val="tx1"/>
                </a:solidFill>
              </a:rPr>
              <a:t>Publish the dashboard to Power BI Service for sharing and updates.</a:t>
            </a:r>
            <a:endParaRPr lang="en-US" sz="2000" b="1" dirty="0">
              <a:solidFill>
                <a:schemeClr val="tx1"/>
              </a:solidFill>
            </a:endParaRPr>
          </a:p>
        </p:txBody>
      </p:sp>
      <p:pic>
        <p:nvPicPr>
          <p:cNvPr id="4" name="Picture 3">
            <a:extLst>
              <a:ext uri="{FF2B5EF4-FFF2-40B4-BE49-F238E27FC236}">
                <a16:creationId xmlns:a16="http://schemas.microsoft.com/office/drawing/2014/main" id="{BF868E48-1167-AD5D-CB54-E94ECF57E0B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495054" y="985822"/>
            <a:ext cx="4696946" cy="4482228"/>
          </a:xfrm>
          <a:prstGeom prst="rect">
            <a:avLst/>
          </a:prstGeom>
        </p:spPr>
      </p:pic>
    </p:spTree>
    <p:extLst>
      <p:ext uri="{BB962C8B-B14F-4D97-AF65-F5344CB8AC3E}">
        <p14:creationId xmlns:p14="http://schemas.microsoft.com/office/powerpoint/2010/main" val="300296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3600986"/>
          </a:xfrm>
          <a:prstGeom prst="rect">
            <a:avLst/>
          </a:prstGeom>
          <a:noFill/>
        </p:spPr>
        <p:txBody>
          <a:bodyPr wrap="square">
            <a:spAutoFit/>
          </a:bodyPr>
          <a:lstStyle/>
          <a:p>
            <a:r>
              <a:rPr lang="en-US" sz="2800" b="1" i="1" u="sng" dirty="0">
                <a:solidFill>
                  <a:srgbClr val="213163"/>
                </a:solidFill>
              </a:rPr>
              <a:t>Conclusion</a:t>
            </a:r>
            <a:r>
              <a:rPr lang="en-US" sz="2800" b="1" dirty="0">
                <a:solidFill>
                  <a:srgbClr val="213163"/>
                </a:solidFill>
              </a:rPr>
              <a:t>:</a:t>
            </a:r>
          </a:p>
          <a:p>
            <a:endParaRPr lang="en-US" sz="2000" b="1" dirty="0">
              <a:solidFill>
                <a:srgbClr val="213163"/>
              </a:solidFill>
            </a:endParaRPr>
          </a:p>
          <a:p>
            <a:r>
              <a:rPr lang="en-US" sz="2000" b="1" dirty="0">
                <a:solidFill>
                  <a:srgbClr val="213163"/>
                </a:solidFill>
              </a:rPr>
              <a:t>	</a:t>
            </a:r>
            <a:r>
              <a:rPr lang="en-US" sz="2000" b="1" dirty="0">
                <a:solidFill>
                  <a:schemeClr val="tx1"/>
                </a:solidFill>
              </a:rPr>
              <a:t>From 2016 to 2020, water consumption peaked in 2017, while electricity and gas usage steadily increased. Power BI analysis showed rising costs due to higher unit prices with New York and Chicago leading in water and use, and Los Angeles in electricity. Seasonal trends and building-specific patterns highlight opportunities for optimizations and sustainable management.</a:t>
            </a:r>
            <a:r>
              <a:rPr lang="en-US" sz="1800" b="1" dirty="0">
                <a:solidFill>
                  <a:schemeClr val="tx1"/>
                </a:solidFill>
              </a:rPr>
              <a:t>  </a:t>
            </a:r>
            <a:endParaRPr lang="en-IN" sz="1800" dirty="0">
              <a:solidFill>
                <a:schemeClr val="tx1"/>
              </a:solidFill>
            </a:endParaRPr>
          </a:p>
        </p:txBody>
      </p:sp>
      <p:pic>
        <p:nvPicPr>
          <p:cNvPr id="10" name="Picture 9">
            <a:extLst>
              <a:ext uri="{FF2B5EF4-FFF2-40B4-BE49-F238E27FC236}">
                <a16:creationId xmlns:a16="http://schemas.microsoft.com/office/drawing/2014/main" id="{E8985932-C805-DCAC-09E8-62E01E94D5A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51811" y="1882136"/>
            <a:ext cx="4635789" cy="2304381"/>
          </a:xfrm>
          <a:prstGeom prst="rect">
            <a:avLst/>
          </a:prstGeom>
        </p:spPr>
      </p:pic>
    </p:spTree>
    <p:extLst>
      <p:ext uri="{BB962C8B-B14F-4D97-AF65-F5344CB8AC3E}">
        <p14:creationId xmlns:p14="http://schemas.microsoft.com/office/powerpoint/2010/main" val="15198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7361B-5472-6C52-8021-99D12FC2A7EE}"/>
              </a:ext>
            </a:extLst>
          </p:cNvPr>
          <p:cNvSpPr txBox="1"/>
          <p:nvPr/>
        </p:nvSpPr>
        <p:spPr>
          <a:xfrm>
            <a:off x="98611" y="824753"/>
            <a:ext cx="5997389" cy="461665"/>
          </a:xfrm>
          <a:prstGeom prst="rect">
            <a:avLst/>
          </a:prstGeom>
          <a:noFill/>
        </p:spPr>
        <p:txBody>
          <a:bodyPr wrap="square" rtlCol="0">
            <a:spAutoFit/>
          </a:bodyPr>
          <a:lstStyle/>
          <a:p>
            <a:r>
              <a:rPr lang="en-IN" sz="2400" b="1" i="1" u="sng" dirty="0">
                <a:solidFill>
                  <a:srgbClr val="0070C0"/>
                </a:solidFill>
              </a:rPr>
              <a:t>Overview:</a:t>
            </a:r>
          </a:p>
        </p:txBody>
      </p:sp>
      <p:pic>
        <p:nvPicPr>
          <p:cNvPr id="9" name="Picture 8">
            <a:extLst>
              <a:ext uri="{FF2B5EF4-FFF2-40B4-BE49-F238E27FC236}">
                <a16:creationId xmlns:a16="http://schemas.microsoft.com/office/drawing/2014/main" id="{67CA67C9-8ECC-C8CF-B8F5-556451780132}"/>
              </a:ext>
            </a:extLst>
          </p:cNvPr>
          <p:cNvPicPr>
            <a:picLocks noChangeAspect="1"/>
          </p:cNvPicPr>
          <p:nvPr/>
        </p:nvPicPr>
        <p:blipFill>
          <a:blip r:embed="rId2"/>
          <a:stretch>
            <a:fillRect/>
          </a:stretch>
        </p:blipFill>
        <p:spPr>
          <a:xfrm>
            <a:off x="475129" y="1409990"/>
            <a:ext cx="11089342" cy="5332712"/>
          </a:xfrm>
          <a:prstGeom prst="rect">
            <a:avLst/>
          </a:prstGeom>
        </p:spPr>
      </p:pic>
    </p:spTree>
    <p:extLst>
      <p:ext uri="{BB962C8B-B14F-4D97-AF65-F5344CB8AC3E}">
        <p14:creationId xmlns:p14="http://schemas.microsoft.com/office/powerpoint/2010/main" val="2884934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62EFE1-E1FA-4249-FEA8-F35C8027CDD1}"/>
              </a:ext>
            </a:extLst>
          </p:cNvPr>
          <p:cNvSpPr txBox="1"/>
          <p:nvPr/>
        </p:nvSpPr>
        <p:spPr>
          <a:xfrm>
            <a:off x="89648" y="877343"/>
            <a:ext cx="4392706" cy="461665"/>
          </a:xfrm>
          <a:prstGeom prst="rect">
            <a:avLst/>
          </a:prstGeom>
          <a:noFill/>
        </p:spPr>
        <p:txBody>
          <a:bodyPr wrap="square" rtlCol="0">
            <a:spAutoFit/>
          </a:bodyPr>
          <a:lstStyle/>
          <a:p>
            <a:r>
              <a:rPr lang="en-IN" sz="2400" b="1" i="1" u="sng" dirty="0">
                <a:solidFill>
                  <a:srgbClr val="0070C0"/>
                </a:solidFill>
              </a:rPr>
              <a:t>Water:</a:t>
            </a:r>
          </a:p>
        </p:txBody>
      </p:sp>
      <p:pic>
        <p:nvPicPr>
          <p:cNvPr id="11" name="Picture 10">
            <a:extLst>
              <a:ext uri="{FF2B5EF4-FFF2-40B4-BE49-F238E27FC236}">
                <a16:creationId xmlns:a16="http://schemas.microsoft.com/office/drawing/2014/main" id="{BB791D13-3F44-FFA3-4D7F-7330FE3A4D0E}"/>
              </a:ext>
            </a:extLst>
          </p:cNvPr>
          <p:cNvPicPr>
            <a:picLocks noChangeAspect="1"/>
          </p:cNvPicPr>
          <p:nvPr/>
        </p:nvPicPr>
        <p:blipFill>
          <a:blip r:embed="rId2"/>
          <a:stretch>
            <a:fillRect/>
          </a:stretch>
        </p:blipFill>
        <p:spPr>
          <a:xfrm>
            <a:off x="421341" y="1472743"/>
            <a:ext cx="11250706" cy="5295511"/>
          </a:xfrm>
          <a:prstGeom prst="rect">
            <a:avLst/>
          </a:prstGeom>
        </p:spPr>
      </p:pic>
    </p:spTree>
    <p:extLst>
      <p:ext uri="{BB962C8B-B14F-4D97-AF65-F5344CB8AC3E}">
        <p14:creationId xmlns:p14="http://schemas.microsoft.com/office/powerpoint/2010/main" val="949181514"/>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212</TotalTime>
  <Words>515</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Santhoshkumar Jayaprakash</cp:lastModifiedBy>
  <cp:revision>8</cp:revision>
  <dcterms:created xsi:type="dcterms:W3CDTF">2024-12-31T09:40:01Z</dcterms:created>
  <dcterms:modified xsi:type="dcterms:W3CDTF">2025-01-04T06:27:43Z</dcterms:modified>
</cp:coreProperties>
</file>