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571" r:id="rId3"/>
    <p:sldId id="572" r:id="rId4"/>
    <p:sldId id="573" r:id="rId5"/>
    <p:sldId id="574" r:id="rId6"/>
    <p:sldId id="575" r:id="rId7"/>
    <p:sldId id="576" r:id="rId8"/>
    <p:sldId id="580" r:id="rId9"/>
    <p:sldId id="577" r:id="rId10"/>
    <p:sldId id="579" r:id="rId11"/>
    <p:sldId id="578" r:id="rId12"/>
    <p:sldId id="570" r:id="rId1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1EF692-FB8E-4A0A-8585-22F9C6539E29}" v="1" dt="2025-06-12T10:04:52.3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 Santhosh" userId="f538513078b7cd8b" providerId="LiveId" clId="{BA1EF692-FB8E-4A0A-8585-22F9C6539E29}"/>
    <pc:docChg chg="modSld">
      <pc:chgData name="K Santhosh" userId="f538513078b7cd8b" providerId="LiveId" clId="{BA1EF692-FB8E-4A0A-8585-22F9C6539E29}" dt="2025-06-12T10:06:20.631" v="40" actId="2711"/>
      <pc:docMkLst>
        <pc:docMk/>
      </pc:docMkLst>
      <pc:sldChg chg="addSp mod">
        <pc:chgData name="K Santhosh" userId="f538513078b7cd8b" providerId="LiveId" clId="{BA1EF692-FB8E-4A0A-8585-22F9C6539E29}" dt="2025-06-12T09:50:42.211" v="0" actId="9405"/>
        <pc:sldMkLst>
          <pc:docMk/>
          <pc:sldMk cId="109857222" sldId="256"/>
        </pc:sldMkLst>
        <pc:inkChg chg="add">
          <ac:chgData name="K Santhosh" userId="f538513078b7cd8b" providerId="LiveId" clId="{BA1EF692-FB8E-4A0A-8585-22F9C6539E29}" dt="2025-06-12T09:50:42.211" v="0" actId="9405"/>
          <ac:inkMkLst>
            <pc:docMk/>
            <pc:sldMk cId="109857222" sldId="256"/>
            <ac:inkMk id="6" creationId="{490B5C30-64B2-D1B0-1163-DBAD9D12B7D6}"/>
          </ac:inkMkLst>
        </pc:inkChg>
      </pc:sldChg>
      <pc:sldChg chg="addSp modSp mod">
        <pc:chgData name="K Santhosh" userId="f538513078b7cd8b" providerId="LiveId" clId="{BA1EF692-FB8E-4A0A-8585-22F9C6539E29}" dt="2025-06-12T10:06:20.631" v="40" actId="2711"/>
        <pc:sldMkLst>
          <pc:docMk/>
          <pc:sldMk cId="1691700673" sldId="578"/>
        </pc:sldMkLst>
        <pc:spChg chg="mod">
          <ac:chgData name="K Santhosh" userId="f538513078b7cd8b" providerId="LiveId" clId="{BA1EF692-FB8E-4A0A-8585-22F9C6539E29}" dt="2025-06-12T10:06:20.631" v="40" actId="2711"/>
          <ac:spMkLst>
            <pc:docMk/>
            <pc:sldMk cId="1691700673" sldId="578"/>
            <ac:spMk id="3" creationId="{5E6198D1-2392-A218-1A4C-10F40FCB8253}"/>
          </ac:spMkLst>
        </pc:spChg>
        <pc:inkChg chg="add">
          <ac:chgData name="K Santhosh" userId="f538513078b7cd8b" providerId="LiveId" clId="{BA1EF692-FB8E-4A0A-8585-22F9C6539E29}" dt="2025-06-12T09:50:47.029" v="1" actId="9405"/>
          <ac:inkMkLst>
            <pc:docMk/>
            <pc:sldMk cId="1691700673" sldId="578"/>
            <ac:inkMk id="4" creationId="{377AEEFB-B245-B9AC-86A3-EFC177A9A60E}"/>
          </ac:inkMkLst>
        </pc:inkChg>
        <pc:inkChg chg="add">
          <ac:chgData name="K Santhosh" userId="f538513078b7cd8b" providerId="LiveId" clId="{BA1EF692-FB8E-4A0A-8585-22F9C6539E29}" dt="2025-06-12T09:51:03.013" v="2" actId="9405"/>
          <ac:inkMkLst>
            <pc:docMk/>
            <pc:sldMk cId="1691700673" sldId="578"/>
            <ac:inkMk id="5" creationId="{1006B697-340B-1E5E-AB54-E27EBE2DAB23}"/>
          </ac:inkMkLst>
        </pc:inkChg>
        <pc:inkChg chg="add">
          <ac:chgData name="K Santhosh" userId="f538513078b7cd8b" providerId="LiveId" clId="{BA1EF692-FB8E-4A0A-8585-22F9C6539E29}" dt="2025-06-12T09:51:05.588" v="3" actId="9405"/>
          <ac:inkMkLst>
            <pc:docMk/>
            <pc:sldMk cId="1691700673" sldId="578"/>
            <ac:inkMk id="6" creationId="{857335EA-3A29-94ED-EC5D-544C06A4CEE4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9:45:26.9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9:50:47.0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9:51:03.012"/>
    </inkml:context>
    <inkml:brush xml:id="br0">
      <inkml:brushProperty name="width" value="0.025" units="cm"/>
      <inkml:brushProperty name="height" value="0.025" units="cm"/>
      <inkml:brushProperty name="color" value="#849398"/>
    </inkml:brush>
  </inkml:definitions>
  <inkml:trace contextRef="#ctx0" brushRef="#br0">1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09:51:05.587"/>
    </inkml:context>
    <inkml:brush xml:id="br0">
      <inkml:brushProperty name="width" value="0.025" units="cm"/>
      <inkml:brushProperty name="height" value="0.025" units="cm"/>
      <inkml:brushProperty name="color" value="#849398"/>
      <inkml:brushProperty name="ignorePressure" value="1"/>
    </inkml:brush>
  </inkml:definitions>
  <inkml:trace contextRef="#ctx0" brushRef="#br0">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9:50:42.2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9:34:26.3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 24575,'453'-2'-171,"403"4"-749,-3 35 1132,-680-22-271,164 11 427,-1-28 202,238-64-570,-485 57 0,1 4 0,92 7 0,-52 0 0,-71-1 0,1 3 0,-1 2 0,0 3 0,64 18 0,-105-21 0,-1 2 0,0-1 0,-1 2 0,31 21 0,-11-8 0,-24-13 0,0 0 0,-1 0 0,12 14 0,-4-5 0,0 2 0,-1 1 0,-1 1 0,0 0 0,-2 1 0,0 1 0,-2 0 0,-1 1 0,15 43 0,6 43 0,-24-75 0,20 52 0,-23-75 0,0-1 0,1-1 0,0 1 0,1-1 0,0-1 0,1 0 0,17 16 0,79 57 0,-70-58 0,-14-12 0,0-1 0,1-1 0,-1-1 0,2-1 0,0-1 0,0-1 0,0-1 0,1-1 0,35 3 0,-13-2 0,0-3 0,0-2 0,1-1 0,-1-3 0,0-1 0,0-3 0,82-23 0,27-18 0,-69 23 0,-1-3 0,96-48 0,-118 45 0,-2-3 0,-2-2 0,106-84 0,-152 105 0,0 0 0,0-1 0,-2-1 0,18-31 0,-26 43 0,5-11-151,0 0-1,-1-1 0,-1 1 0,0-1 1,-1 0-1,-1-1 0,-1 1 1,2-30-1,-4 24-6674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9:34:28.2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1 400 24575,'4'-8'0,"2"0"0,-1 1 0,1 0 0,0 0 0,1 1 0,-1 0 0,1 0 0,1 0 0,15-9 0,5-5 0,236-168 0,-205 148 0,-43 30 0,0 0 0,1 2 0,1 0 0,0 1 0,0 0 0,0 1 0,0 2 0,33-5 0,-11 4 0,1 3 0,81 6 0,-96-1 0,0 1 0,0 1 0,0 1 0,-1 2 0,0 0 0,-1 2 0,0 1 0,0 1 0,-1 0 0,27 21 0,-4-8 99,-37-21-392,0 0 0,0 1 0,-1 0 1,9 6-1,-4 1-6533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9:34:31.0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13531 3693 24575,'-366'-407'-998,"244"281"-365,-1080-1039-937,870 891 2300,-12 16 0,-11 15 0,-494-254 0,560 356 73,-540-184-1,660 275-72,-293-48 0,-186 23 0,-525 42-1289,0 93 1091,951-37 289,1 9 1,2 10-1,2 10 0,-223 83 1,-745 342-92,976-374 0,5 8 0,-194 143 0,-339 329 0,599-458 0,5 6 0,6 6 0,-167 232 0,232-276 0,3 2 0,4 3 0,5 2 0,4 2 0,5 2 0,4 2 0,-28 133 0,42-107 334,5 1 0,6 2 1,7-1-1,20 254 1,4-232-320,7-1 1,7-1-1,98 282 1,-84-319-13,5-3 1,5-1 0,5-3-1,4-3 1,139 169-1,-116-174 1,4-4 0,5-4-1,4-4 1,3-5-1,138 86 1,-64-66 5,5-7 1,271 103 0,415 79 43,-466-182-50,3-17 0,4-18 1,2-18-1,721-14 0,-649-60-782,762-142 0,-194-78 779,-18-70 0,1501-702 0,-1780 622-717,-40-66 30,-580 357 711,-4-6 1,-6-6-1,206-251 0,-262 283 324,-5-3 0,-3-2 0,-4-3 0,88-205 0,-122 239-174,-3-1 0,-3-1 0,-2 0 0,-4-2-1,-2 1 1,-3-1 0,-3 0 0,-3-1 0,-13-116 0,-7 71-186,-5 1 0,-58-160 0,-106-205 881,-246-462-563,322 730 408,89 172-670,-1 0 0,-2 1 0,-41-42 0,55 65-37,-1 2 0,-1-1-1,0 2 1,0-1 0,-1 2 0,0 0 0,0 1 0,-1 0 0,0 2 0,0 0 0,0 0 0,-1 1 0,-21-1 0,-13 1-330,0 2 0,1 2 1,-54 8-1,-58 10-5646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9:34:38.5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1 401 24575,'6'0'0,"0"-1"0,1-1 0,-1 1 0,0-1 0,0 0 0,0 0 0,6-4 0,17-5 0,444-162 0,-378 132 0,-20 10 0,77-45 0,-99 40-1365,-30 19-5461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9:34:40.6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24575,'1159'0'0,"-1152"0"0,2-1 0,0 1 0,0 1 0,-1 0 0,16 3 0,-22-3 0,0-1 0,0 1 0,0 0 0,0 0 0,0 0 0,0 0 0,0 0 0,0 0 0,-1 0 0,1 1 0,0-1 0,-1 1 0,1-1 0,-1 1 0,0 0 0,0 0 0,1-1 0,-1 1 0,0 0 0,0 0 0,-1 0 0,1 0 0,0 0 0,0 4 0,0 1 0,0 1 0,-1-1 0,0 1 0,0-1 0,-1 0 0,0 1 0,-3 12 0,-20 54 0,11-40 0,4-10 31,-1-1 0,-15 24 0,-1 2-1489,15-26-5368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9:34:42.3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1 819 24575,'77'-77'0,"-40"37"0,-1-1 0,-2-2 0,-3-2 0,-1-1 0,-2-1 0,29-68 0,70-127 14,-71 143-1393,-44 75-5447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9:34:43.9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1 626 24575,'125'-120'0,"98"-106"0,-206 205 0,4-4 0,27-27 0,-38 44 0,0-1 0,0 2 0,1-1 0,0 2 0,0-1 0,16-6 0,51-20 0,-20 7 0,60-17 0,-99 37 0,1 1 0,-1 2 0,1-1 0,0 2 0,0 1 0,0 0 0,29 4 0,-42-2 0,0 0 0,0 1 0,0 0 0,0 1 0,-1-1 0,1 1 0,-1 1 0,1-1 0,-1 1 0,0 0 0,0 0 0,-1 1 0,1 0 0,-1 0 0,0 0 0,-1 0 0,6 9 0,-2-3 0,-1 1 0,0 0 0,-1 1 0,-1 0 0,0 0 0,0 0 0,4 26 0,2 23 0,-3 0 0,0 97 0,-9-71-1365,1-64-5461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2" Type="http://schemas.openxmlformats.org/officeDocument/2006/relationships/hyperlink" Target="https://4f86-34-75-162-242.ngrok-free.app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1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7.xml"/><Relationship Id="rId1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12" Type="http://schemas.openxmlformats.org/officeDocument/2006/relationships/image" Target="../media/image9.png"/><Relationship Id="rId17" Type="http://schemas.openxmlformats.org/officeDocument/2006/relationships/customXml" Target="../ink/ink9.xml"/><Relationship Id="rId2" Type="http://schemas.openxmlformats.org/officeDocument/2006/relationships/image" Target="../media/image3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5.xml"/><Relationship Id="rId1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609" y="557361"/>
            <a:ext cx="5240252" cy="1607023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b="1" kern="1200" dirty="0">
                <a:latin typeface="+mj-lt"/>
                <a:ea typeface="+mj-ea"/>
                <a:cs typeface="+mj-cs"/>
              </a:rPr>
              <a:t>CAPSTONE PRO</a:t>
            </a:r>
            <a:r>
              <a:rPr lang="en-US" sz="2000" b="1" dirty="0"/>
              <a:t>JECT</a:t>
            </a:r>
            <a:br>
              <a:rPr lang="en-US" sz="8900" b="1" dirty="0"/>
            </a:br>
            <a:r>
              <a:rPr lang="en-IN" sz="3200" b="1" dirty="0"/>
              <a:t>Student Performance Prediction System</a:t>
            </a:r>
            <a:endParaRPr lang="en-US" sz="4400" b="1" kern="1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9609" y="2580640"/>
            <a:ext cx="4171994" cy="371999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1600" b="1" cap="all" dirty="0"/>
              <a:t>Presented By</a:t>
            </a:r>
            <a:endParaRPr lang="en-US" sz="1600" cap="all" dirty="0"/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Student Name: K </a:t>
            </a:r>
            <a:r>
              <a:rPr lang="en-US" sz="1600" b="1" cap="all" dirty="0">
                <a:latin typeface="+mj-lt"/>
              </a:rPr>
              <a:t> Santhosh</a:t>
            </a:r>
            <a:endParaRPr lang="en-US" sz="1600" b="1" cap="all" dirty="0"/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College Name: VelaGApudi Ramkrishna Siddhartha Engineering College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Department : Information Tecchnology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Email ID: </a:t>
            </a:r>
            <a:r>
              <a:rPr lang="en-US" sz="1600" b="1" cap="all" dirty="0">
                <a:latin typeface="+mj-lt"/>
              </a:rPr>
              <a:t>2</a:t>
            </a:r>
            <a:r>
              <a:rPr lang="en-US" sz="1600" b="1" cap="all" dirty="0"/>
              <a:t>38w1a1292@vrsec.ac.in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AICTE Student ID: </a:t>
            </a:r>
            <a:r>
              <a:rPr lang="en-IN" sz="1200" b="0" i="0" dirty="0">
                <a:solidFill>
                  <a:srgbClr val="333333"/>
                </a:solidFill>
                <a:effectLst/>
                <a:latin typeface="Helvetica Neue"/>
              </a:rPr>
              <a:t> STU664da96bbc4af1716365675</a:t>
            </a:r>
            <a:endParaRPr lang="en-US" sz="16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88F3F-AD4C-81EA-1336-D2C00EFCC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9861" y="557360"/>
            <a:ext cx="5210251" cy="563270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1EF94E-BEAC-51DF-EFDE-D541829388B2}"/>
                  </a:ext>
                </a:extLst>
              </p14:cNvPr>
              <p14:cNvContentPartPr/>
              <p14:nvPr/>
            </p14:nvContentPartPr>
            <p14:xfrm>
              <a:off x="-1696960" y="-21328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1EF94E-BEAC-51DF-EFDE-D541829388B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703080" y="-21940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90B5C30-64B2-D1B0-1163-DBAD9D12B7D6}"/>
                  </a:ext>
                </a:extLst>
              </p14:cNvPr>
              <p14:cNvContentPartPr/>
              <p14:nvPr/>
            </p14:nvContentPartPr>
            <p14:xfrm>
              <a:off x="5323760" y="-74176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90B5C30-64B2-D1B0-1163-DBAD9D12B7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7640" y="-74788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403C0-6D6C-CF0D-D01B-94F3DED1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Future scope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79AB-5BF9-3911-CAE8-5E44B0DF2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656"/>
            <a:ext cx="10515600" cy="4234688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Franklin Gothic Book"/>
              </a:rPr>
              <a:t>  </a:t>
            </a:r>
            <a:r>
              <a:rPr lang="en-US" sz="2200" dirty="0"/>
              <a:t>The system can be expanded to </a:t>
            </a:r>
            <a:r>
              <a:rPr lang="en-US" sz="2200" b="1" dirty="0"/>
              <a:t>multiple educational institutions</a:t>
            </a:r>
            <a:r>
              <a:rPr lang="en-US" sz="2200" dirty="0"/>
              <a:t>, tracking student performance at a larger scale.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Integration with </a:t>
            </a:r>
            <a:r>
              <a:rPr lang="en-US" sz="2200" b="1" dirty="0"/>
              <a:t>real-time student feedback</a:t>
            </a:r>
            <a:r>
              <a:rPr lang="en-US" sz="2200" dirty="0"/>
              <a:t> would make predictions more dynamic.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Additional metrics like </a:t>
            </a:r>
            <a:r>
              <a:rPr lang="en-US" sz="2200" b="1" dirty="0"/>
              <a:t>mental health, peer interactions, and social engagement</a:t>
            </a:r>
            <a:r>
              <a:rPr lang="en-US" sz="2200" dirty="0"/>
              <a:t> could improve accuracy.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A </a:t>
            </a:r>
            <a:r>
              <a:rPr lang="en-US" sz="2200" b="1" dirty="0"/>
              <a:t>mobile app version</a:t>
            </a:r>
            <a:r>
              <a:rPr lang="en-US" sz="2200" dirty="0"/>
              <a:t> could provide students with instant access to progress reports.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200" dirty="0"/>
              <a:t>Improved </a:t>
            </a:r>
            <a:r>
              <a:rPr lang="en-US" sz="2200" b="1" dirty="0"/>
              <a:t>AI-driven recommendations</a:t>
            </a:r>
            <a:r>
              <a:rPr lang="en-US" sz="2200" dirty="0"/>
              <a:t> can personalize learning paths for students based on insights.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900" dirty="0"/>
          </a:p>
          <a:p>
            <a:r>
              <a:rPr lang="en-US" sz="1900" dirty="0"/>
              <a:t>   Expanding the dataset with </a:t>
            </a:r>
            <a:r>
              <a:rPr lang="en-US" sz="1900" b="1" dirty="0"/>
              <a:t>more behavioral indicators</a:t>
            </a:r>
            <a:r>
              <a:rPr lang="en-US" sz="1900" dirty="0"/>
              <a:t> can improve personalization.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Automated alerts</a:t>
            </a:r>
            <a:r>
              <a:rPr lang="en-US" sz="1900" dirty="0"/>
              <a:t> for students and educators can enhance response times.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Collaboration with EdTech platforms</a:t>
            </a:r>
            <a:r>
              <a:rPr lang="en-US" sz="1900" dirty="0"/>
              <a:t> can integrate predictive analytics with learning management systems.</a:t>
            </a:r>
          </a:p>
          <a:p>
            <a:pPr marL="0" indent="0">
              <a:buNone/>
            </a:pP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744199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D7BEC-26CE-96DB-DC10-B2897FA5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References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98D1-2392-A218-1A4C-10F40FCB8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sz="2200" dirty="0">
                <a:latin typeface="Franklin Gothic Book"/>
              </a:rPr>
              <a:t> </a:t>
            </a:r>
          </a:p>
          <a:p>
            <a:pPr marL="0" indent="0">
              <a:buNone/>
            </a:pPr>
            <a:r>
              <a:rPr lang="en-IN" sz="2200" b="1" dirty="0">
                <a:latin typeface="Franklin Gothic Book"/>
              </a:rPr>
              <a:t>Data set : </a:t>
            </a:r>
            <a:r>
              <a:rPr lang="en-IN" sz="1600" u="sng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https://www.kaggle.com/datasets/waqi786/student-performance-dataset</a:t>
            </a:r>
            <a:endParaRPr lang="en-IN" sz="2200" dirty="0">
              <a:latin typeface="Franklin Gothic Book"/>
            </a:endParaRPr>
          </a:p>
          <a:p>
            <a:pPr marL="0" indent="0">
              <a:buNone/>
            </a:pPr>
            <a:r>
              <a:rPr lang="en-IN" sz="2200" dirty="0">
                <a:latin typeface="Franklin Gothic Book"/>
              </a:rPr>
              <a:t>GitHub Link: </a:t>
            </a:r>
            <a:r>
              <a:rPr lang="en-IN" sz="1600" u="sng" dirty="0">
                <a:solidFill>
                  <a:srgbClr val="00B0F0"/>
                </a:solidFill>
                <a:latin typeface="Franklin Gothic Book"/>
              </a:rPr>
              <a:t>https://github.com/Santhosh1292/Student-Performance-analysis</a:t>
            </a:r>
          </a:p>
          <a:p>
            <a:pPr marL="0" indent="0">
              <a:buNone/>
            </a:pPr>
            <a:r>
              <a:rPr lang="en-IN" sz="2200" b="1" dirty="0">
                <a:solidFill>
                  <a:srgbClr val="0070C0"/>
                </a:solidFill>
                <a:latin typeface="Franklin Gothic Book"/>
              </a:rPr>
              <a:t>Output Dashboard </a:t>
            </a:r>
            <a:r>
              <a:rPr lang="en-IN" sz="2200" u="sng" dirty="0">
                <a:solidFill>
                  <a:srgbClr val="0070C0"/>
                </a:solidFill>
                <a:latin typeface="Franklin Gothic Book"/>
              </a:rPr>
              <a:t>: </a:t>
            </a:r>
            <a:r>
              <a:rPr lang="en-IN" sz="1600" u="sng" dirty="0">
                <a:solidFill>
                  <a:srgbClr val="00B0F0"/>
                </a:solidFill>
                <a:latin typeface="Franklin Gothic Book"/>
                <a:hlinkClick r:id="rId2"/>
              </a:rPr>
              <a:t>https://4f86-34-75-162-242.ngrok-free.app/</a:t>
            </a:r>
            <a:endParaRPr lang="en-IN" sz="1600" u="sng" dirty="0">
              <a:solidFill>
                <a:srgbClr val="00B0F0"/>
              </a:solidFill>
              <a:latin typeface="Franklin Gothic Book"/>
            </a:endParaRPr>
          </a:p>
          <a:p>
            <a:pPr marL="0" indent="0">
              <a:buNone/>
            </a:pP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file : </a:t>
            </a:r>
            <a:r>
              <a:rPr lang="en-IN" sz="16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Franklin Gothic Book"/>
              </a:rPr>
              <a:t>https://colab.research.google.com/drive/1ujaKUVj0bBlfRbey4Iua4YMy6zcIHER_?usp=drive_link</a:t>
            </a:r>
          </a:p>
          <a:p>
            <a:pPr marL="0" indent="0">
              <a:buNone/>
            </a:pPr>
            <a:endParaRPr lang="en-IN" sz="2200" dirty="0">
              <a:latin typeface="Franklin Gothic Book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7AEEFB-B245-B9AC-86A3-EFC177A9A60E}"/>
                  </a:ext>
                </a:extLst>
              </p14:cNvPr>
              <p14:cNvContentPartPr/>
              <p14:nvPr/>
            </p14:nvContentPartPr>
            <p14:xfrm>
              <a:off x="2712320" y="3027440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7AEEFB-B245-B9AC-86A3-EFC177A9A60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06200" y="302132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006B697-340B-1E5E-AB54-E27EBE2DAB23}"/>
                  </a:ext>
                </a:extLst>
              </p14:cNvPr>
              <p14:cNvContentPartPr/>
              <p14:nvPr/>
            </p14:nvContentPartPr>
            <p14:xfrm>
              <a:off x="60920" y="-335320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006B697-340B-1E5E-AB54-E27EBE2DAB2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600" y="-33964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57335EA-3A29-94ED-EC5D-544C06A4CEE4}"/>
                  </a:ext>
                </a:extLst>
              </p14:cNvPr>
              <p14:cNvContentPartPr/>
              <p14:nvPr/>
            </p14:nvContentPartPr>
            <p14:xfrm>
              <a:off x="203120" y="-813040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57335EA-3A29-94ED-EC5D-544C06A4CE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8800" y="-817360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1700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B4E14-CB16-A18D-91E1-78787A456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90035-F7DF-B222-A678-18C907CDC7DD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9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E0E59-694D-9DFE-4488-37D5F2F4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OUTLINE</a:t>
            </a:r>
            <a:endParaRPr lang="en-US" sz="54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173D-62A9-AF06-B476-EEB827087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>
                <a:latin typeface="Arial"/>
                <a:cs typeface="Arial"/>
              </a:rPr>
              <a:t>Problem Statement </a:t>
            </a:r>
            <a:r>
              <a:rPr lang="en-US" sz="2200">
                <a:latin typeface="Arial"/>
                <a:cs typeface="Arial"/>
              </a:rPr>
              <a:t>(Should not include solution)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>
                <a:latin typeface="Arial"/>
                <a:cs typeface="Arial"/>
              </a:rPr>
              <a:t>Proposed System/Solution</a:t>
            </a:r>
            <a:endParaRPr lang="en-US" sz="220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>
                <a:latin typeface="Arial"/>
                <a:cs typeface="Arial"/>
              </a:rPr>
              <a:t>System Development Approach </a:t>
            </a:r>
            <a:r>
              <a:rPr lang="en-US" sz="2200">
                <a:latin typeface="Arial"/>
                <a:cs typeface="Arial"/>
              </a:rPr>
              <a:t>(Technology Used) 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>
                <a:latin typeface="Arial"/>
                <a:cs typeface="Arial"/>
              </a:rPr>
              <a:t>Algorithm &amp; Deployment  </a:t>
            </a:r>
            <a:endParaRPr lang="en-US" sz="220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>
                <a:latin typeface="Arial"/>
                <a:cs typeface="Arial"/>
              </a:rPr>
              <a:t>Result (Output Image)</a:t>
            </a:r>
            <a:endParaRPr lang="en-US" sz="220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>
                <a:latin typeface="Arial"/>
                <a:cs typeface="Arial"/>
              </a:rPr>
              <a:t>Conclusion</a:t>
            </a:r>
            <a:endParaRPr lang="en-US" sz="220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>
                <a:latin typeface="Arial"/>
                <a:cs typeface="Arial"/>
              </a:rPr>
              <a:t>Future Scope</a:t>
            </a:r>
            <a:endParaRPr lang="en-US" sz="220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>
                <a:latin typeface="Arial"/>
                <a:cs typeface="Arial"/>
              </a:rPr>
              <a:t>References</a:t>
            </a:r>
            <a:endParaRPr lang="en-US" sz="2200">
              <a:latin typeface="Arial"/>
              <a:cs typeface="Arial"/>
            </a:endParaRPr>
          </a:p>
          <a:p>
            <a:endParaRPr lang="en-GB" sz="2200">
              <a:latin typeface="Aptos" panose="020B00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787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9B35C-A00A-C6C7-8532-576758ED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Problem Statement</a:t>
            </a:r>
            <a:endParaRPr lang="en-US" sz="54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8C97F-5AC9-F1CA-3CCC-090D5B13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Educational institutions face challenges in </a:t>
            </a:r>
            <a:r>
              <a:rPr lang="en-US" sz="1800" b="1" dirty="0"/>
              <a:t>identifying students at risk of poor academic performance</a:t>
            </a:r>
            <a:r>
              <a:rPr lang="en-US" sz="1800" dirty="0"/>
              <a:t> in a timely manner.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Traditional manual assessment methods </a:t>
            </a:r>
            <a:r>
              <a:rPr lang="en-US" sz="1800" b="1" dirty="0"/>
              <a:t>lack efficiency</a:t>
            </a:r>
            <a:r>
              <a:rPr lang="en-US" sz="1800" dirty="0"/>
              <a:t> and do not provide actionable insights early enough.</a:t>
            </a:r>
            <a:br>
              <a:rPr lang="en-US" sz="1800" dirty="0"/>
            </a:br>
            <a:r>
              <a:rPr lang="en-US" sz="1800" dirty="0"/>
              <a:t>Factors like </a:t>
            </a:r>
            <a:r>
              <a:rPr lang="en-US" sz="1800" b="1" dirty="0"/>
              <a:t>attendance, study habits, and assignment scores</a:t>
            </a:r>
            <a:r>
              <a:rPr lang="en-US" sz="1800" dirty="0"/>
              <a:t> significantly impact student success, yet tracking them effectively is difficult.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A </a:t>
            </a:r>
            <a:r>
              <a:rPr lang="en-US" sz="1800" b="1" dirty="0"/>
              <a:t>data-driven predictive approach</a:t>
            </a:r>
            <a:r>
              <a:rPr lang="en-US" sz="1800" dirty="0"/>
              <a:t> can help schools proactively intervene and support struggling students.</a:t>
            </a:r>
            <a:br>
              <a:rPr lang="en-US" sz="1800" dirty="0"/>
            </a:br>
            <a:r>
              <a:rPr lang="en-US" sz="1800" dirty="0"/>
              <a:t>This project aims to develop a </a:t>
            </a:r>
            <a:r>
              <a:rPr lang="en-US" sz="1800" b="1" dirty="0"/>
              <a:t>machine learning model</a:t>
            </a:r>
            <a:r>
              <a:rPr lang="en-US" sz="1800" dirty="0"/>
              <a:t> that predicts student performance based on historical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problem revolves around the </a:t>
            </a:r>
            <a:r>
              <a:rPr lang="en-US" sz="1600" b="1" dirty="0"/>
              <a:t>lack of an early warning system</a:t>
            </a:r>
            <a:r>
              <a:rPr lang="en-US" sz="1600" dirty="0"/>
              <a:t> for students at risk of failing.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Educators struggle with </a:t>
            </a:r>
            <a:r>
              <a:rPr lang="en-US" sz="1600" b="1" dirty="0"/>
              <a:t>manual tracking</a:t>
            </a:r>
            <a:r>
              <a:rPr lang="en-US" sz="1600" dirty="0"/>
              <a:t>, leading to </a:t>
            </a:r>
            <a:r>
              <a:rPr lang="en-US" sz="1600" b="1" dirty="0"/>
              <a:t>delayed interventions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By leveraging data analytics</a:t>
            </a:r>
            <a:r>
              <a:rPr lang="en-US" sz="1600" dirty="0"/>
              <a:t>, schools can </a:t>
            </a:r>
            <a:r>
              <a:rPr lang="en-US" sz="1600" b="1" dirty="0"/>
              <a:t>predict </a:t>
            </a:r>
            <a:r>
              <a:rPr lang="en-US" sz="1400" b="1" dirty="0"/>
              <a:t>academic outcomes</a:t>
            </a:r>
            <a:r>
              <a:rPr lang="en-US" sz="1400" dirty="0"/>
              <a:t> and take corrective action before exams.</a:t>
            </a:r>
          </a:p>
        </p:txBody>
      </p:sp>
    </p:spTree>
    <p:extLst>
      <p:ext uri="{BB962C8B-B14F-4D97-AF65-F5344CB8AC3E}">
        <p14:creationId xmlns:p14="http://schemas.microsoft.com/office/powerpoint/2010/main" val="337291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7B4B1-584E-2479-D762-2265C739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Proposed Solution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7202D-4065-DDD7-98F1-4291C536D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60" y="194970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address these challenges, we propose a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learning-based prediction system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analyzes academic records.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will process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 demographics, attendance, study hours, and assignment scores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predict final grades.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data-driven insights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educators can identify struggling students and provide timely interventions.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system will offer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personalized recommendations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helping students improve their academic performance.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 interface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will allow users to input student data and receive instant predictions.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system aims to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automate performance tracking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through predictive analytics.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using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historical trends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 model can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anticipate student outcomes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accuracy.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user-friendly dashboard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ensures educators can easily interpret results and take action.</a:t>
            </a: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3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92D15-41B4-89C1-0EA3-03BC9FA1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System  Approach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7E8EE-7F26-D809-3523-C58876935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buNone/>
            </a:pPr>
            <a:r>
              <a:rPr lang="en-US" sz="2400" dirty="0"/>
              <a:t>This project utilizes </a:t>
            </a:r>
            <a:r>
              <a:rPr lang="en-US" sz="2400" b="1" dirty="0"/>
              <a:t>Python</a:t>
            </a:r>
            <a:r>
              <a:rPr lang="en-US" sz="2400" dirty="0"/>
              <a:t> for data analysis and model development.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Key libraries include </a:t>
            </a:r>
            <a:r>
              <a:rPr lang="en-US" sz="2400" b="1" dirty="0"/>
              <a:t>Pandas, NumPy, Scikit-learn, Matplotlib, and Seaborn</a:t>
            </a:r>
            <a:r>
              <a:rPr lang="en-US" sz="2400" dirty="0"/>
              <a:t> for data processing and visualization.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Machine learning models like </a:t>
            </a:r>
            <a:r>
              <a:rPr lang="en-US" sz="2400" b="1" dirty="0"/>
              <a:t>Linear Regression, Random Forest, and </a:t>
            </a:r>
            <a:r>
              <a:rPr lang="en-US" sz="2400" b="1" dirty="0" err="1"/>
              <a:t>XGBoost</a:t>
            </a:r>
            <a:r>
              <a:rPr lang="en-US" sz="2400" dirty="0"/>
              <a:t> will be tested for accuracy.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 </a:t>
            </a:r>
            <a:r>
              <a:rPr lang="en-US" sz="2400" b="1" dirty="0" err="1"/>
              <a:t>Streamlit</a:t>
            </a:r>
            <a:r>
              <a:rPr lang="en-US" sz="2400" b="1" dirty="0"/>
              <a:t>-based dashboard</a:t>
            </a:r>
            <a:r>
              <a:rPr lang="en-US" sz="2400" dirty="0"/>
              <a:t> will allow real-time student performance predictions.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The model will be trained on </a:t>
            </a:r>
            <a:r>
              <a:rPr lang="en-US" sz="2400" b="1" dirty="0"/>
              <a:t>historical academic data</a:t>
            </a:r>
            <a:r>
              <a:rPr lang="en-US" sz="2400" dirty="0"/>
              <a:t> and optimized using advanced techniques.</a:t>
            </a:r>
          </a:p>
          <a:p>
            <a:pPr lvl="1"/>
            <a:r>
              <a:rPr lang="en-US" sz="1900" dirty="0"/>
              <a:t>The system follows a </a:t>
            </a:r>
            <a:r>
              <a:rPr lang="en-US" sz="1900" b="1" dirty="0"/>
              <a:t>structured development pipeline</a:t>
            </a:r>
            <a:r>
              <a:rPr lang="en-US" sz="1900" dirty="0"/>
              <a:t> from </a:t>
            </a:r>
            <a:r>
              <a:rPr lang="en-US" sz="1900" b="1" dirty="0"/>
              <a:t>data preprocessing to model training</a:t>
            </a:r>
            <a:r>
              <a:rPr lang="en-US" sz="1900" dirty="0"/>
              <a:t>.</a:t>
            </a:r>
          </a:p>
          <a:p>
            <a:pPr lvl="1"/>
            <a:r>
              <a:rPr lang="en-US" sz="1900" b="1" dirty="0"/>
              <a:t>Exploratory Data Analysis (EDA)</a:t>
            </a:r>
            <a:r>
              <a:rPr lang="en-US" sz="1900" dirty="0"/>
              <a:t> will help uncover key performance indicators.</a:t>
            </a:r>
          </a:p>
          <a:p>
            <a:pPr lvl="1"/>
            <a:r>
              <a:rPr lang="en-US" sz="1900" dirty="0"/>
              <a:t>Deployment options will include </a:t>
            </a:r>
            <a:r>
              <a:rPr lang="en-US" sz="1900" b="1" dirty="0" err="1"/>
              <a:t>githib</a:t>
            </a:r>
            <a:r>
              <a:rPr lang="en-US" sz="1900" dirty="0"/>
              <a:t> for usability.</a:t>
            </a:r>
          </a:p>
        </p:txBody>
      </p:sp>
    </p:spTree>
    <p:extLst>
      <p:ext uri="{BB962C8B-B14F-4D97-AF65-F5344CB8AC3E}">
        <p14:creationId xmlns:p14="http://schemas.microsoft.com/office/powerpoint/2010/main" val="350112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DBEE6-616C-2711-86DB-C62E77D1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Algorithm &amp; Deployment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07410-DE3D-5F62-F9D7-11EAEA92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IN" sz="2200" dirty="0"/>
              <a:t>1️⃣ </a:t>
            </a:r>
            <a:r>
              <a:rPr lang="en-IN" sz="2200" b="1" dirty="0"/>
              <a:t>Data Collection &amp; Preprocessing :</a:t>
            </a:r>
          </a:p>
          <a:p>
            <a:pPr marL="0" indent="0">
              <a:buNone/>
            </a:pPr>
            <a:r>
              <a:rPr lang="en-IN" sz="2200" dirty="0"/>
              <a:t>                      </a:t>
            </a:r>
            <a:r>
              <a:rPr lang="en-IN" sz="2000" dirty="0"/>
              <a:t>– Cleaning data, handling missing values, feature engineering.</a:t>
            </a:r>
            <a:br>
              <a:rPr lang="en-IN" sz="2000" dirty="0"/>
            </a:br>
            <a:r>
              <a:rPr lang="en-IN" sz="2200" dirty="0"/>
              <a:t>2️⃣ </a:t>
            </a:r>
            <a:r>
              <a:rPr lang="en-IN" sz="2200" b="1" dirty="0"/>
              <a:t>Model Selection</a:t>
            </a:r>
            <a:r>
              <a:rPr lang="en-IN" sz="2200" dirty="0"/>
              <a:t> :</a:t>
            </a:r>
          </a:p>
          <a:p>
            <a:pPr marL="0" indent="0">
              <a:buNone/>
            </a:pPr>
            <a:r>
              <a:rPr lang="en-IN" sz="2200" dirty="0"/>
              <a:t>                     </a:t>
            </a:r>
            <a:r>
              <a:rPr lang="en-IN" sz="2000" dirty="0"/>
              <a:t>– Comparing accuracy between Linear Regression, Random Forest, </a:t>
            </a:r>
            <a:r>
              <a:rPr lang="en-IN" sz="2200" dirty="0" err="1"/>
              <a:t>XGBoost</a:t>
            </a:r>
            <a:r>
              <a:rPr lang="en-IN" sz="2200" dirty="0"/>
              <a:t>.</a:t>
            </a:r>
            <a:br>
              <a:rPr lang="en-IN" sz="2200" dirty="0"/>
            </a:br>
            <a:r>
              <a:rPr lang="en-IN" sz="2200" dirty="0"/>
              <a:t>3️⃣ </a:t>
            </a:r>
            <a:r>
              <a:rPr lang="en-IN" sz="2200" b="1" dirty="0"/>
              <a:t>Training the Model</a:t>
            </a:r>
            <a:r>
              <a:rPr lang="en-IN" sz="2200" dirty="0"/>
              <a:t> :</a:t>
            </a:r>
          </a:p>
          <a:p>
            <a:pPr marL="0" indent="0">
              <a:buNone/>
            </a:pPr>
            <a:r>
              <a:rPr lang="en-IN" sz="2000" dirty="0"/>
              <a:t>                      – Splitting data into training/testing sets, optimizing hyperparameters.</a:t>
            </a:r>
            <a:br>
              <a:rPr lang="en-IN" sz="2200" dirty="0"/>
            </a:br>
            <a:r>
              <a:rPr lang="en-IN" sz="2200" dirty="0"/>
              <a:t>4️⃣ </a:t>
            </a:r>
            <a:r>
              <a:rPr lang="en-IN" sz="2200" b="1" dirty="0"/>
              <a:t>Building Dashboard :</a:t>
            </a:r>
          </a:p>
          <a:p>
            <a:pPr marL="0" indent="0">
              <a:buNone/>
            </a:pPr>
            <a:r>
              <a:rPr lang="en-IN" sz="2000" b="1" dirty="0"/>
              <a:t>                         </a:t>
            </a:r>
            <a:r>
              <a:rPr lang="en-IN" sz="2000" dirty="0"/>
              <a:t> – Developing a user-friendly interface with </a:t>
            </a:r>
            <a:r>
              <a:rPr lang="en-IN" sz="2000" b="1" dirty="0" err="1"/>
              <a:t>Streamlit</a:t>
            </a:r>
            <a:r>
              <a:rPr lang="en-IN" sz="2000" dirty="0"/>
              <a:t> for real-time predictions.</a:t>
            </a:r>
            <a:br>
              <a:rPr lang="en-IN" sz="2200" dirty="0"/>
            </a:br>
            <a:r>
              <a:rPr lang="en-IN" sz="2200" dirty="0"/>
              <a:t>5️⃣ </a:t>
            </a:r>
            <a:r>
              <a:rPr lang="en-IN" sz="2200" b="1" dirty="0"/>
              <a:t>Deployment</a:t>
            </a:r>
            <a:r>
              <a:rPr lang="en-IN" sz="2200" dirty="0"/>
              <a:t> : </a:t>
            </a:r>
          </a:p>
          <a:p>
            <a:pPr marL="0" indent="0">
              <a:buNone/>
            </a:pPr>
            <a:r>
              <a:rPr lang="en-IN" sz="2200" dirty="0"/>
              <a:t>                         </a:t>
            </a:r>
            <a:r>
              <a:rPr lang="en-IN" sz="2000" dirty="0"/>
              <a:t>– Deploying the system using </a:t>
            </a:r>
            <a:r>
              <a:rPr lang="en-IN" sz="2000" b="1" dirty="0" err="1"/>
              <a:t>github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119908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F756E-D4E1-5A9A-636A-7FA06EC3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Result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2C9B-C4AF-D0DB-DE74-862D98120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buNone/>
            </a:pPr>
            <a:r>
              <a:rPr lang="en-US" sz="2000" dirty="0"/>
              <a:t>The model achieved </a:t>
            </a:r>
            <a:r>
              <a:rPr lang="en-US" sz="2000" b="1" dirty="0"/>
              <a:t>high accuracy</a:t>
            </a:r>
            <a:r>
              <a:rPr lang="en-US" sz="2000" dirty="0"/>
              <a:t>, successfully predicting student performance trends.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Key factors influencing GPA included </a:t>
            </a:r>
            <a:r>
              <a:rPr lang="en-US" sz="2000" b="1" dirty="0"/>
              <a:t>attendance rate and study hours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Feature importance analysis highlighted </a:t>
            </a:r>
            <a:r>
              <a:rPr lang="en-US" sz="2000" b="1" dirty="0"/>
              <a:t>extracurricular activities</a:t>
            </a:r>
            <a:r>
              <a:rPr lang="en-US" sz="2000" dirty="0"/>
              <a:t> as a minor but relevant factor.</a:t>
            </a:r>
            <a:br>
              <a:rPr lang="en-US" sz="2000" dirty="0"/>
            </a:b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A comparison of </a:t>
            </a:r>
            <a:r>
              <a:rPr lang="en-US" sz="2000" b="1" dirty="0"/>
              <a:t>Linear Regression vs. Random Forest</a:t>
            </a:r>
            <a:r>
              <a:rPr lang="en-US" sz="2000" dirty="0"/>
              <a:t> showed improvement in prediction accuracy.</a:t>
            </a:r>
            <a:br>
              <a:rPr lang="en-US" sz="2000" dirty="0"/>
            </a:b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The dashboard allows educators to input student data and receive </a:t>
            </a:r>
            <a:r>
              <a:rPr lang="en-US" sz="2000" b="1" dirty="0"/>
              <a:t>real-time performance insights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pPr lvl="1"/>
            <a:r>
              <a:rPr lang="en-US" sz="1900" dirty="0"/>
              <a:t>  The results validate that machine learning can be used to </a:t>
            </a:r>
            <a:r>
              <a:rPr lang="en-US" sz="1900" b="1" dirty="0"/>
              <a:t>predict academic success</a:t>
            </a:r>
            <a:r>
              <a:rPr lang="en-US" sz="1900" dirty="0"/>
              <a:t>.</a:t>
            </a:r>
          </a:p>
          <a:p>
            <a:pPr lvl="1"/>
            <a:r>
              <a:rPr lang="en-US" sz="1900" b="1" dirty="0"/>
              <a:t>Visualizations</a:t>
            </a:r>
            <a:r>
              <a:rPr lang="en-US" sz="1900" dirty="0"/>
              <a:t> like bar charts and error graphs display prediction accuracy.</a:t>
            </a:r>
          </a:p>
          <a:p>
            <a:pPr lvl="1"/>
            <a:r>
              <a:rPr lang="en-US" sz="1900" dirty="0"/>
              <a:t>The system is capable of </a:t>
            </a:r>
            <a:r>
              <a:rPr lang="en-US" sz="1900" b="1" dirty="0"/>
              <a:t>early identification of struggling students</a:t>
            </a:r>
            <a:r>
              <a:rPr lang="en-US" sz="1900" dirty="0"/>
              <a:t>, aiding intervention strategies.</a:t>
            </a:r>
          </a:p>
        </p:txBody>
      </p:sp>
    </p:spTree>
    <p:extLst>
      <p:ext uri="{BB962C8B-B14F-4D97-AF65-F5344CB8AC3E}">
        <p14:creationId xmlns:p14="http://schemas.microsoft.com/office/powerpoint/2010/main" val="5874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4C5AAA-D1E4-6298-4DC4-76DE4E56E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132080"/>
            <a:ext cx="5781839" cy="32969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A796A9-28A8-88C9-A916-64757D30C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728" y="208280"/>
            <a:ext cx="5153152" cy="3220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0B3653-4E17-5DC7-5ACE-C7586C7D0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1680" y="3752850"/>
            <a:ext cx="5801360" cy="297307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22A8F1F-5654-0250-96C0-E07D429FC2BF}"/>
              </a:ext>
            </a:extLst>
          </p:cNvPr>
          <p:cNvGrpSpPr/>
          <p:nvPr/>
        </p:nvGrpSpPr>
        <p:grpSpPr>
          <a:xfrm>
            <a:off x="1361240" y="3852200"/>
            <a:ext cx="8189280" cy="2896200"/>
            <a:chOff x="1361240" y="3852200"/>
            <a:chExt cx="8189280" cy="289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EC019AF-728F-ADB1-B21C-F74B04C9AC0D}"/>
                    </a:ext>
                  </a:extLst>
                </p14:cNvPr>
                <p14:cNvContentPartPr/>
                <p14:nvPr/>
              </p14:nvContentPartPr>
              <p14:xfrm>
                <a:off x="1361240" y="6388760"/>
                <a:ext cx="2449440" cy="359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EC019AF-728F-ADB1-B21C-F74B04C9AC0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55120" y="6382640"/>
                  <a:ext cx="246168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5D9F535-62F4-A995-7EDF-35E2E76E2EC8}"/>
                    </a:ext>
                  </a:extLst>
                </p14:cNvPr>
                <p14:cNvContentPartPr/>
                <p14:nvPr/>
              </p14:nvContentPartPr>
              <p14:xfrm>
                <a:off x="3565880" y="6470480"/>
                <a:ext cx="443880" cy="144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5D9F535-62F4-A995-7EDF-35E2E76E2EC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59760" y="6464360"/>
                  <a:ext cx="4561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9124F3D-BFB4-DBC1-5E59-8273DC8147BA}"/>
                    </a:ext>
                  </a:extLst>
                </p14:cNvPr>
                <p14:cNvContentPartPr/>
                <p14:nvPr/>
              </p14:nvContentPartPr>
              <p14:xfrm>
                <a:off x="4161320" y="3852200"/>
                <a:ext cx="5389200" cy="2834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9124F3D-BFB4-DBC1-5E59-8273DC8147B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155200" y="3846080"/>
                  <a:ext cx="5401440" cy="28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CF744C-B476-8D63-CCB2-FDD7FC1952B0}"/>
              </a:ext>
            </a:extLst>
          </p:cNvPr>
          <p:cNvGrpSpPr/>
          <p:nvPr/>
        </p:nvGrpSpPr>
        <p:grpSpPr>
          <a:xfrm>
            <a:off x="7955000" y="1115840"/>
            <a:ext cx="955800" cy="388080"/>
            <a:chOff x="7955000" y="1115840"/>
            <a:chExt cx="955800" cy="38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9167431-C196-0115-4687-6A6EAF1F28B6}"/>
                    </a:ext>
                  </a:extLst>
                </p14:cNvPr>
                <p14:cNvContentPartPr/>
                <p14:nvPr/>
              </p14:nvContentPartPr>
              <p14:xfrm>
                <a:off x="7975520" y="1135640"/>
                <a:ext cx="344160" cy="144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9167431-C196-0115-4687-6A6EAF1F28B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69400" y="1129520"/>
                  <a:ext cx="3564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CF1AE40-ED07-F237-1D1A-789CA3F48258}"/>
                    </a:ext>
                  </a:extLst>
                </p14:cNvPr>
                <p14:cNvContentPartPr/>
                <p14:nvPr/>
              </p14:nvContentPartPr>
              <p14:xfrm>
                <a:off x="7955000" y="1147880"/>
                <a:ext cx="455760" cy="141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CF1AE40-ED07-F237-1D1A-789CA3F4825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948880" y="1141760"/>
                  <a:ext cx="4680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32FC4B4-3C86-B1F3-7B2F-5D6E608BBF51}"/>
                    </a:ext>
                  </a:extLst>
                </p14:cNvPr>
                <p14:cNvContentPartPr/>
                <p14:nvPr/>
              </p14:nvContentPartPr>
              <p14:xfrm>
                <a:off x="8574560" y="1209080"/>
                <a:ext cx="189360" cy="294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32FC4B4-3C86-B1F3-7B2F-5D6E608BBF5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568440" y="1202960"/>
                  <a:ext cx="2016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ECCBC39-5F18-9E44-9E27-1F22EFC243CD}"/>
                    </a:ext>
                  </a:extLst>
                </p14:cNvPr>
                <p14:cNvContentPartPr/>
                <p14:nvPr/>
              </p14:nvContentPartPr>
              <p14:xfrm>
                <a:off x="8493560" y="1115840"/>
                <a:ext cx="417240" cy="225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ECCBC39-5F18-9E44-9E27-1F22EFC243C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487440" y="1109720"/>
                  <a:ext cx="429480" cy="237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15329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396BB-D4E8-514D-53F4-27AADA66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Conclusion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89DDB-698E-B624-5621-F9D79482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accent5">
                    <a:lumMod val="50000"/>
                  </a:schemeClr>
                </a:solidFill>
              </a:rPr>
              <a:t>The 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Student Performance Prediction System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</a:rPr>
              <a:t> provides a 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data-driven approach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</a:rPr>
              <a:t> to academic monitoring.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accent5">
                    <a:lumMod val="50000"/>
                  </a:schemeClr>
                </a:solidFill>
              </a:rPr>
              <a:t>Early intervention ensures 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students receive timely support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</a:rPr>
              <a:t>, reducing dropout rates.</a:t>
            </a:r>
            <a:br>
              <a:rPr lang="en-US" sz="2200" dirty="0">
                <a:solidFill>
                  <a:schemeClr val="accent5">
                    <a:lumMod val="50000"/>
                  </a:schemeClr>
                </a:solidFill>
              </a:rPr>
            </a:br>
            <a:endParaRPr lang="en-US" sz="22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accent5">
                    <a:lumMod val="50000"/>
                  </a:schemeClr>
                </a:solidFill>
              </a:rPr>
              <a:t>Machine learning allows 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predictive insights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</a:rPr>
              <a:t>, enhancing decision-making for educators.</a:t>
            </a:r>
            <a:br>
              <a:rPr lang="en-US" sz="2200" dirty="0">
                <a:solidFill>
                  <a:schemeClr val="accent5">
                    <a:lumMod val="50000"/>
                  </a:schemeClr>
                </a:solidFill>
              </a:rPr>
            </a:br>
            <a:endParaRPr lang="en-US" sz="22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accent5">
                    <a:lumMod val="50000"/>
                  </a:schemeClr>
                </a:solidFill>
              </a:rPr>
              <a:t>Future improvements include 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deep learning models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</a:rPr>
              <a:t> for even higher accuracy.</a:t>
            </a:r>
            <a:br>
              <a:rPr lang="en-US" sz="22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2200" dirty="0">
                <a:solidFill>
                  <a:schemeClr val="accent5">
                    <a:lumMod val="50000"/>
                  </a:schemeClr>
                </a:solidFill>
              </a:rPr>
              <a:t>The project showcases how </a:t>
            </a:r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AI can positively impact education</a:t>
            </a:r>
            <a:r>
              <a:rPr lang="en-US" sz="2200" dirty="0">
                <a:solidFill>
                  <a:schemeClr val="accent5">
                    <a:lumMod val="50000"/>
                  </a:schemeClr>
                </a:solidFill>
              </a:rPr>
              <a:t> through smart analytics.</a:t>
            </a:r>
          </a:p>
        </p:txBody>
      </p:sp>
    </p:spTree>
    <p:extLst>
      <p:ext uri="{BB962C8B-B14F-4D97-AF65-F5344CB8AC3E}">
        <p14:creationId xmlns:p14="http://schemas.microsoft.com/office/powerpoint/2010/main" val="224530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878</Words>
  <Application>Microsoft Office PowerPoint</Application>
  <PresentationFormat>Widescreen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Franklin Gothic Book</vt:lpstr>
      <vt:lpstr>Helvetica Neue</vt:lpstr>
      <vt:lpstr>Wingdings</vt:lpstr>
      <vt:lpstr>office theme</vt:lpstr>
      <vt:lpstr>CAPSTONE PROJECT Student Performance Prediction System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PowerPoint Presentation</vt:lpstr>
      <vt:lpstr>Conclusion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Santhosh</dc:creator>
  <cp:lastModifiedBy>K Santhosh</cp:lastModifiedBy>
  <cp:revision>13</cp:revision>
  <dcterms:created xsi:type="dcterms:W3CDTF">2013-07-15T20:26:40Z</dcterms:created>
  <dcterms:modified xsi:type="dcterms:W3CDTF">2025-06-12T10:06:28Z</dcterms:modified>
</cp:coreProperties>
</file>