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63" r:id="rId7"/>
    <p:sldId id="268" r:id="rId8"/>
    <p:sldId id="264" r:id="rId9"/>
    <p:sldId id="266" r:id="rId10"/>
    <p:sldId id="265" r:id="rId11"/>
    <p:sldId id="267"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4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C947F9-6870-4DE9-BD57-EB9FCFE230B6}"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AA7FF1-5CDE-4A8A-9BE0-D86F7C3690FE}" type="slidenum">
              <a:rPr lang="en-IN" smtClean="0"/>
              <a:t>‹#›</a:t>
            </a:fld>
            <a:endParaRPr lang="en-IN"/>
          </a:p>
        </p:txBody>
      </p:sp>
    </p:spTree>
    <p:extLst>
      <p:ext uri="{BB962C8B-B14F-4D97-AF65-F5344CB8AC3E}">
        <p14:creationId xmlns:p14="http://schemas.microsoft.com/office/powerpoint/2010/main" val="1154463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C947F9-6870-4DE9-BD57-EB9FCFE230B6}"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AA7FF1-5CDE-4A8A-9BE0-D86F7C3690FE}" type="slidenum">
              <a:rPr lang="en-IN" smtClean="0"/>
              <a:t>‹#›</a:t>
            </a:fld>
            <a:endParaRPr lang="en-IN"/>
          </a:p>
        </p:txBody>
      </p:sp>
    </p:spTree>
    <p:extLst>
      <p:ext uri="{BB962C8B-B14F-4D97-AF65-F5344CB8AC3E}">
        <p14:creationId xmlns:p14="http://schemas.microsoft.com/office/powerpoint/2010/main" val="3970913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C947F9-6870-4DE9-BD57-EB9FCFE230B6}"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AA7FF1-5CDE-4A8A-9BE0-D86F7C3690F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60962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C947F9-6870-4DE9-BD57-EB9FCFE230B6}"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AA7FF1-5CDE-4A8A-9BE0-D86F7C3690FE}" type="slidenum">
              <a:rPr lang="en-IN" smtClean="0"/>
              <a:t>‹#›</a:t>
            </a:fld>
            <a:endParaRPr lang="en-IN"/>
          </a:p>
        </p:txBody>
      </p:sp>
    </p:spTree>
    <p:extLst>
      <p:ext uri="{BB962C8B-B14F-4D97-AF65-F5344CB8AC3E}">
        <p14:creationId xmlns:p14="http://schemas.microsoft.com/office/powerpoint/2010/main" val="2046706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C947F9-6870-4DE9-BD57-EB9FCFE230B6}"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AA7FF1-5CDE-4A8A-9BE0-D86F7C3690F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62408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C947F9-6870-4DE9-BD57-EB9FCFE230B6}"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AA7FF1-5CDE-4A8A-9BE0-D86F7C3690FE}" type="slidenum">
              <a:rPr lang="en-IN" smtClean="0"/>
              <a:t>‹#›</a:t>
            </a:fld>
            <a:endParaRPr lang="en-IN"/>
          </a:p>
        </p:txBody>
      </p:sp>
    </p:spTree>
    <p:extLst>
      <p:ext uri="{BB962C8B-B14F-4D97-AF65-F5344CB8AC3E}">
        <p14:creationId xmlns:p14="http://schemas.microsoft.com/office/powerpoint/2010/main" val="119575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C947F9-6870-4DE9-BD57-EB9FCFE230B6}"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AA7FF1-5CDE-4A8A-9BE0-D86F7C3690FE}" type="slidenum">
              <a:rPr lang="en-IN" smtClean="0"/>
              <a:t>‹#›</a:t>
            </a:fld>
            <a:endParaRPr lang="en-IN"/>
          </a:p>
        </p:txBody>
      </p:sp>
    </p:spTree>
    <p:extLst>
      <p:ext uri="{BB962C8B-B14F-4D97-AF65-F5344CB8AC3E}">
        <p14:creationId xmlns:p14="http://schemas.microsoft.com/office/powerpoint/2010/main" val="4265304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C947F9-6870-4DE9-BD57-EB9FCFE230B6}"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AA7FF1-5CDE-4A8A-9BE0-D86F7C3690FE}" type="slidenum">
              <a:rPr lang="en-IN" smtClean="0"/>
              <a:t>‹#›</a:t>
            </a:fld>
            <a:endParaRPr lang="en-IN"/>
          </a:p>
        </p:txBody>
      </p:sp>
    </p:spTree>
    <p:extLst>
      <p:ext uri="{BB962C8B-B14F-4D97-AF65-F5344CB8AC3E}">
        <p14:creationId xmlns:p14="http://schemas.microsoft.com/office/powerpoint/2010/main" val="262654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C947F9-6870-4DE9-BD57-EB9FCFE230B6}"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AA7FF1-5CDE-4A8A-9BE0-D86F7C3690FE}" type="slidenum">
              <a:rPr lang="en-IN" smtClean="0"/>
              <a:t>‹#›</a:t>
            </a:fld>
            <a:endParaRPr lang="en-IN"/>
          </a:p>
        </p:txBody>
      </p:sp>
    </p:spTree>
    <p:extLst>
      <p:ext uri="{BB962C8B-B14F-4D97-AF65-F5344CB8AC3E}">
        <p14:creationId xmlns:p14="http://schemas.microsoft.com/office/powerpoint/2010/main" val="3993209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C947F9-6870-4DE9-BD57-EB9FCFE230B6}"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AA7FF1-5CDE-4A8A-9BE0-D86F7C3690FE}" type="slidenum">
              <a:rPr lang="en-IN" smtClean="0"/>
              <a:t>‹#›</a:t>
            </a:fld>
            <a:endParaRPr lang="en-IN"/>
          </a:p>
        </p:txBody>
      </p:sp>
    </p:spTree>
    <p:extLst>
      <p:ext uri="{BB962C8B-B14F-4D97-AF65-F5344CB8AC3E}">
        <p14:creationId xmlns:p14="http://schemas.microsoft.com/office/powerpoint/2010/main" val="3246249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C947F9-6870-4DE9-BD57-EB9FCFE230B6}"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AA7FF1-5CDE-4A8A-9BE0-D86F7C3690FE}" type="slidenum">
              <a:rPr lang="en-IN" smtClean="0"/>
              <a:t>‹#›</a:t>
            </a:fld>
            <a:endParaRPr lang="en-IN"/>
          </a:p>
        </p:txBody>
      </p:sp>
    </p:spTree>
    <p:extLst>
      <p:ext uri="{BB962C8B-B14F-4D97-AF65-F5344CB8AC3E}">
        <p14:creationId xmlns:p14="http://schemas.microsoft.com/office/powerpoint/2010/main" val="1126253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C947F9-6870-4DE9-BD57-EB9FCFE230B6}" type="datetimeFigureOut">
              <a:rPr lang="en-IN" smtClean="0"/>
              <a:t>01-11-2023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AA7FF1-5CDE-4A8A-9BE0-D86F7C3690FE}" type="slidenum">
              <a:rPr lang="en-IN" smtClean="0"/>
              <a:t>‹#›</a:t>
            </a:fld>
            <a:endParaRPr lang="en-IN"/>
          </a:p>
        </p:txBody>
      </p:sp>
    </p:spTree>
    <p:extLst>
      <p:ext uri="{BB962C8B-B14F-4D97-AF65-F5344CB8AC3E}">
        <p14:creationId xmlns:p14="http://schemas.microsoft.com/office/powerpoint/2010/main" val="706829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C947F9-6870-4DE9-BD57-EB9FCFE230B6}" type="datetimeFigureOut">
              <a:rPr lang="en-IN" smtClean="0"/>
              <a:t>01-11-2023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AA7FF1-5CDE-4A8A-9BE0-D86F7C3690FE}" type="slidenum">
              <a:rPr lang="en-IN" smtClean="0"/>
              <a:t>‹#›</a:t>
            </a:fld>
            <a:endParaRPr lang="en-IN"/>
          </a:p>
        </p:txBody>
      </p:sp>
    </p:spTree>
    <p:extLst>
      <p:ext uri="{BB962C8B-B14F-4D97-AF65-F5344CB8AC3E}">
        <p14:creationId xmlns:p14="http://schemas.microsoft.com/office/powerpoint/2010/main" val="3217355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C947F9-6870-4DE9-BD57-EB9FCFE230B6}" type="datetimeFigureOut">
              <a:rPr lang="en-IN" smtClean="0"/>
              <a:t>01-11-2023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CAA7FF1-5CDE-4A8A-9BE0-D86F7C3690FE}" type="slidenum">
              <a:rPr lang="en-IN" smtClean="0"/>
              <a:t>‹#›</a:t>
            </a:fld>
            <a:endParaRPr lang="en-IN"/>
          </a:p>
        </p:txBody>
      </p:sp>
    </p:spTree>
    <p:extLst>
      <p:ext uri="{BB962C8B-B14F-4D97-AF65-F5344CB8AC3E}">
        <p14:creationId xmlns:p14="http://schemas.microsoft.com/office/powerpoint/2010/main" val="1482151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C947F9-6870-4DE9-BD57-EB9FCFE230B6}"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AA7FF1-5CDE-4A8A-9BE0-D86F7C3690FE}" type="slidenum">
              <a:rPr lang="en-IN" smtClean="0"/>
              <a:t>‹#›</a:t>
            </a:fld>
            <a:endParaRPr lang="en-IN"/>
          </a:p>
        </p:txBody>
      </p:sp>
    </p:spTree>
    <p:extLst>
      <p:ext uri="{BB962C8B-B14F-4D97-AF65-F5344CB8AC3E}">
        <p14:creationId xmlns:p14="http://schemas.microsoft.com/office/powerpoint/2010/main" val="1442220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C947F9-6870-4DE9-BD57-EB9FCFE230B6}"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AA7FF1-5CDE-4A8A-9BE0-D86F7C3690FE}" type="slidenum">
              <a:rPr lang="en-IN" smtClean="0"/>
              <a:t>‹#›</a:t>
            </a:fld>
            <a:endParaRPr lang="en-IN"/>
          </a:p>
        </p:txBody>
      </p:sp>
    </p:spTree>
    <p:extLst>
      <p:ext uri="{BB962C8B-B14F-4D97-AF65-F5344CB8AC3E}">
        <p14:creationId xmlns:p14="http://schemas.microsoft.com/office/powerpoint/2010/main" val="2496930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C947F9-6870-4DE9-BD57-EB9FCFE230B6}" type="datetimeFigureOut">
              <a:rPr lang="en-IN" smtClean="0"/>
              <a:t>01-11-2023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CAA7FF1-5CDE-4A8A-9BE0-D86F7C3690FE}" type="slidenum">
              <a:rPr lang="en-IN" smtClean="0"/>
              <a:t>‹#›</a:t>
            </a:fld>
            <a:endParaRPr lang="en-IN"/>
          </a:p>
        </p:txBody>
      </p:sp>
    </p:spTree>
    <p:extLst>
      <p:ext uri="{BB962C8B-B14F-4D97-AF65-F5344CB8AC3E}">
        <p14:creationId xmlns:p14="http://schemas.microsoft.com/office/powerpoint/2010/main" val="7159487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hyperlink" Target="https://flood-montioring.netlify.ap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5C360-F712-1956-CEE8-5EE9AAD6C7CC}"/>
              </a:ext>
            </a:extLst>
          </p:cNvPr>
          <p:cNvSpPr>
            <a:spLocks noGrp="1"/>
          </p:cNvSpPr>
          <p:nvPr>
            <p:ph type="ctrTitle"/>
          </p:nvPr>
        </p:nvSpPr>
        <p:spPr>
          <a:xfrm>
            <a:off x="1304925" y="333375"/>
            <a:ext cx="9363075" cy="2476500"/>
          </a:xfrm>
        </p:spPr>
        <p:txBody>
          <a:bodyPr>
            <a:normAutofit/>
          </a:bodyPr>
          <a:lstStyle/>
          <a:p>
            <a:r>
              <a:rPr lang="en-IN" sz="7200" b="1" dirty="0"/>
              <a:t>FLOOD MONITORING AND EARLY WARNING</a:t>
            </a:r>
          </a:p>
        </p:txBody>
      </p:sp>
      <p:sp>
        <p:nvSpPr>
          <p:cNvPr id="3" name="Subtitle 2">
            <a:extLst>
              <a:ext uri="{FF2B5EF4-FFF2-40B4-BE49-F238E27FC236}">
                <a16:creationId xmlns:a16="http://schemas.microsoft.com/office/drawing/2014/main" id="{4100CCFF-EA85-73C0-1173-DDC0A0A537EF}"/>
              </a:ext>
            </a:extLst>
          </p:cNvPr>
          <p:cNvSpPr>
            <a:spLocks noGrp="1"/>
          </p:cNvSpPr>
          <p:nvPr>
            <p:ph type="subTitle" idx="1"/>
          </p:nvPr>
        </p:nvSpPr>
        <p:spPr>
          <a:xfrm>
            <a:off x="261257" y="3619500"/>
            <a:ext cx="10673443" cy="523875"/>
          </a:xfrm>
        </p:spPr>
        <p:txBody>
          <a:bodyPr>
            <a:normAutofit fontScale="25000" lnSpcReduction="20000"/>
          </a:bodyPr>
          <a:lstStyle/>
          <a:p>
            <a:r>
              <a:rPr lang="en-US" sz="8000" dirty="0">
                <a:solidFill>
                  <a:srgbClr val="C00000"/>
                </a:solidFill>
                <a:latin typeface="Gill Sans MT" panose="020B0502020104020203" pitchFamily="34" charset="0"/>
                <a:ea typeface="Segoe UI Emoji" panose="020B0502040204020203" pitchFamily="34" charset="0"/>
              </a:rPr>
              <a:t>DEPARTMENT OF COMPUTER SCIENCE AND ENGINEERING</a:t>
            </a:r>
          </a:p>
          <a:p>
            <a:endParaRPr lang="en-US" sz="8000" dirty="0">
              <a:solidFill>
                <a:srgbClr val="002060"/>
              </a:solidFill>
              <a:latin typeface="Gill Sans MT" panose="020B0502020104020203" pitchFamily="34" charset="0"/>
              <a:ea typeface="Segoe UI Emoji" panose="020B0502040204020203" pitchFamily="34" charset="0"/>
            </a:endParaRPr>
          </a:p>
          <a:p>
            <a:pPr marL="0" indent="0">
              <a:buNone/>
            </a:pPr>
            <a:endParaRPr lang="en-US" sz="8000" dirty="0">
              <a:latin typeface="Gill Sans MT" panose="020B0502020104020203" pitchFamily="34" charset="0"/>
              <a:ea typeface="Segoe UI Emoji" panose="020B0502040204020203" pitchFamily="34" charset="0"/>
            </a:endParaRPr>
          </a:p>
          <a:p>
            <a:pPr marL="0" indent="0">
              <a:buNone/>
            </a:pPr>
            <a:r>
              <a:rPr lang="en-US" sz="8000" dirty="0">
                <a:solidFill>
                  <a:schemeClr val="tx1"/>
                </a:solidFill>
                <a:latin typeface="Gill Sans MT" panose="020B0502020104020203" pitchFamily="34" charset="0"/>
                <a:ea typeface="Segoe UI Emoji" panose="020B0502040204020203" pitchFamily="34" charset="0"/>
              </a:rPr>
              <a:t>TEAM NAME : </a:t>
            </a:r>
            <a:r>
              <a:rPr lang="en-US" sz="8000" dirty="0">
                <a:solidFill>
                  <a:srgbClr val="002060"/>
                </a:solidFill>
                <a:latin typeface="Gill Sans MT" panose="020B0502020104020203" pitchFamily="34" charset="0"/>
                <a:ea typeface="Segoe UI Emoji" panose="020B0502040204020203" pitchFamily="34" charset="0"/>
              </a:rPr>
              <a:t>Proj_224785_Team_2                                   </a:t>
            </a:r>
            <a:r>
              <a:rPr lang="en-US" sz="8000" dirty="0">
                <a:latin typeface="Gill Sans MT" panose="020B0502020104020203" pitchFamily="34" charset="0"/>
                <a:ea typeface="Segoe UI Emoji" panose="020B0502040204020203" pitchFamily="34" charset="0"/>
              </a:rPr>
              <a:t>TEAM MEMBERS : </a:t>
            </a:r>
          </a:p>
          <a:p>
            <a:pPr marL="0" indent="0">
              <a:buNone/>
            </a:pPr>
            <a:r>
              <a:rPr lang="en-US" sz="8000" dirty="0">
                <a:solidFill>
                  <a:srgbClr val="002060"/>
                </a:solidFill>
                <a:latin typeface="Gill Sans MT" panose="020B0502020104020203" pitchFamily="34" charset="0"/>
                <a:ea typeface="Segoe UI Emoji" panose="020B0502040204020203" pitchFamily="34" charset="0"/>
              </a:rPr>
              <a:t>                                                                                          </a:t>
            </a:r>
            <a:r>
              <a:rPr lang="en-US" sz="8000" dirty="0">
                <a:solidFill>
                  <a:srgbClr val="C00000"/>
                </a:solidFill>
                <a:latin typeface="Gill Sans MT" panose="020B0502020104020203" pitchFamily="34" charset="0"/>
                <a:ea typeface="Segoe UI Emoji" panose="020B0502040204020203" pitchFamily="34" charset="0"/>
              </a:rPr>
              <a:t>         1. RAMKUMAR.N(113321104079)                                                                                         </a:t>
            </a:r>
          </a:p>
          <a:p>
            <a:pPr marL="0" indent="0">
              <a:buNone/>
            </a:pPr>
            <a:r>
              <a:rPr lang="en-US" sz="8000" dirty="0">
                <a:solidFill>
                  <a:srgbClr val="C00000"/>
                </a:solidFill>
                <a:latin typeface="Gill Sans MT" panose="020B0502020104020203" pitchFamily="34" charset="0"/>
                <a:ea typeface="Segoe UI Emoji" panose="020B0502040204020203" pitchFamily="34" charset="0"/>
              </a:rPr>
              <a:t>                                                                                            </a:t>
            </a:r>
            <a:r>
              <a:rPr lang="en-IN" sz="8000" dirty="0">
                <a:solidFill>
                  <a:srgbClr val="C00000"/>
                </a:solidFill>
                <a:latin typeface="Gill Sans MT" panose="020B0502020104020203" pitchFamily="34" charset="0"/>
                <a:ea typeface="Segoe UI Emoji" panose="020B0502040204020203" pitchFamily="34" charset="0"/>
              </a:rPr>
              <a:t>2.RANJITH.Y(113321104080)</a:t>
            </a:r>
          </a:p>
          <a:p>
            <a:pPr marL="0" indent="0">
              <a:buNone/>
            </a:pPr>
            <a:r>
              <a:rPr lang="en-IN" sz="8000" dirty="0">
                <a:solidFill>
                  <a:srgbClr val="002060"/>
                </a:solidFill>
                <a:latin typeface="Gill Sans MT" panose="020B0502020104020203" pitchFamily="34" charset="0"/>
                <a:ea typeface="Segoe UI Emoji" panose="020B0502040204020203" pitchFamily="34" charset="0"/>
              </a:rPr>
              <a:t>PHASE 5                                                                                   </a:t>
            </a:r>
            <a:r>
              <a:rPr lang="en-IN" sz="8000" dirty="0">
                <a:solidFill>
                  <a:srgbClr val="C00000"/>
                </a:solidFill>
                <a:latin typeface="Gill Sans MT" panose="020B0502020104020203" pitchFamily="34" charset="0"/>
                <a:ea typeface="Segoe UI Emoji" panose="020B0502040204020203" pitchFamily="34" charset="0"/>
              </a:rPr>
              <a:t>3.SANTHOSH.K(113321104085) </a:t>
            </a:r>
          </a:p>
          <a:p>
            <a:pPr marL="0" indent="0">
              <a:buNone/>
            </a:pPr>
            <a:r>
              <a:rPr lang="en-IN" sz="8000" dirty="0">
                <a:solidFill>
                  <a:srgbClr val="C00000"/>
                </a:solidFill>
                <a:latin typeface="Gill Sans MT" panose="020B0502020104020203" pitchFamily="34" charset="0"/>
                <a:ea typeface="Segoe UI Emoji" panose="020B0502040204020203" pitchFamily="34" charset="0"/>
              </a:rPr>
              <a:t>                                                                                                 4.SANTHOSH.N(113321104086)    </a:t>
            </a:r>
          </a:p>
          <a:p>
            <a:pPr marL="0" indent="0">
              <a:buNone/>
            </a:pPr>
            <a:endParaRPr lang="en-IN" sz="7200" dirty="0">
              <a:solidFill>
                <a:srgbClr val="C00000"/>
              </a:solidFill>
              <a:latin typeface="Gill Sans MT" panose="020B0502020104020203" pitchFamily="34" charset="0"/>
              <a:ea typeface="Segoe UI Emoji" panose="020B0502040204020203" pitchFamily="34" charset="0"/>
            </a:endParaRPr>
          </a:p>
        </p:txBody>
      </p:sp>
    </p:spTree>
    <p:extLst>
      <p:ext uri="{BB962C8B-B14F-4D97-AF65-F5344CB8AC3E}">
        <p14:creationId xmlns:p14="http://schemas.microsoft.com/office/powerpoint/2010/main" val="3126125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3B8183C-16B9-733B-A8BC-8CE5341D838F}"/>
              </a:ext>
            </a:extLst>
          </p:cNvPr>
          <p:cNvPicPr>
            <a:picLocks noChangeAspect="1" noChangeArrowheads="1"/>
          </p:cNvPicPr>
          <p:nvPr/>
        </p:nvPicPr>
        <p:blipFill>
          <a:blip r:embed="rId2"/>
          <a:stretch>
            <a:fillRect/>
          </a:stretch>
        </p:blipFill>
        <p:spPr bwMode="auto">
          <a:xfrm>
            <a:off x="149290" y="2023187"/>
            <a:ext cx="11893420" cy="4755873"/>
          </a:xfrm>
          <a:prstGeom prst="rect">
            <a:avLst/>
          </a:prstGeom>
          <a:noFill/>
          <a:ln w="9525">
            <a:noFill/>
            <a:miter lim="800000"/>
          </a:ln>
          <a:effectLst/>
        </p:spPr>
      </p:pic>
      <p:sp>
        <p:nvSpPr>
          <p:cNvPr id="4" name="TextBox 3">
            <a:extLst>
              <a:ext uri="{FF2B5EF4-FFF2-40B4-BE49-F238E27FC236}">
                <a16:creationId xmlns:a16="http://schemas.microsoft.com/office/drawing/2014/main" id="{5608B167-017E-687C-DC98-30CECC4D42CF}"/>
              </a:ext>
            </a:extLst>
          </p:cNvPr>
          <p:cNvSpPr txBox="1"/>
          <p:nvPr/>
        </p:nvSpPr>
        <p:spPr>
          <a:xfrm>
            <a:off x="671805" y="261257"/>
            <a:ext cx="8481526" cy="1754326"/>
          </a:xfrm>
          <a:prstGeom prst="rect">
            <a:avLst/>
          </a:prstGeom>
          <a:noFill/>
        </p:spPr>
        <p:txBody>
          <a:bodyPr wrap="square">
            <a:spAutoFit/>
          </a:bodyPr>
          <a:lstStyle/>
          <a:p>
            <a:r>
              <a:rPr lang="en-US" sz="3600" dirty="0">
                <a:solidFill>
                  <a:schemeClr val="tx1"/>
                </a:solidFill>
              </a:rPr>
              <a:t>IMPLEMENTATION AND SIMULATION(Watch simulation video below):</a:t>
            </a:r>
            <a:endParaRPr lang="en-IN" sz="3600" dirty="0"/>
          </a:p>
        </p:txBody>
      </p:sp>
    </p:spTree>
    <p:extLst>
      <p:ext uri="{BB962C8B-B14F-4D97-AF65-F5344CB8AC3E}">
        <p14:creationId xmlns:p14="http://schemas.microsoft.com/office/powerpoint/2010/main" val="1957154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creen Recording 1">
            <a:hlinkClick r:id="" action="ppaction://media"/>
            <a:extLst>
              <a:ext uri="{FF2B5EF4-FFF2-40B4-BE49-F238E27FC236}">
                <a16:creationId xmlns:a16="http://schemas.microsoft.com/office/drawing/2014/main" id="{9233C2C3-985A-951A-8337-BE389E2E5370}"/>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73224" y="457200"/>
            <a:ext cx="11010123" cy="5832910"/>
          </a:xfrm>
          <a:prstGeom prst="rect">
            <a:avLst/>
          </a:prstGeom>
        </p:spPr>
      </p:pic>
    </p:spTree>
    <p:extLst>
      <p:ext uri="{BB962C8B-B14F-4D97-AF65-F5344CB8AC3E}">
        <p14:creationId xmlns:p14="http://schemas.microsoft.com/office/powerpoint/2010/main" val="206652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3295"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2"/>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2"/>
                                        </p:tgtEl>
                                      </p:cBhvr>
                                    </p:cmd>
                                  </p:childTnLst>
                                </p:cTn>
                              </p:par>
                            </p:childTnLst>
                          </p:cTn>
                        </p:par>
                      </p:childTnLst>
                    </p:cTn>
                  </p:par>
                </p:childTnLst>
              </p:cTn>
              <p:nextCondLst>
                <p:cond evt="onClick" delay="0">
                  <p:tgtEl>
                    <p:spTgt spid="2"/>
                  </p:tgtEl>
                </p:cond>
              </p:nextCondLst>
            </p:seq>
            <p:video>
              <p:cMediaNode vol="80000">
                <p:cTn id="12" fill="hold" display="0">
                  <p:stCondLst>
                    <p:cond delay="indefinite"/>
                  </p:stCondLst>
                  <p:endCondLst>
                    <p:cond evt="onNext" delay="0">
                      <p:tgtEl>
                        <p:sldTgt/>
                      </p:tgtEl>
                    </p:cond>
                    <p:cond evt="onPrev" delay="0">
                      <p:tgtEl>
                        <p:sldTgt/>
                      </p:tgtEl>
                    </p:cond>
                  </p:endCondLst>
                </p:cTn>
                <p:tgtEl>
                  <p:spTgt spid="2"/>
                </p:tgtEl>
              </p:cMediaNode>
            </p:vide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EB93A1-9D5D-4DCA-66D3-C80F64587A1F}"/>
              </a:ext>
            </a:extLst>
          </p:cNvPr>
          <p:cNvPicPr>
            <a:picLocks noChangeAspect="1"/>
          </p:cNvPicPr>
          <p:nvPr/>
        </p:nvPicPr>
        <p:blipFill>
          <a:blip r:embed="rId2"/>
          <a:stretch>
            <a:fillRect/>
          </a:stretch>
        </p:blipFill>
        <p:spPr>
          <a:xfrm>
            <a:off x="5682343" y="821096"/>
            <a:ext cx="6433130" cy="5701002"/>
          </a:xfrm>
          <a:prstGeom prst="rect">
            <a:avLst/>
          </a:prstGeom>
        </p:spPr>
      </p:pic>
      <p:pic>
        <p:nvPicPr>
          <p:cNvPr id="3" name="Picture 2">
            <a:extLst>
              <a:ext uri="{FF2B5EF4-FFF2-40B4-BE49-F238E27FC236}">
                <a16:creationId xmlns:a16="http://schemas.microsoft.com/office/drawing/2014/main" id="{E019CA72-9C5E-D192-42FE-202BE9A24F7F}"/>
              </a:ext>
            </a:extLst>
          </p:cNvPr>
          <p:cNvPicPr>
            <a:picLocks noChangeAspect="1"/>
          </p:cNvPicPr>
          <p:nvPr/>
        </p:nvPicPr>
        <p:blipFill>
          <a:blip r:embed="rId3"/>
          <a:stretch>
            <a:fillRect/>
          </a:stretch>
        </p:blipFill>
        <p:spPr>
          <a:xfrm>
            <a:off x="345233" y="1504740"/>
            <a:ext cx="4572000" cy="2480786"/>
          </a:xfrm>
          <a:prstGeom prst="rect">
            <a:avLst/>
          </a:prstGeom>
        </p:spPr>
      </p:pic>
      <p:sp>
        <p:nvSpPr>
          <p:cNvPr id="4" name="TextBox 3">
            <a:extLst>
              <a:ext uri="{FF2B5EF4-FFF2-40B4-BE49-F238E27FC236}">
                <a16:creationId xmlns:a16="http://schemas.microsoft.com/office/drawing/2014/main" id="{F6B1F53C-3ADB-BF12-584B-0249E6D0CA97}"/>
              </a:ext>
            </a:extLst>
          </p:cNvPr>
          <p:cNvSpPr txBox="1"/>
          <p:nvPr/>
        </p:nvSpPr>
        <p:spPr>
          <a:xfrm>
            <a:off x="223935" y="4926563"/>
            <a:ext cx="7434618" cy="1015663"/>
          </a:xfrm>
          <a:prstGeom prst="rect">
            <a:avLst/>
          </a:prstGeom>
          <a:noFill/>
        </p:spPr>
        <p:txBody>
          <a:bodyPr wrap="square">
            <a:spAutoFit/>
          </a:bodyPr>
          <a:lstStyle/>
          <a:p>
            <a:r>
              <a:rPr lang="en-IN" dirty="0"/>
              <a:t>CLICK AND SEE THE WEBSITE:</a:t>
            </a:r>
          </a:p>
          <a:p>
            <a:endParaRPr lang="en-IN" dirty="0"/>
          </a:p>
          <a:p>
            <a:r>
              <a:rPr lang="en-IN" sz="2400" dirty="0">
                <a:solidFill>
                  <a:srgbClr val="0070C0"/>
                </a:solidFill>
                <a:hlinkClick r:id="rId4">
                  <a:extLst>
                    <a:ext uri="{A12FA001-AC4F-418D-AE19-62706E023703}">
                      <ahyp:hlinkClr xmlns:ahyp="http://schemas.microsoft.com/office/drawing/2018/hyperlinkcolor" val="tx"/>
                    </a:ext>
                  </a:extLst>
                </a:hlinkClick>
              </a:rPr>
              <a:t>https://flood-montioring.netlify.app/</a:t>
            </a:r>
            <a:endParaRPr lang="en-IN" sz="2400" dirty="0">
              <a:solidFill>
                <a:srgbClr val="0070C0"/>
              </a:solidFill>
            </a:endParaRPr>
          </a:p>
        </p:txBody>
      </p:sp>
      <p:sp>
        <p:nvSpPr>
          <p:cNvPr id="6" name="TextBox 5">
            <a:extLst>
              <a:ext uri="{FF2B5EF4-FFF2-40B4-BE49-F238E27FC236}">
                <a16:creationId xmlns:a16="http://schemas.microsoft.com/office/drawing/2014/main" id="{2577F7F2-484C-86D8-460F-1F8DC85B7B71}"/>
              </a:ext>
            </a:extLst>
          </p:cNvPr>
          <p:cNvSpPr txBox="1"/>
          <p:nvPr/>
        </p:nvSpPr>
        <p:spPr>
          <a:xfrm>
            <a:off x="447869" y="410547"/>
            <a:ext cx="8826759" cy="101566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6000" dirty="0">
                <a:latin typeface="Söhne"/>
              </a:rPr>
              <a:t>WEBSITE :</a:t>
            </a:r>
            <a:endParaRPr kumimoji="0" lang="en-US" altLang="en-US" sz="6000" b="0" i="0" u="none" strike="noStrike" cap="none" normalizeH="0" baseline="0" dirty="0">
              <a:ln>
                <a:noFill/>
              </a:ln>
              <a:solidFill>
                <a:schemeClr val="tx1"/>
              </a:solidFill>
              <a:effectLst/>
              <a:latin typeface="Söhne"/>
            </a:endParaRPr>
          </a:p>
        </p:txBody>
      </p:sp>
    </p:spTree>
    <p:extLst>
      <p:ext uri="{BB962C8B-B14F-4D97-AF65-F5344CB8AC3E}">
        <p14:creationId xmlns:p14="http://schemas.microsoft.com/office/powerpoint/2010/main" val="968586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8F26EC-F48B-C328-09A7-C30D57CABD75}"/>
              </a:ext>
            </a:extLst>
          </p:cNvPr>
          <p:cNvSpPr txBox="1"/>
          <p:nvPr/>
        </p:nvSpPr>
        <p:spPr>
          <a:xfrm>
            <a:off x="550506" y="1866122"/>
            <a:ext cx="9479902" cy="35394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7030A0"/>
                </a:solidFill>
                <a:effectLst/>
                <a:latin typeface="Söhne"/>
              </a:rPr>
              <a:t>The development of a Flood Monitoring and Early Warning System is a critical endeavor to safeguard communities from the devastating effects of floods. By deploying advanced technology, data analysis, and community engagement, this project aims to create a robust system that can make a significant difference in reducing the impact of flood events and saving lives.</a:t>
            </a:r>
            <a:endParaRPr lang="en-IN" sz="3200" dirty="0">
              <a:solidFill>
                <a:srgbClr val="7030A0"/>
              </a:solidFill>
            </a:endParaRPr>
          </a:p>
        </p:txBody>
      </p:sp>
      <p:sp>
        <p:nvSpPr>
          <p:cNvPr id="5" name="TextBox 4">
            <a:extLst>
              <a:ext uri="{FF2B5EF4-FFF2-40B4-BE49-F238E27FC236}">
                <a16:creationId xmlns:a16="http://schemas.microsoft.com/office/drawing/2014/main" id="{AF8A861E-ED08-1333-D580-BDFB730629E2}"/>
              </a:ext>
            </a:extLst>
          </p:cNvPr>
          <p:cNvSpPr txBox="1"/>
          <p:nvPr/>
        </p:nvSpPr>
        <p:spPr>
          <a:xfrm>
            <a:off x="121298" y="690466"/>
            <a:ext cx="8257591" cy="83099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4800" dirty="0">
                <a:latin typeface="Söhne"/>
              </a:rPr>
              <a:t>CONCLUSION :</a:t>
            </a:r>
          </a:p>
        </p:txBody>
      </p:sp>
    </p:spTree>
    <p:extLst>
      <p:ext uri="{BB962C8B-B14F-4D97-AF65-F5344CB8AC3E}">
        <p14:creationId xmlns:p14="http://schemas.microsoft.com/office/powerpoint/2010/main" val="89785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hank You PowerPoint Template and Google Slides Theme">
            <a:extLst>
              <a:ext uri="{FF2B5EF4-FFF2-40B4-BE49-F238E27FC236}">
                <a16:creationId xmlns:a16="http://schemas.microsoft.com/office/drawing/2014/main" id="{7A767B37-BE96-9A7F-D804-A007EE90F2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702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061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2724810-7F9C-9B48-03FC-3AB7A767ED53}"/>
              </a:ext>
            </a:extLst>
          </p:cNvPr>
          <p:cNvSpPr txBox="1"/>
          <p:nvPr/>
        </p:nvSpPr>
        <p:spPr>
          <a:xfrm>
            <a:off x="0" y="0"/>
            <a:ext cx="11840546" cy="674030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400" b="0" i="0" u="none" strike="noStrike" cap="none" normalizeH="0" baseline="0" dirty="0">
                <a:ln>
                  <a:noFill/>
                </a:ln>
                <a:solidFill>
                  <a:srgbClr val="000000"/>
                </a:solidFill>
                <a:effectLst/>
                <a:latin typeface="Söhne"/>
              </a:rPr>
              <a:t>INNOVATION: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rgbClr val="000000"/>
                </a:solidFill>
                <a:effectLst/>
                <a:latin typeface="Söhne"/>
              </a:rPr>
              <a:t>Internet of Things (IoT) Sensors</a:t>
            </a:r>
            <a:r>
              <a:rPr kumimoji="0" lang="en-US" altLang="en-US" sz="1800" b="0" i="0" u="none" strike="noStrike" cap="none" normalizeH="0" baseline="0" dirty="0">
                <a:ln>
                  <a:noFill/>
                </a:ln>
                <a:solidFill>
                  <a:srgbClr val="000000"/>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C00000"/>
                </a:solidFill>
                <a:effectLst/>
                <a:latin typeface="Söhne"/>
              </a:rPr>
              <a:t>The use of a broader range of IoT sensors, including those for soil moisture, water quality, and river levels, can provide a more comprehensive view of flood risk factors.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C00000"/>
                </a:solidFill>
                <a:effectLst/>
                <a:latin typeface="Söhne"/>
              </a:rPr>
              <a:t>IoT devices can be more widely distributed, especially in remote or vulnerable areas.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rgbClr val="000000"/>
                </a:solidFill>
                <a:effectLst/>
                <a:latin typeface="Söhne"/>
              </a:rPr>
              <a:t>Blockchain for Data Verification</a:t>
            </a:r>
            <a:r>
              <a:rPr kumimoji="0" lang="en-US" altLang="en-US" sz="1800" b="0" i="0" u="none" strike="noStrike" cap="none" normalizeH="0" baseline="0" dirty="0">
                <a:ln>
                  <a:noFill/>
                </a:ln>
                <a:solidFill>
                  <a:srgbClr val="000000"/>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C00000"/>
                </a:solidFill>
                <a:effectLst/>
                <a:latin typeface="Söhne"/>
              </a:rPr>
              <a:t>Blockchain technology can be employed to ensure the integrity and authenticity of flood sensor data, preventing data tampering and enhancing trust in the information provided.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rgbClr val="000000"/>
                </a:solidFill>
                <a:effectLst/>
                <a:latin typeface="Söhne"/>
              </a:rPr>
              <a:t>Citizen Science and Crowdsourcing</a:t>
            </a:r>
            <a:r>
              <a:rPr kumimoji="0" lang="en-US" altLang="en-US" sz="1800" b="0" i="0" u="none" strike="noStrike" cap="none" normalizeH="0" baseline="0" dirty="0">
                <a:ln>
                  <a:noFill/>
                </a:ln>
                <a:solidFill>
                  <a:srgbClr val="000000"/>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C00000"/>
                </a:solidFill>
                <a:effectLst/>
                <a:latin typeface="Söhne"/>
              </a:rPr>
              <a:t>Engaging the public through mobile apps and social media to report flooding incidents in real time can provide additional data for early warning systems.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C00000"/>
                </a:solidFill>
                <a:effectLst/>
                <a:latin typeface="Söhne"/>
              </a:rPr>
              <a:t>Crowdsourced data can complement official monitoring efforts.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rgbClr val="000000"/>
                </a:solidFill>
                <a:effectLst/>
                <a:latin typeface="Söhne"/>
              </a:rPr>
              <a:t>Flood Modeling and Simulation</a:t>
            </a:r>
            <a:r>
              <a:rPr kumimoji="0" lang="en-US" altLang="en-US" sz="1800" b="0" i="0" u="none" strike="noStrike" cap="none" normalizeH="0" baseline="0" dirty="0">
                <a:ln>
                  <a:noFill/>
                </a:ln>
                <a:solidFill>
                  <a:srgbClr val="000000"/>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C00000"/>
                </a:solidFill>
                <a:effectLst/>
                <a:latin typeface="Söhne"/>
              </a:rPr>
              <a:t>Implementing high-resolution hydrodynamic and flood modeling to simulate flood scenarios, allowing for more accurate predictions of flood extent and impact.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rgbClr val="000000"/>
                </a:solidFill>
                <a:effectLst/>
                <a:latin typeface="Söhne"/>
              </a:rPr>
              <a:t>Satellite Remote Sensing</a:t>
            </a:r>
            <a:r>
              <a:rPr kumimoji="0" lang="en-US" altLang="en-US" sz="1800" b="0" i="0" u="none" strike="noStrike" cap="none" normalizeH="0" baseline="0" dirty="0">
                <a:ln>
                  <a:noFill/>
                </a:ln>
                <a:solidFill>
                  <a:srgbClr val="000000"/>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C00000"/>
                </a:solidFill>
                <a:effectLst/>
                <a:latin typeface="Söhne"/>
              </a:rPr>
              <a:t>Satellite data can provide valuable information on rainfall, water levels, and flood extents, aiding in the monitoring and early warning process.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rgbClr val="000000"/>
                </a:solidFill>
                <a:effectLst/>
                <a:latin typeface="Söhne"/>
              </a:rPr>
              <a:t>Early Warning Communication Channels</a:t>
            </a:r>
            <a:r>
              <a:rPr kumimoji="0" lang="en-US" altLang="en-US" sz="1800" b="0" i="0" u="none" strike="noStrike" cap="none" normalizeH="0" baseline="0" dirty="0">
                <a:ln>
                  <a:noFill/>
                </a:ln>
                <a:solidFill>
                  <a:srgbClr val="000000"/>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C00000"/>
                </a:solidFill>
                <a:effectLst/>
                <a:latin typeface="Söhne"/>
              </a:rPr>
              <a:t>Utilize a combination of communication channels, such as social media, mobile apps, and instant messaging services, to reach a wider audience with flood alerts.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C00000"/>
                </a:solidFill>
                <a:effectLst/>
                <a:latin typeface="Söhne"/>
              </a:rPr>
              <a:t>Implement multilingual and accessible alerting systems to ensure</a:t>
            </a:r>
            <a:endParaRPr lang="en-IN" dirty="0">
              <a:solidFill>
                <a:srgbClr val="C00000"/>
              </a:solidFill>
            </a:endParaRPr>
          </a:p>
        </p:txBody>
      </p:sp>
    </p:spTree>
    <p:extLst>
      <p:ext uri="{BB962C8B-B14F-4D97-AF65-F5344CB8AC3E}">
        <p14:creationId xmlns:p14="http://schemas.microsoft.com/office/powerpoint/2010/main" val="713467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FC5A9C-FB3B-5426-93FC-C263F5CA3F0B}"/>
              </a:ext>
            </a:extLst>
          </p:cNvPr>
          <p:cNvSpPr txBox="1"/>
          <p:nvPr/>
        </p:nvSpPr>
        <p:spPr>
          <a:xfrm>
            <a:off x="172616" y="1110343"/>
            <a:ext cx="11846767" cy="5632311"/>
          </a:xfrm>
          <a:prstGeom prst="rect">
            <a:avLst/>
          </a:prstGeom>
          <a:noFill/>
        </p:spPr>
        <p:txBody>
          <a:bodyPr wrap="square">
            <a:spAutoFit/>
          </a:bodyPr>
          <a:lstStyle/>
          <a:p>
            <a:r>
              <a:rPr lang="en-US" sz="2000" b="1" dirty="0"/>
              <a:t>1.Early Detection and Warning:</a:t>
            </a:r>
            <a:endParaRPr lang="en-US" sz="2000" dirty="0"/>
          </a:p>
          <a:p>
            <a:pPr lvl="1"/>
            <a:r>
              <a:rPr lang="en-US" sz="2000" dirty="0">
                <a:solidFill>
                  <a:schemeClr val="accent1">
                    <a:lumMod val="75000"/>
                  </a:schemeClr>
                </a:solidFill>
              </a:rPr>
              <a:t>Provide early and accurate detection of meteorological conditions and rising water levels to issue timely flood warnings.</a:t>
            </a:r>
          </a:p>
          <a:p>
            <a:r>
              <a:rPr lang="en-US" sz="2000" b="1" dirty="0"/>
              <a:t>2.Risk Assessment:</a:t>
            </a:r>
            <a:endParaRPr lang="en-US" sz="2000" dirty="0"/>
          </a:p>
          <a:p>
            <a:pPr lvl="1"/>
            <a:r>
              <a:rPr lang="en-US" sz="2000" dirty="0">
                <a:solidFill>
                  <a:schemeClr val="accent1">
                    <a:lumMod val="75000"/>
                  </a:schemeClr>
                </a:solidFill>
              </a:rPr>
              <a:t>Evaluate the potential impact of flooding on communities, infrastructure, and the environment.</a:t>
            </a:r>
          </a:p>
          <a:p>
            <a:r>
              <a:rPr lang="en-US" sz="2000" b="1" dirty="0"/>
              <a:t>3.Public Safety:</a:t>
            </a:r>
            <a:endParaRPr lang="en-US" sz="2000" dirty="0"/>
          </a:p>
          <a:p>
            <a:pPr lvl="1"/>
            <a:r>
              <a:rPr lang="en-US" sz="2000" dirty="0">
                <a:solidFill>
                  <a:schemeClr val="accent1">
                    <a:lumMod val="75000"/>
                  </a:schemeClr>
                </a:solidFill>
              </a:rPr>
              <a:t>Protect the lives of residents in flood-prone areas by providing clear and effective warnings and evacuation information.</a:t>
            </a:r>
          </a:p>
          <a:p>
            <a:r>
              <a:rPr lang="en-US" sz="2000" b="1" dirty="0"/>
              <a:t>4.Property Protection:</a:t>
            </a:r>
            <a:endParaRPr lang="en-US" sz="2000" dirty="0"/>
          </a:p>
          <a:p>
            <a:pPr lvl="1"/>
            <a:r>
              <a:rPr lang="en-US" sz="2000" dirty="0">
                <a:solidFill>
                  <a:schemeClr val="accent1">
                    <a:lumMod val="75000"/>
                  </a:schemeClr>
                </a:solidFill>
              </a:rPr>
              <a:t>Minimize damage to homes, businesses, and infrastructure through timely flood warnings and risk communication.</a:t>
            </a:r>
          </a:p>
          <a:p>
            <a:r>
              <a:rPr lang="en-US" sz="2000" b="1" dirty="0"/>
              <a:t>5.Infrastructure Resilience:</a:t>
            </a:r>
            <a:endParaRPr lang="en-US" sz="2000" dirty="0"/>
          </a:p>
          <a:p>
            <a:pPr lvl="1"/>
            <a:r>
              <a:rPr lang="en-US" sz="2000" dirty="0">
                <a:solidFill>
                  <a:schemeClr val="accent1">
                    <a:lumMod val="75000"/>
                  </a:schemeClr>
                </a:solidFill>
              </a:rPr>
              <a:t>Support the design and construction of resilient infrastructure that can withstand or mitigate flood impacts.</a:t>
            </a:r>
          </a:p>
          <a:p>
            <a:r>
              <a:rPr lang="en-US" sz="2000" b="1" dirty="0"/>
              <a:t>6.Emergency Response Coordination:</a:t>
            </a:r>
            <a:endParaRPr lang="en-US" sz="2000" dirty="0"/>
          </a:p>
          <a:p>
            <a:pPr lvl="1"/>
            <a:r>
              <a:rPr lang="en-US" sz="2000" dirty="0">
                <a:solidFill>
                  <a:schemeClr val="accent1">
                    <a:lumMod val="75000"/>
                  </a:schemeClr>
                </a:solidFill>
              </a:rPr>
              <a:t>Facilitate the coordinated response of emergency services and agencies during flood events.</a:t>
            </a:r>
          </a:p>
          <a:p>
            <a:r>
              <a:rPr lang="en-US" sz="2000" b="1" dirty="0"/>
              <a:t>7.Community Preparedness:</a:t>
            </a:r>
            <a:endParaRPr lang="en-US" sz="2000" dirty="0"/>
          </a:p>
          <a:p>
            <a:pPr lvl="1"/>
            <a:r>
              <a:rPr lang="en-US" sz="2000" dirty="0">
                <a:solidFill>
                  <a:schemeClr val="accent1">
                    <a:lumMod val="75000"/>
                  </a:schemeClr>
                </a:solidFill>
              </a:rPr>
              <a:t>Educate and prepare communities for flood risks, enabling them to respond.</a:t>
            </a:r>
          </a:p>
        </p:txBody>
      </p:sp>
      <p:sp>
        <p:nvSpPr>
          <p:cNvPr id="5" name="TextBox 4">
            <a:extLst>
              <a:ext uri="{FF2B5EF4-FFF2-40B4-BE49-F238E27FC236}">
                <a16:creationId xmlns:a16="http://schemas.microsoft.com/office/drawing/2014/main" id="{ECFC8C64-9339-8F5B-D7B7-831CDBC838E2}"/>
              </a:ext>
            </a:extLst>
          </p:cNvPr>
          <p:cNvSpPr txBox="1"/>
          <p:nvPr/>
        </p:nvSpPr>
        <p:spPr>
          <a:xfrm>
            <a:off x="172617" y="115346"/>
            <a:ext cx="8976048" cy="830997"/>
          </a:xfrm>
          <a:prstGeom prst="rect">
            <a:avLst/>
          </a:prstGeom>
          <a:noFill/>
        </p:spPr>
        <p:txBody>
          <a:bodyPr wrap="square">
            <a:spAutoFit/>
          </a:bodyPr>
          <a:lstStyle/>
          <a:p>
            <a:r>
              <a:rPr lang="en-US" sz="4800" dirty="0">
                <a:solidFill>
                  <a:schemeClr val="tx1"/>
                </a:solidFill>
              </a:rPr>
              <a:t>PROJECT OBJECTIVES:</a:t>
            </a:r>
            <a:endParaRPr lang="en-IN" sz="4800" dirty="0"/>
          </a:p>
        </p:txBody>
      </p:sp>
    </p:spTree>
    <p:extLst>
      <p:ext uri="{BB962C8B-B14F-4D97-AF65-F5344CB8AC3E}">
        <p14:creationId xmlns:p14="http://schemas.microsoft.com/office/powerpoint/2010/main" val="880338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7F6CC4-EEEA-EDD8-FDA5-16FC2014B849}"/>
              </a:ext>
            </a:extLst>
          </p:cNvPr>
          <p:cNvSpPr txBox="1"/>
          <p:nvPr/>
        </p:nvSpPr>
        <p:spPr>
          <a:xfrm>
            <a:off x="195943" y="1427583"/>
            <a:ext cx="11588620" cy="5232202"/>
          </a:xfrm>
          <a:prstGeom prst="rect">
            <a:avLst/>
          </a:prstGeom>
          <a:noFill/>
        </p:spPr>
        <p:txBody>
          <a:bodyPr wrap="square">
            <a:spAutoFit/>
          </a:bodyPr>
          <a:lstStyle/>
          <a:p>
            <a:r>
              <a:rPr lang="en-US" sz="1800" b="1" dirty="0"/>
              <a:t>1.Project Scope and Objectives:</a:t>
            </a:r>
            <a:endParaRPr lang="en-US" sz="1800" dirty="0"/>
          </a:p>
          <a:p>
            <a:pPr lvl="1"/>
            <a:r>
              <a:rPr lang="en-US" sz="1600" dirty="0">
                <a:solidFill>
                  <a:schemeClr val="accent1">
                    <a:lumMod val="75000"/>
                  </a:schemeClr>
                </a:solidFill>
              </a:rPr>
              <a:t>Define the specific goals and objectives of the system, including the geographical area it will cover, the types of floods it will address (e.g., riverine, flash floods, coastal), and the level of early warning desired.</a:t>
            </a:r>
          </a:p>
          <a:p>
            <a:r>
              <a:rPr lang="en-US" sz="1800" b="1" dirty="0"/>
              <a:t>2.Stakeholder Identification:</a:t>
            </a:r>
            <a:endParaRPr lang="en-US" sz="1800" dirty="0"/>
          </a:p>
          <a:p>
            <a:pPr lvl="1"/>
            <a:r>
              <a:rPr lang="en-US" sz="1600" dirty="0">
                <a:solidFill>
                  <a:schemeClr val="accent1">
                    <a:lumMod val="75000"/>
                  </a:schemeClr>
                </a:solidFill>
              </a:rPr>
              <a:t>Identify all stakeholders, including government agencies, local communities, emergency services, and NGOs, that will be involved in the project.</a:t>
            </a:r>
          </a:p>
          <a:p>
            <a:r>
              <a:rPr lang="en-US" sz="1800" b="1" dirty="0"/>
              <a:t>3.Budget and Funding Sources:</a:t>
            </a:r>
            <a:endParaRPr lang="en-US" sz="1800" dirty="0"/>
          </a:p>
          <a:p>
            <a:pPr lvl="1"/>
            <a:r>
              <a:rPr lang="en-US" sz="1600" dirty="0">
                <a:solidFill>
                  <a:schemeClr val="accent1">
                    <a:lumMod val="75000"/>
                  </a:schemeClr>
                </a:solidFill>
              </a:rPr>
              <a:t>Specify the project budget, including funding sources and financial constraints.</a:t>
            </a:r>
          </a:p>
          <a:p>
            <a:r>
              <a:rPr lang="en-US" sz="1800" b="1" dirty="0"/>
              <a:t>4.Early Warning Criteria:</a:t>
            </a:r>
            <a:endParaRPr lang="en-US" sz="1800" dirty="0"/>
          </a:p>
          <a:p>
            <a:r>
              <a:rPr lang="en-US" sz="1600" dirty="0">
                <a:solidFill>
                  <a:schemeClr val="accent1">
                    <a:lumMod val="75000"/>
                  </a:schemeClr>
                </a:solidFill>
              </a:rPr>
              <a:t>      Set clear and specific criteria for issuing flood warnings, such as trigger thresholds for various parameters (e.g., river      levels, rainfall intensity).</a:t>
            </a:r>
          </a:p>
          <a:p>
            <a:r>
              <a:rPr lang="en-US" sz="1800" b="1" dirty="0"/>
              <a:t>5.Sensor Deployment:</a:t>
            </a:r>
            <a:endParaRPr lang="en-US" sz="1800" dirty="0"/>
          </a:p>
          <a:p>
            <a:r>
              <a:rPr lang="en-US" sz="1600" dirty="0">
                <a:solidFill>
                  <a:schemeClr val="accent1">
                    <a:lumMod val="75000"/>
                  </a:schemeClr>
                </a:solidFill>
              </a:rPr>
              <a:t>      Define the number and types of sensors (water level sensors, rainfall gauges, weather stations, etc.) required and their locations.</a:t>
            </a:r>
          </a:p>
          <a:p>
            <a:pPr>
              <a:buNone/>
            </a:pPr>
            <a:r>
              <a:rPr lang="en-US" sz="1600" b="1" dirty="0"/>
              <a:t>    </a:t>
            </a:r>
            <a:r>
              <a:rPr lang="en-US" sz="1800" b="1" dirty="0"/>
              <a:t>6.Warning Dissemination:</a:t>
            </a:r>
            <a:endParaRPr lang="en-US" sz="1800" dirty="0"/>
          </a:p>
          <a:p>
            <a:r>
              <a:rPr lang="en-US" sz="1600" dirty="0">
                <a:solidFill>
                  <a:srgbClr val="C00000"/>
                </a:solidFill>
              </a:rPr>
              <a:t>      </a:t>
            </a:r>
            <a:r>
              <a:rPr lang="en-US" sz="1600" dirty="0">
                <a:solidFill>
                  <a:schemeClr val="accent1">
                    <a:lumMod val="75000"/>
                  </a:schemeClr>
                </a:solidFill>
              </a:rPr>
              <a:t>Define the methods for disseminating warnings, including sirens, mobile apps, SMS alerts, radio, and television</a:t>
            </a:r>
            <a:r>
              <a:rPr lang="en-US" sz="1600" dirty="0">
                <a:solidFill>
                  <a:srgbClr val="C00000"/>
                </a:solidFill>
              </a:rPr>
              <a:t> </a:t>
            </a:r>
            <a:r>
              <a:rPr lang="en-US" sz="1600" dirty="0">
                <a:solidFill>
                  <a:schemeClr val="accent1">
                    <a:lumMod val="75000"/>
                  </a:schemeClr>
                </a:solidFill>
              </a:rPr>
              <a:t>broadcasts.</a:t>
            </a:r>
          </a:p>
          <a:p>
            <a:r>
              <a:rPr lang="en-US" sz="1800" b="1" dirty="0"/>
              <a:t>7.Training:</a:t>
            </a:r>
            <a:endParaRPr lang="en-US" sz="1800" dirty="0"/>
          </a:p>
          <a:p>
            <a:r>
              <a:rPr lang="en-US" sz="1600" dirty="0">
                <a:solidFill>
                  <a:srgbClr val="C00000"/>
                </a:solidFill>
              </a:rPr>
              <a:t>     </a:t>
            </a:r>
            <a:r>
              <a:rPr lang="en-US" sz="1600" dirty="0">
                <a:solidFill>
                  <a:schemeClr val="accent1">
                    <a:lumMod val="75000"/>
                  </a:schemeClr>
                </a:solidFill>
              </a:rPr>
              <a:t>Provide training for system operators, emergency responders, and community members on how to use the system effectively.</a:t>
            </a:r>
          </a:p>
        </p:txBody>
      </p:sp>
      <p:sp>
        <p:nvSpPr>
          <p:cNvPr id="6" name="TextBox 5">
            <a:extLst>
              <a:ext uri="{FF2B5EF4-FFF2-40B4-BE49-F238E27FC236}">
                <a16:creationId xmlns:a16="http://schemas.microsoft.com/office/drawing/2014/main" id="{F7AF238A-8BD6-0329-8A38-7188B4571FF4}"/>
              </a:ext>
            </a:extLst>
          </p:cNvPr>
          <p:cNvSpPr txBox="1"/>
          <p:nvPr/>
        </p:nvSpPr>
        <p:spPr>
          <a:xfrm>
            <a:off x="195943" y="513184"/>
            <a:ext cx="8957387" cy="707886"/>
          </a:xfrm>
          <a:prstGeom prst="rect">
            <a:avLst/>
          </a:prstGeom>
          <a:noFill/>
        </p:spPr>
        <p:txBody>
          <a:bodyPr wrap="square">
            <a:spAutoFit/>
          </a:bodyPr>
          <a:lstStyle/>
          <a:p>
            <a:r>
              <a:rPr lang="en-US" sz="4000" dirty="0">
                <a:solidFill>
                  <a:schemeClr val="tx1"/>
                </a:solidFill>
              </a:rPr>
              <a:t>PROJECT REQUIREMENTS:</a:t>
            </a:r>
            <a:endParaRPr lang="en-IN" sz="4000" dirty="0"/>
          </a:p>
        </p:txBody>
      </p:sp>
    </p:spTree>
    <p:extLst>
      <p:ext uri="{BB962C8B-B14F-4D97-AF65-F5344CB8AC3E}">
        <p14:creationId xmlns:p14="http://schemas.microsoft.com/office/powerpoint/2010/main" val="1042639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0E9000-343C-9CD2-E00E-FD3677E51E4F}"/>
              </a:ext>
            </a:extLst>
          </p:cNvPr>
          <p:cNvPicPr>
            <a:picLocks noChangeAspect="1"/>
          </p:cNvPicPr>
          <p:nvPr/>
        </p:nvPicPr>
        <p:blipFill>
          <a:blip r:embed="rId2"/>
          <a:stretch>
            <a:fillRect/>
          </a:stretch>
        </p:blipFill>
        <p:spPr>
          <a:xfrm>
            <a:off x="0" y="1315615"/>
            <a:ext cx="12192000" cy="5542385"/>
          </a:xfrm>
          <a:prstGeom prst="rect">
            <a:avLst/>
          </a:prstGeom>
        </p:spPr>
      </p:pic>
      <p:sp>
        <p:nvSpPr>
          <p:cNvPr id="6" name="TextBox 5">
            <a:extLst>
              <a:ext uri="{FF2B5EF4-FFF2-40B4-BE49-F238E27FC236}">
                <a16:creationId xmlns:a16="http://schemas.microsoft.com/office/drawing/2014/main" id="{EDAD359F-3771-0E96-869D-D8D3CD1ADE6E}"/>
              </a:ext>
            </a:extLst>
          </p:cNvPr>
          <p:cNvSpPr txBox="1"/>
          <p:nvPr/>
        </p:nvSpPr>
        <p:spPr>
          <a:xfrm>
            <a:off x="485192" y="466531"/>
            <a:ext cx="8668138" cy="830997"/>
          </a:xfrm>
          <a:prstGeom prst="rect">
            <a:avLst/>
          </a:prstGeom>
          <a:noFill/>
        </p:spPr>
        <p:txBody>
          <a:bodyPr wrap="square">
            <a:spAutoFit/>
          </a:bodyPr>
          <a:lstStyle/>
          <a:p>
            <a:r>
              <a:rPr lang="en-IN" sz="4800" dirty="0">
                <a:solidFill>
                  <a:schemeClr val="tx1"/>
                </a:solidFill>
              </a:rPr>
              <a:t>RASPBERRY PI INTEGRATION:</a:t>
            </a:r>
            <a:endParaRPr lang="en-IN" sz="4800" dirty="0"/>
          </a:p>
        </p:txBody>
      </p:sp>
    </p:spTree>
    <p:extLst>
      <p:ext uri="{BB962C8B-B14F-4D97-AF65-F5344CB8AC3E}">
        <p14:creationId xmlns:p14="http://schemas.microsoft.com/office/powerpoint/2010/main" val="114294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C:\Users\skillrack\Videos\3.3V-for-the-Ultrasonic-Sensor-to-protect-esp8266-from-damaging.png">
            <a:extLst>
              <a:ext uri="{FF2B5EF4-FFF2-40B4-BE49-F238E27FC236}">
                <a16:creationId xmlns:a16="http://schemas.microsoft.com/office/drawing/2014/main" id="{2F12CC3E-83A9-7315-702D-4ABB372D493B}"/>
              </a:ext>
            </a:extLst>
          </p:cNvPr>
          <p:cNvPicPr>
            <a:picLocks noChangeAspect="1" noChangeArrowheads="1"/>
          </p:cNvPicPr>
          <p:nvPr/>
        </p:nvPicPr>
        <p:blipFill>
          <a:blip r:embed="rId2"/>
          <a:stretch>
            <a:fillRect/>
          </a:stretch>
        </p:blipFill>
        <p:spPr bwMode="auto">
          <a:xfrm>
            <a:off x="0" y="1481137"/>
            <a:ext cx="12192000" cy="5376863"/>
          </a:xfrm>
          <a:prstGeom prst="rect">
            <a:avLst/>
          </a:prstGeom>
          <a:noFill/>
        </p:spPr>
      </p:pic>
      <p:sp>
        <p:nvSpPr>
          <p:cNvPr id="4" name="TextBox 3">
            <a:extLst>
              <a:ext uri="{FF2B5EF4-FFF2-40B4-BE49-F238E27FC236}">
                <a16:creationId xmlns:a16="http://schemas.microsoft.com/office/drawing/2014/main" id="{AC67CDF0-9D23-EC05-DEE7-E5BD899D5637}"/>
              </a:ext>
            </a:extLst>
          </p:cNvPr>
          <p:cNvSpPr txBox="1"/>
          <p:nvPr/>
        </p:nvSpPr>
        <p:spPr>
          <a:xfrm>
            <a:off x="167951" y="457200"/>
            <a:ext cx="8696130" cy="830997"/>
          </a:xfrm>
          <a:prstGeom prst="rect">
            <a:avLst/>
          </a:prstGeom>
          <a:noFill/>
        </p:spPr>
        <p:txBody>
          <a:bodyPr wrap="square">
            <a:spAutoFit/>
          </a:bodyPr>
          <a:lstStyle/>
          <a:p>
            <a:r>
              <a:rPr lang="en-US" sz="4800" dirty="0">
                <a:solidFill>
                  <a:schemeClr val="tx1"/>
                </a:solidFill>
              </a:rPr>
              <a:t>ARDUINO INTEGRATION</a:t>
            </a:r>
            <a:r>
              <a:rPr lang="en-US" dirty="0">
                <a:solidFill>
                  <a:schemeClr val="tx1"/>
                </a:solidFill>
              </a:rPr>
              <a:t>:</a:t>
            </a:r>
            <a:endParaRPr lang="en-IN" dirty="0"/>
          </a:p>
        </p:txBody>
      </p:sp>
    </p:spTree>
    <p:extLst>
      <p:ext uri="{BB962C8B-B14F-4D97-AF65-F5344CB8AC3E}">
        <p14:creationId xmlns:p14="http://schemas.microsoft.com/office/powerpoint/2010/main" val="718829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Example implementation of a Flood Early Warning System based on the IoT. |  Download Scientific Diagram">
            <a:extLst>
              <a:ext uri="{FF2B5EF4-FFF2-40B4-BE49-F238E27FC236}">
                <a16:creationId xmlns:a16="http://schemas.microsoft.com/office/drawing/2014/main" id="{60481D20-18C5-32C7-F2D7-C81468C0F2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65" y="1240971"/>
            <a:ext cx="11765902" cy="53557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E990AB5-35FA-0532-5259-90AD05CD4920}"/>
              </a:ext>
            </a:extLst>
          </p:cNvPr>
          <p:cNvSpPr txBox="1"/>
          <p:nvPr/>
        </p:nvSpPr>
        <p:spPr>
          <a:xfrm>
            <a:off x="2453951" y="261257"/>
            <a:ext cx="6699379" cy="110799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600" b="0" i="0" u="none" strike="noStrike" cap="none" normalizeH="0" baseline="0" dirty="0">
                <a:ln>
                  <a:noFill/>
                </a:ln>
                <a:solidFill>
                  <a:schemeClr val="tx1"/>
                </a:solidFill>
                <a:effectLst/>
                <a:latin typeface="Söhne"/>
              </a:rPr>
              <a:t>IOT SENSOR</a:t>
            </a:r>
          </a:p>
        </p:txBody>
      </p:sp>
    </p:spTree>
    <p:extLst>
      <p:ext uri="{BB962C8B-B14F-4D97-AF65-F5344CB8AC3E}">
        <p14:creationId xmlns:p14="http://schemas.microsoft.com/office/powerpoint/2010/main" val="1647320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2D7AD2-FC30-1320-4211-6701B560B720}"/>
              </a:ext>
            </a:extLst>
          </p:cNvPr>
          <p:cNvSpPr txBox="1"/>
          <p:nvPr/>
        </p:nvSpPr>
        <p:spPr>
          <a:xfrm>
            <a:off x="223935" y="1931438"/>
            <a:ext cx="11616612" cy="3970318"/>
          </a:xfrm>
          <a:prstGeom prst="rect">
            <a:avLst/>
          </a:prstGeom>
          <a:noFill/>
        </p:spPr>
        <p:txBody>
          <a:bodyPr wrap="square">
            <a:spAutoFit/>
          </a:bodyPr>
          <a:lstStyle/>
          <a:p>
            <a:pPr marL="109728" indent="0">
              <a:buNone/>
            </a:pPr>
            <a:r>
              <a:rPr lang="en-IN" dirty="0"/>
              <a:t>HARDWARE COMPONENTS:      PYTHON SCRIPT DEVELOPMENT:                              PYTHON SCRIPT </a:t>
            </a:r>
          </a:p>
          <a:p>
            <a:pPr marL="109728" indent="0">
              <a:buNone/>
            </a:pPr>
            <a:r>
              <a:rPr lang="en-IN" dirty="0">
                <a:solidFill>
                  <a:schemeClr val="accent2">
                    <a:lumMod val="50000"/>
                  </a:schemeClr>
                </a:solidFill>
              </a:rPr>
              <a:t>1.Raspberry Pi                            1.Setting Up the Central Server                                       </a:t>
            </a:r>
            <a:r>
              <a:rPr lang="en-IN" dirty="0"/>
              <a:t>DEVELOPMENT FOR </a:t>
            </a:r>
          </a:p>
          <a:p>
            <a:pPr marL="109728" indent="0">
              <a:buNone/>
            </a:pPr>
            <a:r>
              <a:rPr lang="en-IN" dirty="0">
                <a:solidFill>
                  <a:schemeClr val="accent2">
                    <a:lumMod val="50000"/>
                  </a:schemeClr>
                </a:solidFill>
              </a:rPr>
              <a:t>2.Water Flow Sensor                  Environment                                                                   </a:t>
            </a:r>
            <a:r>
              <a:rPr lang="en-IN" dirty="0"/>
              <a:t>CENTRAL SERVER:</a:t>
            </a:r>
          </a:p>
          <a:p>
            <a:pPr marL="109728" indent="0">
              <a:buNone/>
            </a:pPr>
            <a:r>
              <a:rPr lang="en-IN" dirty="0">
                <a:solidFill>
                  <a:schemeClr val="accent2">
                    <a:lumMod val="50000"/>
                  </a:schemeClr>
                </a:solidFill>
              </a:rPr>
              <a:t>3.Solenoid Valve                          2.Data Reception                             </a:t>
            </a:r>
          </a:p>
          <a:p>
            <a:pPr marL="109728" indent="0">
              <a:buNone/>
            </a:pPr>
            <a:r>
              <a:rPr lang="en-IN" dirty="0">
                <a:solidFill>
                  <a:schemeClr val="accent2">
                    <a:lumMod val="50000"/>
                  </a:schemeClr>
                </a:solidFill>
              </a:rPr>
              <a:t>4.Wi-Fi Module                          3.Data Storage                                                             1.Importing Required </a:t>
            </a:r>
          </a:p>
          <a:p>
            <a:pPr marL="109728" indent="0">
              <a:buNone/>
            </a:pPr>
            <a:r>
              <a:rPr lang="en-IN" dirty="0">
                <a:solidFill>
                  <a:schemeClr val="accent2">
                    <a:lumMod val="50000"/>
                  </a:schemeClr>
                </a:solidFill>
              </a:rPr>
              <a:t>5.Power Supply                          4.Data Visualization                                                        Libraries</a:t>
            </a:r>
          </a:p>
          <a:p>
            <a:pPr marL="109728" indent="0">
              <a:buNone/>
            </a:pPr>
            <a:r>
              <a:rPr lang="en-IN" dirty="0">
                <a:solidFill>
                  <a:schemeClr val="accent2">
                    <a:lumMod val="50000"/>
                  </a:schemeClr>
                </a:solidFill>
              </a:rPr>
              <a:t>                                                 5.Error Handling                                                            2.Data Visualization</a:t>
            </a:r>
          </a:p>
          <a:p>
            <a:pPr marL="109728" indent="0">
              <a:buNone/>
            </a:pPr>
            <a:r>
              <a:rPr lang="en-IN" dirty="0"/>
              <a:t>SOFTWARE COMPONENTS:          </a:t>
            </a:r>
            <a:r>
              <a:rPr lang="en-IN" dirty="0">
                <a:solidFill>
                  <a:schemeClr val="accent2">
                    <a:lumMod val="50000"/>
                  </a:schemeClr>
                </a:solidFill>
              </a:rPr>
              <a:t>6.Testing                                                                       3.Data Processing and   </a:t>
            </a:r>
          </a:p>
          <a:p>
            <a:pPr marL="109728" indent="0">
              <a:buNone/>
            </a:pPr>
            <a:r>
              <a:rPr lang="en-IN" dirty="0">
                <a:solidFill>
                  <a:schemeClr val="accent2">
                    <a:lumMod val="50000"/>
                  </a:schemeClr>
                </a:solidFill>
              </a:rPr>
              <a:t>1.MQTT                                     7.Control Logic                                                              Analysis</a:t>
            </a:r>
          </a:p>
          <a:p>
            <a:pPr marL="109728" indent="0">
              <a:buNone/>
            </a:pPr>
            <a:r>
              <a:rPr lang="en-IN" dirty="0">
                <a:solidFill>
                  <a:schemeClr val="accent2">
                    <a:lumMod val="50000"/>
                  </a:schemeClr>
                </a:solidFill>
              </a:rPr>
              <a:t>2.Python                                     8.Documentation                                                        4.User Authentication</a:t>
            </a:r>
          </a:p>
          <a:p>
            <a:pPr marL="109728" indent="0">
              <a:buNone/>
            </a:pPr>
            <a:r>
              <a:rPr lang="en-IN" dirty="0">
                <a:solidFill>
                  <a:schemeClr val="accent2">
                    <a:lumMod val="50000"/>
                  </a:schemeClr>
                </a:solidFill>
              </a:rPr>
              <a:t>3.Cloud server                            9.Power Management                                         and Access control</a:t>
            </a:r>
          </a:p>
          <a:p>
            <a:pPr marL="109728" indent="0">
              <a:buNone/>
            </a:pPr>
            <a:r>
              <a:rPr lang="en-IN" dirty="0">
                <a:solidFill>
                  <a:schemeClr val="accent2">
                    <a:lumMod val="50000"/>
                  </a:schemeClr>
                </a:solidFill>
              </a:rPr>
              <a:t>                                                                                                                                      5.Security Measures</a:t>
            </a:r>
          </a:p>
          <a:p>
            <a:pPr marL="109728" indent="0">
              <a:buNone/>
            </a:pPr>
            <a:r>
              <a:rPr lang="en-IN" dirty="0">
                <a:solidFill>
                  <a:schemeClr val="accent2">
                    <a:lumMod val="50000"/>
                  </a:schemeClr>
                </a:solidFill>
              </a:rPr>
              <a:t>                                                                                                                                       6.Testing and</a:t>
            </a:r>
          </a:p>
          <a:p>
            <a:pPr marL="109728" indent="0">
              <a:buNone/>
            </a:pPr>
            <a:r>
              <a:rPr lang="en-IN" dirty="0">
                <a:solidFill>
                  <a:schemeClr val="accent2">
                    <a:lumMod val="50000"/>
                  </a:schemeClr>
                </a:solidFill>
              </a:rPr>
              <a:t>                                                                                                                                            Debugging</a:t>
            </a:r>
            <a:endParaRPr lang="en-IN" dirty="0"/>
          </a:p>
        </p:txBody>
      </p:sp>
      <p:sp>
        <p:nvSpPr>
          <p:cNvPr id="7" name="TextBox 6">
            <a:extLst>
              <a:ext uri="{FF2B5EF4-FFF2-40B4-BE49-F238E27FC236}">
                <a16:creationId xmlns:a16="http://schemas.microsoft.com/office/drawing/2014/main" id="{D6F9956E-8487-72D5-26F4-C580114A1D5A}"/>
              </a:ext>
            </a:extLst>
          </p:cNvPr>
          <p:cNvSpPr txBox="1"/>
          <p:nvPr/>
        </p:nvSpPr>
        <p:spPr>
          <a:xfrm>
            <a:off x="223935" y="783771"/>
            <a:ext cx="8985379" cy="923330"/>
          </a:xfrm>
          <a:prstGeom prst="rect">
            <a:avLst/>
          </a:prstGeom>
          <a:noFill/>
        </p:spPr>
        <p:txBody>
          <a:bodyPr wrap="square">
            <a:spAutoFit/>
          </a:bodyPr>
          <a:lstStyle/>
          <a:p>
            <a:r>
              <a:rPr lang="en-IN" sz="5400" dirty="0">
                <a:solidFill>
                  <a:schemeClr val="tx1">
                    <a:lumMod val="95000"/>
                    <a:lumOff val="5000"/>
                  </a:schemeClr>
                </a:solidFill>
              </a:rPr>
              <a:t>CODE  IMPLEMENTATION:</a:t>
            </a:r>
            <a:endParaRPr lang="en-IN" sz="5400" dirty="0"/>
          </a:p>
        </p:txBody>
      </p:sp>
    </p:spTree>
    <p:extLst>
      <p:ext uri="{BB962C8B-B14F-4D97-AF65-F5344CB8AC3E}">
        <p14:creationId xmlns:p14="http://schemas.microsoft.com/office/powerpoint/2010/main" val="306762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282D6-CBE7-129F-D658-7E839DF56192}"/>
              </a:ext>
            </a:extLst>
          </p:cNvPr>
          <p:cNvSpPr>
            <a:spLocks noGrp="1"/>
          </p:cNvSpPr>
          <p:nvPr>
            <p:ph type="title"/>
          </p:nvPr>
        </p:nvSpPr>
        <p:spPr>
          <a:xfrm>
            <a:off x="457200" y="609600"/>
            <a:ext cx="8816802" cy="4792824"/>
          </a:xfrm>
        </p:spPr>
        <p:txBody>
          <a:bodyPr>
            <a:normAutofit fontScale="90000"/>
          </a:bodyPr>
          <a:lstStyle/>
          <a:p>
            <a:r>
              <a:rPr lang="en-IN" dirty="0">
                <a:solidFill>
                  <a:schemeClr val="tx1"/>
                </a:solidFill>
              </a:rPr>
              <a:t>MOBILE APP DEVELOPMENT :</a:t>
            </a:r>
            <a:br>
              <a:rPr lang="en-IN" dirty="0">
                <a:solidFill>
                  <a:srgbClr val="00B050"/>
                </a:solidFill>
              </a:rPr>
            </a:br>
            <a:br>
              <a:rPr lang="en-IN" dirty="0">
                <a:solidFill>
                  <a:srgbClr val="00B050"/>
                </a:solidFill>
              </a:rPr>
            </a:br>
            <a:r>
              <a:rPr lang="en-IN" dirty="0">
                <a:solidFill>
                  <a:schemeClr val="accent5">
                    <a:lumMod val="75000"/>
                  </a:schemeClr>
                </a:solidFill>
              </a:rPr>
              <a:t>1.Objectives</a:t>
            </a:r>
            <a:br>
              <a:rPr lang="en-IN" dirty="0">
                <a:solidFill>
                  <a:schemeClr val="accent5">
                    <a:lumMod val="75000"/>
                  </a:schemeClr>
                </a:solidFill>
              </a:rPr>
            </a:br>
            <a:r>
              <a:rPr lang="en-IN" dirty="0">
                <a:solidFill>
                  <a:schemeClr val="accent5">
                    <a:lumMod val="75000"/>
                  </a:schemeClr>
                </a:solidFill>
              </a:rPr>
              <a:t>2.Market Research</a:t>
            </a:r>
            <a:br>
              <a:rPr lang="en-IN" dirty="0">
                <a:solidFill>
                  <a:schemeClr val="accent5">
                    <a:lumMod val="75000"/>
                  </a:schemeClr>
                </a:solidFill>
              </a:rPr>
            </a:br>
            <a:r>
              <a:rPr lang="en-IN" dirty="0">
                <a:solidFill>
                  <a:schemeClr val="accent5">
                    <a:lumMod val="75000"/>
                  </a:schemeClr>
                </a:solidFill>
              </a:rPr>
              <a:t>3.Technology stack</a:t>
            </a:r>
            <a:br>
              <a:rPr lang="en-IN" dirty="0">
                <a:solidFill>
                  <a:schemeClr val="accent5">
                    <a:lumMod val="75000"/>
                  </a:schemeClr>
                </a:solidFill>
              </a:rPr>
            </a:br>
            <a:r>
              <a:rPr lang="en-IN" dirty="0">
                <a:solidFill>
                  <a:schemeClr val="accent5">
                    <a:lumMod val="75000"/>
                  </a:schemeClr>
                </a:solidFill>
              </a:rPr>
              <a:t>4.Feature Set</a:t>
            </a:r>
            <a:br>
              <a:rPr lang="en-IN" dirty="0">
                <a:solidFill>
                  <a:schemeClr val="accent5">
                    <a:lumMod val="75000"/>
                  </a:schemeClr>
                </a:solidFill>
              </a:rPr>
            </a:br>
            <a:r>
              <a:rPr lang="en-IN" dirty="0">
                <a:solidFill>
                  <a:schemeClr val="accent5">
                    <a:lumMod val="75000"/>
                  </a:schemeClr>
                </a:solidFill>
              </a:rPr>
              <a:t>5.Backend Development</a:t>
            </a:r>
            <a:br>
              <a:rPr lang="en-IN" dirty="0">
                <a:solidFill>
                  <a:schemeClr val="accent5">
                    <a:lumMod val="75000"/>
                  </a:schemeClr>
                </a:solidFill>
              </a:rPr>
            </a:br>
            <a:r>
              <a:rPr lang="en-IN" dirty="0">
                <a:solidFill>
                  <a:schemeClr val="accent5">
                    <a:lumMod val="75000"/>
                  </a:schemeClr>
                </a:solidFill>
              </a:rPr>
              <a:t>6.Testing</a:t>
            </a:r>
            <a:br>
              <a:rPr lang="en-IN" dirty="0">
                <a:solidFill>
                  <a:schemeClr val="accent5">
                    <a:lumMod val="75000"/>
                  </a:schemeClr>
                </a:solidFill>
              </a:rPr>
            </a:br>
            <a:r>
              <a:rPr lang="en-IN" dirty="0">
                <a:solidFill>
                  <a:schemeClr val="accent5">
                    <a:lumMod val="75000"/>
                  </a:schemeClr>
                </a:solidFill>
              </a:rPr>
              <a:t>7.IoT Integration</a:t>
            </a:r>
            <a:br>
              <a:rPr lang="en-IN" dirty="0">
                <a:solidFill>
                  <a:schemeClr val="accent5">
                    <a:lumMod val="75000"/>
                  </a:schemeClr>
                </a:solidFill>
              </a:rPr>
            </a:br>
            <a:r>
              <a:rPr lang="en-IN" dirty="0">
                <a:solidFill>
                  <a:schemeClr val="accent5">
                    <a:lumMod val="75000"/>
                  </a:schemeClr>
                </a:solidFill>
              </a:rPr>
              <a:t>8.Security and Privacy</a:t>
            </a:r>
            <a:br>
              <a:rPr lang="en-IN" dirty="0">
                <a:solidFill>
                  <a:schemeClr val="accent5">
                    <a:lumMod val="75000"/>
                  </a:schemeClr>
                </a:solidFill>
              </a:rPr>
            </a:br>
            <a:r>
              <a:rPr lang="en-IN" dirty="0">
                <a:solidFill>
                  <a:schemeClr val="accent5">
                    <a:lumMod val="75000"/>
                  </a:schemeClr>
                </a:solidFill>
              </a:rPr>
              <a:t>9.Visualization</a:t>
            </a:r>
            <a:br>
              <a:rPr lang="en-IN" dirty="0">
                <a:solidFill>
                  <a:schemeClr val="accent5">
                    <a:lumMod val="75000"/>
                  </a:schemeClr>
                </a:solidFill>
              </a:rPr>
            </a:br>
            <a:r>
              <a:rPr lang="en-IN" dirty="0">
                <a:solidFill>
                  <a:schemeClr val="accent5">
                    <a:lumMod val="75000"/>
                  </a:schemeClr>
                </a:solidFill>
              </a:rPr>
              <a:t>10.User Testing</a:t>
            </a:r>
            <a:br>
              <a:rPr lang="en-IN" dirty="0">
                <a:solidFill>
                  <a:srgbClr val="00B050"/>
                </a:solidFill>
              </a:rPr>
            </a:br>
            <a:endParaRPr lang="en-IN" dirty="0">
              <a:solidFill>
                <a:srgbClr val="00B050"/>
              </a:solidFill>
            </a:endParaRPr>
          </a:p>
        </p:txBody>
      </p:sp>
    </p:spTree>
    <p:extLst>
      <p:ext uri="{BB962C8B-B14F-4D97-AF65-F5344CB8AC3E}">
        <p14:creationId xmlns:p14="http://schemas.microsoft.com/office/powerpoint/2010/main" val="38294190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48</TotalTime>
  <Words>938</Words>
  <Application>Microsoft Office PowerPoint</Application>
  <PresentationFormat>Widescreen</PresentationFormat>
  <Paragraphs>81</Paragraphs>
  <Slides>14</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Gill Sans MT</vt:lpstr>
      <vt:lpstr>Söhne</vt:lpstr>
      <vt:lpstr>Trebuchet MS</vt:lpstr>
      <vt:lpstr>Wingdings 3</vt:lpstr>
      <vt:lpstr>Facet</vt:lpstr>
      <vt:lpstr>FLOOD MONITORING AND EARLY WARNING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MOBILE APP DEVELOPMENT :  1.Objectives 2.Market Research 3.Technology stack 4.Feature Set 5.Backend Development 6.Testing 7.IoT Integration 8.Security and Privacy 9.Visualization 10.User Testing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FLOOD MONITORING AND EARLY WARNING</dc:title>
  <dc:creator>Nandhini Natarajan</dc:creator>
  <cp:lastModifiedBy>Nandhini Natarajan</cp:lastModifiedBy>
  <cp:revision>1</cp:revision>
  <dcterms:created xsi:type="dcterms:W3CDTF">2023-11-01T16:05:59Z</dcterms:created>
  <dcterms:modified xsi:type="dcterms:W3CDTF">2023-11-01T16:54:39Z</dcterms:modified>
</cp:coreProperties>
</file>