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4" r:id="rId6"/>
    <p:sldId id="266" r:id="rId7"/>
    <p:sldId id="268" r:id="rId8"/>
    <p:sldId id="269" r:id="rId9"/>
    <p:sldId id="270" r:id="rId10"/>
    <p:sldId id="272" r:id="rId11"/>
    <p:sldId id="273"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D76C-2ED1-AEA2-AE73-41D0254C2D72}"/>
              </a:ext>
            </a:extLst>
          </p:cNvPr>
          <p:cNvSpPr>
            <a:spLocks noGrp="1"/>
          </p:cNvSpPr>
          <p:nvPr>
            <p:ph type="ctrTitle"/>
          </p:nvPr>
        </p:nvSpPr>
        <p:spPr>
          <a:xfrm>
            <a:off x="485192" y="-102636"/>
            <a:ext cx="11280710" cy="2799183"/>
          </a:xfrm>
        </p:spPr>
        <p:txBody>
          <a:bodyPr>
            <a:normAutofit/>
          </a:bodyPr>
          <a:lstStyle/>
          <a:p>
            <a:r>
              <a:rPr lang="en-IN" dirty="0">
                <a:solidFill>
                  <a:schemeClr val="tx1">
                    <a:lumMod val="95000"/>
                    <a:lumOff val="5000"/>
                  </a:schemeClr>
                </a:solidFill>
              </a:rPr>
              <a:t> </a:t>
            </a:r>
            <a:r>
              <a:rPr lang="en-IN" sz="7200" dirty="0">
                <a:solidFill>
                  <a:schemeClr val="tx1">
                    <a:lumMod val="95000"/>
                    <a:lumOff val="5000"/>
                  </a:schemeClr>
                </a:solidFill>
              </a:rPr>
              <a:t>Flood monitoring &amp;         early warning system</a:t>
            </a:r>
          </a:p>
        </p:txBody>
      </p:sp>
      <p:sp>
        <p:nvSpPr>
          <p:cNvPr id="3" name="Subtitle 2">
            <a:extLst>
              <a:ext uri="{FF2B5EF4-FFF2-40B4-BE49-F238E27FC236}">
                <a16:creationId xmlns:a16="http://schemas.microsoft.com/office/drawing/2014/main" id="{2AEA0119-E733-77B6-6358-26AD53615EC8}"/>
              </a:ext>
            </a:extLst>
          </p:cNvPr>
          <p:cNvSpPr>
            <a:spLocks noGrp="1"/>
          </p:cNvSpPr>
          <p:nvPr>
            <p:ph type="subTitle" idx="1"/>
          </p:nvPr>
        </p:nvSpPr>
        <p:spPr>
          <a:xfrm>
            <a:off x="1189059" y="3913759"/>
            <a:ext cx="9813881" cy="977621"/>
          </a:xfrm>
        </p:spPr>
        <p:txBody>
          <a:bodyPr>
            <a:normAutofit fontScale="25000" lnSpcReduction="20000"/>
          </a:bodyPr>
          <a:lstStyle/>
          <a:p>
            <a:r>
              <a:rPr lang="en-IN" sz="6400" dirty="0">
                <a:latin typeface="Bodoni MT" panose="02070603080606020203" pitchFamily="18" charset="0"/>
              </a:rPr>
              <a:t>TEAM NAME:                                                                    TEAM MEMBERS:</a:t>
            </a:r>
            <a:r>
              <a:rPr lang="en-IN" sz="6400" dirty="0">
                <a:solidFill>
                  <a:srgbClr val="002060"/>
                </a:solidFill>
                <a:latin typeface="Bodoni MT" panose="02070603080606020203" pitchFamily="18" charset="0"/>
              </a:rPr>
              <a:t>1.RAMKUMAR.N(113321104079)</a:t>
            </a:r>
          </a:p>
          <a:p>
            <a:r>
              <a:rPr lang="en-IN" sz="6400" dirty="0">
                <a:solidFill>
                  <a:srgbClr val="002060"/>
                </a:solidFill>
                <a:latin typeface="Bodoni MT" panose="02070603080606020203" pitchFamily="18" charset="0"/>
              </a:rPr>
              <a:t>         Proj_224785_Team_2                                                                              2.RANJITH.Y(113321104080)                                                                           </a:t>
            </a:r>
          </a:p>
          <a:p>
            <a:r>
              <a:rPr lang="en-IN" sz="6400" dirty="0">
                <a:solidFill>
                  <a:srgbClr val="002060"/>
                </a:solidFill>
                <a:latin typeface="Bodoni MT" panose="02070603080606020203" pitchFamily="18" charset="0"/>
              </a:rPr>
              <a:t>                                                                                                                                  3.SANTHOSH.K(113321104085)</a:t>
            </a:r>
          </a:p>
          <a:p>
            <a:r>
              <a:rPr lang="en-IN" sz="6400" dirty="0">
                <a:solidFill>
                  <a:srgbClr val="002060"/>
                </a:solidFill>
                <a:latin typeface="Bodoni MT" panose="02070603080606020203" pitchFamily="18" charset="0"/>
              </a:rPr>
              <a:t>                                                                                                                                  4.SANTHOSH.N(113321104086) </a:t>
            </a:r>
          </a:p>
          <a:p>
            <a:r>
              <a:rPr lang="en-IN" sz="6400" dirty="0">
                <a:solidFill>
                  <a:srgbClr val="002060"/>
                </a:solidFill>
                <a:latin typeface="Bodoni MT" panose="02070603080606020203" pitchFamily="18" charset="0"/>
              </a:rPr>
              <a:t>     </a:t>
            </a:r>
            <a:r>
              <a:rPr lang="en-IN" sz="11200" dirty="0">
                <a:latin typeface="Bodoni MT" panose="02070603080606020203" pitchFamily="18" charset="0"/>
              </a:rPr>
              <a:t>Phase 2: </a:t>
            </a:r>
            <a:r>
              <a:rPr lang="en-IN" sz="11200" dirty="0">
                <a:solidFill>
                  <a:srgbClr val="C00000"/>
                </a:solidFill>
                <a:latin typeface="Bodoni MT" panose="02070603080606020203" pitchFamily="18" charset="0"/>
              </a:rPr>
              <a:t>Innovation </a:t>
            </a:r>
          </a:p>
          <a:p>
            <a:r>
              <a:rPr lang="en-IN" sz="6400" dirty="0">
                <a:solidFill>
                  <a:srgbClr val="002060"/>
                </a:solidFill>
                <a:latin typeface="Bodoni MT" panose="02070603080606020203" pitchFamily="18" charset="0"/>
              </a:rPr>
              <a:t>                                                                                                                                                        </a:t>
            </a:r>
          </a:p>
          <a:p>
            <a:r>
              <a:rPr lang="en-IN" sz="9600" dirty="0">
                <a:solidFill>
                  <a:srgbClr val="C00000"/>
                </a:solidFill>
                <a:latin typeface="Bodoni MT" panose="02070603080606020203" pitchFamily="18" charset="0"/>
              </a:rPr>
              <a:t> </a:t>
            </a:r>
          </a:p>
        </p:txBody>
      </p:sp>
    </p:spTree>
    <p:extLst>
      <p:ext uri="{BB962C8B-B14F-4D97-AF65-F5344CB8AC3E}">
        <p14:creationId xmlns:p14="http://schemas.microsoft.com/office/powerpoint/2010/main" val="110772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2985-E065-A223-B31C-9EC36575AE7B}"/>
              </a:ext>
            </a:extLst>
          </p:cNvPr>
          <p:cNvSpPr>
            <a:spLocks noGrp="1"/>
          </p:cNvSpPr>
          <p:nvPr>
            <p:ph type="title"/>
          </p:nvPr>
        </p:nvSpPr>
        <p:spPr>
          <a:xfrm>
            <a:off x="643813" y="149291"/>
            <a:ext cx="10411042" cy="1704464"/>
          </a:xfrm>
        </p:spPr>
        <p:txBody>
          <a:bodyPr>
            <a:noAutofit/>
          </a:bodyPr>
          <a:lstStyle/>
          <a:p>
            <a:r>
              <a:rPr lang="en-IN" sz="6600" dirty="0">
                <a:latin typeface="Bell MT" panose="02020503060305020303" pitchFamily="18" charset="0"/>
              </a:rPr>
              <a:t>CODE IMPLEMENTATION :</a:t>
            </a:r>
          </a:p>
        </p:txBody>
      </p:sp>
      <p:sp>
        <p:nvSpPr>
          <p:cNvPr id="4" name="Rectangle 1">
            <a:extLst>
              <a:ext uri="{FF2B5EF4-FFF2-40B4-BE49-F238E27FC236}">
                <a16:creationId xmlns:a16="http://schemas.microsoft.com/office/drawing/2014/main" id="{A56EEAF0-613D-2CBB-9CF0-20C73160BDBC}"/>
              </a:ext>
            </a:extLst>
          </p:cNvPr>
          <p:cNvSpPr>
            <a:spLocks noGrp="1" noChangeArrowheads="1"/>
          </p:cNvSpPr>
          <p:nvPr>
            <p:ph idx="1"/>
          </p:nvPr>
        </p:nvSpPr>
        <p:spPr bwMode="auto">
          <a:xfrm>
            <a:off x="265923" y="2137542"/>
            <a:ext cx="11660154" cy="390927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374151"/>
                </a:solidFill>
                <a:effectLst/>
                <a:latin typeface="Söhne"/>
              </a:rPr>
              <a:t>Hardware Setup</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Connect the DHT22 sensor to the Raspberry Pi's GPIO pins.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Connect an LED to another GPIO pin.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Ensure your Raspberry Pi is properly powered and connected.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374151"/>
                </a:solidFill>
                <a:effectLst/>
                <a:latin typeface="Söhne"/>
              </a:rPr>
              <a:t>Software Setup</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Make sure you have Python installed on your Raspberry Pi.</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374151"/>
                </a:solidFill>
                <a:effectLst/>
                <a:latin typeface="Söhne"/>
              </a:rPr>
              <a:t>Install Required Libraries</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Söhne"/>
              </a:rPr>
              <a:t>Install the </a:t>
            </a:r>
            <a:r>
              <a:rPr kumimoji="0" lang="en-US" altLang="en-US" sz="2400" b="1" i="0" u="none" strike="noStrike" cap="none" normalizeH="0" baseline="0" dirty="0" err="1">
                <a:ln>
                  <a:noFill/>
                </a:ln>
                <a:solidFill>
                  <a:srgbClr val="374151"/>
                </a:solidFill>
                <a:effectLst/>
                <a:latin typeface="Söhne Mono"/>
              </a:rPr>
              <a:t>Adafruit_DHT</a:t>
            </a:r>
            <a:r>
              <a:rPr kumimoji="0" lang="en-US" altLang="en-US" sz="2400" b="0" i="0" u="none" strike="noStrike" cap="none" normalizeH="0" baseline="0" dirty="0">
                <a:ln>
                  <a:noFill/>
                </a:ln>
                <a:solidFill>
                  <a:srgbClr val="374151"/>
                </a:solidFill>
                <a:effectLst/>
                <a:latin typeface="Söhne"/>
              </a:rPr>
              <a:t> library for reading sensor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C32C3-7FE3-F8F1-76CF-8D6CA61B321C}"/>
              </a:ext>
            </a:extLst>
          </p:cNvPr>
          <p:cNvSpPr txBox="1"/>
          <p:nvPr/>
        </p:nvSpPr>
        <p:spPr>
          <a:xfrm>
            <a:off x="0" y="93306"/>
            <a:ext cx="9153330" cy="707886"/>
          </a:xfrm>
          <a:prstGeom prst="rect">
            <a:avLst/>
          </a:prstGeom>
          <a:noFill/>
        </p:spPr>
        <p:txBody>
          <a:bodyPr wrap="square">
            <a:spAutoFit/>
          </a:bodyPr>
          <a:lstStyle/>
          <a:p>
            <a:r>
              <a:rPr lang="en-IN" sz="4000" dirty="0">
                <a:solidFill>
                  <a:schemeClr val="tx1">
                    <a:lumMod val="95000"/>
                    <a:lumOff val="5000"/>
                  </a:schemeClr>
                </a:solidFill>
                <a:latin typeface="Franklin Gothic Heavy" panose="020B0903020102020204" pitchFamily="34" charset="0"/>
              </a:rPr>
              <a:t>CODING :</a:t>
            </a:r>
          </a:p>
        </p:txBody>
      </p:sp>
      <p:sp>
        <p:nvSpPr>
          <p:cNvPr id="7" name="TextBox 6">
            <a:extLst>
              <a:ext uri="{FF2B5EF4-FFF2-40B4-BE49-F238E27FC236}">
                <a16:creationId xmlns:a16="http://schemas.microsoft.com/office/drawing/2014/main" id="{753D4D52-C1D6-E1F5-D43A-B1369B66C60E}"/>
              </a:ext>
            </a:extLst>
          </p:cNvPr>
          <p:cNvSpPr txBox="1"/>
          <p:nvPr/>
        </p:nvSpPr>
        <p:spPr>
          <a:xfrm>
            <a:off x="65314" y="569167"/>
            <a:ext cx="8794101" cy="6695333"/>
          </a:xfrm>
          <a:prstGeom prst="rect">
            <a:avLst/>
          </a:prstGeom>
          <a:noFill/>
        </p:spPr>
        <p:txBody>
          <a:bodyPr wrap="square">
            <a:spAutoFit/>
          </a:bodyPr>
          <a:lstStyle/>
          <a:p>
            <a:r>
              <a:rPr lang="en-IN" dirty="0"/>
              <a:t>import random</a:t>
            </a:r>
          </a:p>
          <a:p>
            <a:r>
              <a:rPr lang="en-IN" dirty="0"/>
              <a:t>import time</a:t>
            </a:r>
          </a:p>
          <a:p>
            <a:r>
              <a:rPr lang="en-IN" dirty="0"/>
              <a:t>import </a:t>
            </a:r>
            <a:r>
              <a:rPr lang="en-IN" dirty="0" err="1"/>
              <a:t>smtplib</a:t>
            </a:r>
            <a:endParaRPr lang="en-IN" dirty="0"/>
          </a:p>
          <a:p>
            <a:r>
              <a:rPr lang="en-IN" dirty="0"/>
              <a:t>from </a:t>
            </a:r>
            <a:r>
              <a:rPr lang="en-IN" dirty="0" err="1"/>
              <a:t>email.mime.text</a:t>
            </a:r>
            <a:r>
              <a:rPr lang="en-IN" dirty="0"/>
              <a:t> import </a:t>
            </a:r>
            <a:r>
              <a:rPr lang="en-IN" dirty="0" err="1"/>
              <a:t>MIMEText</a:t>
            </a:r>
            <a:endParaRPr lang="en-IN" dirty="0"/>
          </a:p>
          <a:p>
            <a:endParaRPr lang="en-IN" dirty="0"/>
          </a:p>
          <a:p>
            <a:r>
              <a:rPr lang="en-IN" dirty="0"/>
              <a:t># Simulated water level data (replace with actual sensor data)</a:t>
            </a:r>
          </a:p>
          <a:p>
            <a:r>
              <a:rPr lang="en-IN" dirty="0"/>
              <a:t>def </a:t>
            </a:r>
            <a:r>
              <a:rPr lang="en-IN" dirty="0" err="1"/>
              <a:t>get_water_level</a:t>
            </a:r>
            <a:r>
              <a:rPr lang="en-IN" dirty="0"/>
              <a:t>():</a:t>
            </a:r>
          </a:p>
          <a:p>
            <a:r>
              <a:rPr lang="en-IN" dirty="0"/>
              <a:t>    return </a:t>
            </a:r>
            <a:r>
              <a:rPr lang="en-IN" dirty="0" err="1"/>
              <a:t>random.uniform</a:t>
            </a:r>
            <a:r>
              <a:rPr lang="en-IN" dirty="0"/>
              <a:t>(0, 10)  # Replace with actual sensor data retrieval</a:t>
            </a:r>
          </a:p>
          <a:p>
            <a:endParaRPr lang="en-IN" dirty="0"/>
          </a:p>
          <a:p>
            <a:r>
              <a:rPr lang="en-IN" dirty="0"/>
              <a:t># Set your predefined warning threshold</a:t>
            </a:r>
          </a:p>
          <a:p>
            <a:r>
              <a:rPr lang="en-IN" dirty="0" err="1"/>
              <a:t>warning_threshold</a:t>
            </a:r>
            <a:r>
              <a:rPr lang="en-IN" dirty="0"/>
              <a:t> = 7.0  # Adjust as needed</a:t>
            </a:r>
          </a:p>
          <a:p>
            <a:endParaRPr lang="en-IN" dirty="0"/>
          </a:p>
          <a:p>
            <a:r>
              <a:rPr lang="en-IN" dirty="0"/>
              <a:t># Email configuration for sending warnings</a:t>
            </a:r>
          </a:p>
          <a:p>
            <a:r>
              <a:rPr lang="en-IN" dirty="0" err="1"/>
              <a:t>smtp_server</a:t>
            </a:r>
            <a:r>
              <a:rPr lang="en-IN" dirty="0"/>
              <a:t> = 'smtp.example.com'</a:t>
            </a:r>
          </a:p>
          <a:p>
            <a:r>
              <a:rPr lang="en-IN" dirty="0" err="1"/>
              <a:t>smtp_port</a:t>
            </a:r>
            <a:r>
              <a:rPr lang="en-IN" dirty="0"/>
              <a:t> = 587</a:t>
            </a:r>
          </a:p>
          <a:p>
            <a:r>
              <a:rPr lang="en-IN" dirty="0" err="1"/>
              <a:t>smtp_username</a:t>
            </a:r>
            <a:r>
              <a:rPr lang="en-IN" dirty="0"/>
              <a:t> = '</a:t>
            </a:r>
            <a:r>
              <a:rPr lang="en-IN" dirty="0" err="1"/>
              <a:t>your_username</a:t>
            </a:r>
            <a:r>
              <a:rPr lang="en-IN" dirty="0"/>
              <a:t>'</a:t>
            </a:r>
          </a:p>
          <a:p>
            <a:r>
              <a:rPr lang="en-IN" dirty="0" err="1"/>
              <a:t>smtp_password</a:t>
            </a:r>
            <a:r>
              <a:rPr lang="en-IN" dirty="0"/>
              <a:t> = '</a:t>
            </a:r>
            <a:r>
              <a:rPr lang="en-IN" dirty="0" err="1"/>
              <a:t>your_password</a:t>
            </a:r>
            <a:r>
              <a:rPr lang="en-IN" dirty="0"/>
              <a:t>'</a:t>
            </a:r>
          </a:p>
          <a:p>
            <a:r>
              <a:rPr lang="en-IN" dirty="0" err="1"/>
              <a:t>sender_email</a:t>
            </a:r>
            <a:r>
              <a:rPr lang="en-IN" dirty="0"/>
              <a:t> = 'your_email@example.com'</a:t>
            </a:r>
          </a:p>
          <a:p>
            <a:r>
              <a:rPr lang="en-IN" dirty="0" err="1"/>
              <a:t>recipient_email</a:t>
            </a:r>
            <a:r>
              <a:rPr lang="en-IN" dirty="0"/>
              <a:t> = 'recipient@example.com'</a:t>
            </a:r>
          </a:p>
          <a:p>
            <a:endParaRPr lang="en-IN" dirty="0"/>
          </a:p>
          <a:p>
            <a:r>
              <a:rPr lang="en-IN" dirty="0"/>
              <a:t>def </a:t>
            </a:r>
            <a:r>
              <a:rPr lang="en-IN" dirty="0" err="1"/>
              <a:t>send_email_alert</a:t>
            </a:r>
            <a:r>
              <a:rPr lang="en-IN" dirty="0"/>
              <a:t>(message):</a:t>
            </a:r>
          </a:p>
          <a:p>
            <a:r>
              <a:rPr lang="en-IN" dirty="0"/>
              <a:t>    try:</a:t>
            </a:r>
          </a:p>
          <a:p>
            <a:endParaRPr lang="en-IN" dirty="0"/>
          </a:p>
        </p:txBody>
      </p:sp>
    </p:spTree>
    <p:extLst>
      <p:ext uri="{BB962C8B-B14F-4D97-AF65-F5344CB8AC3E}">
        <p14:creationId xmlns:p14="http://schemas.microsoft.com/office/powerpoint/2010/main" val="88613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D604EB-2954-F534-B61C-FD62A960F9B0}"/>
              </a:ext>
            </a:extLst>
          </p:cNvPr>
          <p:cNvSpPr txBox="1"/>
          <p:nvPr/>
        </p:nvSpPr>
        <p:spPr>
          <a:xfrm>
            <a:off x="214604" y="438539"/>
            <a:ext cx="9554546" cy="5078313"/>
          </a:xfrm>
          <a:prstGeom prst="rect">
            <a:avLst/>
          </a:prstGeom>
          <a:noFill/>
        </p:spPr>
        <p:txBody>
          <a:bodyPr wrap="square">
            <a:spAutoFit/>
          </a:bodyPr>
          <a:lstStyle/>
          <a:p>
            <a:r>
              <a:rPr lang="en-IN" b="0" i="0" dirty="0">
                <a:solidFill>
                  <a:schemeClr val="tx1">
                    <a:lumMod val="95000"/>
                    <a:lumOff val="5000"/>
                  </a:schemeClr>
                </a:solidFill>
                <a:effectLst/>
                <a:latin typeface="Söhne Mono"/>
              </a:rPr>
              <a:t>server = </a:t>
            </a:r>
            <a:r>
              <a:rPr lang="en-IN" b="0" i="0" dirty="0" err="1">
                <a:solidFill>
                  <a:schemeClr val="tx1">
                    <a:lumMod val="95000"/>
                    <a:lumOff val="5000"/>
                  </a:schemeClr>
                </a:solidFill>
                <a:effectLst/>
                <a:latin typeface="Söhne Mono"/>
              </a:rPr>
              <a:t>smtplib.SMTP</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smtp_server</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smtp_port</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server.starttls</a:t>
            </a:r>
            <a:r>
              <a:rPr lang="en-IN" b="0" i="0" dirty="0">
                <a:solidFill>
                  <a:schemeClr val="tx1">
                    <a:lumMod val="95000"/>
                    <a:lumOff val="5000"/>
                  </a:schemeClr>
                </a:solidFill>
                <a:effectLst/>
                <a:latin typeface="Söhne Mono"/>
              </a:rPr>
              <a:t>()</a:t>
            </a: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server.login</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smtp_username</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smtp_password</a:t>
            </a:r>
            <a:r>
              <a:rPr lang="en-IN" b="0" i="0" dirty="0">
                <a:solidFill>
                  <a:schemeClr val="tx1">
                    <a:lumMod val="95000"/>
                    <a:lumOff val="5000"/>
                  </a:schemeClr>
                </a:solidFill>
                <a:effectLst/>
                <a:latin typeface="Söhne Mono"/>
              </a:rPr>
              <a:t>)</a:t>
            </a:r>
          </a:p>
          <a:p>
            <a:endParaRPr lang="en-IN" dirty="0">
              <a:solidFill>
                <a:schemeClr val="tx1">
                  <a:lumMod val="95000"/>
                  <a:lumOff val="5000"/>
                </a:schemeClr>
              </a:solidFill>
              <a:latin typeface="Söhne Mono"/>
            </a:endParaRP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MIMEText</a:t>
            </a:r>
            <a:r>
              <a:rPr lang="en-IN" b="0" i="0" dirty="0">
                <a:solidFill>
                  <a:schemeClr val="tx1">
                    <a:lumMod val="95000"/>
                    <a:lumOff val="5000"/>
                  </a:schemeClr>
                </a:solidFill>
                <a:effectLst/>
                <a:latin typeface="Söhne Mono"/>
              </a:rPr>
              <a:t>(message)</a:t>
            </a: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['From'] = </a:t>
            </a:r>
            <a:r>
              <a:rPr lang="en-IN" b="0" i="0" dirty="0" err="1">
                <a:solidFill>
                  <a:schemeClr val="tx1">
                    <a:lumMod val="95000"/>
                    <a:lumOff val="5000"/>
                  </a:schemeClr>
                </a:solidFill>
                <a:effectLst/>
                <a:latin typeface="Söhne Mono"/>
              </a:rPr>
              <a:t>sender_email</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['To'] = </a:t>
            </a:r>
            <a:r>
              <a:rPr lang="en-IN" b="0" i="0" dirty="0" err="1">
                <a:solidFill>
                  <a:schemeClr val="tx1">
                    <a:lumMod val="95000"/>
                    <a:lumOff val="5000"/>
                  </a:schemeClr>
                </a:solidFill>
                <a:effectLst/>
                <a:latin typeface="Söhne Mono"/>
              </a:rPr>
              <a:t>recipient_email</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['Subject'] = 'Flood Warning’</a:t>
            </a:r>
          </a:p>
          <a:p>
            <a:endParaRPr lang="en-IN" dirty="0">
              <a:solidFill>
                <a:schemeClr val="tx1">
                  <a:lumMod val="95000"/>
                  <a:lumOff val="5000"/>
                </a:schemeClr>
              </a:solidFill>
              <a:latin typeface="Söhne Mono"/>
            </a:endParaRP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server.sendmail</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sender_email</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recipient_email</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msg.as_string</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server.quit</a:t>
            </a:r>
            <a:r>
              <a:rPr lang="en-IN" b="0" i="0" dirty="0">
                <a:solidFill>
                  <a:schemeClr val="tx1">
                    <a:lumMod val="95000"/>
                    <a:lumOff val="5000"/>
                  </a:schemeClr>
                </a:solidFill>
                <a:effectLst/>
                <a:latin typeface="Söhne Mono"/>
              </a:rPr>
              <a:t>()</a:t>
            </a:r>
          </a:p>
          <a:p>
            <a:r>
              <a:rPr lang="en-IN" b="0" i="0" dirty="0">
                <a:solidFill>
                  <a:schemeClr val="tx1">
                    <a:lumMod val="95000"/>
                    <a:lumOff val="5000"/>
                  </a:schemeClr>
                </a:solidFill>
                <a:effectLst/>
                <a:latin typeface="Söhne Mono"/>
              </a:rPr>
              <a:t> print("Warning email sent successfully.") </a:t>
            </a:r>
          </a:p>
          <a:p>
            <a:r>
              <a:rPr lang="en-IN" b="0" i="0" dirty="0">
                <a:solidFill>
                  <a:schemeClr val="tx1">
                    <a:lumMod val="95000"/>
                    <a:lumOff val="5000"/>
                  </a:schemeClr>
                </a:solidFill>
                <a:effectLst/>
                <a:latin typeface="Söhne Mono"/>
              </a:rPr>
              <a:t>except Exception as e: </a:t>
            </a:r>
          </a:p>
          <a:p>
            <a:r>
              <a:rPr lang="en-IN" b="0" i="0" dirty="0">
                <a:solidFill>
                  <a:schemeClr val="tx1">
                    <a:lumMod val="95000"/>
                    <a:lumOff val="5000"/>
                  </a:schemeClr>
                </a:solidFill>
                <a:effectLst/>
                <a:latin typeface="Söhne Mono"/>
              </a:rPr>
              <a:t>print(</a:t>
            </a:r>
            <a:r>
              <a:rPr lang="en-IN" b="0" i="0" dirty="0" err="1">
                <a:solidFill>
                  <a:schemeClr val="tx1">
                    <a:lumMod val="95000"/>
                    <a:lumOff val="5000"/>
                  </a:schemeClr>
                </a:solidFill>
                <a:effectLst/>
                <a:latin typeface="Söhne Mono"/>
              </a:rPr>
              <a:t>f"Error</a:t>
            </a:r>
            <a:r>
              <a:rPr lang="en-IN" b="0" i="0" dirty="0">
                <a:solidFill>
                  <a:schemeClr val="tx1">
                    <a:lumMod val="95000"/>
                    <a:lumOff val="5000"/>
                  </a:schemeClr>
                </a:solidFill>
                <a:effectLst/>
                <a:latin typeface="Söhne Mono"/>
              </a:rPr>
              <a:t> sending email: {str(e)}") </a:t>
            </a:r>
          </a:p>
          <a:p>
            <a:r>
              <a:rPr lang="en-IN" b="0" i="0" dirty="0">
                <a:solidFill>
                  <a:schemeClr val="tx1">
                    <a:lumMod val="95000"/>
                    <a:lumOff val="5000"/>
                  </a:schemeClr>
                </a:solidFill>
                <a:effectLst/>
                <a:latin typeface="Söhne Mono"/>
              </a:rPr>
              <a:t>while True: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get_water_level</a:t>
            </a:r>
            <a:r>
              <a:rPr lang="en-IN" b="0" i="0" dirty="0">
                <a:solidFill>
                  <a:schemeClr val="tx1">
                    <a:lumMod val="95000"/>
                    <a:lumOff val="5000"/>
                  </a:schemeClr>
                </a:solidFill>
                <a:effectLst/>
                <a:latin typeface="Söhne Mono"/>
              </a:rPr>
              <a:t>() # Check if water level exceeds the warning threshold</a:t>
            </a:r>
          </a:p>
          <a:p>
            <a:r>
              <a:rPr lang="en-IN" b="0" i="0" dirty="0">
                <a:solidFill>
                  <a:schemeClr val="tx1">
                    <a:lumMod val="95000"/>
                    <a:lumOff val="5000"/>
                  </a:schemeClr>
                </a:solidFill>
                <a:effectLst/>
                <a:latin typeface="Söhne Mono"/>
              </a:rPr>
              <a:t> if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&gt; </a:t>
            </a:r>
            <a:r>
              <a:rPr lang="en-IN" b="0" i="0" dirty="0" err="1">
                <a:solidFill>
                  <a:schemeClr val="tx1">
                    <a:lumMod val="95000"/>
                    <a:lumOff val="5000"/>
                  </a:schemeClr>
                </a:solidFill>
                <a:effectLst/>
                <a:latin typeface="Söhne Mono"/>
              </a:rPr>
              <a:t>warning_threshold</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warning_message</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f"Flood</a:t>
            </a:r>
            <a:r>
              <a:rPr lang="en-IN" b="0" i="0" dirty="0">
                <a:solidFill>
                  <a:schemeClr val="tx1">
                    <a:lumMod val="95000"/>
                    <a:lumOff val="5000"/>
                  </a:schemeClr>
                </a:solidFill>
                <a:effectLst/>
                <a:latin typeface="Söhne Mono"/>
              </a:rPr>
              <a:t> warning! Water level is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meters." </a:t>
            </a:r>
            <a:r>
              <a:rPr lang="en-IN" b="0" i="0" dirty="0" err="1">
                <a:solidFill>
                  <a:schemeClr val="tx1">
                    <a:lumMod val="95000"/>
                    <a:lumOff val="5000"/>
                  </a:schemeClr>
                </a:solidFill>
                <a:effectLst/>
                <a:latin typeface="Söhne Mono"/>
              </a:rPr>
              <a:t>send_email_alert</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warning_message</a:t>
            </a:r>
            <a:r>
              <a:rPr lang="en-IN" b="0" i="0" dirty="0">
                <a:solidFill>
                  <a:schemeClr val="tx1">
                    <a:lumMod val="95000"/>
                    <a:lumOff val="5000"/>
                  </a:schemeClr>
                </a:solidFill>
                <a:effectLst/>
                <a:latin typeface="Söhne Mono"/>
              </a:rPr>
              <a:t>)</a:t>
            </a:r>
            <a:endParaRPr lang="en-IN" dirty="0">
              <a:solidFill>
                <a:schemeClr val="tx1">
                  <a:lumMod val="95000"/>
                  <a:lumOff val="5000"/>
                </a:schemeClr>
              </a:solidFill>
            </a:endParaRPr>
          </a:p>
        </p:txBody>
      </p:sp>
    </p:spTree>
    <p:extLst>
      <p:ext uri="{BB962C8B-B14F-4D97-AF65-F5344CB8AC3E}">
        <p14:creationId xmlns:p14="http://schemas.microsoft.com/office/powerpoint/2010/main" val="93335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8EAF-94B4-B355-6248-6881AF8D96EE}"/>
              </a:ext>
            </a:extLst>
          </p:cNvPr>
          <p:cNvSpPr>
            <a:spLocks noGrp="1"/>
          </p:cNvSpPr>
          <p:nvPr>
            <p:ph type="title"/>
          </p:nvPr>
        </p:nvSpPr>
        <p:spPr/>
        <p:txBody>
          <a:bodyPr>
            <a:normAutofit/>
          </a:bodyPr>
          <a:lstStyle/>
          <a:p>
            <a:r>
              <a:rPr lang="en-IN" sz="4800" dirty="0"/>
              <a:t>CONCLUSION:</a:t>
            </a:r>
          </a:p>
        </p:txBody>
      </p:sp>
      <p:sp>
        <p:nvSpPr>
          <p:cNvPr id="3" name="Content Placeholder 2">
            <a:extLst>
              <a:ext uri="{FF2B5EF4-FFF2-40B4-BE49-F238E27FC236}">
                <a16:creationId xmlns:a16="http://schemas.microsoft.com/office/drawing/2014/main" id="{7D419AE9-8A98-39DE-6879-E96CFB65660E}"/>
              </a:ext>
            </a:extLst>
          </p:cNvPr>
          <p:cNvSpPr>
            <a:spLocks noGrp="1"/>
          </p:cNvSpPr>
          <p:nvPr>
            <p:ph idx="1"/>
          </p:nvPr>
        </p:nvSpPr>
        <p:spPr>
          <a:xfrm>
            <a:off x="233266" y="1950098"/>
            <a:ext cx="11159412" cy="4469363"/>
          </a:xfrm>
        </p:spPr>
        <p:txBody>
          <a:bodyPr>
            <a:normAutofit fontScale="92500" lnSpcReduction="10000"/>
          </a:bodyPr>
          <a:lstStyle/>
          <a:p>
            <a:pPr marL="0" indent="0" algn="l">
              <a:buNone/>
            </a:pPr>
            <a:r>
              <a:rPr lang="en-US" sz="2200" b="1" i="0" dirty="0">
                <a:effectLst/>
                <a:latin typeface="Söhne"/>
              </a:rPr>
              <a:t>1.Risk Reduction</a:t>
            </a:r>
            <a:r>
              <a:rPr lang="en-US" sz="2200" b="0" i="0" dirty="0">
                <a:effectLst/>
                <a:latin typeface="Söhne"/>
              </a:rPr>
              <a:t>: Implementing a flood monitoring and early warning system helps reduce the risk of flood-related disasters. It provides valuable information to authorities and residents, enabling them to take proactive measures to protect lives and property.</a:t>
            </a:r>
          </a:p>
          <a:p>
            <a:pPr marL="0" indent="0" algn="l">
              <a:buNone/>
            </a:pPr>
            <a:r>
              <a:rPr lang="en-US" sz="2200" b="1" i="0" dirty="0">
                <a:effectLst/>
                <a:latin typeface="Söhne"/>
              </a:rPr>
              <a:t>2.Lives Saved</a:t>
            </a:r>
            <a:r>
              <a:rPr lang="en-US" sz="2200" b="0" i="0" dirty="0">
                <a:effectLst/>
                <a:latin typeface="Söhne"/>
              </a:rPr>
              <a:t>: By providing timely and accurate flood warnings, these systems can significantly reduce the loss of life during flood events. Evacuations and other safety measures can be initiated in advance.</a:t>
            </a:r>
          </a:p>
          <a:p>
            <a:pPr marL="0" indent="0" algn="l">
              <a:buNone/>
            </a:pPr>
            <a:r>
              <a:rPr lang="en-US" sz="2200" b="1" i="0" dirty="0">
                <a:effectLst/>
                <a:latin typeface="Söhne"/>
              </a:rPr>
              <a:t>3.Property Protection</a:t>
            </a:r>
            <a:r>
              <a:rPr lang="en-US" sz="2200" b="0" i="0" dirty="0">
                <a:effectLst/>
                <a:latin typeface="Söhne"/>
              </a:rPr>
              <a:t>: Early warnings allow property owners to take measures to protect their homes and assets. This can include moving valuables to higher ground, installing flood barriers, or evacuating vulnerable areas.</a:t>
            </a:r>
          </a:p>
          <a:p>
            <a:pPr marL="0" indent="0" algn="l">
              <a:buNone/>
            </a:pPr>
            <a:r>
              <a:rPr lang="en-US" sz="2200" b="1" i="0" dirty="0">
                <a:effectLst/>
                <a:latin typeface="Söhne"/>
              </a:rPr>
              <a:t>4.Infrastructure Resilience</a:t>
            </a:r>
            <a:r>
              <a:rPr lang="en-US" sz="2200" b="0" i="0" dirty="0">
                <a:effectLst/>
                <a:latin typeface="Söhne"/>
              </a:rPr>
              <a:t>: Flood monitoring systems contribute to the resilience of critical infrastructure, such as roads, bridges, and utilities. Timely warnings enable these systems to be shut down or reinforced to minimize damage.</a:t>
            </a:r>
          </a:p>
          <a:p>
            <a:endParaRPr lang="en-IN" dirty="0"/>
          </a:p>
        </p:txBody>
      </p:sp>
    </p:spTree>
    <p:extLst>
      <p:ext uri="{BB962C8B-B14F-4D97-AF65-F5344CB8AC3E}">
        <p14:creationId xmlns:p14="http://schemas.microsoft.com/office/powerpoint/2010/main" val="26127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4D676-CC00-B87F-C41D-718983D70518}"/>
              </a:ext>
            </a:extLst>
          </p:cNvPr>
          <p:cNvSpPr txBox="1"/>
          <p:nvPr/>
        </p:nvSpPr>
        <p:spPr>
          <a:xfrm>
            <a:off x="0" y="223932"/>
            <a:ext cx="12120465" cy="3416320"/>
          </a:xfrm>
          <a:prstGeom prst="rect">
            <a:avLst/>
          </a:prstGeom>
          <a:noFill/>
        </p:spPr>
        <p:txBody>
          <a:bodyPr wrap="square">
            <a:spAutoFit/>
          </a:bodyPr>
          <a:lstStyle/>
          <a:p>
            <a:pPr algn="l"/>
            <a:r>
              <a:rPr lang="en-US" b="1" i="0" dirty="0">
                <a:solidFill>
                  <a:schemeClr val="tx1">
                    <a:lumMod val="95000"/>
                    <a:lumOff val="5000"/>
                  </a:schemeClr>
                </a:solidFill>
                <a:effectLst/>
                <a:latin typeface="Söhne"/>
              </a:rPr>
              <a:t>5.Economic Impact Reduction</a:t>
            </a:r>
            <a:r>
              <a:rPr lang="en-US" b="0" i="0" dirty="0">
                <a:solidFill>
                  <a:schemeClr val="tx1">
                    <a:lumMod val="95000"/>
                    <a:lumOff val="5000"/>
                  </a:schemeClr>
                </a:solidFill>
                <a:effectLst/>
                <a:latin typeface="Söhne"/>
              </a:rPr>
              <a:t>: Flooding can have a devastating impact on local economies. Early warnings can reduce the economic damage by allowing businesses to prepare, minimize downtime, and allocate resources more effectively.</a:t>
            </a:r>
          </a:p>
          <a:p>
            <a:pPr algn="l"/>
            <a:r>
              <a:rPr lang="en-US" b="1" i="0" dirty="0">
                <a:solidFill>
                  <a:schemeClr val="tx1">
                    <a:lumMod val="95000"/>
                    <a:lumOff val="5000"/>
                  </a:schemeClr>
                </a:solidFill>
                <a:effectLst/>
                <a:latin typeface="Söhne"/>
              </a:rPr>
              <a:t>6.Public Awareness</a:t>
            </a:r>
            <a:r>
              <a:rPr lang="en-US" b="0" i="0" dirty="0">
                <a:solidFill>
                  <a:schemeClr val="tx1">
                    <a:lumMod val="95000"/>
                    <a:lumOff val="5000"/>
                  </a:schemeClr>
                </a:solidFill>
                <a:effectLst/>
                <a:latin typeface="Söhne"/>
              </a:rPr>
              <a:t>: These systems raise public awareness about flood risks and preparedness. Education and outreach programs can help communities become more resilient in the face of flooding.</a:t>
            </a:r>
          </a:p>
          <a:p>
            <a:pPr algn="l"/>
            <a:r>
              <a:rPr lang="en-US" b="1" i="0" dirty="0">
                <a:solidFill>
                  <a:schemeClr val="tx1">
                    <a:lumMod val="95000"/>
                    <a:lumOff val="5000"/>
                  </a:schemeClr>
                </a:solidFill>
                <a:effectLst/>
                <a:latin typeface="Söhne"/>
              </a:rPr>
              <a:t>7.Data for Planning</a:t>
            </a:r>
            <a:r>
              <a:rPr lang="en-US" b="0" i="0" dirty="0">
                <a:solidFill>
                  <a:schemeClr val="tx1">
                    <a:lumMod val="95000"/>
                    <a:lumOff val="5000"/>
                  </a:schemeClr>
                </a:solidFill>
                <a:effectLst/>
                <a:latin typeface="Söhne"/>
              </a:rPr>
              <a:t>: Long-term data collected by monitoring systems can inform urban planning and development in flood-prone areas. This data can help shape building codes, zoning regulations, and floodplain management.</a:t>
            </a:r>
          </a:p>
          <a:p>
            <a:pPr algn="l"/>
            <a:r>
              <a:rPr lang="en-US" b="1" i="0" dirty="0">
                <a:solidFill>
                  <a:schemeClr val="tx1">
                    <a:lumMod val="95000"/>
                    <a:lumOff val="5000"/>
                  </a:schemeClr>
                </a:solidFill>
                <a:effectLst/>
                <a:latin typeface="Söhne"/>
              </a:rPr>
              <a:t>8.Technology Advancements</a:t>
            </a:r>
            <a:r>
              <a:rPr lang="en-US" b="0" i="0" dirty="0">
                <a:solidFill>
                  <a:schemeClr val="tx1">
                    <a:lumMod val="95000"/>
                    <a:lumOff val="5000"/>
                  </a:schemeClr>
                </a:solidFill>
                <a:effectLst/>
                <a:latin typeface="Söhne"/>
              </a:rPr>
              <a:t>: The development and implementation of flood monitoring and early warning systems drive advancements in technology, including remote sensing, data analysis, and communication systems.</a:t>
            </a:r>
          </a:p>
          <a:p>
            <a:pPr algn="l"/>
            <a:r>
              <a:rPr lang="en-US" b="1" i="0" dirty="0">
                <a:solidFill>
                  <a:schemeClr val="tx1">
                    <a:lumMod val="95000"/>
                    <a:lumOff val="5000"/>
                  </a:schemeClr>
                </a:solidFill>
                <a:effectLst/>
                <a:latin typeface="Söhne"/>
              </a:rPr>
              <a:t>9.International Cooperation</a:t>
            </a:r>
            <a:r>
              <a:rPr lang="en-US" b="0" i="0" dirty="0">
                <a:solidFill>
                  <a:schemeClr val="tx1">
                    <a:lumMod val="95000"/>
                    <a:lumOff val="5000"/>
                  </a:schemeClr>
                </a:solidFill>
                <a:effectLst/>
                <a:latin typeface="Söhne"/>
              </a:rPr>
              <a:t>: Many regions are prone to transboundary flooding. Collaboration on flood monitoring and warning systems fosters international cooperation and diplomacy for shared disaster management.</a:t>
            </a:r>
          </a:p>
          <a:p>
            <a:pPr algn="l"/>
            <a:r>
              <a:rPr lang="en-US" b="1" i="0" dirty="0">
                <a:solidFill>
                  <a:schemeClr val="tx1">
                    <a:lumMod val="95000"/>
                    <a:lumOff val="5000"/>
                  </a:schemeClr>
                </a:solidFill>
                <a:effectLst/>
                <a:latin typeface="Söhne"/>
              </a:rPr>
              <a:t>10.Climate Change Adaptation</a:t>
            </a:r>
            <a:r>
              <a:rPr lang="en-US" b="0" i="0" dirty="0">
                <a:solidFill>
                  <a:schemeClr val="tx1">
                    <a:lumMod val="95000"/>
                    <a:lumOff val="5000"/>
                  </a:schemeClr>
                </a:solidFill>
                <a:effectLst/>
                <a:latin typeface="Söhne"/>
              </a:rPr>
              <a:t>: As climate change leads to increased instances of extreme weather events, these systems are becoming even more critical for adaptation and resilience.</a:t>
            </a:r>
          </a:p>
        </p:txBody>
      </p:sp>
      <p:sp>
        <p:nvSpPr>
          <p:cNvPr id="4" name="Rectangle 2">
            <a:extLst>
              <a:ext uri="{FF2B5EF4-FFF2-40B4-BE49-F238E27FC236}">
                <a16:creationId xmlns:a16="http://schemas.microsoft.com/office/drawing/2014/main" id="{9ABF4409-1A4C-C831-92A9-838152CF6288}"/>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24F3EE7-B311-521D-49EB-43DC4252410C}"/>
              </a:ext>
            </a:extLst>
          </p:cNvPr>
          <p:cNvSpPr txBox="1"/>
          <p:nvPr/>
        </p:nvSpPr>
        <p:spPr>
          <a:xfrm>
            <a:off x="0" y="3825550"/>
            <a:ext cx="11905861" cy="1200329"/>
          </a:xfrm>
          <a:prstGeom prst="rect">
            <a:avLst/>
          </a:prstGeom>
          <a:noFill/>
        </p:spPr>
        <p:txBody>
          <a:bodyPr wrap="square">
            <a:spAutoFit/>
          </a:bodyPr>
          <a:lstStyle/>
          <a:p>
            <a:r>
              <a:rPr lang="en-US" b="1" i="0" dirty="0">
                <a:effectLst/>
                <a:latin typeface="Söhne"/>
              </a:rPr>
              <a:t>In conclusion, flood monitoring and early warning systems are vital tools for disaster risk reduction and management. Their effectiveness relies on accurate data collection, robust infrastructure, timely communication, and community preparedness. Continued investment in these systems is crucial to protect lives, property, and economies in flood-prone regions around the world.</a:t>
            </a:r>
            <a:endParaRPr lang="en-IN" b="1" dirty="0"/>
          </a:p>
        </p:txBody>
      </p:sp>
    </p:spTree>
    <p:extLst>
      <p:ext uri="{BB962C8B-B14F-4D97-AF65-F5344CB8AC3E}">
        <p14:creationId xmlns:p14="http://schemas.microsoft.com/office/powerpoint/2010/main" val="376312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4797-A312-E030-29DA-B82EA4567078}"/>
              </a:ext>
            </a:extLst>
          </p:cNvPr>
          <p:cNvSpPr>
            <a:spLocks noGrp="1"/>
          </p:cNvSpPr>
          <p:nvPr>
            <p:ph type="title"/>
          </p:nvPr>
        </p:nvSpPr>
        <p:spPr>
          <a:xfrm>
            <a:off x="2041849" y="718457"/>
            <a:ext cx="8108302" cy="1129004"/>
          </a:xfrm>
        </p:spPr>
        <p:txBody>
          <a:bodyPr>
            <a:normAutofit/>
          </a:bodyPr>
          <a:lstStyle/>
          <a:p>
            <a:r>
              <a:rPr lang="en-IN" sz="6000" dirty="0"/>
              <a:t>Project Objectives :</a:t>
            </a:r>
          </a:p>
        </p:txBody>
      </p:sp>
      <p:sp>
        <p:nvSpPr>
          <p:cNvPr id="3" name="Content Placeholder 2">
            <a:extLst>
              <a:ext uri="{FF2B5EF4-FFF2-40B4-BE49-F238E27FC236}">
                <a16:creationId xmlns:a16="http://schemas.microsoft.com/office/drawing/2014/main" id="{30351006-B842-190C-E61B-5BCCF12B5A47}"/>
              </a:ext>
            </a:extLst>
          </p:cNvPr>
          <p:cNvSpPr>
            <a:spLocks noGrp="1"/>
          </p:cNvSpPr>
          <p:nvPr>
            <p:ph idx="1"/>
          </p:nvPr>
        </p:nvSpPr>
        <p:spPr>
          <a:xfrm>
            <a:off x="195943" y="1847461"/>
            <a:ext cx="11905861" cy="5010539"/>
          </a:xfrm>
        </p:spPr>
        <p:txBody>
          <a:bodyPr>
            <a:normAutofit fontScale="77500" lnSpcReduction="20000"/>
          </a:bodyPr>
          <a:lstStyle/>
          <a:p>
            <a:pPr marL="0" indent="0" algn="l">
              <a:buNone/>
            </a:pPr>
            <a:r>
              <a:rPr kumimoji="0" lang="en-US" altLang="en-US" sz="2000" b="1" i="0" u="none" strike="noStrike" cap="none" normalizeH="0" baseline="0" dirty="0">
                <a:ln>
                  <a:noFill/>
                </a:ln>
                <a:effectLst/>
                <a:latin typeface="Bookman Old Style" panose="02050604050505020204" pitchFamily="18" charset="0"/>
                <a:ea typeface="Cambria" panose="02040503050406030204" pitchFamily="18" charset="0"/>
              </a:rPr>
              <a:t>1.</a:t>
            </a:r>
            <a:r>
              <a:rPr lang="en-US" b="1" i="0" dirty="0">
                <a:effectLst/>
                <a:latin typeface="Bookman Old Style" panose="02050604050505020204" pitchFamily="18" charset="0"/>
              </a:rPr>
              <a:t>Data Transmission and Connectivity:</a:t>
            </a:r>
            <a:r>
              <a:rPr lang="en-US" b="0" i="0" dirty="0">
                <a:effectLst/>
                <a:latin typeface="Bookman Old Style" panose="02050604050505020204" pitchFamily="18" charset="0"/>
              </a:rPr>
              <a:t> Establish a robust communication infrastructure to ensure seamless data transmission from sensors to a central server or cloud platform, even in adverse weather conditions.2</a:t>
            </a:r>
          </a:p>
          <a:p>
            <a:pPr marL="0" indent="0" algn="l">
              <a:buNone/>
            </a:pPr>
            <a:r>
              <a:rPr lang="en-US" b="1" i="0" dirty="0">
                <a:effectLst/>
                <a:latin typeface="Bookman Old Style" panose="02050604050505020204" pitchFamily="18" charset="0"/>
              </a:rPr>
              <a:t>2.Real-Time Data Collection:</a:t>
            </a:r>
            <a:r>
              <a:rPr lang="en-US" b="0" i="0" dirty="0">
                <a:effectLst/>
                <a:latin typeface="Bookman Old Style" panose="02050604050505020204" pitchFamily="18" charset="0"/>
              </a:rPr>
              <a:t> Implement IoT sensor networks to collect real-time data on critical parameters such as water level, rainfall, weather conditions, and river/stream flow rates.</a:t>
            </a:r>
          </a:p>
          <a:p>
            <a:pPr marL="0" indent="0" algn="l">
              <a:buNone/>
            </a:pPr>
            <a:r>
              <a:rPr lang="en-US" altLang="en-US" b="1" dirty="0">
                <a:latin typeface="Bookman Old Style" panose="02050604050505020204" pitchFamily="18" charset="0"/>
                <a:ea typeface="Cambria" panose="02040503050406030204" pitchFamily="18" charset="0"/>
              </a:rPr>
              <a:t>3</a:t>
            </a:r>
            <a:r>
              <a:rPr kumimoji="0" lang="en-US" altLang="en-US" sz="2000" u="none" strike="noStrike" cap="none" normalizeH="0" baseline="0" dirty="0">
                <a:ln>
                  <a:noFill/>
                </a:ln>
                <a:solidFill>
                  <a:schemeClr val="tx1"/>
                </a:solidFill>
                <a:latin typeface="Bookman Old Style" panose="02050604050505020204" pitchFamily="18" charset="0"/>
                <a:ea typeface="Cambria" panose="02040503050406030204" pitchFamily="18" charset="0"/>
              </a:rPr>
              <a:t>.</a:t>
            </a:r>
            <a:r>
              <a:rPr lang="en-US" b="1" i="0" dirty="0">
                <a:effectLst/>
                <a:latin typeface="Bookman Old Style" panose="02050604050505020204" pitchFamily="18" charset="0"/>
              </a:rPr>
              <a:t>Data Processing and Analysis:</a:t>
            </a:r>
            <a:r>
              <a:rPr lang="en-US" b="0" i="0" dirty="0">
                <a:effectLst/>
                <a:latin typeface="Bookman Old Style" panose="02050604050505020204" pitchFamily="18" charset="0"/>
              </a:rPr>
              <a:t> Develop data analytics and machine learning algorithms to process and analyze the collected data for early flood detection, risk assessment, and prediction.</a:t>
            </a:r>
          </a:p>
          <a:p>
            <a:pPr marL="0" indent="0" algn="l">
              <a:buNone/>
            </a:pPr>
            <a:r>
              <a:rPr lang="en-US" altLang="en-US" b="1" dirty="0">
                <a:latin typeface="Bookman Old Style" panose="02050604050505020204" pitchFamily="18" charset="0"/>
                <a:ea typeface="Cambria" panose="02040503050406030204" pitchFamily="18" charset="0"/>
              </a:rPr>
              <a:t>4</a:t>
            </a:r>
            <a:r>
              <a:rPr kumimoji="0" lang="en-US" altLang="en-US" sz="20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a:t>
            </a:r>
            <a:r>
              <a:rPr lang="en-US" b="1" i="0" dirty="0">
                <a:effectLst/>
                <a:latin typeface="Bookman Old Style" panose="02050604050505020204" pitchFamily="18" charset="0"/>
              </a:rPr>
              <a:t>Threshold-Based Alerting:</a:t>
            </a:r>
            <a:r>
              <a:rPr lang="en-US" b="0" i="0" dirty="0">
                <a:effectLst/>
                <a:latin typeface="Bookman Old Style" panose="02050604050505020204" pitchFamily="18" charset="0"/>
              </a:rPr>
              <a:t> Set up threshold values for each parameter and create an automated alert system that triggers warnings when these thresholds are exceeded, signaling the potential for flooding.</a:t>
            </a:r>
          </a:p>
          <a:p>
            <a:pPr marL="0" indent="0" algn="l">
              <a:buNone/>
            </a:pPr>
            <a:r>
              <a:rPr lang="en-US" b="1" i="0" dirty="0">
                <a:effectLst/>
                <a:latin typeface="Bookman Old Style" panose="02050604050505020204" pitchFamily="18" charset="0"/>
              </a:rPr>
              <a:t>5.Multi-Channel Warning Dissemination:</a:t>
            </a:r>
            <a:r>
              <a:rPr lang="en-US" b="0" i="0" dirty="0">
                <a:effectLst/>
                <a:latin typeface="Bookman Old Style" panose="02050604050505020204" pitchFamily="18" charset="0"/>
              </a:rPr>
              <a:t> Design a warning system that can disseminate alerts and warnings via multiple communication channels, including SMS, mobile apps, sirens, email, and social media.</a:t>
            </a:r>
          </a:p>
          <a:p>
            <a:pPr marL="0" indent="0" algn="l">
              <a:buNone/>
            </a:pPr>
            <a:r>
              <a:rPr lang="en-US" b="1" i="0" dirty="0">
                <a:effectLst/>
                <a:latin typeface="Bookman Old Style" panose="02050604050505020204" pitchFamily="18" charset="0"/>
              </a:rPr>
              <a:t>6.Geospatial Mapping and Visualization:</a:t>
            </a:r>
            <a:r>
              <a:rPr lang="en-US" b="0" i="0" dirty="0">
                <a:effectLst/>
                <a:latin typeface="Bookman Old Style" panose="02050604050505020204" pitchFamily="18" charset="0"/>
              </a:rPr>
              <a:t> Create user-friendly geospatial maps and visualization tools to display real-time flood-related information, including flood extents, affected areas, and evacuation routes.</a:t>
            </a:r>
          </a:p>
          <a:p>
            <a:pPr marL="0" indent="0" algn="l">
              <a:buNone/>
            </a:pPr>
            <a:r>
              <a:rPr lang="en-US" b="1" i="0" dirty="0">
                <a:effectLst/>
                <a:latin typeface="Bookman Old Style" panose="02050604050505020204" pitchFamily="18" charset="0"/>
              </a:rPr>
              <a:t>7.Public Awareness and Education:</a:t>
            </a:r>
            <a:r>
              <a:rPr lang="en-US" b="0" i="0" dirty="0">
                <a:effectLst/>
                <a:latin typeface="Bookman Old Style" panose="02050604050505020204" pitchFamily="18" charset="0"/>
              </a:rPr>
              <a:t> Develop educational materials and campaigns to raise public awareness about flood risks, the use of the early warning system, and appropriate response procedures.</a:t>
            </a:r>
          </a:p>
          <a:p>
            <a:pPr marL="0" indent="0" algn="l">
              <a:buNone/>
            </a:pPr>
            <a:r>
              <a:rPr lang="en-US" b="1" i="0" dirty="0">
                <a:effectLst/>
                <a:latin typeface="Bookman Old Style" panose="02050604050505020204" pitchFamily="18" charset="0"/>
              </a:rPr>
              <a:t>8.Integration with Emergency Services:</a:t>
            </a:r>
            <a:r>
              <a:rPr lang="en-US" b="0" i="0" dirty="0">
                <a:effectLst/>
                <a:latin typeface="Bookman Old Style" panose="02050604050505020204" pitchFamily="18" charset="0"/>
              </a:rPr>
              <a:t> Integrate the flood monitoring system with local emergency services and authorities to ensure coordinated response efforts during flood events.</a:t>
            </a:r>
          </a:p>
          <a:p>
            <a:endParaRPr lang="en-IN" dirty="0"/>
          </a:p>
        </p:txBody>
      </p:sp>
    </p:spTree>
    <p:extLst>
      <p:ext uri="{BB962C8B-B14F-4D97-AF65-F5344CB8AC3E}">
        <p14:creationId xmlns:p14="http://schemas.microsoft.com/office/powerpoint/2010/main" val="246659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B4D813-8DBA-1318-F05E-41A311F183FB}"/>
              </a:ext>
            </a:extLst>
          </p:cNvPr>
          <p:cNvSpPr txBox="1"/>
          <p:nvPr/>
        </p:nvSpPr>
        <p:spPr>
          <a:xfrm>
            <a:off x="87085" y="419878"/>
            <a:ext cx="12104915"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9.Remote Monitoring and Control:</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Enable remote monitoring and control of the IoT system, allowing administrators to adjust sensor parameters, update warning thresholds, and perform system maintenance remotely.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10.Historical Data Logging:</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Maintain a historical database of flood-related data for post-event analysis, trend identification, and continuous improvement of the warning system.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11.Scalability and Expansion:</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Design the system with scalability in mind to accommodate future sensor deployments and expand coverage to additional flood-prone areas</a:t>
            </a:r>
            <a:r>
              <a:rPr lang="en-US" altLang="en-US" sz="1800" dirty="0">
                <a:latin typeface="Bookman Old Style" panose="0205060405050502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12.Cost-Effective Maintenance:</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Develop a cost-effective maintenance plan to ensure the longevity of sensors and communication infrastructure while minimizing operational costs.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13.Regular Testing and Drills:</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Conduct regular system testing, drills, and simulations to ensure that all stakeholders are familiar with the warning system and response procedures.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14.Compliance with Regulations:</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Ensure that the system complies with relevant regulations, standards, and data privacy laws governing IoT and disaster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15.Continuous Improvement:</a:t>
            </a: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 Establish a process for continuous improvement by regularly reviewing system performance, analyzing user feedback, and incorporating technological advancements.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man Old Style" panose="02050604050505020204" pitchFamily="18" charset="0"/>
                <a:ea typeface="Cambria" panose="02040503050406030204" pitchFamily="18" charset="0"/>
              </a:rPr>
              <a:t>Meeting these objectives will help create an effective flood monitoring and early warning system using IoT technology, which can significantly reduce the impact of flood disasters on communities and infrastructure.</a:t>
            </a:r>
          </a:p>
        </p:txBody>
      </p:sp>
    </p:spTree>
    <p:extLst>
      <p:ext uri="{BB962C8B-B14F-4D97-AF65-F5344CB8AC3E}">
        <p14:creationId xmlns:p14="http://schemas.microsoft.com/office/powerpoint/2010/main" val="329255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11AF-50BD-B796-79CD-85B6B4FEE0C9}"/>
              </a:ext>
            </a:extLst>
          </p:cNvPr>
          <p:cNvSpPr>
            <a:spLocks noGrp="1"/>
          </p:cNvSpPr>
          <p:nvPr>
            <p:ph type="title"/>
          </p:nvPr>
        </p:nvSpPr>
        <p:spPr>
          <a:xfrm>
            <a:off x="867747" y="167951"/>
            <a:ext cx="10187107" cy="1685803"/>
          </a:xfrm>
        </p:spPr>
        <p:txBody>
          <a:bodyPr>
            <a:normAutofit fontScale="90000"/>
          </a:bodyPr>
          <a:lstStyle/>
          <a:p>
            <a:r>
              <a:rPr lang="en-IN" sz="6000" dirty="0"/>
              <a:t>Virtualization  diagram on  IOT :</a:t>
            </a:r>
          </a:p>
        </p:txBody>
      </p:sp>
      <p:pic>
        <p:nvPicPr>
          <p:cNvPr id="4" name="Content Placeholder 3">
            <a:extLst>
              <a:ext uri="{FF2B5EF4-FFF2-40B4-BE49-F238E27FC236}">
                <a16:creationId xmlns:a16="http://schemas.microsoft.com/office/drawing/2014/main" id="{66CCEB78-5678-C555-09BD-B1E99B15BC2B}"/>
              </a:ext>
            </a:extLst>
          </p:cNvPr>
          <p:cNvPicPr>
            <a:picLocks noGrp="1" noChangeAspect="1"/>
          </p:cNvPicPr>
          <p:nvPr>
            <p:ph idx="1"/>
          </p:nvPr>
        </p:nvPicPr>
        <p:blipFill>
          <a:blip r:embed="rId2"/>
          <a:stretch>
            <a:fillRect/>
          </a:stretch>
        </p:blipFill>
        <p:spPr>
          <a:xfrm>
            <a:off x="0" y="1940767"/>
            <a:ext cx="12192000" cy="4917233"/>
          </a:xfrm>
          <a:prstGeom prst="rect">
            <a:avLst/>
          </a:prstGeom>
        </p:spPr>
      </p:pic>
    </p:spTree>
    <p:extLst>
      <p:ext uri="{BB962C8B-B14F-4D97-AF65-F5344CB8AC3E}">
        <p14:creationId xmlns:p14="http://schemas.microsoft.com/office/powerpoint/2010/main" val="43126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1E6D-61E0-DC27-BE1E-E7577F1716A4}"/>
              </a:ext>
            </a:extLst>
          </p:cNvPr>
          <p:cNvSpPr txBox="1"/>
          <p:nvPr/>
        </p:nvSpPr>
        <p:spPr>
          <a:xfrm>
            <a:off x="74646" y="-1007704"/>
            <a:ext cx="11709918" cy="8402300"/>
          </a:xfrm>
          <a:prstGeom prst="rect">
            <a:avLst/>
          </a:prstGeom>
          <a:noFill/>
        </p:spPr>
        <p:txBody>
          <a:bodyPr wrap="square">
            <a:spAutoFit/>
          </a:bodyPr>
          <a:lstStyle/>
          <a:p>
            <a:endParaRPr lang="en-IN" sz="6000" dirty="0"/>
          </a:p>
          <a:p>
            <a:r>
              <a:rPr lang="en-IN" sz="4000" dirty="0"/>
              <a:t>IOT SENSOR :</a:t>
            </a:r>
          </a:p>
          <a:p>
            <a:pPr marL="0" indent="0">
              <a:buFont typeface="Wingdings" pitchFamily="2" charset="2"/>
              <a:buNone/>
            </a:pPr>
            <a:r>
              <a:rPr lang="en-US" sz="2000" b="1" dirty="0">
                <a:latin typeface="Bookman Old Style" panose="02050604050505020204" pitchFamily="18" charset="0"/>
              </a:rPr>
              <a:t>1.Identifying key parameters:</a:t>
            </a:r>
          </a:p>
          <a:p>
            <a:pPr lvl="1" indent="0">
              <a:buFont typeface="Wingdings" pitchFamily="2" charset="2"/>
              <a:buNone/>
            </a:pPr>
            <a:r>
              <a:rPr lang="en-US" sz="2000" dirty="0">
                <a:solidFill>
                  <a:srgbClr val="FF0000"/>
                </a:solidFill>
                <a:latin typeface="Bookman Old Style" panose="02050604050505020204" pitchFamily="18" charset="0"/>
              </a:rPr>
              <a:t>1.Water level</a:t>
            </a:r>
          </a:p>
          <a:p>
            <a:pPr lvl="1" indent="0">
              <a:buFont typeface="Wingdings" pitchFamily="2" charset="2"/>
              <a:buNone/>
            </a:pPr>
            <a:r>
              <a:rPr lang="en-US" sz="2000" dirty="0">
                <a:solidFill>
                  <a:srgbClr val="FF0000"/>
                </a:solidFill>
                <a:latin typeface="Bookman Old Style" panose="02050604050505020204" pitchFamily="18" charset="0"/>
              </a:rPr>
              <a:t>2.Rainfall intensity</a:t>
            </a:r>
          </a:p>
          <a:p>
            <a:pPr lvl="1" indent="0">
              <a:buFont typeface="Wingdings" pitchFamily="2" charset="2"/>
              <a:buNone/>
            </a:pPr>
            <a:r>
              <a:rPr lang="en-US" sz="2000" dirty="0">
                <a:solidFill>
                  <a:srgbClr val="FF0000"/>
                </a:solidFill>
                <a:latin typeface="Bookman Old Style" panose="02050604050505020204" pitchFamily="18" charset="0"/>
              </a:rPr>
              <a:t>3.Weather e.g., temperature, humidity, wind speed)</a:t>
            </a:r>
          </a:p>
          <a:p>
            <a:pPr lvl="1" indent="0">
              <a:buFont typeface="Wingdings" pitchFamily="2" charset="2"/>
              <a:buNone/>
            </a:pPr>
            <a:r>
              <a:rPr lang="en-US" sz="2000" dirty="0">
                <a:solidFill>
                  <a:srgbClr val="FF0000"/>
                </a:solidFill>
                <a:latin typeface="Bookman Old Style" panose="02050604050505020204" pitchFamily="18" charset="0"/>
              </a:rPr>
              <a:t>4.River/stream flow rates</a:t>
            </a:r>
          </a:p>
          <a:p>
            <a:pPr marL="0" indent="0">
              <a:buFont typeface="Wingdings" pitchFamily="2" charset="2"/>
              <a:buNone/>
            </a:pPr>
            <a:r>
              <a:rPr lang="en-US" sz="2000" b="1" dirty="0">
                <a:latin typeface="Bookman Old Style" panose="02050604050505020204" pitchFamily="18" charset="0"/>
              </a:rPr>
              <a:t>2.Sensor Selection:</a:t>
            </a:r>
            <a:r>
              <a:rPr lang="en-US" sz="2000" dirty="0">
                <a:latin typeface="Bookman Old Style" panose="02050604050505020204" pitchFamily="18" charset="0"/>
              </a:rPr>
              <a:t> </a:t>
            </a:r>
          </a:p>
          <a:p>
            <a:pPr lvl="1" indent="0">
              <a:buFont typeface="Wingdings" pitchFamily="2" charset="2"/>
              <a:buNone/>
            </a:pPr>
            <a:r>
              <a:rPr lang="en-US" sz="2000" dirty="0">
                <a:solidFill>
                  <a:srgbClr val="FF0000"/>
                </a:solidFill>
                <a:latin typeface="Bookman Old Style" panose="02050604050505020204" pitchFamily="18" charset="0"/>
              </a:rPr>
              <a:t>1.Water level sensors can use ultrasonic, pressure, or radar technology.</a:t>
            </a:r>
          </a:p>
          <a:p>
            <a:pPr lvl="1" indent="0">
              <a:buFont typeface="Wingdings" pitchFamily="2" charset="2"/>
              <a:buNone/>
            </a:pPr>
            <a:r>
              <a:rPr lang="en-US" sz="2000" dirty="0">
                <a:solidFill>
                  <a:srgbClr val="FF0000"/>
                </a:solidFill>
                <a:latin typeface="Bookman Old Style" panose="02050604050505020204" pitchFamily="18" charset="0"/>
              </a:rPr>
              <a:t>2.Rain gauges for measuring rainfall intensity can be tipping bucket or optical sensors.</a:t>
            </a:r>
          </a:p>
          <a:p>
            <a:pPr lvl="1" indent="0">
              <a:buFont typeface="Wingdings" pitchFamily="2" charset="2"/>
              <a:buNone/>
            </a:pPr>
            <a:r>
              <a:rPr lang="en-US" sz="2000" dirty="0">
                <a:solidFill>
                  <a:srgbClr val="FF0000"/>
                </a:solidFill>
                <a:latin typeface="Bookman Old Style" panose="02050604050505020204" pitchFamily="18" charset="0"/>
              </a:rPr>
              <a:t>3.Weather conditions can be monitored using a combination of sensors (e.g., temperature and humidity sensors, anemometers).</a:t>
            </a:r>
          </a:p>
          <a:p>
            <a:pPr lvl="1" indent="0">
              <a:buFont typeface="Wingdings" pitchFamily="2" charset="2"/>
              <a:buNone/>
            </a:pPr>
            <a:r>
              <a:rPr lang="en-US" sz="2000" dirty="0">
                <a:solidFill>
                  <a:srgbClr val="FF0000"/>
                </a:solidFill>
                <a:latin typeface="Bookman Old Style" panose="02050604050505020204" pitchFamily="18" charset="0"/>
              </a:rPr>
              <a:t>4.River/stream flow rates may require specialized flow sensors.</a:t>
            </a:r>
          </a:p>
          <a:p>
            <a:pPr marL="0" indent="0">
              <a:buFont typeface="Wingdings" pitchFamily="2" charset="2"/>
              <a:buNone/>
            </a:pPr>
            <a:r>
              <a:rPr lang="en-US" sz="2000" b="1" dirty="0">
                <a:latin typeface="Bookman Old Style" panose="02050604050505020204" pitchFamily="18" charset="0"/>
              </a:rPr>
              <a:t>3.Power Supply:</a:t>
            </a:r>
            <a:r>
              <a:rPr lang="en-US" sz="2000" dirty="0">
                <a:latin typeface="Bookman Old Style" panose="02050604050505020204" pitchFamily="18" charset="0"/>
              </a:rPr>
              <a:t> </a:t>
            </a:r>
          </a:p>
          <a:p>
            <a:pPr marL="0" indent="0">
              <a:buFont typeface="Wingdings" pitchFamily="2" charset="2"/>
              <a:buNone/>
            </a:pPr>
            <a:r>
              <a:rPr lang="en-US" sz="2000" dirty="0">
                <a:solidFill>
                  <a:srgbClr val="FF0000"/>
                </a:solidFill>
                <a:latin typeface="Bookman Old Style" panose="02050604050505020204" pitchFamily="18" charset="0"/>
              </a:rPr>
              <a:t>         1. Solar panels for remote locations</a:t>
            </a:r>
          </a:p>
          <a:p>
            <a:pPr marL="0" indent="0">
              <a:buFont typeface="Wingdings" pitchFamily="2" charset="2"/>
              <a:buNone/>
            </a:pPr>
            <a:r>
              <a:rPr lang="en-US" sz="2000" dirty="0">
                <a:solidFill>
                  <a:srgbClr val="FF0000"/>
                </a:solidFill>
                <a:latin typeface="Bookman Old Style" panose="02050604050505020204" pitchFamily="18" charset="0"/>
              </a:rPr>
              <a:t>         2.Battery backups for continuous operation during power outages</a:t>
            </a:r>
          </a:p>
          <a:p>
            <a:pPr marL="0" indent="0">
              <a:buFont typeface="Wingdings" pitchFamily="2" charset="2"/>
              <a:buNone/>
            </a:pPr>
            <a:r>
              <a:rPr lang="en-US" sz="2000" dirty="0">
                <a:solidFill>
                  <a:srgbClr val="FF0000"/>
                </a:solidFill>
                <a:latin typeface="Bookman Old Style" panose="02050604050505020204" pitchFamily="18" charset="0"/>
              </a:rPr>
              <a:t>         3.Low-power consumption to extend battery life</a:t>
            </a:r>
          </a:p>
          <a:p>
            <a:pPr marL="0" indent="0">
              <a:buFont typeface="Wingdings" pitchFamily="2" charset="2"/>
              <a:buNone/>
            </a:pPr>
            <a:r>
              <a:rPr lang="en-US" sz="2000" b="1" dirty="0">
                <a:latin typeface="Bookman Old Style" panose="02050604050505020204" pitchFamily="18" charset="0"/>
              </a:rPr>
              <a:t>4.Environmental Protection:</a:t>
            </a:r>
            <a:r>
              <a:rPr lang="en-US" sz="2000" dirty="0">
                <a:latin typeface="Bookman Old Style" panose="02050604050505020204" pitchFamily="18" charset="0"/>
              </a:rPr>
              <a:t> </a:t>
            </a:r>
          </a:p>
          <a:p>
            <a:pPr marL="0" indent="0">
              <a:buFont typeface="Wingdings" pitchFamily="2" charset="2"/>
              <a:buNone/>
            </a:pPr>
            <a:r>
              <a:rPr lang="en-US" sz="2000" dirty="0">
                <a:latin typeface="Bookman Old Style" panose="02050604050505020204" pitchFamily="18" charset="0"/>
              </a:rPr>
              <a:t>            </a:t>
            </a:r>
            <a:r>
              <a:rPr lang="en-US" sz="2000" dirty="0">
                <a:solidFill>
                  <a:srgbClr val="FF0000"/>
                </a:solidFill>
                <a:latin typeface="Bookman Old Style" panose="02050604050505020204" pitchFamily="18" charset="0"/>
              </a:rPr>
              <a:t>1.Sensors are housed in weatherproof and rugged enclosures to protect them from adverse environmental conditions. </a:t>
            </a:r>
          </a:p>
          <a:p>
            <a:pPr marL="0" indent="0">
              <a:buFont typeface="Wingdings" pitchFamily="2" charset="2"/>
              <a:buNone/>
            </a:pPr>
            <a:r>
              <a:rPr lang="en-US" sz="2000" dirty="0">
                <a:solidFill>
                  <a:srgbClr val="FF0000"/>
                </a:solidFill>
                <a:latin typeface="Bookman Old Style" panose="02050604050505020204" pitchFamily="18" charset="0"/>
              </a:rPr>
              <a:t>            2.It includes heavy rainfall.</a:t>
            </a:r>
          </a:p>
          <a:p>
            <a:endParaRPr lang="en-IN" sz="6000" dirty="0"/>
          </a:p>
        </p:txBody>
      </p:sp>
      <p:pic>
        <p:nvPicPr>
          <p:cNvPr id="2" name="Picture 1">
            <a:extLst>
              <a:ext uri="{FF2B5EF4-FFF2-40B4-BE49-F238E27FC236}">
                <a16:creationId xmlns:a16="http://schemas.microsoft.com/office/drawing/2014/main" id="{8C3D62A0-4E86-1AB9-4FCE-2E368916DC28}"/>
              </a:ext>
            </a:extLst>
          </p:cNvPr>
          <p:cNvPicPr>
            <a:picLocks noChangeAspect="1"/>
          </p:cNvPicPr>
          <p:nvPr/>
        </p:nvPicPr>
        <p:blipFill>
          <a:blip r:embed="rId2"/>
          <a:stretch>
            <a:fillRect/>
          </a:stretch>
        </p:blipFill>
        <p:spPr>
          <a:xfrm>
            <a:off x="7305869" y="149290"/>
            <a:ext cx="4811485" cy="2248677"/>
          </a:xfrm>
          <a:prstGeom prst="rect">
            <a:avLst/>
          </a:prstGeom>
        </p:spPr>
      </p:pic>
    </p:spTree>
    <p:extLst>
      <p:ext uri="{BB962C8B-B14F-4D97-AF65-F5344CB8AC3E}">
        <p14:creationId xmlns:p14="http://schemas.microsoft.com/office/powerpoint/2010/main" val="130687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73A2-6D46-F6D9-EF5A-C0A43646CA2B}"/>
              </a:ext>
            </a:extLst>
          </p:cNvPr>
          <p:cNvSpPr txBox="1"/>
          <p:nvPr/>
        </p:nvSpPr>
        <p:spPr>
          <a:xfrm>
            <a:off x="130629" y="1"/>
            <a:ext cx="12260424" cy="3228391"/>
          </a:xfrm>
          <a:prstGeom prst="rect">
            <a:avLst/>
          </a:prstGeom>
          <a:noFill/>
        </p:spPr>
        <p:txBody>
          <a:bodyPr wrap="square">
            <a:spAutoFit/>
          </a:bodyPr>
          <a:lstStyle/>
          <a:p>
            <a:pPr marL="0" indent="0" algn="l">
              <a:buNone/>
            </a:pPr>
            <a:r>
              <a:rPr lang="en-US" sz="1800" b="1" i="0" dirty="0">
                <a:effectLst/>
                <a:latin typeface="Bookman Old Style" panose="02050604050505020204" pitchFamily="18" charset="0"/>
              </a:rPr>
              <a:t>5.Remote Monitoring and Control:</a:t>
            </a:r>
            <a:r>
              <a:rPr lang="en-US" sz="1800" b="0" i="0" dirty="0">
                <a:effectLst/>
                <a:latin typeface="Bookman Old Style" panose="02050604050505020204" pitchFamily="18" charset="0"/>
              </a:rPr>
              <a:t> </a:t>
            </a:r>
          </a:p>
          <a:p>
            <a:pPr marL="0" indent="0" algn="l">
              <a:buNone/>
            </a:pPr>
            <a:r>
              <a:rPr lang="en-US" sz="1800" dirty="0">
                <a:solidFill>
                  <a:srgbClr val="FF0000"/>
                </a:solidFill>
                <a:latin typeface="Bookman Old Style" panose="02050604050505020204" pitchFamily="18" charset="0"/>
              </a:rPr>
              <a:t>                1.S</a:t>
            </a:r>
            <a:r>
              <a:rPr lang="en-US" sz="1800" b="0" i="0" dirty="0">
                <a:solidFill>
                  <a:srgbClr val="FF0000"/>
                </a:solidFill>
                <a:effectLst/>
                <a:latin typeface="Bookman Old Style" panose="02050604050505020204" pitchFamily="18" charset="0"/>
              </a:rPr>
              <a:t>ensor settings. </a:t>
            </a:r>
          </a:p>
          <a:p>
            <a:pPr marL="0" indent="0" algn="l">
              <a:buNone/>
            </a:pPr>
            <a:r>
              <a:rPr lang="en-US" sz="1800" b="0" i="0" dirty="0">
                <a:solidFill>
                  <a:srgbClr val="FF0000"/>
                </a:solidFill>
                <a:effectLst/>
                <a:latin typeface="Bookman Old Style" panose="02050604050505020204" pitchFamily="18" charset="0"/>
              </a:rPr>
              <a:t>                2.perform maintenance.  </a:t>
            </a:r>
          </a:p>
          <a:p>
            <a:pPr marL="0" indent="0" algn="l">
              <a:buNone/>
            </a:pPr>
            <a:r>
              <a:rPr lang="en-US" sz="1800" b="0" i="0" dirty="0">
                <a:solidFill>
                  <a:srgbClr val="FF0000"/>
                </a:solidFill>
                <a:effectLst/>
                <a:latin typeface="Bookman Old Style" panose="02050604050505020204" pitchFamily="18" charset="0"/>
              </a:rPr>
              <a:t>                3.troubleshoot issues remotely.</a:t>
            </a:r>
          </a:p>
          <a:p>
            <a:pPr marL="0" indent="0" algn="l">
              <a:buNone/>
            </a:pPr>
            <a:r>
              <a:rPr lang="en-US" sz="1800" b="1" i="0" dirty="0">
                <a:effectLst/>
                <a:latin typeface="Bookman Old Style" panose="02050604050505020204" pitchFamily="18" charset="0"/>
              </a:rPr>
              <a:t>6.Security Measures:</a:t>
            </a:r>
            <a:r>
              <a:rPr lang="en-US" sz="1800" b="0" i="0" dirty="0">
                <a:effectLst/>
                <a:latin typeface="Bookman Old Style" panose="02050604050505020204" pitchFamily="18" charset="0"/>
              </a:rPr>
              <a:t> </a:t>
            </a:r>
          </a:p>
          <a:p>
            <a:pPr marL="0" indent="0" algn="l">
              <a:buNone/>
            </a:pPr>
            <a:r>
              <a:rPr lang="en-US" sz="1800" b="0" i="0" dirty="0">
                <a:effectLst/>
                <a:latin typeface="Bookman Old Style" panose="02050604050505020204" pitchFamily="18" charset="0"/>
              </a:rPr>
              <a:t>               </a:t>
            </a:r>
            <a:r>
              <a:rPr lang="en-US" sz="1800" b="0" i="0" dirty="0">
                <a:solidFill>
                  <a:srgbClr val="FF0000"/>
                </a:solidFill>
                <a:effectLst/>
                <a:latin typeface="Bookman Old Style" panose="02050604050505020204" pitchFamily="18" charset="0"/>
              </a:rPr>
              <a:t>1.Implement security measures to protect sensor data. </a:t>
            </a:r>
            <a:endParaRPr lang="en-US" sz="1800" dirty="0">
              <a:solidFill>
                <a:srgbClr val="FF0000"/>
              </a:solidFill>
              <a:latin typeface="Bookman Old Style" panose="02050604050505020204" pitchFamily="18" charset="0"/>
            </a:endParaRPr>
          </a:p>
          <a:p>
            <a:pPr marL="0" indent="0" algn="l">
              <a:buNone/>
            </a:pPr>
            <a:r>
              <a:rPr lang="en-US" sz="1800" b="0" i="0" dirty="0">
                <a:solidFill>
                  <a:srgbClr val="FF0000"/>
                </a:solidFill>
                <a:effectLst/>
                <a:latin typeface="Bookman Old Style" panose="02050604050505020204" pitchFamily="18" charset="0"/>
              </a:rPr>
              <a:t>               2.Prevent tampering. </a:t>
            </a:r>
          </a:p>
          <a:p>
            <a:pPr marL="0" indent="0" algn="l">
              <a:buNone/>
            </a:pPr>
            <a:r>
              <a:rPr lang="en-US" sz="1800" dirty="0">
                <a:solidFill>
                  <a:srgbClr val="FF0000"/>
                </a:solidFill>
                <a:latin typeface="Bookman Old Style" panose="02050604050505020204" pitchFamily="18" charset="0"/>
              </a:rPr>
              <a:t>               3.</a:t>
            </a:r>
            <a:r>
              <a:rPr lang="en-US" sz="1800" b="0" i="0" dirty="0">
                <a:solidFill>
                  <a:srgbClr val="FF0000"/>
                </a:solidFill>
                <a:effectLst/>
                <a:latin typeface="Bookman Old Style" panose="02050604050505020204" pitchFamily="18" charset="0"/>
              </a:rPr>
              <a:t>Use encryption for data transmission and authentication mechanisms for data access.</a:t>
            </a:r>
          </a:p>
          <a:p>
            <a:pPr marL="0" indent="0" algn="l">
              <a:buNone/>
            </a:pPr>
            <a:r>
              <a:rPr lang="en-US" sz="1800" b="1" dirty="0">
                <a:latin typeface="Bookman Old Style" panose="02050604050505020204" pitchFamily="18" charset="0"/>
              </a:rPr>
              <a:t>7.R</a:t>
            </a:r>
            <a:r>
              <a:rPr lang="en-US" sz="1800" b="1" i="0" dirty="0">
                <a:effectLst/>
                <a:latin typeface="Bookman Old Style" panose="02050604050505020204" pitchFamily="18" charset="0"/>
              </a:rPr>
              <a:t>eal-Time Clock (RTC):</a:t>
            </a:r>
            <a:r>
              <a:rPr lang="en-US" sz="1800" b="0" i="0" dirty="0">
                <a:effectLst/>
                <a:latin typeface="Bookman Old Style" panose="02050604050505020204" pitchFamily="18" charset="0"/>
              </a:rPr>
              <a:t> </a:t>
            </a:r>
            <a:r>
              <a:rPr lang="en-US" sz="1800" b="0" i="0" dirty="0">
                <a:solidFill>
                  <a:srgbClr val="FF0000"/>
                </a:solidFill>
                <a:effectLst/>
                <a:latin typeface="Bookman Old Style" panose="02050604050505020204" pitchFamily="18" charset="0"/>
              </a:rPr>
              <a:t>Include an RTC module to timestamp data accurately</a:t>
            </a:r>
          </a:p>
          <a:p>
            <a:pPr marL="0" indent="0" algn="l">
              <a:buNone/>
            </a:pPr>
            <a:r>
              <a:rPr lang="en-US" sz="1800" b="0" i="0" dirty="0">
                <a:solidFill>
                  <a:srgbClr val="FF0000"/>
                </a:solidFill>
                <a:effectLst/>
                <a:latin typeface="Bookman Old Style" panose="02050604050505020204" pitchFamily="18" charset="0"/>
              </a:rPr>
              <a:t>                 1.Enabling synchronization with other sensors. </a:t>
            </a:r>
            <a:endParaRPr lang="en-US" sz="1800" dirty="0">
              <a:solidFill>
                <a:srgbClr val="FF0000"/>
              </a:solidFill>
              <a:latin typeface="Bookman Old Style" panose="02050604050505020204" pitchFamily="18" charset="0"/>
            </a:endParaRPr>
          </a:p>
          <a:p>
            <a:pPr marL="0" indent="0" algn="l">
              <a:buNone/>
            </a:pPr>
            <a:r>
              <a:rPr lang="en-US" sz="1800" b="0" i="0" dirty="0">
                <a:solidFill>
                  <a:srgbClr val="FF0000"/>
                </a:solidFill>
                <a:effectLst/>
                <a:latin typeface="Bookman Old Style" panose="02050604050505020204" pitchFamily="18" charset="0"/>
              </a:rPr>
              <a:t>                 2.</a:t>
            </a:r>
            <a:r>
              <a:rPr lang="en-US" sz="1800" dirty="0">
                <a:solidFill>
                  <a:srgbClr val="FF0000"/>
                </a:solidFill>
                <a:latin typeface="Bookman Old Style" panose="02050604050505020204" pitchFamily="18" charset="0"/>
              </a:rPr>
              <a:t>S</a:t>
            </a:r>
            <a:r>
              <a:rPr lang="en-US" sz="1800" b="0" i="0" dirty="0">
                <a:solidFill>
                  <a:srgbClr val="FF0000"/>
                </a:solidFill>
                <a:effectLst/>
                <a:latin typeface="Bookman Old Style" panose="02050604050505020204" pitchFamily="18" charset="0"/>
              </a:rPr>
              <a:t>ystems.</a:t>
            </a:r>
          </a:p>
        </p:txBody>
      </p:sp>
      <p:pic>
        <p:nvPicPr>
          <p:cNvPr id="5" name="Picture 2" descr="Example implementation of a Flood Early Warning System based on the IoT. |  Download Scientific Diagram">
            <a:extLst>
              <a:ext uri="{FF2B5EF4-FFF2-40B4-BE49-F238E27FC236}">
                <a16:creationId xmlns:a16="http://schemas.microsoft.com/office/drawing/2014/main" id="{F84A1B5C-7148-FE0B-9A8B-C826D43A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705" y="2566738"/>
            <a:ext cx="3029666" cy="41379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6F9565E-8FE6-32F2-3008-524E279A18B2}"/>
              </a:ext>
            </a:extLst>
          </p:cNvPr>
          <p:cNvPicPr>
            <a:picLocks noChangeAspect="1"/>
          </p:cNvPicPr>
          <p:nvPr/>
        </p:nvPicPr>
        <p:blipFill>
          <a:blip r:embed="rId3"/>
          <a:stretch>
            <a:fillRect/>
          </a:stretch>
        </p:blipFill>
        <p:spPr>
          <a:xfrm>
            <a:off x="65314" y="3069772"/>
            <a:ext cx="8798767" cy="3634957"/>
          </a:xfrm>
          <a:prstGeom prst="rect">
            <a:avLst/>
          </a:prstGeom>
        </p:spPr>
      </p:pic>
    </p:spTree>
    <p:extLst>
      <p:ext uri="{BB962C8B-B14F-4D97-AF65-F5344CB8AC3E}">
        <p14:creationId xmlns:p14="http://schemas.microsoft.com/office/powerpoint/2010/main" val="405428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9E75E-6D07-4379-4D2E-E0415D2857E1}"/>
              </a:ext>
            </a:extLst>
          </p:cNvPr>
          <p:cNvSpPr txBox="1"/>
          <p:nvPr/>
        </p:nvSpPr>
        <p:spPr>
          <a:xfrm>
            <a:off x="93306" y="961053"/>
            <a:ext cx="12241764" cy="58969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Raspberry Pi is a popular single-board computer that is widely used for various projects, including robotics, home automation, and educational purposes. To integrate Raspberry Pi with a smart home system, you can follow these steps: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1.Hardware Setup</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Connect the Raspberry Pi to the smart home system by using a suitable communication protocol, such as Wi-Fi or Bluetooth. Additionally, connect any sensors or actuators required for the project.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2.Software Setup: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Install the necessary software on the Raspberry Pi, such as an operating system (e.g., Raspbian), programming languages (e.g., Python), and libraries for interfacing with the smart home system.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3.Programming</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Write a program on the Raspberry Pi that can communicate with the smart home system. This program should be able to send commands to control the smart home devices and receive updates about the current state of the smart home system.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4.Testing: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Test the program by running it on the Raspberry Pi and observing the behavior of the smart home system. Make any necessary adjustments to the program based on the test results.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70C0"/>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0070C0"/>
              </a:solidFill>
              <a:effectLst/>
              <a:latin typeface="Arial Black" panose="020B0A040201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5.Automation: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Set up the Raspberry Pi to automatically run the program at specific intervals or in response to specific events. This can be achieved by using tools like </a:t>
            </a:r>
            <a:r>
              <a:rPr kumimoji="0" lang="en-US" altLang="en-US" sz="1200" b="0" i="0" u="none" strike="noStrike" cap="none" normalizeH="0" baseline="0" dirty="0" err="1">
                <a:ln>
                  <a:noFill/>
                </a:ln>
                <a:solidFill>
                  <a:schemeClr val="tx1">
                    <a:lumMod val="95000"/>
                    <a:lumOff val="5000"/>
                  </a:schemeClr>
                </a:solidFill>
                <a:effectLst/>
                <a:latin typeface="Arial Rounded MT Bold" panose="020F0704030504030204" pitchFamily="34" charset="0"/>
                <a:cs typeface="Arial" panose="020B0604020202020204" pitchFamily="34" charset="0"/>
              </a:rPr>
              <a:t>cron</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 jobs on Linux or Task Scheduler on Windows.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6.Security</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Implement security measures to protect the Raspberry Pi and the smart home system from unauthorized access and potential threats. This may involve using encryption, secure communication protocols, and strong authentication methods.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Rockwell Extra Bold" panose="02060903040505020403" pitchFamily="18" charset="0"/>
                <a:cs typeface="Arial" panose="020B0604020202020204" pitchFamily="34" charset="0"/>
              </a:rPr>
              <a:t>By following these steps, you can successfully integrate a Raspberry Pi into a smart home system and create a wide range of automation and control features for your home.&lt;/s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      </a:t>
            </a:r>
            <a:endParaRPr kumimoji="0" lang="en-US" altLang="en-US" sz="1200" b="0" i="0" u="none" strike="noStrike" cap="none" normalizeH="0" baseline="0" dirty="0">
              <a:ln>
                <a:noFill/>
              </a:ln>
              <a:solidFill>
                <a:srgbClr val="222222"/>
              </a:solidFill>
              <a:effectLst/>
              <a:latin typeface="Arial Rounded MT Bold" panose="020F0704030504030204" pitchFamily="34" charset="0"/>
            </a:endParaRPr>
          </a:p>
        </p:txBody>
      </p:sp>
      <p:sp>
        <p:nvSpPr>
          <p:cNvPr id="7" name="TextBox 6">
            <a:extLst>
              <a:ext uri="{FF2B5EF4-FFF2-40B4-BE49-F238E27FC236}">
                <a16:creationId xmlns:a16="http://schemas.microsoft.com/office/drawing/2014/main" id="{521EE37A-C0BE-F3B9-6E2C-EE6C449D7D03}"/>
              </a:ext>
            </a:extLst>
          </p:cNvPr>
          <p:cNvSpPr txBox="1"/>
          <p:nvPr/>
        </p:nvSpPr>
        <p:spPr>
          <a:xfrm>
            <a:off x="93306" y="233265"/>
            <a:ext cx="4021494" cy="369332"/>
          </a:xfrm>
          <a:prstGeom prst="rect">
            <a:avLst/>
          </a:prstGeom>
          <a:noFill/>
        </p:spPr>
        <p:txBody>
          <a:bodyPr wrap="square">
            <a:spAutoFit/>
          </a:bodyPr>
          <a:lstStyle/>
          <a:p>
            <a:r>
              <a:rPr kumimoji="0" lang="en-US" altLang="en-US" sz="18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RASPBERRY P</a:t>
            </a:r>
            <a:r>
              <a:rPr lang="en-US" altLang="en-US" dirty="0">
                <a:solidFill>
                  <a:srgbClr val="222222"/>
                </a:solidFill>
                <a:latin typeface="Arial Black" panose="020B0A04020102020204" pitchFamily="34" charset="0"/>
                <a:cs typeface="Arial" panose="020B0604020202020204" pitchFamily="34" charset="0"/>
              </a:rPr>
              <a:t>I  </a:t>
            </a:r>
            <a:endParaRPr lang="en-IN" dirty="0"/>
          </a:p>
        </p:txBody>
      </p:sp>
      <p:sp>
        <p:nvSpPr>
          <p:cNvPr id="9" name="TextBox 8">
            <a:extLst>
              <a:ext uri="{FF2B5EF4-FFF2-40B4-BE49-F238E27FC236}">
                <a16:creationId xmlns:a16="http://schemas.microsoft.com/office/drawing/2014/main" id="{629DFB92-03DA-88B2-2281-2E733FC2CFEA}"/>
              </a:ext>
            </a:extLst>
          </p:cNvPr>
          <p:cNvSpPr txBox="1"/>
          <p:nvPr/>
        </p:nvSpPr>
        <p:spPr>
          <a:xfrm>
            <a:off x="1866122" y="233265"/>
            <a:ext cx="7331529" cy="369332"/>
          </a:xfrm>
          <a:prstGeom prst="rect">
            <a:avLst/>
          </a:prstGeom>
          <a:noFill/>
        </p:spPr>
        <p:txBody>
          <a:bodyPr wrap="square">
            <a:spAutoFit/>
          </a:bodyPr>
          <a:lstStyle/>
          <a:p>
            <a:r>
              <a:rPr lang="en-US" altLang="en-US" dirty="0">
                <a:solidFill>
                  <a:srgbClr val="222222"/>
                </a:solidFill>
                <a:latin typeface="Arial Black" panose="020B0A04020102020204" pitchFamily="34" charset="0"/>
                <a:cs typeface="Arial" panose="020B0604020202020204" pitchFamily="34" charset="0"/>
              </a:rPr>
              <a:t>  INTEGRATION :</a:t>
            </a:r>
            <a:endParaRPr lang="en-IN" dirty="0"/>
          </a:p>
        </p:txBody>
      </p:sp>
    </p:spTree>
    <p:extLst>
      <p:ext uri="{BB962C8B-B14F-4D97-AF65-F5344CB8AC3E}">
        <p14:creationId xmlns:p14="http://schemas.microsoft.com/office/powerpoint/2010/main" val="411581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E3B144-94CD-7E7E-711F-61C04ADF0C58}"/>
              </a:ext>
            </a:extLst>
          </p:cNvPr>
          <p:cNvPicPr>
            <a:picLocks noChangeAspect="1"/>
          </p:cNvPicPr>
          <p:nvPr/>
        </p:nvPicPr>
        <p:blipFill>
          <a:blip r:embed="rId2"/>
          <a:stretch>
            <a:fillRect/>
          </a:stretch>
        </p:blipFill>
        <p:spPr>
          <a:xfrm>
            <a:off x="-65314" y="186612"/>
            <a:ext cx="10720873" cy="5775649"/>
          </a:xfrm>
          <a:prstGeom prst="rect">
            <a:avLst/>
          </a:prstGeom>
        </p:spPr>
      </p:pic>
    </p:spTree>
    <p:extLst>
      <p:ext uri="{BB962C8B-B14F-4D97-AF65-F5344CB8AC3E}">
        <p14:creationId xmlns:p14="http://schemas.microsoft.com/office/powerpoint/2010/main" val="2510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53E5D-426D-1948-4BCF-97758E9A5B4F}"/>
              </a:ext>
            </a:extLst>
          </p:cNvPr>
          <p:cNvSpPr txBox="1"/>
          <p:nvPr/>
        </p:nvSpPr>
        <p:spPr>
          <a:xfrm>
            <a:off x="1138335" y="139960"/>
            <a:ext cx="11868539" cy="6370975"/>
          </a:xfrm>
          <a:prstGeom prst="rect">
            <a:avLst/>
          </a:prstGeom>
          <a:noFill/>
        </p:spPr>
        <p:txBody>
          <a:bodyPr wrap="square">
            <a:spAutoFit/>
          </a:bodyPr>
          <a:lstStyle/>
          <a:p>
            <a:r>
              <a:rPr lang="en-IN" sz="2400" dirty="0"/>
              <a:t>Aspect                  | Description                              |</a:t>
            </a:r>
          </a:p>
          <a:p>
            <a:r>
              <a:rPr lang="en-IN" sz="2400" dirty="0"/>
              <a:t>|-------------------------|------------------------------------------|</a:t>
            </a:r>
          </a:p>
          <a:p>
            <a:r>
              <a:rPr lang="en-IN" sz="2400" dirty="0">
                <a:solidFill>
                  <a:srgbClr val="002060"/>
                </a:solidFill>
              </a:rPr>
              <a:t>| Raspberry Pi Model      | The specific Raspberry Pi model used.    |</a:t>
            </a:r>
          </a:p>
          <a:p>
            <a:r>
              <a:rPr lang="en-IN" sz="2400" dirty="0">
                <a:solidFill>
                  <a:srgbClr val="002060"/>
                </a:solidFill>
              </a:rPr>
              <a:t>| Operating System        | The OS installed on the Raspberry Pi.    |</a:t>
            </a:r>
          </a:p>
          <a:p>
            <a:r>
              <a:rPr lang="en-IN" sz="2400" dirty="0">
                <a:solidFill>
                  <a:srgbClr val="002060"/>
                </a:solidFill>
              </a:rPr>
              <a:t>| Integration Purpose     | The goal or objective of the integration.|</a:t>
            </a:r>
          </a:p>
          <a:p>
            <a:r>
              <a:rPr lang="en-IN" sz="2400" dirty="0">
                <a:solidFill>
                  <a:srgbClr val="002060"/>
                </a:solidFill>
              </a:rPr>
              <a:t>| Connection Interface    | The method used to connect peripherals.  |</a:t>
            </a:r>
          </a:p>
          <a:p>
            <a:r>
              <a:rPr lang="en-IN" sz="2400" dirty="0">
                <a:solidFill>
                  <a:srgbClr val="002060"/>
                </a:solidFill>
              </a:rPr>
              <a:t>| Power Supply            | How the Raspberry Pi is powered.         |</a:t>
            </a:r>
          </a:p>
          <a:p>
            <a:r>
              <a:rPr lang="en-IN" sz="2400" dirty="0">
                <a:solidFill>
                  <a:srgbClr val="002060"/>
                </a:solidFill>
              </a:rPr>
              <a:t>| Sensors/Components      | List of sensors or components integrated.|</a:t>
            </a:r>
          </a:p>
          <a:p>
            <a:r>
              <a:rPr lang="en-IN" sz="2400" dirty="0">
                <a:solidFill>
                  <a:srgbClr val="002060"/>
                </a:solidFill>
              </a:rPr>
              <a:t>| Communication Protocol | Communication method (e.g., GPIO, I2C). |</a:t>
            </a:r>
          </a:p>
          <a:p>
            <a:r>
              <a:rPr lang="en-IN" sz="2400" dirty="0">
                <a:solidFill>
                  <a:srgbClr val="002060"/>
                </a:solidFill>
              </a:rPr>
              <a:t>| Software/Programming   | Programming languages or tools used.     |</a:t>
            </a:r>
          </a:p>
          <a:p>
            <a:r>
              <a:rPr lang="en-IN" sz="2400" dirty="0">
                <a:solidFill>
                  <a:srgbClr val="002060"/>
                </a:solidFill>
              </a:rPr>
              <a:t>| Integration Challenges  | Any difficulties faced during integration.|</a:t>
            </a:r>
          </a:p>
          <a:p>
            <a:r>
              <a:rPr lang="en-IN" sz="2400" dirty="0">
                <a:solidFill>
                  <a:srgbClr val="002060"/>
                </a:solidFill>
              </a:rPr>
              <a:t>| Testing and Debugging   | Procedures for testing and debugging.     |</a:t>
            </a:r>
          </a:p>
          <a:p>
            <a:r>
              <a:rPr lang="en-IN" sz="2400" dirty="0">
                <a:solidFill>
                  <a:srgbClr val="002060"/>
                </a:solidFill>
              </a:rPr>
              <a:t>| Power Management        | How power consumption is managed.         |</a:t>
            </a:r>
          </a:p>
          <a:p>
            <a:r>
              <a:rPr lang="en-IN" sz="2400" dirty="0">
                <a:solidFill>
                  <a:srgbClr val="002060"/>
                </a:solidFill>
              </a:rPr>
              <a:t>| Security Measures      | Measures taken to secure the integration.|</a:t>
            </a:r>
          </a:p>
          <a:p>
            <a:r>
              <a:rPr lang="en-IN" sz="2400" dirty="0">
                <a:solidFill>
                  <a:srgbClr val="002060"/>
                </a:solidFill>
              </a:rPr>
              <a:t>| Data Storage            | Where and how data is stored (if relevant).|</a:t>
            </a:r>
          </a:p>
          <a:p>
            <a:r>
              <a:rPr lang="en-IN" sz="2400" dirty="0">
                <a:solidFill>
                  <a:srgbClr val="002060"/>
                </a:solidFill>
              </a:rPr>
              <a:t>| Integration Status     | Status of the integration (e.g., completed, ongoing).|</a:t>
            </a:r>
          </a:p>
          <a:p>
            <a:endParaRPr lang="en-IN" sz="2400" dirty="0">
              <a:solidFill>
                <a:srgbClr val="002060"/>
              </a:solidFill>
            </a:endParaRPr>
          </a:p>
        </p:txBody>
      </p:sp>
    </p:spTree>
    <p:extLst>
      <p:ext uri="{BB962C8B-B14F-4D97-AF65-F5344CB8AC3E}">
        <p14:creationId xmlns:p14="http://schemas.microsoft.com/office/powerpoint/2010/main" val="36907543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127</TotalTime>
  <Words>2134</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Arial Black</vt:lpstr>
      <vt:lpstr>Arial Rounded MT Bold</vt:lpstr>
      <vt:lpstr>Bell MT</vt:lpstr>
      <vt:lpstr>Bodoni MT</vt:lpstr>
      <vt:lpstr>Bookman Old Style</vt:lpstr>
      <vt:lpstr>Franklin Gothic Heavy</vt:lpstr>
      <vt:lpstr>Gill Sans MT</vt:lpstr>
      <vt:lpstr>Rockwell Extra Bold</vt:lpstr>
      <vt:lpstr>Söhne</vt:lpstr>
      <vt:lpstr>Söhne Mono</vt:lpstr>
      <vt:lpstr>Wingdings</vt:lpstr>
      <vt:lpstr>Gallery</vt:lpstr>
      <vt:lpstr> Flood monitoring &amp;         early warning system</vt:lpstr>
      <vt:lpstr>Project Objectives :</vt:lpstr>
      <vt:lpstr>PowerPoint Presentation</vt:lpstr>
      <vt:lpstr>Virtualization  diagram on  IOT :</vt:lpstr>
      <vt:lpstr>PowerPoint Presentation</vt:lpstr>
      <vt:lpstr>PowerPoint Presentation</vt:lpstr>
      <vt:lpstr>PowerPoint Presentation</vt:lpstr>
      <vt:lpstr>PowerPoint Presentation</vt:lpstr>
      <vt:lpstr>PowerPoint Presentation</vt:lpstr>
      <vt:lpstr>CODE IMPLEMENTATION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Flood monitoring &amp;         early warning system</dc:title>
  <dc:creator>Nandhini Natarajan</dc:creator>
  <cp:lastModifiedBy>Nandhini Natarajan</cp:lastModifiedBy>
  <cp:revision>1</cp:revision>
  <dcterms:created xsi:type="dcterms:W3CDTF">2023-10-10T15:40:59Z</dcterms:created>
  <dcterms:modified xsi:type="dcterms:W3CDTF">2023-10-10T17:48:33Z</dcterms:modified>
</cp:coreProperties>
</file>