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mp4" ContentType="video/mp4"/>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5-->
<p:presentation xmlns:r="http://schemas.openxmlformats.org/officeDocument/2006/relationships" xmlns:a="http://schemas.openxmlformats.org/drawingml/2006/main" xmlns:p="http://schemas.openxmlformats.org/presentationml/2006/main" saveSubsetFonts="1">
  <p:sldMasterIdLst>
    <p:sldMasterId id="2147483660" r:id="rId1"/>
  </p:sldMasterIdLst>
  <p:notesMasterIdLst>
    <p:notesMasterId r:id="rId2"/>
  </p:notesMasterIdLst>
  <p:sldIdLst>
    <p:sldId id="259" r:id="rId3"/>
    <p:sldId id="269" r:id="rId4"/>
    <p:sldId id="262" r:id="rId5"/>
    <p:sldId id="263" r:id="rId6"/>
    <p:sldId id="271" r:id="rId7"/>
    <p:sldId id="265" r:id="rId8"/>
    <p:sldId id="270" r:id="rId9"/>
    <p:sldId id="266" r:id="rId10"/>
    <p:sldId id="267" r:id="rId11"/>
    <p:sldId id="273" r:id="rId12"/>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2B720-AED8-4AC2-8187-31842766C7F0}" v="10" dt="2023-10-20T15:01:51.748"/>
  </p1510:revLst>
</p1510:revInfo>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tags" Target="tags/tag4.xml"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microsoft.com/office/2016/11/relationships/changesInfo" Target="changesInfos/changesInfo1.xml" /><Relationship Id="rId18" Type="http://schemas.microsoft.com/office/2015/10/relationships/revisionInfo" Target="revisionInfo.xml" /><Relationship Id="rId19"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ini Natarajan" userId="66f4fe6e004a5de4" providerId="LiveId" clId="{0772B720-AED8-4AC2-8187-31842766C7F0}"/>
    <pc:docChg chg="undo custSel addSld delSld modSld sldOrd">
      <pc:chgData name="Nandhini Natarajan" userId="66f4fe6e004a5de4" providerId="LiveId" clId="{0772B720-AED8-4AC2-8187-31842766C7F0}" dt="2023-10-20T15:04:40.481" v="2645" actId="2696"/>
      <pc:docMkLst>
        <pc:docMk/>
      </pc:docMkLst>
      <pc:sldChg chg="modSp mod">
        <pc:chgData name="Nandhini Natarajan" userId="66f4fe6e004a5de4" providerId="LiveId" clId="{0772B720-AED8-4AC2-8187-31842766C7F0}" dt="2023-10-20T13:56:53.410" v="0" actId="207"/>
        <pc:sldMkLst>
          <pc:docMk/>
          <pc:sldMk cId="0" sldId="262"/>
        </pc:sldMkLst>
        <pc:spChg chg="mod">
          <ac:chgData name="Nandhini Natarajan" userId="66f4fe6e004a5de4" providerId="LiveId" clId="{0772B720-AED8-4AC2-8187-31842766C7F0}" dt="2023-10-20T13:56:53.410" v="0" actId="207"/>
          <ac:spMkLst>
            <pc:docMk/>
            <pc:sldMk cId="0" sldId="262"/>
            <ac:spMk id="5" creationId="{00000000-0000-0000-0000-000000000000}"/>
          </ac:spMkLst>
        </pc:spChg>
      </pc:sldChg>
      <pc:sldChg chg="del">
        <pc:chgData name="Nandhini Natarajan" userId="66f4fe6e004a5de4" providerId="LiveId" clId="{0772B720-AED8-4AC2-8187-31842766C7F0}" dt="2023-10-20T15:04:36.848" v="2644" actId="2696"/>
        <pc:sldMkLst>
          <pc:docMk/>
          <pc:sldMk cId="0" sldId="264"/>
        </pc:sldMkLst>
      </pc:sldChg>
      <pc:sldChg chg="ord">
        <pc:chgData name="Nandhini Natarajan" userId="66f4fe6e004a5de4" providerId="LiveId" clId="{0772B720-AED8-4AC2-8187-31842766C7F0}" dt="2023-10-20T15:02:55.074" v="2598"/>
        <pc:sldMkLst>
          <pc:docMk/>
          <pc:sldMk cId="0" sldId="265"/>
        </pc:sldMkLst>
      </pc:sldChg>
      <pc:sldChg chg="delSp modSp mod">
        <pc:chgData name="Nandhini Natarajan" userId="66f4fe6e004a5de4" providerId="LiveId" clId="{0772B720-AED8-4AC2-8187-31842766C7F0}" dt="2023-10-20T15:04:28.146" v="2643" actId="20577"/>
        <pc:sldMkLst>
          <pc:docMk/>
          <pc:sldMk cId="0" sldId="266"/>
        </pc:sldMkLst>
        <pc:spChg chg="mod">
          <ac:chgData name="Nandhini Natarajan" userId="66f4fe6e004a5de4" providerId="LiveId" clId="{0772B720-AED8-4AC2-8187-31842766C7F0}" dt="2023-10-20T15:04:28.146" v="2643" actId="20577"/>
          <ac:spMkLst>
            <pc:docMk/>
            <pc:sldMk cId="0" sldId="266"/>
            <ac:spMk id="3" creationId="{00000000-0000-0000-0000-000000000000}"/>
          </ac:spMkLst>
        </pc:spChg>
        <pc:graphicFrameChg chg="del">
          <ac:chgData name="Nandhini Natarajan" userId="66f4fe6e004a5de4" providerId="LiveId" clId="{0772B720-AED8-4AC2-8187-31842766C7F0}" dt="2023-10-20T15:04:23.258" v="2641" actId="21"/>
          <ac:graphicFrameMkLst>
            <pc:docMk/>
            <pc:sldMk cId="0" sldId="266"/>
            <ac:graphicFrameMk id="5124" creationId="{00000000-0000-0000-0000-000000000000}"/>
          </ac:graphicFrameMkLst>
        </pc:graphicFrameChg>
        <pc:picChg chg="mod">
          <ac:chgData name="Nandhini Natarajan" userId="66f4fe6e004a5de4" providerId="LiveId" clId="{0772B720-AED8-4AC2-8187-31842766C7F0}" dt="2023-10-20T15:04:26.266" v="2642" actId="1076"/>
          <ac:picMkLst>
            <pc:docMk/>
            <pc:sldMk cId="0" sldId="266"/>
            <ac:picMk id="5122" creationId="{00000000-0000-0000-0000-000000000000}"/>
          </ac:picMkLst>
        </pc:picChg>
      </pc:sldChg>
      <pc:sldChg chg="del">
        <pc:chgData name="Nandhini Natarajan" userId="66f4fe6e004a5de4" providerId="LiveId" clId="{0772B720-AED8-4AC2-8187-31842766C7F0}" dt="2023-10-20T15:04:40.481" v="2645" actId="2696"/>
        <pc:sldMkLst>
          <pc:docMk/>
          <pc:sldMk cId="0" sldId="268"/>
        </pc:sldMkLst>
      </pc:sldChg>
      <pc:sldChg chg="modSp new mod ord">
        <pc:chgData name="Nandhini Natarajan" userId="66f4fe6e004a5de4" providerId="LiveId" clId="{0772B720-AED8-4AC2-8187-31842766C7F0}" dt="2023-10-20T14:31:49.489" v="64" actId="113"/>
        <pc:sldMkLst>
          <pc:docMk/>
          <pc:sldMk cId="1577161192" sldId="269"/>
        </pc:sldMkLst>
        <pc:spChg chg="mod">
          <ac:chgData name="Nandhini Natarajan" userId="66f4fe6e004a5de4" providerId="LiveId" clId="{0772B720-AED8-4AC2-8187-31842766C7F0}" dt="2023-10-20T14:27:22.519" v="62" actId="20577"/>
          <ac:spMkLst>
            <pc:docMk/>
            <pc:sldMk cId="1577161192" sldId="269"/>
            <ac:spMk id="2" creationId="{2537574F-91A7-AD58-5A1C-1050A7ABCCCD}"/>
          </ac:spMkLst>
        </pc:spChg>
        <pc:spChg chg="mod">
          <ac:chgData name="Nandhini Natarajan" userId="66f4fe6e004a5de4" providerId="LiveId" clId="{0772B720-AED8-4AC2-8187-31842766C7F0}" dt="2023-10-20T14:31:49.489" v="64" actId="113"/>
          <ac:spMkLst>
            <pc:docMk/>
            <pc:sldMk cId="1577161192" sldId="269"/>
            <ac:spMk id="3" creationId="{37EDB52C-EC7F-3B7F-B737-9FC93D744F2D}"/>
          </ac:spMkLst>
        </pc:spChg>
      </pc:sldChg>
      <pc:sldChg chg="modSp new mod ord">
        <pc:chgData name="Nandhini Natarajan" userId="66f4fe6e004a5de4" providerId="LiveId" clId="{0772B720-AED8-4AC2-8187-31842766C7F0}" dt="2023-10-20T15:03:37.947" v="2603" actId="14100"/>
        <pc:sldMkLst>
          <pc:docMk/>
          <pc:sldMk cId="3097369207" sldId="270"/>
        </pc:sldMkLst>
        <pc:spChg chg="mod">
          <ac:chgData name="Nandhini Natarajan" userId="66f4fe6e004a5de4" providerId="LiveId" clId="{0772B720-AED8-4AC2-8187-31842766C7F0}" dt="2023-10-20T15:03:37.947" v="2603" actId="14100"/>
          <ac:spMkLst>
            <pc:docMk/>
            <pc:sldMk cId="3097369207" sldId="270"/>
            <ac:spMk id="2" creationId="{ABA76513-B9E9-A71B-EDA3-EECC8D808375}"/>
          </ac:spMkLst>
        </pc:spChg>
        <pc:spChg chg="mod">
          <ac:chgData name="Nandhini Natarajan" userId="66f4fe6e004a5de4" providerId="LiveId" clId="{0772B720-AED8-4AC2-8187-31842766C7F0}" dt="2023-10-20T14:32:24.838" v="90" actId="14100"/>
          <ac:spMkLst>
            <pc:docMk/>
            <pc:sldMk cId="3097369207" sldId="270"/>
            <ac:spMk id="3" creationId="{AFFD6A39-05C6-EE73-A0D6-A4F0E367380D}"/>
          </ac:spMkLst>
        </pc:spChg>
      </pc:sldChg>
      <pc:sldChg chg="addSp delSp modSp new mod ord modClrScheme chgLayout">
        <pc:chgData name="Nandhini Natarajan" userId="66f4fe6e004a5de4" providerId="LiveId" clId="{0772B720-AED8-4AC2-8187-31842766C7F0}" dt="2023-10-20T15:02:42.664" v="2596"/>
        <pc:sldMkLst>
          <pc:docMk/>
          <pc:sldMk cId="3094643072" sldId="271"/>
        </pc:sldMkLst>
        <pc:spChg chg="add del mod">
          <ac:chgData name="Nandhini Natarajan" userId="66f4fe6e004a5de4" providerId="LiveId" clId="{0772B720-AED8-4AC2-8187-31842766C7F0}" dt="2023-10-20T14:59:19.046" v="2540"/>
          <ac:spMkLst>
            <pc:docMk/>
            <pc:sldMk cId="3094643072" sldId="271"/>
            <ac:spMk id="4" creationId="{A185645C-8FAD-2274-006A-39151D12270B}"/>
          </ac:spMkLst>
        </pc:spChg>
        <pc:spChg chg="add del">
          <ac:chgData name="Nandhini Natarajan" userId="66f4fe6e004a5de4" providerId="LiveId" clId="{0772B720-AED8-4AC2-8187-31842766C7F0}" dt="2023-10-20T15:00:00.780" v="2542" actId="21"/>
          <ac:spMkLst>
            <pc:docMk/>
            <pc:sldMk cId="3094643072" sldId="271"/>
            <ac:spMk id="5" creationId="{28B8F0A8-633D-585D-00D3-B65028821A05}"/>
          </ac:spMkLst>
        </pc:spChg>
        <pc:spChg chg="add mod ord">
          <ac:chgData name="Nandhini Natarajan" userId="66f4fe6e004a5de4" providerId="LiveId" clId="{0772B720-AED8-4AC2-8187-31842766C7F0}" dt="2023-10-20T15:00:37.462" v="2579" actId="113"/>
          <ac:spMkLst>
            <pc:docMk/>
            <pc:sldMk cId="3094643072" sldId="271"/>
            <ac:spMk id="6" creationId="{2A8241FD-0D34-767D-E541-35E9D7C9296B}"/>
          </ac:spMkLst>
        </pc:spChg>
        <pc:spChg chg="add del mod ord">
          <ac:chgData name="Nandhini Natarajan" userId="66f4fe6e004a5de4" providerId="LiveId" clId="{0772B720-AED8-4AC2-8187-31842766C7F0}" dt="2023-10-20T15:00:51.677" v="2584" actId="21"/>
          <ac:spMkLst>
            <pc:docMk/>
            <pc:sldMk cId="3094643072" sldId="271"/>
            <ac:spMk id="7" creationId="{54651254-F65C-7DBB-0DAA-11D61D41F4D4}"/>
          </ac:spMkLst>
        </pc:spChg>
        <pc:picChg chg="add mod">
          <ac:chgData name="Nandhini Natarajan" userId="66f4fe6e004a5de4" providerId="LiveId" clId="{0772B720-AED8-4AC2-8187-31842766C7F0}" dt="2023-10-20T14:58:36.456" v="2531" actId="1076"/>
          <ac:picMkLst>
            <pc:docMk/>
            <pc:sldMk cId="3094643072" sldId="271"/>
            <ac:picMk id="3" creationId="{E1FFF5CD-A3D4-1D54-57F3-6A277BD03228}"/>
          </ac:picMkLst>
        </pc:picChg>
      </pc:sldChg>
      <pc:sldChg chg="new del">
        <pc:chgData name="Nandhini Natarajan" userId="66f4fe6e004a5de4" providerId="LiveId" clId="{0772B720-AED8-4AC2-8187-31842766C7F0}" dt="2023-10-20T15:01:19.182" v="2586" actId="2696"/>
        <pc:sldMkLst>
          <pc:docMk/>
          <pc:sldMk cId="396009775" sldId="272"/>
        </pc:sldMkLst>
      </pc:sldChg>
      <pc:sldChg chg="new del">
        <pc:chgData name="Nandhini Natarajan" userId="66f4fe6e004a5de4" providerId="LiveId" clId="{0772B720-AED8-4AC2-8187-31842766C7F0}" dt="2023-10-20T14:59:01.253" v="2534" actId="2696"/>
        <pc:sldMkLst>
          <pc:docMk/>
          <pc:sldMk cId="92501914" sldId="273"/>
        </pc:sldMkLst>
      </pc:sldChg>
      <pc:sldChg chg="modSp add">
        <pc:chgData name="Nandhini Natarajan" userId="66f4fe6e004a5de4" providerId="LiveId" clId="{0772B720-AED8-4AC2-8187-31842766C7F0}" dt="2023-10-20T15:01:51.748" v="2594" actId="14100"/>
        <pc:sldMkLst>
          <pc:docMk/>
          <pc:sldMk cId="1068269159" sldId="273"/>
        </pc:sldMkLst>
        <pc:picChg chg="mod">
          <ac:chgData name="Nandhini Natarajan" userId="66f4fe6e004a5de4" providerId="LiveId" clId="{0772B720-AED8-4AC2-8187-31842766C7F0}" dt="2023-10-20T15:01:51.748" v="2594" actId="14100"/>
          <ac:picMkLst>
            <pc:docMk/>
            <pc:sldMk cId="1068269159" sldId="273"/>
            <ac:picMk id="11266" creationId="{334A0040-39F9-59AB-6E4D-32FA4F184D9B}"/>
          </ac:picMkLst>
        </pc:picChg>
      </pc:sldChg>
      <pc:sldChg chg="new del">
        <pc:chgData name="Nandhini Natarajan" userId="66f4fe6e004a5de4" providerId="LiveId" clId="{0772B720-AED8-4AC2-8187-31842766C7F0}" dt="2023-10-20T14:59:03.381" v="2535" actId="2696"/>
        <pc:sldMkLst>
          <pc:docMk/>
          <pc:sldMk cId="2167604047" sldId="274"/>
        </pc:sldMkLst>
      </pc:sldChg>
    </pc:docChg>
  </pc:docChgLst>
</pc:chgInfo>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3EF6F-FC68-4268-8957-B97CBB4ED2EE}" type="datetimeFigureOut">
              <a:rPr lang="en-IN" smtClean="0"/>
              <a:t>20-10-2023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D29D7-6272-4816-A2BC-CE22EC080A64}" type="slidenum">
              <a:rPr lang="en-IN" smtClean="0"/>
              <a:t>‹#›</a:t>
            </a:fld>
            <a:endParaRPr lang="en-IN"/>
          </a:p>
        </p:txBody>
      </p:sp>
    </p:spTree>
    <p:extLst>
      <p:ext uri="{BB962C8B-B14F-4D97-AF65-F5344CB8AC3E}">
        <p14:creationId xmlns:p14="http://schemas.microsoft.com/office/powerpoint/2010/main" val="631619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D29D7-6272-4816-A2BC-CE22EC080A64}" type="slidenum">
              <a:rPr lang="en-IN" smtClean="0"/>
              <a:t>9</a:t>
            </a:fld>
            <a:endParaRPr lang="en-IN"/>
          </a:p>
        </p:txBody>
      </p:sp>
    </p:spTree>
    <p:extLst>
      <p:ext uri="{BB962C8B-B14F-4D97-AF65-F5344CB8AC3E}">
        <p14:creationId xmlns:p14="http://schemas.microsoft.com/office/powerpoint/2010/main" val="3474602886"/>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3649E6A5-198A-49FF-A779-88BD63CA5917}" type="datetimeFigureOut">
              <a:rPr lang="en-US" smtClean="0"/>
              <a:t>10/20/2023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5433E835-6B4B-4AB9-A905-27833F68A752}"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49E6A5-198A-49FF-A779-88BD63CA5917}"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E835-6B4B-4AB9-A905-27833F68A752}"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49E6A5-198A-49FF-A779-88BD63CA5917}"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E835-6B4B-4AB9-A905-27833F68A752}"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49E6A5-198A-49FF-A779-88BD63CA5917}"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E835-6B4B-4AB9-A905-27833F68A752}"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2">
        <a:schemeClr val="bg1"/>
      </p:bgRef>
    </p:bg>
    <p:spTree>
      <p:nvGrpSpPr>
        <p:cNvPr id="1" name=""/>
        <p:cNvGrpSpPr/>
        <p:nvPr/>
      </p:nvGrpSpPr>
      <p:grpSpPr>
        <a:xfrm>
          <a:off x="0" y="0"/>
          <a: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49E6A5-198A-49FF-A779-88BD63CA5917}"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E835-6B4B-4AB9-A905-27833F68A75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bg>
      <p:bgRef idx="1002">
        <a:schemeClr val="bg1"/>
      </p:bgRef>
    </p:bg>
    <p:spTree>
      <p:nvGrpSpPr>
        <p:cNvPr id="1" name=""/>
        <p:cNvGrpSpPr/>
        <p:nvPr/>
      </p:nvGrpSpPr>
      <p:grpSpPr>
        <a:xfrm>
          <a:off x="0" y="0"/>
          <a: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649E6A5-198A-49FF-A779-88BD63CA5917}"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3E835-6B4B-4AB9-A905-27833F68A752}"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bg>
      <p:bgRef idx="1003">
        <a:schemeClr val="bg1"/>
      </p:bgRef>
    </p:bg>
    <p:spTree>
      <p:nvGrpSpPr>
        <p:cNvPr id="1" name=""/>
        <p:cNvGrpSpPr/>
        <p:nvPr/>
      </p:nvGrpSpPr>
      <p:grpSpPr>
        <a:xfrm>
          <a:off x="0" y="0"/>
          <a: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ct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649E6A5-198A-49FF-A779-88BD63CA5917}"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3E835-6B4B-4AB9-A905-27833F68A75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bg>
      <p:bgRef idx="1002">
        <a:schemeClr val="bg1"/>
      </p:bgRef>
    </p:bg>
    <p:spTree>
      <p:nvGrpSpPr>
        <p:cNvPr id="1" name=""/>
        <p:cNvGrpSpPr/>
        <p:nvPr/>
      </p:nvGrpSpPr>
      <p:grpSpPr>
        <a:xfrm>
          <a:off x="0" y="0"/>
          <a:ext cx="0" cy="0"/>
        </a:xfrm>
      </p:grpSpPr>
      <p:sp>
        <p:nvSpPr>
          <p:cNvPr id="3" name="Date Placeholder 2"/>
          <p:cNvSpPr>
            <a:spLocks noGrp="1"/>
          </p:cNvSpPr>
          <p:nvPr>
            <p:ph type="dt" sz="half" idx="10"/>
          </p:nvPr>
        </p:nvSpPr>
        <p:spPr/>
        <p:txBody>
          <a:bodyPr/>
          <a:lstStyle/>
          <a:p>
            <a:fld id="{3649E6A5-198A-49FF-A779-88BD63CA5917}"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3E835-6B4B-4AB9-A905-27833F68A752}"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3649E6A5-198A-49FF-A779-88BD63CA5917}"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3E835-6B4B-4AB9-A905-27833F68A752}"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3">
        <a:schemeClr val="bg1"/>
      </p:bgRef>
    </p:bg>
    <p:spTree>
      <p:nvGrpSpPr>
        <p:cNvPr id="1" name=""/>
        <p:cNvGrpSpPr/>
        <p:nvPr/>
      </p:nvGrpSpPr>
      <p:grpSpPr>
        <a:xfrm>
          <a:off x="0" y="0"/>
          <a: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649E6A5-198A-49FF-A779-88BD63CA5917}"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3E835-6B4B-4AB9-A905-27833F68A75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bg>
      <p:bgRef idx="1002">
        <a:schemeClr val="bg1"/>
      </p:bgRef>
    </p:bg>
    <p:spTree>
      <p:nvGrpSpPr>
        <p:cNvPr id="1" name=""/>
        <p:cNvGrpSpPr/>
        <p:nvPr/>
      </p:nvGrpSpPr>
      <p:grpSpPr>
        <a:xfrm>
          <a:off x="0" y="0"/>
          <a: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lstStyle>
          <a:p>
            <a:fld id="{3649E6A5-198A-49FF-A779-88BD63CA5917}" type="datetimeFigureOut">
              <a:rPr lang="en-US" smtClean="0"/>
              <a:t>10/20/2023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433E835-6B4B-4AB9-A905-27833F68A75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jpe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3649E6A5-198A-49FF-A779-88BD63CA5917}" type="datetimeFigureOut">
              <a:rPr lang="en-US" smtClean="0"/>
              <a:t>10/20/2023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5433E835-6B4B-4AB9-A905-27833F68A7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ct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Tx/>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xml" /><Relationship Id="rId3" Type="http://schemas.openxmlformats.org/officeDocument/2006/relationships/tags" Target="../tags/tag2.xml" /><Relationship Id="rId4" Type="http://schemas.openxmlformats.org/officeDocument/2006/relationships/image" Target="../media/image7.png" /><Relationship Id="rId5" Type="http://schemas.openxmlformats.org/officeDocument/2006/relationships/tags" Target="../tags/tag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6.png" /><Relationship Id="rId4" Type="http://schemas.openxmlformats.org/officeDocument/2006/relationships/video" Target="../media/media1.mp4" /><Relationship Id="rId5" Type="http://schemas.microsoft.com/office/2007/relationships/media" Target="../media/media1.mp4"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a:xfrm>
            <a:off x="457200" y="1"/>
            <a:ext cx="7315200" cy="2819400"/>
          </a:xfrm>
        </p:spPr>
        <p:txBody>
          <a:bodyPr>
            <a:normAutofit/>
          </a:bodyPr>
          <a:lstStyle/>
          <a:p>
            <a:r>
              <a:rPr lang="en-US" sz="5400">
                <a:latin typeface="Algerian" pitchFamily="82" charset="0"/>
              </a:rPr>
              <a:t>FLOOD MONITORING AND EARLY WARNING SYSTEM</a:t>
            </a:r>
            <a:endParaRPr lang="en-US" sz="5400"/>
          </a:p>
        </p:txBody>
      </p:sp>
      <p:sp>
        <p:nvSpPr>
          <p:cNvPr id="3" name="Subtitle 2"/>
          <p:cNvSpPr>
            <a:spLocks noGrp="1"/>
          </p:cNvSpPr>
          <p:nvPr>
            <p:ph type="subTitle" idx="1"/>
          </p:nvPr>
        </p:nvSpPr>
        <p:spPr>
          <a:xfrm>
            <a:off x="609600" y="2819400"/>
            <a:ext cx="6858000" cy="1143000"/>
          </a:xfrm>
        </p:spPr>
        <p:txBody>
          <a:bodyPr>
            <a:normAutofit/>
          </a:bodyPr>
          <a:lstStyle/>
          <a:p>
            <a:r>
              <a:rPr lang="en-US">
                <a:solidFill>
                  <a:srgbClr val="FF0000"/>
                </a:solidFill>
              </a:rPr>
              <a:t>DEPARTMENT OF COMPUTER SCIENCE AND ENGINEERING</a:t>
            </a:r>
          </a:p>
        </p:txBody>
      </p:sp>
      <p:sp>
        <p:nvSpPr>
          <p:cNvPr id="5" name="Rectangle 4"/>
          <p:cNvSpPr/>
          <p:nvPr/>
        </p:nvSpPr>
        <p:spPr>
          <a:xfrm>
            <a:off x="5638800" y="5715000"/>
            <a:ext cx="2514600" cy="369332"/>
          </a:xfrm>
          <a:prstGeom prst="rect">
            <a:avLst/>
          </a:prstGeom>
        </p:spPr>
        <p:txBody>
          <a:bodyPr wrap="square">
            <a:spAutoFit/>
          </a:bodyPr>
          <a:lstStyle/>
          <a:p>
            <a:r>
              <a:rPr lang="en-US">
                <a:solidFill>
                  <a:srgbClr val="002060"/>
                </a:solidFill>
                <a:latin typeface="Arial Rounded MT Bold" pitchFamily="34" charset="0"/>
              </a:rPr>
              <a:t>TEAM NAME: </a:t>
            </a:r>
            <a:endParaRPr lang="en-US"/>
          </a:p>
        </p:txBody>
      </p:sp>
      <p:sp>
        <p:nvSpPr>
          <p:cNvPr id="6" name="Rectangle 5"/>
          <p:cNvSpPr/>
          <p:nvPr/>
        </p:nvSpPr>
        <p:spPr>
          <a:xfrm>
            <a:off x="457200" y="4572000"/>
            <a:ext cx="3733800" cy="2031325"/>
          </a:xfrm>
          <a:prstGeom prst="rect">
            <a:avLst/>
          </a:prstGeom>
        </p:spPr>
        <p:txBody>
          <a:bodyPr wrap="square">
            <a:spAutoFit/>
          </a:bodyPr>
          <a:lstStyle/>
          <a:p>
            <a:r>
              <a:rPr lang="en-US">
                <a:solidFill>
                  <a:srgbClr val="C00000"/>
                </a:solidFill>
                <a:latin typeface="Arial Rounded MT Bold" pitchFamily="34" charset="0"/>
              </a:rPr>
              <a:t>1.Ramkumar.N(113321104079) </a:t>
            </a:r>
          </a:p>
          <a:p>
            <a:r>
              <a:rPr lang="en-US">
                <a:solidFill>
                  <a:srgbClr val="C00000"/>
                </a:solidFill>
                <a:latin typeface="Arial Rounded MT Bold" pitchFamily="34" charset="0"/>
              </a:rPr>
              <a:t>                                                                                                                                 2.Ranjith.Y(1133211104080)</a:t>
            </a:r>
          </a:p>
          <a:p>
            <a:r>
              <a:rPr lang="en-US">
                <a:solidFill>
                  <a:srgbClr val="C00000"/>
                </a:solidFill>
                <a:latin typeface="Arial Rounded MT Bold" pitchFamily="34" charset="0"/>
              </a:rPr>
              <a:t>                                                                                                                           3.Santhosh.K(13321104085)</a:t>
            </a:r>
          </a:p>
          <a:p>
            <a:r>
              <a:rPr lang="en-US">
                <a:solidFill>
                  <a:srgbClr val="C00000"/>
                </a:solidFill>
                <a:latin typeface="Arial Rounded MT Bold" pitchFamily="34" charset="0"/>
              </a:rPr>
              <a:t>                                                                                                                           4.Santhosh.N(113321104086)</a:t>
            </a:r>
          </a:p>
        </p:txBody>
      </p:sp>
      <p:sp>
        <p:nvSpPr>
          <p:cNvPr id="7" name="Rectangle 6"/>
          <p:cNvSpPr/>
          <p:nvPr/>
        </p:nvSpPr>
        <p:spPr>
          <a:xfrm>
            <a:off x="6096000" y="6172200"/>
            <a:ext cx="2667000" cy="369332"/>
          </a:xfrm>
          <a:prstGeom prst="rect">
            <a:avLst/>
          </a:prstGeom>
        </p:spPr>
        <p:txBody>
          <a:bodyPr wrap="square">
            <a:spAutoFit/>
          </a:bodyPr>
          <a:lstStyle/>
          <a:p>
            <a:r>
              <a:rPr lang="en-US">
                <a:solidFill>
                  <a:srgbClr val="C00000"/>
                </a:solidFill>
                <a:latin typeface="Arial Rounded MT Bold" pitchFamily="34" charset="0"/>
              </a:rPr>
              <a:t>Proj_224785_Team_2</a:t>
            </a:r>
            <a:r>
              <a:rPr lang="en-US">
                <a:solidFill>
                  <a:srgbClr val="002060"/>
                </a:solidFill>
                <a:latin typeface="Arial Rounded MT Bold" pitchFamily="34" charset="0"/>
              </a:rPr>
              <a:t> </a:t>
            </a:r>
            <a:endParaRPr lang="en-US"/>
          </a:p>
        </p:txBody>
      </p:sp>
      <p:sp>
        <p:nvSpPr>
          <p:cNvPr id="8" name="Rectangle 7"/>
          <p:cNvSpPr/>
          <p:nvPr/>
        </p:nvSpPr>
        <p:spPr>
          <a:xfrm>
            <a:off x="304800" y="4114800"/>
            <a:ext cx="4038600" cy="369332"/>
          </a:xfrm>
          <a:prstGeom prst="rect">
            <a:avLst/>
          </a:prstGeom>
        </p:spPr>
        <p:txBody>
          <a:bodyPr wrap="square">
            <a:spAutoFit/>
          </a:bodyPr>
          <a:lstStyle/>
          <a:p>
            <a:r>
              <a:rPr lang="en-US">
                <a:solidFill>
                  <a:srgbClr val="002060"/>
                </a:solidFill>
                <a:latin typeface="Arial Rounded MT Bold" pitchFamily="34" charset="0"/>
              </a:rPr>
              <a:t>TEAM   MEMBERS: </a:t>
            </a:r>
            <a:endParaRPr lang="en-US"/>
          </a:p>
        </p:txBody>
      </p:sp>
      <p:sp>
        <p:nvSpPr>
          <p:cNvPr id="9" name="Rectangle 8"/>
          <p:cNvSpPr/>
          <p:nvPr/>
        </p:nvSpPr>
        <p:spPr>
          <a:xfrm>
            <a:off x="6705600" y="4800600"/>
            <a:ext cx="3505200" cy="369332"/>
          </a:xfrm>
          <a:prstGeom prst="rect">
            <a:avLst/>
          </a:prstGeom>
        </p:spPr>
        <p:txBody>
          <a:bodyPr wrap="square">
            <a:spAutoFit/>
          </a:bodyPr>
          <a:lstStyle/>
          <a:p>
            <a:r>
              <a:rPr lang="en-US"/>
              <a:t>PHASE 3</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Title 1">
            <a:extLst>
              <a:ext uri="{FF2B5EF4-FFF2-40B4-BE49-F238E27FC236}">
                <a16:creationId xmlns:a16="http://schemas.microsoft.com/office/drawing/2014/main" id="{644692F1-9349-58FC-03DB-9B336C72A0A8}"/>
              </a:ext>
            </a:extLst>
          </p:cNvPr>
          <p:cNvSpPr>
            <a:spLocks noGrp="1"/>
          </p:cNvSpPr>
          <p:nvPr>
            <p:ph type="title"/>
            <p:custDataLst>
              <p:tags r:id="rId3"/>
            </p:custDataLst>
          </p:nvPr>
        </p:nvSpPr>
        <p:spPr/>
        <p:txBody>
          <a:bodyPr/>
          <a:lstStyle/>
          <a:p>
            <a:endParaRPr lang="en-IN"/>
          </a:p>
        </p:txBody>
      </p:sp>
      <p:pic>
        <p:nvPicPr>
          <p:cNvPr id="11266" name="Picture 2" descr="Thank You PowerPoint Template and Google Slides Theme">
            <a:extLst>
              <a:ext uri="{FF2B5EF4-FFF2-40B4-BE49-F238E27FC236}">
                <a16:creationId xmlns:a16="http://schemas.microsoft.com/office/drawing/2014/main" id="{334A0040-39F9-59AB-6E4D-32FA4F184D9B}"/>
              </a:ext>
            </a:extLst>
          </p:cNvPr>
          <p:cNvPicPr>
            <a:picLocks noGrp="1" noChangeAspect="1" noChangeArrowheads="1"/>
          </p:cNvPicPr>
          <p:nvPr>
            <p:ph idx="1"/>
            <p:custDataLst>
              <p:tags r:id="rId5"/>
            </p:custDataLst>
          </p:nvPr>
        </p:nvPicPr>
        <p:blipFill>
          <a:blip r:embed="rId4">
            <a:extLst>
              <a:ext uri="{28A0092B-C50C-407E-A947-70E740481C1C}">
                <a14:useLocalDpi xmlns:a14="http://schemas.microsoft.com/office/drawing/2010/main" val="0"/>
              </a:ext>
            </a:extLst>
          </a:blip>
          <a:stretch>
            <a:fillRect/>
          </a:stretch>
        </p:blipFill>
        <p:spPr bwMode="auto">
          <a:xfrm>
            <a:off x="-101600" y="0"/>
            <a:ext cx="9245600" cy="693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269159"/>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Content Placeholder 1">
            <a:extLst>
              <a:ext uri="{FF2B5EF4-FFF2-40B4-BE49-F238E27FC236}">
                <a16:creationId xmlns:a16="http://schemas.microsoft.com/office/drawing/2014/main" id="{2537574F-91A7-AD58-5A1C-1050A7ABCCCD}"/>
              </a:ext>
            </a:extLst>
          </p:cNvPr>
          <p:cNvSpPr>
            <a:spLocks noGrp="1"/>
          </p:cNvSpPr>
          <p:nvPr>
            <p:ph idx="1"/>
          </p:nvPr>
        </p:nvSpPr>
        <p:spPr>
          <a:xfrm>
            <a:off x="0" y="1481328"/>
            <a:ext cx="8839200" cy="5529072"/>
          </a:xfrm>
        </p:spPr>
        <p:txBody>
          <a:bodyPr>
            <a:normAutofit fontScale="77500" lnSpcReduction="20000"/>
          </a:bodyPr>
          <a:lstStyle/>
          <a:p>
            <a:pPr marL="109728" indent="0" algn="l">
              <a:buNone/>
            </a:pPr>
            <a:r>
              <a:rPr lang="en-US" sz="2300" b="1" i="0">
                <a:effectLst/>
                <a:latin typeface="Lucida Sans" panose="020b0602030504020204" pitchFamily="34" charset="0"/>
              </a:rPr>
              <a:t>1.Remote Sensing and Satellite Technology: </a:t>
            </a:r>
            <a:r>
              <a:rPr lang="en-US" b="0" i="0">
                <a:solidFill>
                  <a:srgbClr val="FF0000"/>
                </a:solidFill>
                <a:effectLst/>
                <a:latin typeface="Söhne"/>
              </a:rPr>
              <a:t>Satellites equipped with advanced sensors and radar systems can monitor weather patterns and water levels in real-time. This information is crucial for predicting floods and providing early warnings. Organizations like NASA and NOAA use these technologies for flood monitoring.</a:t>
            </a:r>
          </a:p>
          <a:p>
            <a:pPr marL="109728" indent="0" algn="l">
              <a:buNone/>
            </a:pPr>
            <a:r>
              <a:rPr lang="en-US" sz="2300" b="1" i="0">
                <a:effectLst/>
                <a:latin typeface="Lucida Sans" panose="020b0602030504020204" pitchFamily="34" charset="0"/>
              </a:rPr>
              <a:t>2.IoT and Sensors: </a:t>
            </a:r>
            <a:r>
              <a:rPr lang="en-US" b="0" i="0">
                <a:solidFill>
                  <a:schemeClr val="accent2"/>
                </a:solidFill>
                <a:effectLst/>
                <a:latin typeface="Söhne"/>
              </a:rPr>
              <a:t>Internet of Things (IoT) devices and sensors can be deployed in flood-prone areas to measure parameters such as water levels, rainfall, and soil moisture. These sensors can transmit data in real-time to a central monitoring system, enabling early warnings based on data-driven insights.</a:t>
            </a:r>
          </a:p>
          <a:p>
            <a:pPr marL="109728" indent="0" algn="l">
              <a:buNone/>
            </a:pPr>
            <a:r>
              <a:rPr lang="en-US" sz="2300" b="1" i="0">
                <a:solidFill>
                  <a:schemeClr val="tx1">
                    <a:lumMod val="95000"/>
                    <a:lumOff val="5000"/>
                  </a:schemeClr>
                </a:solidFill>
                <a:effectLst/>
                <a:latin typeface="Lucida Sans" panose="020b0602030504020204" pitchFamily="34" charset="0"/>
              </a:rPr>
              <a:t>3.Artificial Intelligence (AI): </a:t>
            </a:r>
            <a:r>
              <a:rPr lang="en-US" b="0" i="0">
                <a:solidFill>
                  <a:schemeClr val="accent2"/>
                </a:solidFill>
                <a:effectLst/>
                <a:latin typeface="Söhne"/>
              </a:rPr>
              <a:t>AI and machine learning algorithms are being used to process large volumes of data from various sources, including satellite imagery, weather forecasts, and sensor data. AI can help identify flood patterns, predict flood events, and issue early warnings with greater accuracy.</a:t>
            </a:r>
          </a:p>
          <a:p>
            <a:pPr marL="109728" indent="0" algn="l">
              <a:buNone/>
            </a:pPr>
            <a:r>
              <a:rPr lang="en-US" sz="2300" b="1" i="0">
                <a:solidFill>
                  <a:schemeClr val="tx1">
                    <a:lumMod val="95000"/>
                    <a:lumOff val="5000"/>
                  </a:schemeClr>
                </a:solidFill>
                <a:effectLst/>
                <a:latin typeface="Lucida Sans" panose="020b0602030504020204" pitchFamily="34" charset="0"/>
              </a:rPr>
              <a:t>4.Mobile Apps and SMS Alerts: </a:t>
            </a:r>
            <a:r>
              <a:rPr lang="en-US" b="0" i="0">
                <a:solidFill>
                  <a:schemeClr val="accent2"/>
                </a:solidFill>
                <a:effectLst/>
                <a:latin typeface="Söhne"/>
              </a:rPr>
              <a:t>Developing user-friendly mobile applications that provide real-time flood alerts to the general public can be a game-changer. SMS alerts and apps can deliver warnings, evacuation instructions, and safety tips to individuals in flood-prone areas.</a:t>
            </a:r>
          </a:p>
          <a:p>
            <a:endParaRPr lang="en-IN"/>
          </a:p>
        </p:txBody>
      </p:sp>
      <p:sp>
        <p:nvSpPr>
          <p:cNvPr id="3" name="Title 2">
            <a:extLst>
              <a:ext uri="{FF2B5EF4-FFF2-40B4-BE49-F238E27FC236}">
                <a16:creationId xmlns:a16="http://schemas.microsoft.com/office/drawing/2014/main" id="{37EDB52C-EC7F-3B7F-B737-9FC93D744F2D}"/>
              </a:ext>
            </a:extLst>
          </p:cNvPr>
          <p:cNvSpPr>
            <a:spLocks noGrp="1"/>
          </p:cNvSpPr>
          <p:nvPr>
            <p:ph type="title"/>
          </p:nvPr>
        </p:nvSpPr>
        <p:spPr/>
        <p:txBody>
          <a:bodyPr/>
          <a:lstStyle/>
          <a:p>
            <a:r>
              <a:rPr lang="en-IN">
                <a:solidFill>
                  <a:schemeClr val="tx1"/>
                </a:solidFill>
              </a:rPr>
              <a:t>INNOVATION:</a:t>
            </a:r>
          </a:p>
        </p:txBody>
      </p:sp>
    </p:spTree>
    <p:extLst>
      <p:ext uri="{BB962C8B-B14F-4D97-AF65-F5344CB8AC3E}">
        <p14:creationId xmlns:p14="http://schemas.microsoft.com/office/powerpoint/2010/main" val="1577161192"/>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itle 2"/>
          <p:cNvSpPr>
            <a:spLocks noGrp="1"/>
          </p:cNvSpPr>
          <p:nvPr>
            <p:ph type="title"/>
          </p:nvPr>
        </p:nvSpPr>
        <p:spPr>
          <a:xfrm>
            <a:off x="457200" y="274638"/>
            <a:ext cx="8001000" cy="944562"/>
          </a:xfrm>
        </p:spPr>
        <p:txBody>
          <a:bodyPr/>
          <a:lstStyle/>
          <a:p>
            <a:r>
              <a:rPr lang="en-US">
                <a:solidFill>
                  <a:schemeClr val="tx1"/>
                </a:solidFill>
              </a:rPr>
              <a:t>PROJECT OBJECTIVES:</a:t>
            </a:r>
            <a:endParaRPr lang="en-US"/>
          </a:p>
        </p:txBody>
      </p:sp>
      <p:pic>
        <p:nvPicPr>
          <p:cNvPr id="3074" name="Picture 2" descr="C:\Users\skillrack\Videos\images.jpg"/>
          <p:cNvPicPr>
            <a:picLocks noGrp="1" noChangeAspect="1" noChangeArrowheads="1"/>
          </p:cNvPicPr>
          <p:nvPr>
            <p:ph idx="1"/>
          </p:nvPr>
        </p:nvPicPr>
        <p:blipFill>
          <a:blip r:embed="rId2"/>
          <a:stretch>
            <a:fillRect/>
          </a:stretch>
        </p:blipFill>
        <p:spPr bwMode="auto">
          <a:xfrm>
            <a:off x="6172200" y="152400"/>
            <a:ext cx="2819400" cy="1100668"/>
          </a:xfrm>
          <a:prstGeom prst="rect">
            <a:avLst/>
          </a:prstGeom>
          <a:noFill/>
        </p:spPr>
      </p:pic>
      <p:sp>
        <p:nvSpPr>
          <p:cNvPr id="5" name="Rectangle 4"/>
          <p:cNvSpPr/>
          <p:nvPr/>
        </p:nvSpPr>
        <p:spPr>
          <a:xfrm>
            <a:off x="457200" y="990601"/>
            <a:ext cx="8305800" cy="5909310"/>
          </a:xfrm>
          <a:prstGeom prst="rect">
            <a:avLst/>
          </a:prstGeom>
        </p:spPr>
        <p:txBody>
          <a:bodyPr wrap="square">
            <a:spAutoFit/>
          </a:bodyPr>
          <a:lstStyle/>
          <a:p>
            <a:r>
              <a:rPr lang="en-US" b="1"/>
              <a:t>1.Early Detection and Warning:</a:t>
            </a:r>
            <a:endParaRPr lang="en-US"/>
          </a:p>
          <a:p>
            <a:pPr lvl="1"/>
            <a:r>
              <a:rPr lang="en-US">
                <a:solidFill>
                  <a:srgbClr val="C00000"/>
                </a:solidFill>
              </a:rPr>
              <a:t>Provide early and accurate detection of meteorological conditions and rising water levels to issue timely flood warnings.</a:t>
            </a:r>
          </a:p>
          <a:p>
            <a:r>
              <a:rPr lang="en-US" b="1"/>
              <a:t>2.Risk Assessment:</a:t>
            </a:r>
            <a:endParaRPr lang="en-US"/>
          </a:p>
          <a:p>
            <a:pPr lvl="1"/>
            <a:r>
              <a:rPr lang="en-US">
                <a:solidFill>
                  <a:srgbClr val="C00000"/>
                </a:solidFill>
              </a:rPr>
              <a:t>Evaluate the potential impact of flooding on communities, infrastructure, and the environment.</a:t>
            </a:r>
          </a:p>
          <a:p>
            <a:r>
              <a:rPr lang="en-US" b="1"/>
              <a:t>3.Public Safety:</a:t>
            </a:r>
            <a:endParaRPr lang="en-US"/>
          </a:p>
          <a:p>
            <a:pPr lvl="1"/>
            <a:r>
              <a:rPr lang="en-US">
                <a:solidFill>
                  <a:srgbClr val="C00000"/>
                </a:solidFill>
              </a:rPr>
              <a:t>Protect the lives of residents in flood-prone areas by providing clear and effective warnings and evacuation information.</a:t>
            </a:r>
          </a:p>
          <a:p>
            <a:r>
              <a:rPr lang="en-US" b="1"/>
              <a:t>4.Property Protection:</a:t>
            </a:r>
            <a:endParaRPr lang="en-US"/>
          </a:p>
          <a:p>
            <a:pPr lvl="1"/>
            <a:r>
              <a:rPr lang="en-US">
                <a:solidFill>
                  <a:srgbClr val="C00000"/>
                </a:solidFill>
              </a:rPr>
              <a:t>Minimize damage to homes, businesses, and infrastructure through timely flood warnings and risk communication.</a:t>
            </a:r>
          </a:p>
          <a:p>
            <a:r>
              <a:rPr lang="en-US" b="1"/>
              <a:t>5.Infrastructure Resilience:</a:t>
            </a:r>
            <a:endParaRPr lang="en-US"/>
          </a:p>
          <a:p>
            <a:pPr lvl="1"/>
            <a:r>
              <a:rPr lang="en-US">
                <a:solidFill>
                  <a:srgbClr val="C00000"/>
                </a:solidFill>
              </a:rPr>
              <a:t>Support the design and construction of resilient infrastructure that can withstand or mitigate flood impacts.</a:t>
            </a:r>
          </a:p>
          <a:p>
            <a:r>
              <a:rPr lang="en-US" b="1"/>
              <a:t>6.Emergency Response Coordination:</a:t>
            </a:r>
            <a:endParaRPr lang="en-US"/>
          </a:p>
          <a:p>
            <a:pPr lvl="1"/>
            <a:r>
              <a:rPr lang="en-US">
                <a:solidFill>
                  <a:srgbClr val="C00000"/>
                </a:solidFill>
              </a:rPr>
              <a:t>Facilitate the coordinated response of emergency services and agencies during flood events.</a:t>
            </a:r>
          </a:p>
          <a:p>
            <a:r>
              <a:rPr lang="en-US" b="1"/>
              <a:t>7.Community Preparedness:</a:t>
            </a:r>
            <a:endParaRPr lang="en-US"/>
          </a:p>
          <a:p>
            <a:pPr lvl="1"/>
            <a:r>
              <a:rPr lang="en-US">
                <a:solidFill>
                  <a:srgbClr val="C00000"/>
                </a:solidFill>
              </a:rPr>
              <a:t>Educate and prepare communities for flood risks, enabling them to respond </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Content Placeholder 1"/>
          <p:cNvSpPr>
            <a:spLocks noGrp="1"/>
          </p:cNvSpPr>
          <p:nvPr>
            <p:ph idx="1"/>
          </p:nvPr>
        </p:nvSpPr>
        <p:spPr>
          <a:xfrm>
            <a:off x="304800" y="914400"/>
            <a:ext cx="8839200" cy="5943600"/>
          </a:xfrm>
        </p:spPr>
        <p:txBody>
          <a:bodyPr>
            <a:normAutofit lnSpcReduction="10000"/>
          </a:bodyPr>
          <a:lstStyle/>
          <a:p>
            <a:r>
              <a:rPr lang="en-US" sz="1800" b="1"/>
              <a:t>1.Project Scope and Objectives:</a:t>
            </a:r>
            <a:endParaRPr lang="en-US" sz="1800"/>
          </a:p>
          <a:p>
            <a:pPr lvl="1"/>
            <a:r>
              <a:rPr lang="en-US" sz="1600">
                <a:solidFill>
                  <a:srgbClr val="C00000"/>
                </a:solidFill>
              </a:rPr>
              <a:t>Define the specific goals and objectives of the system, including the geographical area it will cover, the types of floods it will address (e.g., riverine, flash floods, coastal), and the level of early warning desired.</a:t>
            </a:r>
          </a:p>
          <a:p>
            <a:r>
              <a:rPr lang="en-US" sz="1800" b="1"/>
              <a:t>2.Stakeholder Identification:</a:t>
            </a:r>
            <a:endParaRPr lang="en-US" sz="1800"/>
          </a:p>
          <a:p>
            <a:pPr lvl="1"/>
            <a:r>
              <a:rPr lang="en-US" sz="1600">
                <a:solidFill>
                  <a:srgbClr val="C00000"/>
                </a:solidFill>
              </a:rPr>
              <a:t>Identify all stakeholders, including government agencies, local communities, emergency services, and NGOs, that will be involved in the project.</a:t>
            </a:r>
          </a:p>
          <a:p>
            <a:r>
              <a:rPr lang="en-US" sz="1800" b="1"/>
              <a:t>3.Budget and Funding Sources:</a:t>
            </a:r>
            <a:endParaRPr lang="en-US" sz="1800"/>
          </a:p>
          <a:p>
            <a:pPr lvl="1"/>
            <a:r>
              <a:rPr lang="en-US" sz="1600">
                <a:solidFill>
                  <a:srgbClr val="C00000"/>
                </a:solidFill>
              </a:rPr>
              <a:t>Specify the project budget, including funding sources and financial constraints.</a:t>
            </a:r>
          </a:p>
          <a:p>
            <a:r>
              <a:rPr lang="en-US" sz="1800" b="1"/>
              <a:t>4.Early Warning Criteria:</a:t>
            </a:r>
            <a:endParaRPr lang="en-US" sz="1800"/>
          </a:p>
          <a:p>
            <a:r>
              <a:rPr lang="en-US" sz="1600">
                <a:solidFill>
                  <a:srgbClr val="C00000"/>
                </a:solidFill>
              </a:rPr>
              <a:t>Set clear and specific criteria for issuing flood warnings, such as trigger thresholds for various parameters (e.g., river levels, rainfall intensity).</a:t>
            </a:r>
          </a:p>
          <a:p>
            <a:r>
              <a:rPr lang="en-US" sz="1800" b="1"/>
              <a:t>5.Sensor Deployment:</a:t>
            </a:r>
            <a:endParaRPr lang="en-US" sz="1800"/>
          </a:p>
          <a:p>
            <a:r>
              <a:rPr lang="en-US" sz="1600">
                <a:solidFill>
                  <a:srgbClr val="C00000"/>
                </a:solidFill>
              </a:rPr>
              <a:t>Define the number and types of sensors (water level sensors, rainfall gauges, weather stations, etc.) required and their locations.</a:t>
            </a:r>
          </a:p>
          <a:p>
            <a:pPr>
              <a:buNone/>
            </a:pPr>
            <a:r>
              <a:rPr lang="en-US" sz="1600" b="1"/>
              <a:t>    </a:t>
            </a:r>
            <a:r>
              <a:rPr lang="en-US" sz="1800" b="1"/>
              <a:t>6.Warning Dissemination:</a:t>
            </a:r>
            <a:endParaRPr lang="en-US" sz="1800"/>
          </a:p>
          <a:p>
            <a:r>
              <a:rPr lang="en-US" sz="1600">
                <a:solidFill>
                  <a:srgbClr val="C00000"/>
                </a:solidFill>
              </a:rPr>
              <a:t>Define the methods for disseminating warnings, including sirens, mobile apps, SMS alerts, radio, and television broadcasts.</a:t>
            </a:r>
          </a:p>
          <a:p>
            <a:r>
              <a:rPr lang="en-US" sz="1800" b="1"/>
              <a:t>7.Training:</a:t>
            </a:r>
            <a:endParaRPr lang="en-US" sz="1800"/>
          </a:p>
          <a:p>
            <a:r>
              <a:rPr lang="en-US" sz="1600">
                <a:solidFill>
                  <a:srgbClr val="C00000"/>
                </a:solidFill>
              </a:rPr>
              <a:t>Provide training for system operators, emergency responders, and community members on how to use the system effectively.</a:t>
            </a:r>
          </a:p>
          <a:p>
            <a:endParaRPr lang="en-US" sz="1600"/>
          </a:p>
          <a:p>
            <a:endParaRPr lang="en-US"/>
          </a:p>
        </p:txBody>
      </p:sp>
      <p:sp>
        <p:nvSpPr>
          <p:cNvPr id="3" name="Title 2"/>
          <p:cNvSpPr>
            <a:spLocks noGrp="1"/>
          </p:cNvSpPr>
          <p:nvPr>
            <p:ph type="title"/>
          </p:nvPr>
        </p:nvSpPr>
        <p:spPr>
          <a:xfrm>
            <a:off x="457200" y="0"/>
            <a:ext cx="8305800" cy="1066800"/>
          </a:xfrm>
        </p:spPr>
        <p:txBody>
          <a:bodyPr/>
          <a:lstStyle/>
          <a:p>
            <a:r>
              <a:rPr lang="en-US">
                <a:solidFill>
                  <a:schemeClr val="tx1"/>
                </a:solidFill>
              </a:rPr>
              <a:t>PROJECT REQUIREMENTS:</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 name="Picture 2">
            <a:extLst>
              <a:ext uri="{FF2B5EF4-FFF2-40B4-BE49-F238E27FC236}">
                <a16:creationId xmlns:a16="http://schemas.microsoft.com/office/drawing/2014/main" id="{E1FFF5CD-A3D4-1D54-57F3-6A277BD03228}"/>
              </a:ext>
            </a:extLst>
          </p:cNvPr>
          <p:cNvPicPr>
            <a:picLocks noChangeAspect="1"/>
          </p:cNvPicPr>
          <p:nvPr/>
        </p:nvPicPr>
        <p:blipFill>
          <a:blip r:embed="rId2"/>
          <a:stretch>
            <a:fillRect/>
          </a:stretch>
        </p:blipFill>
        <p:spPr>
          <a:xfrm>
            <a:off x="-36779" y="1828800"/>
            <a:ext cx="9180779" cy="6096000"/>
          </a:xfrm>
          <a:prstGeom prst="rect">
            <a:avLst/>
          </a:prstGeom>
        </p:spPr>
      </p:pic>
      <p:sp>
        <p:nvSpPr>
          <p:cNvPr id="6" name="Title 5">
            <a:extLst>
              <a:ext uri="{FF2B5EF4-FFF2-40B4-BE49-F238E27FC236}">
                <a16:creationId xmlns:a16="http://schemas.microsoft.com/office/drawing/2014/main" id="{2A8241FD-0D34-767D-E541-35E9D7C9296B}"/>
              </a:ext>
            </a:extLst>
          </p:cNvPr>
          <p:cNvSpPr>
            <a:spLocks noGrp="1"/>
          </p:cNvSpPr>
          <p:nvPr>
            <p:ph type="title"/>
          </p:nvPr>
        </p:nvSpPr>
        <p:spPr/>
        <p:txBody>
          <a:bodyPr/>
          <a:lstStyle/>
          <a:p>
            <a:r>
              <a:rPr lang="en-IN">
                <a:solidFill>
                  <a:schemeClr val="tx1"/>
                </a:solidFill>
              </a:rPr>
              <a:t>RASPBERRY PI INTEGRATION:</a:t>
            </a:r>
          </a:p>
        </p:txBody>
      </p:sp>
    </p:spTree>
    <p:extLst>
      <p:ext uri="{BB962C8B-B14F-4D97-AF65-F5344CB8AC3E}">
        <p14:creationId xmlns:p14="http://schemas.microsoft.com/office/powerpoint/2010/main" val="3094643072"/>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itle 2"/>
          <p:cNvSpPr>
            <a:spLocks noGrp="1"/>
          </p:cNvSpPr>
          <p:nvPr>
            <p:ph type="title"/>
          </p:nvPr>
        </p:nvSpPr>
        <p:spPr>
          <a:xfrm>
            <a:off x="457200" y="274638"/>
            <a:ext cx="8153400" cy="868362"/>
          </a:xfrm>
        </p:spPr>
        <p:txBody>
          <a:bodyPr/>
          <a:lstStyle/>
          <a:p>
            <a:r>
              <a:rPr lang="en-US">
                <a:solidFill>
                  <a:schemeClr val="tx1"/>
                </a:solidFill>
              </a:rPr>
              <a:t>ARDUINO INTEGRATION:</a:t>
            </a:r>
          </a:p>
        </p:txBody>
      </p:sp>
      <p:pic>
        <p:nvPicPr>
          <p:cNvPr id="4100" name="Picture 4" descr="C:\Users\skillrack\Videos\3.3V-for-the-Ultrasonic-Sensor-to-protect-esp8266-from-damaging.png"/>
          <p:cNvPicPr>
            <a:picLocks noGrp="1" noChangeAspect="1" noChangeArrowheads="1"/>
          </p:cNvPicPr>
          <p:nvPr>
            <p:ph idx="1"/>
          </p:nvPr>
        </p:nvPicPr>
        <p:blipFill>
          <a:blip r:embed="rId2"/>
          <a:stretch>
            <a:fillRect/>
          </a:stretch>
        </p:blipFill>
        <p:spPr bwMode="auto">
          <a:xfrm>
            <a:off x="0" y="1481137"/>
            <a:ext cx="9143999" cy="5618273"/>
          </a:xfrm>
          <a:prstGeom prst="rect">
            <a:avLst/>
          </a:prstGeom>
          <a:noFill/>
        </p:spPr>
      </p:pic>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Content Placeholder 1">
            <a:extLst>
              <a:ext uri="{FF2B5EF4-FFF2-40B4-BE49-F238E27FC236}">
                <a16:creationId xmlns:a16="http://schemas.microsoft.com/office/drawing/2014/main" id="{ABA76513-B9E9-A71B-EDA3-EECC8D808375}"/>
              </a:ext>
            </a:extLst>
          </p:cNvPr>
          <p:cNvSpPr>
            <a:spLocks noGrp="1"/>
          </p:cNvSpPr>
          <p:nvPr>
            <p:ph idx="1"/>
          </p:nvPr>
        </p:nvSpPr>
        <p:spPr>
          <a:xfrm>
            <a:off x="-76200" y="1143000"/>
            <a:ext cx="9448800" cy="5638800"/>
          </a:xfrm>
        </p:spPr>
        <p:txBody>
          <a:bodyPr>
            <a:normAutofit/>
          </a:bodyPr>
          <a:lstStyle/>
          <a:p>
            <a:pPr marL="109728" indent="0">
              <a:buNone/>
            </a:pPr>
            <a:r>
              <a:rPr lang="en-IN" sz="1600"/>
              <a:t>HARDWARE COMPONENTS:    PYTHON SCRIPT DEVELOPMENT:        PYTHON SCRIPT </a:t>
            </a:r>
          </a:p>
          <a:p>
            <a:pPr marL="109728" indent="0">
              <a:buNone/>
            </a:pPr>
            <a:r>
              <a:rPr lang="en-IN" sz="1600">
                <a:solidFill>
                  <a:schemeClr val="accent2">
                    <a:lumMod val="50000"/>
                  </a:schemeClr>
                </a:solidFill>
              </a:rPr>
              <a:t>1.Raspberry Pi                       1.Setting Up the Central Server         </a:t>
            </a:r>
            <a:r>
              <a:rPr lang="en-IN" sz="1600"/>
              <a:t>DEVELOPMENT FOR </a:t>
            </a:r>
          </a:p>
          <a:p>
            <a:pPr marL="109728" indent="0">
              <a:buNone/>
            </a:pPr>
            <a:r>
              <a:rPr lang="en-IN" sz="1600">
                <a:solidFill>
                  <a:schemeClr val="accent2">
                    <a:lumMod val="50000"/>
                  </a:schemeClr>
                </a:solidFill>
              </a:rPr>
              <a:t>2.Water Flow Sensor                 Environment                                      </a:t>
            </a:r>
            <a:r>
              <a:rPr lang="en-IN" sz="1600"/>
              <a:t>CENTRAL SERVER:</a:t>
            </a:r>
          </a:p>
          <a:p>
            <a:pPr marL="109728" indent="0">
              <a:buNone/>
            </a:pPr>
            <a:r>
              <a:rPr lang="en-IN" sz="1600">
                <a:solidFill>
                  <a:schemeClr val="accent2">
                    <a:lumMod val="50000"/>
                  </a:schemeClr>
                </a:solidFill>
              </a:rPr>
              <a:t>3.Solenoid Valve                    2.Data Reception                             </a:t>
            </a:r>
          </a:p>
          <a:p>
            <a:pPr marL="109728" indent="0">
              <a:buNone/>
            </a:pPr>
            <a:r>
              <a:rPr lang="en-IN" sz="1600">
                <a:solidFill>
                  <a:schemeClr val="accent2">
                    <a:lumMod val="50000"/>
                  </a:schemeClr>
                </a:solidFill>
              </a:rPr>
              <a:t>4.Wi-Fi Module                      3.Data Storage                                  1.Importing Required </a:t>
            </a:r>
          </a:p>
          <a:p>
            <a:pPr marL="109728" indent="0">
              <a:buNone/>
            </a:pPr>
            <a:r>
              <a:rPr lang="en-IN" sz="1600">
                <a:solidFill>
                  <a:schemeClr val="accent2">
                    <a:lumMod val="50000"/>
                  </a:schemeClr>
                </a:solidFill>
              </a:rPr>
              <a:t>5.Power Supply                      4.Data Visualization                            Libraries</a:t>
            </a:r>
          </a:p>
          <a:p>
            <a:pPr marL="109728" indent="0">
              <a:buNone/>
            </a:pPr>
            <a:r>
              <a:rPr lang="en-IN" sz="1600">
                <a:solidFill>
                  <a:schemeClr val="accent2">
                    <a:lumMod val="50000"/>
                  </a:schemeClr>
                </a:solidFill>
              </a:rPr>
              <a:t>                                             5.Error Handling                                2.Data Visualization</a:t>
            </a:r>
          </a:p>
          <a:p>
            <a:pPr marL="109728" indent="0">
              <a:buNone/>
            </a:pPr>
            <a:r>
              <a:rPr lang="en-IN" sz="1600"/>
              <a:t>SOFTWARE COMPONENTS:     </a:t>
            </a:r>
            <a:r>
              <a:rPr lang="en-IN" sz="1600">
                <a:solidFill>
                  <a:schemeClr val="accent2">
                    <a:lumMod val="50000"/>
                  </a:schemeClr>
                </a:solidFill>
              </a:rPr>
              <a:t>6.Testing                                           3.Data Processing and   </a:t>
            </a:r>
          </a:p>
          <a:p>
            <a:pPr marL="109728" indent="0">
              <a:buNone/>
            </a:pPr>
            <a:r>
              <a:rPr lang="en-IN" sz="1600">
                <a:solidFill>
                  <a:schemeClr val="accent2">
                    <a:lumMod val="50000"/>
                  </a:schemeClr>
                </a:solidFill>
              </a:rPr>
              <a:t>1.MQTT                                 7.Control Logic                                  Analysis</a:t>
            </a:r>
          </a:p>
          <a:p>
            <a:pPr marL="109728" indent="0">
              <a:buNone/>
            </a:pPr>
            <a:r>
              <a:rPr lang="en-IN" sz="1600">
                <a:solidFill>
                  <a:schemeClr val="accent2">
                    <a:lumMod val="50000"/>
                  </a:schemeClr>
                </a:solidFill>
              </a:rPr>
              <a:t>2.Python                                8.Documentation                               4.User Authentication </a:t>
            </a:r>
          </a:p>
          <a:p>
            <a:pPr marL="109728" indent="0">
              <a:buNone/>
            </a:pPr>
            <a:r>
              <a:rPr lang="en-IN" sz="1600">
                <a:solidFill>
                  <a:schemeClr val="accent2">
                    <a:lumMod val="50000"/>
                  </a:schemeClr>
                </a:solidFill>
              </a:rPr>
              <a:t>3.Cloud server                       9.Power Management                           and Access Control</a:t>
            </a:r>
          </a:p>
          <a:p>
            <a:pPr marL="109728" indent="0">
              <a:buNone/>
            </a:pPr>
            <a:r>
              <a:rPr lang="en-IN" sz="1600">
                <a:solidFill>
                  <a:schemeClr val="accent2">
                    <a:lumMod val="50000"/>
                  </a:schemeClr>
                </a:solidFill>
              </a:rPr>
              <a:t>                                                                                                       5.Security Measures</a:t>
            </a:r>
          </a:p>
          <a:p>
            <a:pPr marL="109728" indent="0">
              <a:buNone/>
            </a:pPr>
            <a:r>
              <a:rPr lang="en-IN" sz="1600">
                <a:solidFill>
                  <a:schemeClr val="accent2">
                    <a:lumMod val="50000"/>
                  </a:schemeClr>
                </a:solidFill>
              </a:rPr>
              <a:t>                                                                                                       6.Automation and Script</a:t>
            </a:r>
          </a:p>
          <a:p>
            <a:pPr marL="109728" indent="0">
              <a:buNone/>
            </a:pPr>
            <a:r>
              <a:rPr lang="en-IN" sz="1600">
                <a:solidFill>
                  <a:schemeClr val="accent2">
                    <a:lumMod val="50000"/>
                  </a:schemeClr>
                </a:solidFill>
              </a:rPr>
              <a:t>                                                                                                          Execution</a:t>
            </a:r>
          </a:p>
          <a:p>
            <a:pPr marL="109728" indent="0">
              <a:buNone/>
            </a:pPr>
            <a:r>
              <a:rPr lang="en-IN" sz="1600">
                <a:solidFill>
                  <a:schemeClr val="accent2">
                    <a:lumMod val="50000"/>
                  </a:schemeClr>
                </a:solidFill>
              </a:rPr>
              <a:t>                                                                                                     7.Testing and Debugging</a:t>
            </a:r>
          </a:p>
          <a:p>
            <a:pPr marL="109728" indent="0">
              <a:buNone/>
            </a:pPr>
            <a:r>
              <a:rPr lang="en-IN" sz="1600">
                <a:solidFill>
                  <a:schemeClr val="accent2">
                    <a:lumMod val="50000"/>
                  </a:schemeClr>
                </a:solidFill>
              </a:rPr>
              <a:t>                                                                                                     8.Data Reception and</a:t>
            </a:r>
          </a:p>
          <a:p>
            <a:pPr marL="109728" indent="0">
              <a:buNone/>
            </a:pPr>
            <a:r>
              <a:rPr lang="en-IN" sz="1600">
                <a:solidFill>
                  <a:schemeClr val="accent2">
                    <a:lumMod val="50000"/>
                  </a:schemeClr>
                </a:solidFill>
              </a:rPr>
              <a:t>                                                                                                         Storage </a:t>
            </a:r>
          </a:p>
        </p:txBody>
      </p:sp>
      <p:sp>
        <p:nvSpPr>
          <p:cNvPr id="3" name="Title 2">
            <a:extLst>
              <a:ext uri="{FF2B5EF4-FFF2-40B4-BE49-F238E27FC236}">
                <a16:creationId xmlns:a16="http://schemas.microsoft.com/office/drawing/2014/main" id="{AFFD6A39-05C6-EE73-A0D6-A4F0E367380D}"/>
              </a:ext>
            </a:extLst>
          </p:cNvPr>
          <p:cNvSpPr>
            <a:spLocks noGrp="1"/>
          </p:cNvSpPr>
          <p:nvPr>
            <p:ph type="title"/>
          </p:nvPr>
        </p:nvSpPr>
        <p:spPr>
          <a:xfrm>
            <a:off x="457200" y="-152400"/>
            <a:ext cx="8229600" cy="1570038"/>
          </a:xfrm>
        </p:spPr>
        <p:txBody>
          <a:bodyPr/>
          <a:lstStyle/>
          <a:p>
            <a:r>
              <a:rPr lang="en-IN">
                <a:solidFill>
                  <a:schemeClr val="tx1">
                    <a:lumMod val="95000"/>
                    <a:lumOff val="5000"/>
                  </a:schemeClr>
                </a:solidFill>
              </a:rPr>
              <a:t>CODE IMPLEMENTATION:</a:t>
            </a:r>
          </a:p>
        </p:txBody>
      </p:sp>
    </p:spTree>
    <p:extLst>
      <p:ext uri="{BB962C8B-B14F-4D97-AF65-F5344CB8AC3E}">
        <p14:creationId xmlns:p14="http://schemas.microsoft.com/office/powerpoint/2010/main" val="3097369207"/>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itle 2"/>
          <p:cNvSpPr>
            <a:spLocks noGrp="1"/>
          </p:cNvSpPr>
          <p:nvPr>
            <p:ph type="title"/>
          </p:nvPr>
        </p:nvSpPr>
        <p:spPr/>
        <p:txBody>
          <a:bodyPr>
            <a:normAutofit fontScale="90000"/>
          </a:bodyPr>
          <a:lstStyle/>
          <a:p>
            <a:r>
              <a:rPr lang="en-US">
                <a:solidFill>
                  <a:schemeClr val="tx1"/>
                </a:solidFill>
              </a:rPr>
              <a:t>IMPLEMENTATION AND SIMULATION(Watch simulation video below):</a:t>
            </a:r>
          </a:p>
        </p:txBody>
      </p:sp>
      <p:pic>
        <p:nvPicPr>
          <p:cNvPr id="5122" name="Picture 2"/>
          <p:cNvPicPr>
            <a:picLocks noGrp="1" noChangeAspect="1" noChangeArrowheads="1"/>
          </p:cNvPicPr>
          <p:nvPr>
            <p:ph idx="1"/>
          </p:nvPr>
        </p:nvPicPr>
        <p:blipFill>
          <a:blip r:embed="rId2"/>
          <a:stretch>
            <a:fillRect/>
          </a:stretch>
        </p:blipFill>
        <p:spPr bwMode="auto">
          <a:xfrm>
            <a:off x="152400" y="2209800"/>
            <a:ext cx="8839200" cy="3534569"/>
          </a:xfrm>
          <a:prstGeom prst="rect">
            <a:avLst/>
          </a:prstGeom>
          <a:noFill/>
          <a:ln w="9525">
            <a:noFill/>
            <a:miter lim="800000"/>
          </a:ln>
          <a:effectLst/>
        </p:spPr>
      </p:pic>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itle 2"/>
          <p:cNvSpPr>
            <a:spLocks noGrp="1"/>
          </p:cNvSpPr>
          <p:nvPr>
            <p:ph type="title"/>
          </p:nvPr>
        </p:nvSpPr>
        <p:spPr>
          <a:xfrm rot="10800000" flipV="1">
            <a:off x="609600" y="4648200"/>
            <a:ext cx="6019800" cy="609600"/>
          </a:xfrm>
        </p:spPr>
        <p:txBody>
          <a:bodyPr>
            <a:normAutofit/>
          </a:bodyPr>
          <a:lstStyle/>
          <a:p>
            <a:r>
              <a:rPr lang="en-US" sz="2000">
                <a:latin typeface="+mn-lt"/>
              </a:rPr>
              <a:t>Click the above image for video</a:t>
            </a:r>
          </a:p>
        </p:txBody>
      </p:sp>
      <p:pic>
        <p:nvPicPr>
          <p:cNvPr id="2" name="Screen Recording 1">
            <a:hlinkClick action="ppaction://media"/>
            <a:extLst>
              <a:ext uri="{FF2B5EF4-FFF2-40B4-BE49-F238E27FC236}">
                <a16:creationId xmlns:a16="http://schemas.microsoft.com/office/drawing/2014/main" id="{4DFDF7E6-678B-4C01-945F-0709BF386FC8}"/>
              </a:ext>
            </a:extLst>
          </p:cNvPr>
          <p:cNvPicPr>
            <a:picLocks noGrp="1" noChangeAspect="1"/>
          </p:cNvPicPr>
          <p:nvPr>
            <p:ph idx="1"/>
            <a:videoFile r:link="rId4"/>
            <p:extLst>
              <p:ext uri="{DAA4B4D4-6D71-4841-9C94-3DE7FCFB9230}">
                <p14:media xmlns:p14="http://schemas.microsoft.com/office/powerpoint/2010/main" r:embed="rId5"/>
              </p:ext>
            </p:extLst>
          </p:nvPr>
        </p:nvPicPr>
        <p:blipFill>
          <a:blip r:embed="rId3"/>
          <a:stretch>
            <a:fillRect/>
          </a:stretch>
        </p:blipFill>
        <p:spPr>
          <a:xfrm>
            <a:off x="152400" y="457200"/>
            <a:ext cx="8593380" cy="3675063"/>
          </a:xfrm>
          <a:prstGeom prst="rect">
            <a:avLst/>
          </a:prstGeom>
        </p:spPr>
      </p:pic>
    </p:spTree>
  </p:cSld>
  <p:clrMapOvr>
    <a:masterClrMapping/>
  </p:clrMapOvr>
  <mc:AlternateContent>
    <mc:Choice xmlns:p14="http://schemas.microsoft.com/office/powerpoint/2010/main" Requires="p14">
      <p:transition spd="slow" advTm="23295" p14:dur="2000"/>
    </mc:Choice>
    <mc:Fallback>
      <p:transition spd="slow" advTm="23295"/>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mediacall" presetSubtype="0" fill="hold" nodeType="afterEffect">
                                  <p:stCondLst>
                                    <p:cond delay="0"/>
                                  </p:stCondLst>
                                  <p:childTnLst>
                                    <p:cmd type="call" cmd="playFrom(0.0)">
                                      <p:cBhvr>
                                        <p:cTn id="6" dur="2329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nodeType="clickPar">
                      <p:stCondLst>
                        <p:cond delay="indefinite"/>
                      </p:stCondLst>
                      <p:childTnLst>
                        <p:par>
                          <p:cTn id="9" fill="hold" nodeType="afterGroup">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vol="80000">
                <p:cTn id="12" fill="hold" display="0">
                  <p:stCondLst>
                    <p:cond delay="indefinite"/>
                  </p:stCondLst>
                  <p:endCondLst>
                    <p:cond evt="onNext" delay="0">
                      <p:tgtEl>
                        <p:sldTgt/>
                      </p:tgtEl>
                    </p:cond>
                    <p:cond evt="onPrev">
                      <p:tgtEl>
                        <p:sldTgt/>
                      </p:tgtEl>
                    </p:cond>
                  </p:endCondLst>
                </p:cTn>
                <p:tgtEl>
                  <p:spTgt spid="2"/>
                </p:tgtEl>
              </p:cMediaNode>
            </p:video>
          </p:childTnLst>
        </p:cTn>
      </p:par>
    </p:tnLst>
  </p:timing>
</p:sld>
</file>

<file path=ppt/tags/tag1.xml><?xml version="1.0" encoding="utf-8"?>
<p:tagLst xmlns:p="http://schemas.openxmlformats.org/presentationml/2006/main">
  <p:tag name="AS_UNIQUEID" val="1"/>
</p:tagLst>
</file>

<file path=ppt/tags/tag2.xml><?xml version="1.0" encoding="utf-8"?>
<p:tagLst xmlns:p="http://schemas.openxmlformats.org/presentationml/2006/main">
  <p:tag name="AS_UNIQUEID" val="2"/>
</p:tagLst>
</file>

<file path=ppt/tags/tag3.xml><?xml version="1.0" encoding="utf-8"?>
<p:tagLst xmlns:p="http://schemas.openxmlformats.org/presentationml/2006/main">
  <p:tag name="AS_UNIQUEID" val="3"/>
</p:tagLst>
</file>

<file path=ppt/tags/tag4.xml><?xml version="1.0" encoding="utf-8"?>
<p:tagLst xmlns:p="http://schemas.openxmlformats.org/presentationml/2006/main">
  <p:tag name="AS_NET" val="6.0.13"/>
  <p:tag name="AS_OS" val="Unix 5.15.0.1031"/>
  <p:tag name="AS_RELEASE_DATE" val="2021.05.14"/>
  <p:tag name="AS_TITLE" val="Aspose.Slides for .NET Standard 2.0"/>
  <p:tag name="AS_VERSION" val="21.5"/>
</p:tagLst>
</file>

<file path=ppt/theme/_rels/theme1.xml.rels>&#65279;<?xml version="1.0" encoding="utf-8" standalone="yes"?><Relationships xmlns="http://schemas.openxmlformats.org/package/2006/relationships"><Relationship Id="rId1" Type="http://schemas.openxmlformats.org/officeDocument/2006/relationships/image" Target="../media/image1.jpeg" /></Relationships>
</file>

<file path=ppt/theme/theme1.xml><?xml version="1.0" encoding="utf-8"?>
<a:theme xmlns:r="http://schemas.openxmlformats.org/officeDocument/2006/relationships"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Arial"/>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Arial"/>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r:embed="rId1">
            <a:duotone>
              <a:schemeClr val="phClr">
                <a:shade val="60000"/>
                <a:satMod val="110000"/>
              </a:schemeClr>
              <a:schemeClr val="phClr">
                <a:tint val="95000"/>
              </a:schemeClr>
            </a:duotone>
          </a:blip>
          <a:tile tx="0" ty="0" sx="50000" sy="50000" flip="none" algn="tl"/>
        </a:blipFill>
      </a:bgFillStyleLst>
    </a:fmtScheme>
  </a:themeElements>
  <a:objectDefaul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Template>Concourse</Template>
  <Company/>
  <PresentationFormat>On-screen Show (4:3)</PresentationFormat>
  <Paragraphs>67</Paragraphs>
  <Slides>10</Slides>
  <Notes>1</Notes>
  <TotalTime>240</TotalTime>
  <HiddenSlides>0</HiddenSlides>
  <MMClips>1</MMClips>
  <ScaleCrop>0</ScaleCrop>
  <HeadingPairs>
    <vt:vector baseType="variant" size="6">
      <vt:variant>
        <vt:lpstr>Fonts used</vt:lpstr>
      </vt:variant>
      <vt:variant>
        <vt:i4>11</vt:i4>
      </vt:variant>
      <vt:variant>
        <vt:lpstr>Theme</vt:lpstr>
      </vt:variant>
      <vt:variant>
        <vt:i4>1</vt:i4>
      </vt:variant>
      <vt:variant>
        <vt:lpstr>Slide Titles</vt:lpstr>
      </vt:variant>
      <vt:variant>
        <vt:i4>10</vt:i4>
      </vt:variant>
    </vt:vector>
  </HeadingPairs>
  <TitlesOfParts>
    <vt:vector baseType="lpstr" size="22">
      <vt:lpstr>Arial</vt:lpstr>
      <vt:lpstr>Lucida Sans Unicode</vt:lpstr>
      <vt:lpstr>Wingdings 3</vt:lpstr>
      <vt:lpstr>Verdana</vt:lpstr>
      <vt:lpstr>Wingdings 2</vt:lpstr>
      <vt:lpstr>Calibri Light</vt:lpstr>
      <vt:lpstr>Calibri</vt:lpstr>
      <vt:lpstr>Algerian</vt:lpstr>
      <vt:lpstr>Arial Rounded MT Bold</vt:lpstr>
      <vt:lpstr>Lucida Sans</vt:lpstr>
      <vt:lpstr>Söhne</vt:lpstr>
      <vt:lpstr>Concourse</vt:lpstr>
      <vt:lpstr>FLOOD MONITORING AND EARLY WARNING SYSTEM</vt:lpstr>
      <vt:lpstr>INNOVATION:</vt:lpstr>
      <vt:lpstr>PROJECT OBJECTIVES:</vt:lpstr>
      <vt:lpstr>PROJECT REQUIREMENTS:</vt:lpstr>
      <vt:lpstr>RASPBERRY PI INTEGRATION:</vt:lpstr>
      <vt:lpstr>ARDUINO INTEGRATION:</vt:lpstr>
      <vt:lpstr>CODE IMPLEMENTATION:</vt:lpstr>
      <vt:lpstr>IMPLEMENTATION AND SIMULATION(Watch simulation video below):</vt:lpstr>
      <vt:lpstr>Click the above image for video</vt:lpstr>
      <vt:lpstr>PowerPoint Presentation</vt:lpstr>
    </vt:vector>
  </TitlesOfParts>
  <LinksUpToDate>0</LinksUpToDate>
  <SharedDoc>0</SharedDoc>
  <HyperlinksChanged>0</HyperlinksChanged>
  <Application>Aspose.Slides for .NET</Application>
  <AppVersion>21.0500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Slide 1</dc:title>
  <dc:creator>skillrack</dc:creator>
  <cp:lastModifiedBy>Nandhini Natarajan</cp:lastModifiedBy>
  <cp:revision>18</cp:revision>
  <dcterms:created xsi:type="dcterms:W3CDTF">2023-10-16T07:03:21Z</dcterms:created>
  <dcterms:modified xsi:type="dcterms:W3CDTF">2023-10-22T05:20:19Z</dcterms:modified>
</cp:coreProperties>
</file>