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1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58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6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0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68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6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99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3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2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7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3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9">
            <a:extLst>
              <a:ext uri="{FF2B5EF4-FFF2-40B4-BE49-F238E27FC236}">
                <a16:creationId xmlns:a16="http://schemas.microsoft.com/office/drawing/2014/main" id="{A7F4DC74-9165-FCD3-77BD-F1F3466D3C5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11506200" cy="1288321"/>
          </a:xfrm>
          <a:prstGeom prst="rect">
            <a:avLst/>
          </a:prstGeom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C3967BFE-7745-30D1-29DC-9C0B79ED3076}"/>
              </a:ext>
            </a:extLst>
          </p:cNvPr>
          <p:cNvSpPr txBox="1">
            <a:spLocks/>
          </p:cNvSpPr>
          <p:nvPr/>
        </p:nvSpPr>
        <p:spPr>
          <a:xfrm>
            <a:off x="1143000" y="2478735"/>
            <a:ext cx="9982199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448560" marR="5080" indent="-2435860">
              <a:lnSpc>
                <a:spcPct val="100000"/>
              </a:lnSpc>
              <a:spcBef>
                <a:spcPts val="95"/>
              </a:spcBef>
            </a:pPr>
            <a:r>
              <a:rPr lang="en-US" sz="4000" b="1" spc="25" dirty="0">
                <a:latin typeface="Times New Roman"/>
                <a:cs typeface="Times New Roman"/>
              </a:rPr>
              <a:t>FLOOD</a:t>
            </a:r>
            <a:r>
              <a:rPr lang="en-US" sz="4000" b="1" spc="40" dirty="0">
                <a:latin typeface="Times New Roman"/>
                <a:cs typeface="Times New Roman"/>
              </a:rPr>
              <a:t> </a:t>
            </a:r>
            <a:r>
              <a:rPr lang="en-US" sz="4000" b="1" spc="50" dirty="0">
                <a:latin typeface="Times New Roman"/>
                <a:cs typeface="Times New Roman"/>
              </a:rPr>
              <a:t>MONITORING</a:t>
            </a:r>
            <a:r>
              <a:rPr lang="en-US" sz="4000" b="1" spc="65" dirty="0">
                <a:latin typeface="Times New Roman"/>
                <a:cs typeface="Times New Roman"/>
              </a:rPr>
              <a:t> </a:t>
            </a:r>
            <a:r>
              <a:rPr lang="en-US" sz="4000" b="1" spc="105" dirty="0">
                <a:latin typeface="Times New Roman"/>
                <a:cs typeface="Times New Roman"/>
              </a:rPr>
              <a:t>AND</a:t>
            </a:r>
            <a:r>
              <a:rPr lang="en-US" sz="4000" b="1" spc="-10" dirty="0">
                <a:latin typeface="Times New Roman"/>
                <a:cs typeface="Times New Roman"/>
              </a:rPr>
              <a:t> </a:t>
            </a:r>
            <a:r>
              <a:rPr lang="en-US" sz="4000" b="1" spc="-130" dirty="0">
                <a:latin typeface="Times New Roman"/>
                <a:cs typeface="Times New Roman"/>
              </a:rPr>
              <a:t>EARLY </a:t>
            </a:r>
            <a:r>
              <a:rPr lang="en-US" sz="4000" b="1" spc="-785" dirty="0">
                <a:latin typeface="Times New Roman"/>
                <a:cs typeface="Times New Roman"/>
              </a:rPr>
              <a:t> </a:t>
            </a:r>
            <a:r>
              <a:rPr lang="en-US" sz="4000" b="1" spc="-15" dirty="0">
                <a:latin typeface="Times New Roman"/>
                <a:cs typeface="Times New Roman"/>
              </a:rPr>
              <a:t>WARNING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0DFCB2FA-ACED-86F0-6458-271D4381F018}"/>
              </a:ext>
            </a:extLst>
          </p:cNvPr>
          <p:cNvSpPr txBox="1"/>
          <p:nvPr/>
        </p:nvSpPr>
        <p:spPr>
          <a:xfrm>
            <a:off x="5673977" y="4211573"/>
            <a:ext cx="2708023" cy="13965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0" marR="5080" indent="-445134">
              <a:lnSpc>
                <a:spcPct val="100000"/>
              </a:lnSpc>
              <a:spcBef>
                <a:spcPts val="90"/>
              </a:spcBef>
            </a:pPr>
            <a:r>
              <a:rPr b="1" spc="-20" dirty="0">
                <a:latin typeface="Times New Roman"/>
                <a:cs typeface="Times New Roman"/>
              </a:rPr>
              <a:t>TEAM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30" dirty="0">
                <a:latin typeface="Times New Roman"/>
                <a:cs typeface="Times New Roman"/>
              </a:rPr>
              <a:t>MEMBERS: 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70" dirty="0">
                <a:latin typeface="Times New Roman"/>
                <a:cs typeface="Times New Roman"/>
              </a:rPr>
              <a:t>RAMKUMAR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160" dirty="0">
                <a:latin typeface="Times New Roman"/>
                <a:cs typeface="Times New Roman"/>
              </a:rPr>
              <a:t>N </a:t>
            </a:r>
            <a:r>
              <a:rPr b="1" spc="-33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RANJITH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100" dirty="0">
                <a:latin typeface="Times New Roman"/>
                <a:cs typeface="Times New Roman"/>
              </a:rPr>
              <a:t>Y </a:t>
            </a:r>
            <a:r>
              <a:rPr b="1" spc="-95" dirty="0">
                <a:latin typeface="Times New Roman"/>
                <a:cs typeface="Times New Roman"/>
              </a:rPr>
              <a:t> </a:t>
            </a:r>
            <a:r>
              <a:rPr b="1" spc="20" dirty="0">
                <a:latin typeface="Times New Roman"/>
                <a:cs typeface="Times New Roman"/>
              </a:rPr>
              <a:t>SANTHOSH </a:t>
            </a:r>
            <a:r>
              <a:rPr b="1" spc="-150" dirty="0">
                <a:latin typeface="Times New Roman"/>
                <a:cs typeface="Times New Roman"/>
              </a:rPr>
              <a:t>K </a:t>
            </a:r>
            <a:r>
              <a:rPr b="1" spc="-145" dirty="0">
                <a:latin typeface="Times New Roman"/>
                <a:cs typeface="Times New Roman"/>
              </a:rPr>
              <a:t> </a:t>
            </a:r>
            <a:r>
              <a:rPr b="1" spc="20" dirty="0">
                <a:latin typeface="Times New Roman"/>
                <a:cs typeface="Times New Roman"/>
              </a:rPr>
              <a:t>SANTHOSH</a:t>
            </a:r>
            <a:r>
              <a:rPr lang="en-IN" b="1" spc="-10" dirty="0">
                <a:latin typeface="Times New Roman"/>
                <a:cs typeface="Times New Roman"/>
              </a:rPr>
              <a:t> </a:t>
            </a:r>
            <a:r>
              <a:rPr b="1" spc="160" dirty="0">
                <a:latin typeface="Times New Roman"/>
                <a:cs typeface="Times New Roman"/>
              </a:rPr>
              <a:t>N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358485B6-DAE0-76CC-DDDF-E4D99EC70B1F}"/>
              </a:ext>
            </a:extLst>
          </p:cNvPr>
          <p:cNvSpPr txBox="1"/>
          <p:nvPr/>
        </p:nvSpPr>
        <p:spPr>
          <a:xfrm>
            <a:off x="7924800" y="4424933"/>
            <a:ext cx="153124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70" dirty="0">
                <a:latin typeface="Times New Roman"/>
                <a:cs typeface="Times New Roman"/>
              </a:rPr>
              <a:t>(113321104079)</a:t>
            </a:r>
            <a:endParaRPr dirty="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</a:pPr>
            <a:r>
              <a:rPr b="1" spc="-75" dirty="0">
                <a:latin typeface="Times New Roman"/>
                <a:cs typeface="Times New Roman"/>
              </a:rPr>
              <a:t>(113321104080)</a:t>
            </a:r>
            <a:endParaRPr dirty="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b="1" spc="-70" dirty="0">
                <a:latin typeface="Times New Roman"/>
                <a:cs typeface="Times New Roman"/>
              </a:rPr>
              <a:t>(113321104085)</a:t>
            </a:r>
            <a:endParaRPr dirty="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b="1" spc="-70" dirty="0">
                <a:latin typeface="Times New Roman"/>
                <a:cs typeface="Times New Roman"/>
              </a:rPr>
              <a:t>(113321104086)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77AB8BE3-39E3-574F-D6EB-851B8AACBC4F}"/>
              </a:ext>
            </a:extLst>
          </p:cNvPr>
          <p:cNvSpPr txBox="1"/>
          <p:nvPr/>
        </p:nvSpPr>
        <p:spPr>
          <a:xfrm>
            <a:off x="990600" y="1746657"/>
            <a:ext cx="1074420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15" dirty="0">
                <a:latin typeface="Times New Roman"/>
                <a:cs typeface="Times New Roman"/>
              </a:rPr>
              <a:t>DEPARTMENT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OF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COMPUTER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SCIENCE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AND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60" dirty="0">
                <a:latin typeface="Times New Roman"/>
                <a:cs typeface="Times New Roman"/>
              </a:rPr>
              <a:t>ENGINEERING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D82AE9E3-AEC8-B6E3-9A62-DC5E91A0C217}"/>
              </a:ext>
            </a:extLst>
          </p:cNvPr>
          <p:cNvSpPr txBox="1"/>
          <p:nvPr/>
        </p:nvSpPr>
        <p:spPr>
          <a:xfrm>
            <a:off x="1143000" y="4922131"/>
            <a:ext cx="3557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45" dirty="0">
                <a:latin typeface="Times New Roman"/>
                <a:cs typeface="Times New Roman"/>
              </a:rPr>
              <a:t>Project name:</a:t>
            </a:r>
            <a:r>
              <a:rPr sz="1800" b="1" spc="-45" dirty="0">
                <a:latin typeface="Times New Roman"/>
                <a:cs typeface="Times New Roman"/>
              </a:rPr>
              <a:t>Proj_224785_Team_2</a:t>
            </a:r>
            <a:endParaRPr sz="1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295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782678"/>
            <a:ext cx="608901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75" dirty="0"/>
              <a:t>PROBLEM</a:t>
            </a:r>
            <a:r>
              <a:rPr b="1" spc="-5" dirty="0"/>
              <a:t> </a:t>
            </a:r>
            <a:r>
              <a:rPr b="1" spc="135" dirty="0"/>
              <a:t>DEFINITION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</a:t>
            </a:r>
            <a:r>
              <a:rPr spc="-35" dirty="0"/>
              <a:t> </a:t>
            </a:r>
            <a:r>
              <a:rPr spc="-5" dirty="0"/>
              <a:t>Flood</a:t>
            </a:r>
            <a:r>
              <a:rPr spc="-10" dirty="0"/>
              <a:t> </a:t>
            </a:r>
            <a:r>
              <a:rPr spc="-5" dirty="0"/>
              <a:t>Monitoring</a:t>
            </a:r>
            <a:r>
              <a:rPr spc="-1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Early</a:t>
            </a:r>
            <a:r>
              <a:rPr spc="-30" dirty="0"/>
              <a:t> </a:t>
            </a:r>
            <a:r>
              <a:rPr spc="-5" dirty="0"/>
              <a:t>Warning</a:t>
            </a:r>
            <a:r>
              <a:rPr spc="-50" dirty="0"/>
              <a:t> </a:t>
            </a:r>
            <a:r>
              <a:rPr spc="-5" dirty="0"/>
              <a:t>System</a:t>
            </a:r>
            <a:r>
              <a:rPr dirty="0"/>
              <a:t> is</a:t>
            </a:r>
            <a:r>
              <a:rPr spc="5" dirty="0"/>
              <a:t> </a:t>
            </a:r>
            <a:r>
              <a:rPr dirty="0"/>
              <a:t>an</a:t>
            </a:r>
            <a:r>
              <a:rPr spc="-5" dirty="0"/>
              <a:t> advanced</a:t>
            </a:r>
            <a:r>
              <a:rPr dirty="0"/>
              <a:t> </a:t>
            </a:r>
            <a:r>
              <a:rPr spc="-10" dirty="0"/>
              <a:t>IoT- </a:t>
            </a:r>
            <a:r>
              <a:rPr spc="-655" dirty="0"/>
              <a:t> </a:t>
            </a:r>
            <a:r>
              <a:rPr dirty="0"/>
              <a:t>based solution </a:t>
            </a:r>
            <a:r>
              <a:rPr spc="-5" dirty="0"/>
              <a:t>designed </a:t>
            </a:r>
            <a:r>
              <a:rPr dirty="0"/>
              <a:t>to monitor </a:t>
            </a:r>
            <a:r>
              <a:rPr spc="-5" dirty="0"/>
              <a:t>water levels in </a:t>
            </a:r>
            <a:r>
              <a:rPr spc="10" dirty="0"/>
              <a:t>flood-prone </a:t>
            </a:r>
            <a:r>
              <a:rPr dirty="0"/>
              <a:t>areas, </a:t>
            </a:r>
            <a:r>
              <a:rPr spc="-655" dirty="0"/>
              <a:t> </a:t>
            </a:r>
            <a:r>
              <a:rPr spc="-5" dirty="0"/>
              <a:t>predict </a:t>
            </a:r>
            <a:r>
              <a:rPr dirty="0"/>
              <a:t>potential </a:t>
            </a:r>
            <a:r>
              <a:rPr spc="5" dirty="0"/>
              <a:t>floods, </a:t>
            </a:r>
            <a:r>
              <a:rPr dirty="0"/>
              <a:t>and </a:t>
            </a:r>
            <a:r>
              <a:rPr spc="-5" dirty="0"/>
              <a:t>issue </a:t>
            </a:r>
            <a:r>
              <a:rPr dirty="0"/>
              <a:t>timely </a:t>
            </a:r>
            <a:r>
              <a:rPr spc="-10" dirty="0"/>
              <a:t>warnings </a:t>
            </a:r>
            <a:r>
              <a:rPr dirty="0"/>
              <a:t>to residents and </a:t>
            </a:r>
            <a:r>
              <a:rPr spc="5" dirty="0"/>
              <a:t> </a:t>
            </a:r>
            <a:r>
              <a:rPr dirty="0"/>
              <a:t>emergency response teams. By </a:t>
            </a:r>
            <a:r>
              <a:rPr spc="-5" dirty="0"/>
              <a:t>deploying a network </a:t>
            </a:r>
            <a:r>
              <a:rPr dirty="0"/>
              <a:t>of IoT sensors </a:t>
            </a:r>
            <a:r>
              <a:rPr spc="5" dirty="0"/>
              <a:t> </a:t>
            </a:r>
            <a:r>
              <a:rPr dirty="0"/>
              <a:t>near </a:t>
            </a:r>
            <a:r>
              <a:rPr spc="-5" dirty="0"/>
              <a:t>water </a:t>
            </a:r>
            <a:r>
              <a:rPr dirty="0"/>
              <a:t>bodies, this </a:t>
            </a:r>
            <a:r>
              <a:rPr spc="-5" dirty="0"/>
              <a:t>project </a:t>
            </a:r>
            <a:r>
              <a:rPr dirty="0"/>
              <a:t>aims to significantly enhance </a:t>
            </a:r>
            <a:r>
              <a:rPr spc="5" dirty="0"/>
              <a:t>flood </a:t>
            </a:r>
            <a:r>
              <a:rPr spc="10" dirty="0"/>
              <a:t> </a:t>
            </a:r>
            <a:r>
              <a:rPr dirty="0"/>
              <a:t>preparedness, </a:t>
            </a:r>
            <a:r>
              <a:rPr spc="-5" dirty="0"/>
              <a:t>minimize </a:t>
            </a:r>
            <a:r>
              <a:rPr dirty="0"/>
              <a:t>property damage, and ensure the </a:t>
            </a:r>
            <a:r>
              <a:rPr spc="5" dirty="0"/>
              <a:t>safety </a:t>
            </a:r>
            <a:r>
              <a:rPr dirty="0"/>
              <a:t>of </a:t>
            </a:r>
            <a:r>
              <a:rPr spc="5" dirty="0"/>
              <a:t> </a:t>
            </a:r>
            <a:r>
              <a:rPr spc="-5" dirty="0"/>
              <a:t>vulnerable</a:t>
            </a:r>
            <a:r>
              <a:rPr dirty="0"/>
              <a:t> communities.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3371" y="780323"/>
            <a:ext cx="2983230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5" dirty="0"/>
              <a:t>OBJ</a:t>
            </a:r>
            <a:r>
              <a:rPr b="1" spc="15" dirty="0"/>
              <a:t>E</a:t>
            </a:r>
            <a:r>
              <a:rPr b="1" spc="-5" dirty="0"/>
              <a:t>CTIV</a:t>
            </a:r>
            <a:r>
              <a:rPr b="1" spc="10" dirty="0"/>
              <a:t>E</a:t>
            </a:r>
            <a:r>
              <a:rPr b="1" spc="-305" dirty="0"/>
              <a:t>S</a:t>
            </a:r>
            <a:endParaRPr b="1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752600"/>
            <a:ext cx="10972800" cy="4639988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b="1"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b="1" spc="7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b="1"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spc="4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pc="2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spc="-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252095" indent="-287020">
              <a:spcBef>
                <a:spcPts val="905"/>
              </a:spcBef>
              <a:buClr>
                <a:srgbClr val="83992A"/>
              </a:buClr>
              <a:buSzPct val="111538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b="1" spc="5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spc="3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pc="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spc="5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spc="-2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3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timely</a:t>
            </a:r>
            <a:r>
              <a:rPr spc="-2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pc="5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 </a:t>
            </a:r>
            <a:r>
              <a:rPr spc="-3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b="1" spc="-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b="1" spc="2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Issuance: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1538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b="1" spc="6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ts val="1405"/>
              </a:lnSpc>
              <a:spcBef>
                <a:spcPts val="600"/>
              </a:spcBef>
              <a:buClr>
                <a:srgbClr val="83992A"/>
              </a:buClr>
              <a:buSzPct val="111538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b="1" spc="6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warnings</a:t>
            </a:r>
            <a:r>
              <a:rPr spc="6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residents</a:t>
            </a:r>
            <a:r>
              <a:rPr spc="6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3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authorities</a:t>
            </a:r>
            <a:r>
              <a:rPr spc="5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spc="3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pc="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prepare,</a:t>
            </a:r>
            <a:r>
              <a:rPr spc="6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evacuate,</a:t>
            </a:r>
            <a:r>
              <a:rPr spc="8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3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</a:t>
            </a:r>
            <a:r>
              <a:rPr spc="8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</a:t>
            </a:r>
            <a:r>
              <a:rPr lang="en-IN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1538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b="1"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</a:t>
            </a:r>
            <a:r>
              <a:rPr spc="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spc="-2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spc="-2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3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b="1" spc="5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spc="-2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spc="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2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pc="1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patterns,</a:t>
            </a:r>
            <a:r>
              <a:rPr spc="6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proactive</a:t>
            </a:r>
            <a:r>
              <a:rPr spc="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pc="7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pc="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high-risk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b="1" spc="2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1538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b="1" spc="6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pc="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pc="6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pc="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alerts,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evacuation</a:t>
            </a:r>
            <a:r>
              <a:rPr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7020">
              <a:lnSpc>
                <a:spcPts val="1405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b="1" spc="-2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6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spc="5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pc="7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5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residents</a:t>
            </a:r>
            <a:r>
              <a:rPr spc="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spc="-4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spc="13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pc="2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spc="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ts val="1405"/>
              </a:lnSpc>
            </a:pP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pc="2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957017"/>
            <a:ext cx="10058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lang="en-IN" b="1" spc="114" dirty="0"/>
              <a:t>                 IOT SENSOR DESIGN</a:t>
            </a:r>
            <a:endParaRPr b="1" spc="9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2286000"/>
            <a:ext cx="5858256" cy="3215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986513"/>
            <a:ext cx="10058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lang="en-IN" b="1" spc="114" dirty="0"/>
              <a:t>             </a:t>
            </a:r>
            <a:r>
              <a:rPr b="1" spc="114" dirty="0"/>
              <a:t>IOT</a:t>
            </a:r>
            <a:r>
              <a:rPr b="1" spc="-30" dirty="0"/>
              <a:t> </a:t>
            </a:r>
            <a:r>
              <a:rPr b="1" spc="-35" dirty="0"/>
              <a:t>SENSOR</a:t>
            </a:r>
            <a:r>
              <a:rPr b="1" spc="-20" dirty="0"/>
              <a:t> </a:t>
            </a:r>
            <a:r>
              <a:rPr b="1" spc="9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112767"/>
            <a:ext cx="11049000" cy="37587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09"/>
              </a:spcBef>
            </a:pP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detect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flood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observes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various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natural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factors,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includes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humidity,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temperature,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water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level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flow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level.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collect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mentioned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natural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factors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consist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4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different sensors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collects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individual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parameters.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detecting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changes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humidity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temperature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DHT11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Digital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Temperature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Humidity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Sensor. </a:t>
            </a:r>
            <a:r>
              <a:rPr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It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advanced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sensor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module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consists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4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resistive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humidity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temperature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detection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components.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water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level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always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under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observation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float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sensor,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work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opening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closing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circuits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(dry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contacts)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water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levels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rise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fall.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normally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rest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closed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position,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meaning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circuit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incomplete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no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electricity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passing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through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wires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yet.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Once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water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level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drops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below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predetermined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point,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circuit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completes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itself</a:t>
            </a:r>
            <a:r>
              <a:rPr sz="2000" spc="2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sends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electricity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through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completed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circuit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trigger an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alarm.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flow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sensor 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keeps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eye 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flow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water.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water </a:t>
            </a:r>
            <a:r>
              <a:rPr sz="2000" spc="-40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flow</a:t>
            </a:r>
            <a:r>
              <a:rPr sz="20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sensor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consists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plastic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valve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body,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water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rotor,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hall-effect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sensor.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water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flows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through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rotor, 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rotor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rolls. 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Its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speed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changes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with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different rate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flow.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also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consist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HC-SR04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Ultrasonic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Range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Finder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Distance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Sensor.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The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Ultrasonic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sensor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works</a:t>
            </a:r>
            <a:r>
              <a:rPr sz="20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principle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2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SONAR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designed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measure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distance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using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ultrasonic 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wave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determine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distance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an object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from the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sensor.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All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sensors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connected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Arduino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UNO,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which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processes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saves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data.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system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wifi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feature,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useful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access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system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over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IOT.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947" y="838200"/>
            <a:ext cx="693610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65" dirty="0"/>
              <a:t>INTEGRATION</a:t>
            </a:r>
            <a:r>
              <a:rPr lang="en-IN" spc="15" dirty="0"/>
              <a:t> </a:t>
            </a:r>
            <a:r>
              <a:rPr lang="en-IN" b="1" spc="-10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9481820" cy="444442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9900" marR="5080">
              <a:lnSpc>
                <a:spcPct val="80000"/>
              </a:lnSpc>
              <a:spcBef>
                <a:spcPts val="365"/>
              </a:spcBef>
            </a:pP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Integrating</a:t>
            </a:r>
            <a:r>
              <a:rPr sz="14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 Flood</a:t>
            </a:r>
            <a:r>
              <a:rPr sz="14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Monitoring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Early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Warning</a:t>
            </a:r>
            <a:r>
              <a:rPr sz="1400" spc="-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System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involves</a:t>
            </a:r>
            <a:r>
              <a:rPr sz="140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combining</a:t>
            </a:r>
            <a:r>
              <a:rPr sz="14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various</a:t>
            </a:r>
            <a:r>
              <a:rPr sz="14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technologies,</a:t>
            </a:r>
            <a:r>
              <a:rPr sz="1400" spc="-8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sz="14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sources,</a:t>
            </a:r>
            <a:r>
              <a:rPr sz="14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communicat</a:t>
            </a:r>
            <a:r>
              <a:rPr sz="1400" spc="-2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ion</a:t>
            </a:r>
            <a:r>
              <a:rPr sz="1400" spc="-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channels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create</a:t>
            </a:r>
            <a:r>
              <a:rPr sz="1400" spc="-6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comprehensive</a:t>
            </a:r>
            <a:r>
              <a:rPr sz="1400" spc="-6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efficient</a:t>
            </a:r>
            <a:r>
              <a:rPr sz="1400" spc="-8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system.</a:t>
            </a:r>
            <a:r>
              <a:rPr sz="140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Here's</a:t>
            </a:r>
            <a:r>
              <a:rPr sz="1400" spc="-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an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integration</a:t>
            </a:r>
            <a:r>
              <a:rPr sz="14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approach</a:t>
            </a:r>
            <a:r>
              <a:rPr sz="1400" spc="-8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consider: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1.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IoT</a:t>
            </a:r>
            <a:r>
              <a:rPr sz="1400" b="1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Sensors</a:t>
            </a:r>
            <a:r>
              <a:rPr sz="1400" b="1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and</a:t>
            </a:r>
            <a:r>
              <a:rPr sz="1400" b="1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Data</a:t>
            </a:r>
            <a:r>
              <a:rPr sz="1400" b="1" spc="1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Collection:</a:t>
            </a: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1538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Deploy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IoT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sensors</a:t>
            </a:r>
            <a:r>
              <a:rPr sz="1400" spc="6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flood-prone</a:t>
            </a:r>
            <a:r>
              <a:rPr sz="1400" spc="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areas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monitor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water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levels,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rainfall,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weather</a:t>
            </a:r>
            <a:r>
              <a:rPr sz="1400" spc="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conditions.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Utilize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sensors</a:t>
            </a:r>
            <a:r>
              <a:rPr sz="1400" spc="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with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various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communication</a:t>
            </a:r>
            <a:r>
              <a:rPr sz="1400" spc="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protocols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(LoRaWAN,</a:t>
            </a:r>
            <a:r>
              <a:rPr sz="140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cellular)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transmit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central</a:t>
            </a:r>
            <a:r>
              <a:rPr sz="1400" spc="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server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2.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Data</a:t>
            </a:r>
            <a:r>
              <a:rPr sz="1400" b="1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Processing</a:t>
            </a:r>
            <a:r>
              <a:rPr sz="1400" b="1" spc="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and</a:t>
            </a:r>
            <a:r>
              <a:rPr sz="1400" b="1" spc="-4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4151"/>
                </a:solidFill>
                <a:latin typeface="Arial"/>
                <a:cs typeface="Arial"/>
              </a:rPr>
              <a:t>Analysis:</a:t>
            </a: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Develop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algorithms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process</a:t>
            </a:r>
            <a:r>
              <a:rPr sz="1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analyze</a:t>
            </a:r>
            <a:r>
              <a:rPr sz="1400" spc="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incoming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sensor</a:t>
            </a:r>
            <a:r>
              <a:rPr sz="1400" spc="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data.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1538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Utilize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historical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predictive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modeling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forecast</a:t>
            </a:r>
            <a:r>
              <a:rPr sz="1400" spc="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potential</a:t>
            </a:r>
            <a:r>
              <a:rPr sz="14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events.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3.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Early</a:t>
            </a:r>
            <a:r>
              <a:rPr sz="14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4151"/>
                </a:solidFill>
                <a:latin typeface="Arial"/>
                <a:cs typeface="Arial"/>
              </a:rPr>
              <a:t>Warning</a:t>
            </a:r>
            <a:r>
              <a:rPr sz="1400" b="1" spc="1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Generation:</a:t>
            </a: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Set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up</a:t>
            </a:r>
            <a:r>
              <a:rPr sz="1400" spc="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criteria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thresholds</a:t>
            </a:r>
            <a:r>
              <a:rPr sz="1400" spc="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based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sz="1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analysis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triggering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warnings.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1538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Integrate</a:t>
            </a:r>
            <a:r>
              <a:rPr sz="1400" spc="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automated</a:t>
            </a:r>
            <a:r>
              <a:rPr sz="1400" spc="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alert</a:t>
            </a:r>
            <a:r>
              <a:rPr sz="14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systems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generate</a:t>
            </a:r>
            <a:r>
              <a:rPr sz="1400" spc="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warnings</a:t>
            </a:r>
            <a:r>
              <a:rPr sz="1400" spc="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when</a:t>
            </a:r>
            <a:r>
              <a:rPr sz="1400" spc="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critical</a:t>
            </a:r>
            <a:r>
              <a:rPr sz="1400" spc="-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levels</a:t>
            </a:r>
            <a:r>
              <a:rPr sz="14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are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reached.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4.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Public-Facing</a:t>
            </a:r>
            <a:r>
              <a:rPr sz="1400" b="1" spc="5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4151"/>
                </a:solidFill>
                <a:latin typeface="Arial"/>
                <a:cs typeface="Arial"/>
              </a:rPr>
              <a:t>Platform:</a:t>
            </a:r>
            <a:endParaRPr sz="1400" dirty="0">
              <a:latin typeface="Arial"/>
              <a:cs typeface="Arial"/>
            </a:endParaRPr>
          </a:p>
          <a:p>
            <a:pPr marL="299085" marR="379730" indent="-287020">
              <a:lnSpc>
                <a:spcPts val="1250"/>
              </a:lnSpc>
              <a:spcBef>
                <a:spcPts val="900"/>
              </a:spcBef>
              <a:buClr>
                <a:srgbClr val="83992A"/>
              </a:buClr>
              <a:buSzPct val="111538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Develop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user-friendly</a:t>
            </a:r>
            <a:r>
              <a:rPr sz="1400" spc="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web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mobile</a:t>
            </a:r>
            <a:r>
              <a:rPr sz="14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interface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where</a:t>
            </a:r>
            <a:r>
              <a:rPr sz="1400" spc="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residents</a:t>
            </a:r>
            <a:r>
              <a:rPr sz="1400" spc="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can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access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real-time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data,</a:t>
            </a:r>
            <a:r>
              <a:rPr sz="1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view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forecasts,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1400" spc="-3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receive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alerts.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5384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Include</a:t>
            </a:r>
            <a:r>
              <a:rPr sz="1400" spc="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interactive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maps,</a:t>
            </a:r>
            <a:r>
              <a:rPr sz="14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evacuation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routes,</a:t>
            </a:r>
            <a:r>
              <a:rPr sz="1400" spc="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6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emergency</a:t>
            </a:r>
            <a:r>
              <a:rPr sz="1400" spc="8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shelter</a:t>
            </a:r>
            <a:r>
              <a:rPr sz="1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locations.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771" y="762000"/>
            <a:ext cx="6436868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70" dirty="0">
                <a:cs typeface="Times New Roman" panose="02020603050405020304" pitchFamily="18" charset="0"/>
              </a:rPr>
              <a:t>INTEGRATION</a:t>
            </a:r>
            <a:r>
              <a:rPr lang="en-IN" b="1" spc="70" dirty="0">
                <a:cs typeface="Times New Roman" panose="02020603050405020304" pitchFamily="18" charset="0"/>
              </a:rPr>
              <a:t> </a:t>
            </a:r>
            <a:r>
              <a:rPr b="1" spc="-85" dirty="0">
                <a:cs typeface="Times New Roman" panose="02020603050405020304" pitchFamily="18" charset="0"/>
              </a:rPr>
              <a:t>APPROACH</a:t>
            </a:r>
            <a:endParaRPr b="1" dirty="0"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057400"/>
            <a:ext cx="9376410" cy="34547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720"/>
              </a:spcBef>
            </a:pP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5.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b="1" spc="-15" dirty="0">
                <a:solidFill>
                  <a:srgbClr val="374151"/>
                </a:solidFill>
                <a:latin typeface="Arial"/>
                <a:cs typeface="Arial"/>
              </a:rPr>
              <a:t>Public-Facing</a:t>
            </a:r>
            <a:r>
              <a:rPr sz="1400" b="1" spc="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4151"/>
                </a:solidFill>
                <a:latin typeface="Arial"/>
                <a:cs typeface="Arial"/>
              </a:rPr>
              <a:t>Platform:</a:t>
            </a: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40"/>
              </a:spcBef>
              <a:buClr>
                <a:srgbClr val="83992A"/>
              </a:buClr>
              <a:buSzPct val="114285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Develop</a:t>
            </a:r>
            <a:r>
              <a:rPr sz="14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user-friendly</a:t>
            </a:r>
            <a:r>
              <a:rPr sz="1400" spc="7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web</a:t>
            </a:r>
            <a:r>
              <a:rPr sz="1400" spc="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mobile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interface</a:t>
            </a:r>
            <a:r>
              <a:rPr sz="1400" spc="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where</a:t>
            </a:r>
            <a:r>
              <a:rPr sz="1400" spc="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residents</a:t>
            </a:r>
            <a:r>
              <a:rPr sz="1400" spc="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can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access</a:t>
            </a:r>
            <a:r>
              <a:rPr sz="1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sz="1400" spc="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data,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view</a:t>
            </a:r>
            <a:r>
              <a:rPr sz="1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forecasts,</a:t>
            </a:r>
            <a:endParaRPr sz="14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and receive</a:t>
            </a:r>
            <a:r>
              <a:rPr sz="1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alerts.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35"/>
              </a:spcBef>
              <a:buClr>
                <a:srgbClr val="83992A"/>
              </a:buClr>
              <a:buSzPct val="114285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Include</a:t>
            </a:r>
            <a:r>
              <a:rPr sz="1400" spc="6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interactive</a:t>
            </a:r>
            <a:r>
              <a:rPr sz="1400" spc="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maps,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evacuation</a:t>
            </a:r>
            <a:r>
              <a:rPr sz="1400" spc="6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routes,</a:t>
            </a:r>
            <a:r>
              <a:rPr sz="1400" spc="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emergency</a:t>
            </a:r>
            <a:r>
              <a:rPr sz="14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shelter</a:t>
            </a:r>
            <a:r>
              <a:rPr sz="14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locations.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6.</a:t>
            </a:r>
            <a:r>
              <a:rPr sz="14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374151"/>
                </a:solidFill>
                <a:latin typeface="Arial"/>
                <a:cs typeface="Arial"/>
              </a:rPr>
              <a:t>Historical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 Data</a:t>
            </a:r>
            <a:r>
              <a:rPr sz="1400" b="1" spc="-2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Repository:</a:t>
            </a: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ct val="150000"/>
              </a:lnSpc>
              <a:spcBef>
                <a:spcPts val="865"/>
              </a:spcBef>
              <a:buClr>
                <a:srgbClr val="83992A"/>
              </a:buClr>
              <a:buSzPct val="113636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Store</a:t>
            </a:r>
            <a:r>
              <a:rPr sz="14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historical</a:t>
            </a:r>
            <a:r>
              <a:rPr sz="14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sz="1400" spc="-6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centralized</a:t>
            </a:r>
            <a:r>
              <a:rPr sz="1400" spc="-6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repository</a:t>
            </a:r>
            <a:r>
              <a:rPr sz="1400" spc="-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400" spc="-7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long-term</a:t>
            </a:r>
            <a:r>
              <a:rPr sz="14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analysis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trend</a:t>
            </a:r>
            <a:r>
              <a:rPr sz="1400" spc="-6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identification.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Implement</a:t>
            </a:r>
            <a:r>
              <a:rPr sz="14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management</a:t>
            </a:r>
            <a:r>
              <a:rPr sz="1400" spc="-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best</a:t>
            </a:r>
            <a:r>
              <a:rPr sz="14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practices</a:t>
            </a:r>
            <a:r>
              <a:rPr sz="14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ensure</a:t>
            </a:r>
            <a:r>
              <a:rPr sz="14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integrity</a:t>
            </a:r>
            <a:r>
              <a:rPr sz="14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accessibility.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7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.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b="1" spc="5" dirty="0">
                <a:solidFill>
                  <a:srgbClr val="374151"/>
                </a:solidFill>
                <a:latin typeface="Arial"/>
                <a:cs typeface="Arial"/>
              </a:rPr>
              <a:t>S</a:t>
            </a:r>
            <a:r>
              <a:rPr sz="1400" b="1" spc="-10" dirty="0">
                <a:solidFill>
                  <a:srgbClr val="374151"/>
                </a:solidFill>
                <a:latin typeface="Arial"/>
                <a:cs typeface="Arial"/>
              </a:rPr>
              <a:t>ca</a:t>
            </a:r>
            <a:r>
              <a:rPr sz="1400" b="1" spc="5" dirty="0">
                <a:solidFill>
                  <a:srgbClr val="374151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374151"/>
                </a:solidFill>
                <a:latin typeface="Arial"/>
                <a:cs typeface="Arial"/>
              </a:rPr>
              <a:t>bili</a:t>
            </a:r>
            <a:r>
              <a:rPr sz="1400" b="1" dirty="0">
                <a:solidFill>
                  <a:srgbClr val="374151"/>
                </a:solidFill>
                <a:latin typeface="Arial"/>
                <a:cs typeface="Arial"/>
              </a:rPr>
              <a:t>ty</a:t>
            </a:r>
            <a:r>
              <a:rPr sz="1400" b="1" spc="-9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374151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374151"/>
                </a:solidFill>
                <a:latin typeface="Arial"/>
                <a:cs typeface="Arial"/>
              </a:rPr>
              <a:t>d</a:t>
            </a:r>
            <a:r>
              <a:rPr sz="14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74151"/>
                </a:solidFill>
                <a:latin typeface="Arial"/>
                <a:cs typeface="Arial"/>
              </a:rPr>
              <a:t>Re</a:t>
            </a:r>
            <a:r>
              <a:rPr sz="1400" b="1" spc="5" dirty="0">
                <a:solidFill>
                  <a:srgbClr val="374151"/>
                </a:solidFill>
                <a:latin typeface="Arial"/>
                <a:cs typeface="Arial"/>
              </a:rPr>
              <a:t>dund</a:t>
            </a:r>
            <a:r>
              <a:rPr sz="1400" b="1" spc="-10" dirty="0">
                <a:solidFill>
                  <a:srgbClr val="374151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374151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374151"/>
                </a:solidFill>
                <a:latin typeface="Arial"/>
                <a:cs typeface="Arial"/>
              </a:rPr>
              <a:t>cy</a:t>
            </a:r>
            <a:r>
              <a:rPr sz="1400" b="1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Design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-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system</a:t>
            </a:r>
            <a:r>
              <a:rPr sz="14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architecture</a:t>
            </a:r>
            <a:r>
              <a:rPr sz="1400" spc="-7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be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scalable,</a:t>
            </a:r>
            <a:r>
              <a:rPr sz="14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allowing</a:t>
            </a:r>
            <a:r>
              <a:rPr sz="1400" spc="-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addition</a:t>
            </a:r>
            <a:r>
              <a:rPr sz="1400" spc="-7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of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more</a:t>
            </a:r>
            <a:r>
              <a:rPr sz="1400" spc="-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sensors</a:t>
            </a:r>
            <a:r>
              <a:rPr sz="1400" spc="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sz="1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processing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capabilities.</a:t>
            </a:r>
            <a:endParaRPr sz="14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83992A"/>
              </a:buClr>
              <a:buSzPct val="115000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374151"/>
                </a:solidFill>
                <a:latin typeface="Arial MT"/>
                <a:cs typeface="Arial MT"/>
              </a:rPr>
              <a:t>Implement</a:t>
            </a:r>
            <a:r>
              <a:rPr sz="1400" spc="-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redundant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systems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 ensure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continuous</a:t>
            </a:r>
            <a:r>
              <a:rPr sz="14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operation</a:t>
            </a:r>
            <a:r>
              <a:rPr sz="140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case</a:t>
            </a:r>
            <a:r>
              <a:rPr sz="1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sensor</a:t>
            </a:r>
            <a:r>
              <a:rPr sz="1400" spc="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374151"/>
                </a:solidFill>
                <a:latin typeface="Arial MT"/>
                <a:cs typeface="Arial MT"/>
              </a:rPr>
              <a:t>failures</a:t>
            </a:r>
            <a:r>
              <a:rPr sz="14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74151"/>
                </a:solidFill>
                <a:latin typeface="Arial MT"/>
                <a:cs typeface="Arial MT"/>
              </a:rPr>
              <a:t>or </a:t>
            </a:r>
            <a:r>
              <a:rPr sz="1400" spc="-10" dirty="0">
                <a:solidFill>
                  <a:srgbClr val="374151"/>
                </a:solidFill>
                <a:latin typeface="Arial MT"/>
                <a:cs typeface="Arial MT"/>
              </a:rPr>
              <a:t>network</a:t>
            </a:r>
            <a:r>
              <a:rPr sz="1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74151"/>
                </a:solidFill>
                <a:latin typeface="Arial MT"/>
                <a:cs typeface="Arial MT"/>
              </a:rPr>
              <a:t>issues.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947" y="838200"/>
            <a:ext cx="668210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65" dirty="0"/>
              <a:t>INTEGRATION</a:t>
            </a:r>
            <a:r>
              <a:rPr spc="30" dirty="0"/>
              <a:t> </a:t>
            </a:r>
            <a:r>
              <a:rPr b="1" spc="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499" y="2057400"/>
            <a:ext cx="10287000" cy="36106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115"/>
              </a:spcBef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Integrating</a:t>
            </a:r>
            <a:r>
              <a:rPr sz="1500" spc="-8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sz="15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Monitoring</a:t>
            </a:r>
            <a:r>
              <a:rPr sz="1500" spc="-6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Early</a:t>
            </a:r>
            <a:r>
              <a:rPr sz="15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Warning</a:t>
            </a:r>
            <a:r>
              <a:rPr sz="1500" spc="-8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System</a:t>
            </a:r>
            <a:r>
              <a:rPr sz="1500" spc="-6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offers</a:t>
            </a:r>
            <a:r>
              <a:rPr sz="1500" spc="-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numerous</a:t>
            </a:r>
            <a:r>
              <a:rPr sz="150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benefits</a:t>
            </a:r>
            <a:r>
              <a:rPr sz="1500" spc="-7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that</a:t>
            </a:r>
            <a:r>
              <a:rPr sz="15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enhance</a:t>
            </a:r>
            <a:r>
              <a:rPr sz="15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4151"/>
                </a:solidFill>
                <a:latin typeface="Arial MT"/>
                <a:cs typeface="Arial MT"/>
              </a:rPr>
              <a:t>efficiency,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ts val="1620"/>
              </a:lnSpc>
            </a:pPr>
            <a:r>
              <a:rPr sz="1500" spc="-10" dirty="0">
                <a:solidFill>
                  <a:srgbClr val="374151"/>
                </a:solidFill>
                <a:latin typeface="Arial MT"/>
                <a:cs typeface="Arial MT"/>
              </a:rPr>
              <a:t>accuracy,</a:t>
            </a:r>
            <a:r>
              <a:rPr sz="1500" spc="-7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effectiveness</a:t>
            </a:r>
            <a:r>
              <a:rPr sz="1500" spc="-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sz="15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preparedness</a:t>
            </a:r>
            <a:r>
              <a:rPr sz="1500" spc="-6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response</a:t>
            </a:r>
            <a:r>
              <a:rPr sz="15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efforts.</a:t>
            </a:r>
            <a:r>
              <a:rPr sz="1500" spc="-6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Here</a:t>
            </a:r>
            <a:r>
              <a:rPr sz="15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are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some</a:t>
            </a:r>
            <a:r>
              <a:rPr sz="15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key</a:t>
            </a:r>
            <a:r>
              <a:rPr sz="15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integration</a:t>
            </a:r>
            <a:r>
              <a:rPr sz="15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benefits: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b="1" dirty="0">
                <a:solidFill>
                  <a:srgbClr val="374151"/>
                </a:solidFill>
                <a:latin typeface="Arial"/>
                <a:cs typeface="Arial"/>
              </a:rPr>
              <a:t>Timely</a:t>
            </a:r>
            <a:r>
              <a:rPr sz="1500" b="1" spc="-6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74151"/>
                </a:solidFill>
                <a:latin typeface="Arial"/>
                <a:cs typeface="Arial"/>
              </a:rPr>
              <a:t>and</a:t>
            </a:r>
            <a:r>
              <a:rPr sz="1500" b="1" spc="-7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74151"/>
                </a:solidFill>
                <a:latin typeface="Arial"/>
                <a:cs typeface="Arial"/>
              </a:rPr>
              <a:t>Accurate</a:t>
            </a:r>
            <a:r>
              <a:rPr sz="1500" b="1" spc="-4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374151"/>
                </a:solidFill>
                <a:latin typeface="Arial"/>
                <a:cs typeface="Arial"/>
              </a:rPr>
              <a:t>Warnings:</a:t>
            </a:r>
            <a:endParaRPr sz="1500" dirty="0">
              <a:latin typeface="Arial"/>
              <a:cs typeface="Arial"/>
            </a:endParaRPr>
          </a:p>
          <a:p>
            <a:pPr marL="299085" marR="176530" indent="-287020">
              <a:lnSpc>
                <a:spcPct val="80000"/>
              </a:lnSpc>
              <a:spcBef>
                <a:spcPts val="960"/>
              </a:spcBef>
              <a:buClr>
                <a:srgbClr val="83992A"/>
              </a:buClr>
              <a:buSzPct val="113333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Integration</a:t>
            </a:r>
            <a:r>
              <a:rPr sz="1500" spc="-8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ensures</a:t>
            </a:r>
            <a:r>
              <a:rPr sz="1500" spc="-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real-time</a:t>
            </a:r>
            <a:r>
              <a:rPr sz="15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sz="15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processing</a:t>
            </a:r>
            <a:r>
              <a:rPr sz="1500" spc="-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analysis,</a:t>
            </a:r>
            <a:r>
              <a:rPr sz="1500" spc="-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leading</a:t>
            </a:r>
            <a:r>
              <a:rPr sz="15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5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precise</a:t>
            </a:r>
            <a:r>
              <a:rPr sz="15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timely</a:t>
            </a:r>
            <a:r>
              <a:rPr sz="15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flood</a:t>
            </a:r>
            <a:r>
              <a:rPr sz="15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74151"/>
                </a:solidFill>
                <a:latin typeface="Arial MT"/>
                <a:cs typeface="Arial MT"/>
              </a:rPr>
              <a:t>warnings.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This </a:t>
            </a:r>
            <a:r>
              <a:rPr sz="1500" spc="-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accuracy</a:t>
            </a:r>
            <a:r>
              <a:rPr sz="1500" spc="-7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15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crucial</a:t>
            </a:r>
            <a:r>
              <a:rPr sz="15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15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74151"/>
                </a:solidFill>
                <a:latin typeface="Arial MT"/>
                <a:cs typeface="Arial MT"/>
              </a:rPr>
              <a:t>allowing</a:t>
            </a:r>
            <a:r>
              <a:rPr sz="15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residents</a:t>
            </a:r>
            <a:r>
              <a:rPr sz="1500" spc="-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authorities</a:t>
            </a:r>
            <a:r>
              <a:rPr sz="15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5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respond</a:t>
            </a:r>
            <a:r>
              <a:rPr sz="150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4151"/>
                </a:solidFill>
                <a:latin typeface="Arial MT"/>
                <a:cs typeface="Arial MT"/>
              </a:rPr>
              <a:t>promptly.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b="1" dirty="0">
                <a:solidFill>
                  <a:srgbClr val="374151"/>
                </a:solidFill>
                <a:latin typeface="Arial"/>
                <a:cs typeface="Arial"/>
              </a:rPr>
              <a:t>Reduced</a:t>
            </a:r>
            <a:r>
              <a:rPr sz="1500" b="1" spc="-4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74151"/>
                </a:solidFill>
                <a:latin typeface="Arial"/>
                <a:cs typeface="Arial"/>
              </a:rPr>
              <a:t>Property</a:t>
            </a:r>
            <a:r>
              <a:rPr sz="1500" b="1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74151"/>
                </a:solidFill>
                <a:latin typeface="Arial"/>
                <a:cs typeface="Arial"/>
              </a:rPr>
              <a:t>Damage:</a:t>
            </a:r>
            <a:endParaRPr sz="1500" dirty="0">
              <a:latin typeface="Arial"/>
              <a:cs typeface="Arial"/>
            </a:endParaRPr>
          </a:p>
          <a:p>
            <a:pPr marL="299085" marR="154940" indent="-287020">
              <a:lnSpc>
                <a:spcPts val="1440"/>
              </a:lnSpc>
              <a:spcBef>
                <a:spcPts val="950"/>
              </a:spcBef>
              <a:buClr>
                <a:srgbClr val="83992A"/>
              </a:buClr>
              <a:buSzPct val="113333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Early</a:t>
            </a:r>
            <a:r>
              <a:rPr sz="15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74151"/>
                </a:solidFill>
                <a:latin typeface="Arial MT"/>
                <a:cs typeface="Arial MT"/>
              </a:rPr>
              <a:t>warnings</a:t>
            </a:r>
            <a:r>
              <a:rPr sz="15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allow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residents</a:t>
            </a:r>
            <a:r>
              <a:rPr sz="1500" spc="-7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5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secure</a:t>
            </a:r>
            <a:r>
              <a:rPr sz="1500" spc="-6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their</a:t>
            </a:r>
            <a:r>
              <a:rPr sz="15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4151"/>
                </a:solidFill>
                <a:latin typeface="Arial MT"/>
                <a:cs typeface="Arial MT"/>
              </a:rPr>
              <a:t>property,</a:t>
            </a:r>
            <a:r>
              <a:rPr sz="15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5" dirty="0">
                <a:solidFill>
                  <a:srgbClr val="374151"/>
                </a:solidFill>
                <a:latin typeface="Arial MT"/>
                <a:cs typeface="Arial MT"/>
              </a:rPr>
              <a:t>move</a:t>
            </a:r>
            <a:r>
              <a:rPr sz="1500" spc="-8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belongings</a:t>
            </a:r>
            <a:r>
              <a:rPr sz="15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5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higher</a:t>
            </a:r>
            <a:r>
              <a:rPr sz="15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ground,</a:t>
            </a:r>
            <a:r>
              <a:rPr sz="15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sz="15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implement</a:t>
            </a:r>
            <a:r>
              <a:rPr sz="1500" spc="-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flood </a:t>
            </a:r>
            <a:r>
              <a:rPr sz="1500" spc="-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mitigation</a:t>
            </a:r>
            <a:r>
              <a:rPr sz="1500" spc="-8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measures,</a:t>
            </a:r>
            <a:r>
              <a:rPr sz="1500" spc="-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minimizing</a:t>
            </a:r>
            <a:r>
              <a:rPr sz="15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damage</a:t>
            </a:r>
            <a:r>
              <a:rPr sz="15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5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homes</a:t>
            </a:r>
            <a:r>
              <a:rPr sz="15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businesses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500" b="1" dirty="0">
                <a:solidFill>
                  <a:srgbClr val="374151"/>
                </a:solidFill>
                <a:latin typeface="Arial"/>
                <a:cs typeface="Arial"/>
              </a:rPr>
              <a:t>Cost-Effectiveness: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ts val="1620"/>
              </a:lnSpc>
              <a:spcBef>
                <a:spcPts val="600"/>
              </a:spcBef>
              <a:buClr>
                <a:srgbClr val="83992A"/>
              </a:buClr>
              <a:buSzPct val="113333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By</a:t>
            </a:r>
            <a:r>
              <a:rPr sz="15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minimizing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flood-related</a:t>
            </a:r>
            <a:r>
              <a:rPr sz="1500" spc="-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damages</a:t>
            </a:r>
            <a:r>
              <a:rPr sz="150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optimizing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 emergency</a:t>
            </a:r>
            <a:r>
              <a:rPr sz="1500" spc="-6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response,</a:t>
            </a:r>
            <a:r>
              <a:rPr sz="1500" spc="-7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integrated</a:t>
            </a:r>
            <a:r>
              <a:rPr sz="15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systems</a:t>
            </a:r>
            <a:r>
              <a:rPr sz="1500" spc="-8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reduce</a:t>
            </a:r>
            <a:r>
              <a:rPr sz="15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endParaRPr sz="1500" dirty="0">
              <a:latin typeface="Arial MT"/>
              <a:cs typeface="Arial MT"/>
            </a:endParaRPr>
          </a:p>
          <a:p>
            <a:pPr marL="299085">
              <a:lnSpc>
                <a:spcPts val="1620"/>
              </a:lnSpc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economic</a:t>
            </a:r>
            <a:r>
              <a:rPr sz="1500" spc="-8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impact</a:t>
            </a:r>
            <a:r>
              <a:rPr sz="15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5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floods</a:t>
            </a:r>
            <a:r>
              <a:rPr sz="15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sz="15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communities</a:t>
            </a:r>
            <a:r>
              <a:rPr sz="1500" spc="-10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5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governments.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500" b="1" dirty="0">
                <a:solidFill>
                  <a:srgbClr val="374151"/>
                </a:solidFill>
                <a:latin typeface="Arial"/>
                <a:cs typeface="Arial"/>
              </a:rPr>
              <a:t>Public</a:t>
            </a:r>
            <a:r>
              <a:rPr sz="1500" b="1" spc="-7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374151"/>
                </a:solidFill>
                <a:latin typeface="Arial"/>
                <a:cs typeface="Arial"/>
              </a:rPr>
              <a:t>Trust</a:t>
            </a:r>
            <a:r>
              <a:rPr sz="1500" b="1" spc="-4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74151"/>
                </a:solidFill>
                <a:latin typeface="Arial"/>
                <a:cs typeface="Arial"/>
              </a:rPr>
              <a:t>and</a:t>
            </a:r>
            <a:r>
              <a:rPr sz="15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74151"/>
                </a:solidFill>
                <a:latin typeface="Arial"/>
                <a:cs typeface="Arial"/>
              </a:rPr>
              <a:t>Confidence:</a:t>
            </a:r>
            <a:endParaRPr sz="1500" dirty="0">
              <a:latin typeface="Arial"/>
              <a:cs typeface="Arial"/>
            </a:endParaRPr>
          </a:p>
          <a:p>
            <a:pPr marL="299085" indent="-287020">
              <a:lnSpc>
                <a:spcPts val="1620"/>
              </a:lnSpc>
              <a:spcBef>
                <a:spcPts val="600"/>
              </a:spcBef>
              <a:buClr>
                <a:srgbClr val="83992A"/>
              </a:buClr>
              <a:buSzPct val="113333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Reliable,</a:t>
            </a:r>
            <a:r>
              <a:rPr sz="15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integrated</a:t>
            </a:r>
            <a:r>
              <a:rPr sz="15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systems</a:t>
            </a:r>
            <a:r>
              <a:rPr sz="1500" spc="-6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build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public</a:t>
            </a:r>
            <a:r>
              <a:rPr sz="15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trust</a:t>
            </a:r>
            <a:r>
              <a:rPr sz="1500" spc="-6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5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authorities'</a:t>
            </a:r>
            <a:r>
              <a:rPr sz="1500" spc="-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ability</a:t>
            </a:r>
            <a:r>
              <a:rPr sz="1500" spc="-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5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handle</a:t>
            </a:r>
            <a:r>
              <a:rPr sz="15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emergencies</a:t>
            </a:r>
            <a:r>
              <a:rPr sz="1500" spc="-6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74151"/>
                </a:solidFill>
                <a:latin typeface="Arial MT"/>
                <a:cs typeface="Arial MT"/>
              </a:rPr>
              <a:t>effectively,</a:t>
            </a:r>
            <a:r>
              <a:rPr sz="1500" spc="-6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increasing</a:t>
            </a:r>
            <a:endParaRPr sz="1500" dirty="0">
              <a:latin typeface="Arial MT"/>
              <a:cs typeface="Arial MT"/>
            </a:endParaRPr>
          </a:p>
          <a:p>
            <a:pPr marL="299085">
              <a:lnSpc>
                <a:spcPts val="1620"/>
              </a:lnSpc>
            </a:pP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confidence</a:t>
            </a:r>
            <a:r>
              <a:rPr sz="1500" spc="-9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5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safety</a:t>
            </a:r>
            <a:r>
              <a:rPr sz="1500" spc="-1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15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Arial MT"/>
                <a:cs typeface="Arial MT"/>
              </a:rPr>
              <a:t>communities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465" y="3238626"/>
            <a:ext cx="25234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60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1011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MT</vt:lpstr>
      <vt:lpstr>Calibri</vt:lpstr>
      <vt:lpstr>Calibri Light</vt:lpstr>
      <vt:lpstr>Times New Roman</vt:lpstr>
      <vt:lpstr>Retrospect</vt:lpstr>
      <vt:lpstr>PowerPoint Presentation</vt:lpstr>
      <vt:lpstr>PROBLEM DEFINITION</vt:lpstr>
      <vt:lpstr>OBJECTIVES</vt:lpstr>
      <vt:lpstr>                 IOT SENSOR DESIGN</vt:lpstr>
      <vt:lpstr>             IOT SENSOR DESIGN</vt:lpstr>
      <vt:lpstr>INTEGRATION APPROACH</vt:lpstr>
      <vt:lpstr>INTEGRATION APPROACH</vt:lpstr>
      <vt:lpstr>INTEGRATION BENEFITS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Ramkumar N</cp:lastModifiedBy>
  <cp:revision>1</cp:revision>
  <dcterms:created xsi:type="dcterms:W3CDTF">2023-09-29T15:11:50Z</dcterms:created>
  <dcterms:modified xsi:type="dcterms:W3CDTF">2023-09-29T16:01:36Z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2023-09-29T00:00:00Z</vt:filetime>
  </property>
</Properties>
</file>