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71" r:id="rId3"/>
    <p:sldId id="269" r:id="rId4"/>
    <p:sldId id="264" r:id="rId5"/>
    <p:sldId id="261" r:id="rId6"/>
    <p:sldId id="262" r:id="rId7"/>
    <p:sldId id="263" r:id="rId8"/>
    <p:sldId id="266" r:id="rId9"/>
    <p:sldId id="274" r:id="rId10"/>
    <p:sldId id="267" r:id="rId11"/>
    <p:sldId id="273" r:id="rId12"/>
    <p:sldId id="270" r:id="rId13"/>
    <p:sldId id="26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C1B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lood-montioring.netlify.ap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40D6-BD22-33F8-085B-231C685F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4" y="111966"/>
            <a:ext cx="11429999" cy="2780523"/>
          </a:xfrm>
        </p:spPr>
        <p:txBody>
          <a:bodyPr>
            <a:normAutofit/>
          </a:bodyPr>
          <a:lstStyle/>
          <a:p>
            <a:r>
              <a:rPr lang="en-US" sz="5400" dirty="0"/>
              <a:t>Flood monitoring and early warning 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60F6-1E53-0323-A54D-5F401E0C2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18" y="1987420"/>
            <a:ext cx="12083531" cy="42038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DEPARTMENT OF COMPUTER SCIENCE AND ENGINEERING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TEAM NAME : </a:t>
            </a:r>
            <a:r>
              <a:rPr lang="en-US" sz="2400" dirty="0">
                <a:solidFill>
                  <a:srgbClr val="002060"/>
                </a:solidFill>
              </a:rPr>
              <a:t>Proj_224785_Team_2                                   </a:t>
            </a:r>
            <a:r>
              <a:rPr lang="en-US" dirty="0"/>
              <a:t>TEAM MEMBERS :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                                                                               </a:t>
            </a:r>
            <a:r>
              <a:rPr lang="en-US" dirty="0">
                <a:solidFill>
                  <a:srgbClr val="C00000"/>
                </a:solidFill>
              </a:rPr>
              <a:t>    1. RAMKUMAR.N(113321104079)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                                                                                   </a:t>
            </a:r>
            <a:r>
              <a:rPr lang="en-IN" dirty="0">
                <a:solidFill>
                  <a:srgbClr val="C00000"/>
                </a:solidFill>
              </a:rPr>
              <a:t>2.RANJITH.Y(113321104080)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                                                                                           3.SANTHOSH.K(113321104085)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                                                                                           4.SANTHOSH.N(113321104086)    </a:t>
            </a:r>
          </a:p>
          <a:p>
            <a:pPr marL="0" indent="0">
              <a:buNone/>
            </a:pPr>
            <a:r>
              <a:rPr lang="en-IN" dirty="0"/>
              <a:t>PHASE 4 : </a:t>
            </a:r>
            <a:r>
              <a:rPr lang="en-IN" dirty="0">
                <a:solidFill>
                  <a:srgbClr val="002060"/>
                </a:solidFill>
              </a:rPr>
              <a:t>CREATING  WEBSITE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79758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5D872F-D42A-8D93-C926-9955285C1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E76D1B-7BA4-7D90-D4D2-4818BAAC22F5}"/>
              </a:ext>
            </a:extLst>
          </p:cNvPr>
          <p:cNvSpPr txBox="1"/>
          <p:nvPr/>
        </p:nvSpPr>
        <p:spPr>
          <a:xfrm>
            <a:off x="3349689" y="0"/>
            <a:ext cx="75951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IOT SENSOR</a:t>
            </a:r>
          </a:p>
        </p:txBody>
      </p:sp>
      <p:pic>
        <p:nvPicPr>
          <p:cNvPr id="5123" name="Picture 3" descr="Example implementation of a Flood Early Warning System based on the IoT. |  Download Scientific Diagram">
            <a:extLst>
              <a:ext uri="{FF2B5EF4-FFF2-40B4-BE49-F238E27FC236}">
                <a16:creationId xmlns:a16="http://schemas.microsoft.com/office/drawing/2014/main" id="{FBE78D04-DCEB-7E10-7B4C-F2F72FD95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5" y="728360"/>
            <a:ext cx="11765902" cy="504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C485CA-4D8D-5016-7A49-A055F80B58AE}"/>
              </a:ext>
            </a:extLst>
          </p:cNvPr>
          <p:cNvSpPr txBox="1"/>
          <p:nvPr/>
        </p:nvSpPr>
        <p:spPr>
          <a:xfrm>
            <a:off x="3051110" y="3118371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https://.netlify.app/</a:t>
            </a:r>
          </a:p>
        </p:txBody>
      </p:sp>
    </p:spTree>
    <p:extLst>
      <p:ext uri="{BB962C8B-B14F-4D97-AF65-F5344CB8AC3E}">
        <p14:creationId xmlns:p14="http://schemas.microsoft.com/office/powerpoint/2010/main" val="1550331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2B8842-679F-7995-05E0-2A0D3969460E}"/>
              </a:ext>
            </a:extLst>
          </p:cNvPr>
          <p:cNvSpPr txBox="1"/>
          <p:nvPr/>
        </p:nvSpPr>
        <p:spPr>
          <a:xfrm>
            <a:off x="270588" y="65314"/>
            <a:ext cx="88827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 IMPLEMENTATION:</a:t>
            </a:r>
            <a:endParaRPr lang="en-IN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66C1A-BAB2-FE1B-756F-BA885171D9F9}"/>
              </a:ext>
            </a:extLst>
          </p:cNvPr>
          <p:cNvSpPr txBox="1"/>
          <p:nvPr/>
        </p:nvSpPr>
        <p:spPr>
          <a:xfrm>
            <a:off x="93306" y="1212980"/>
            <a:ext cx="13482735" cy="480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IN" sz="1800" dirty="0"/>
              <a:t>HARDWARE COMPONENTS:      PYTHON SCRIPT DEVELOPMENT:                              PYTHON SCRIPT </a:t>
            </a:r>
          </a:p>
          <a:p>
            <a:pPr marL="109728" indent="0">
              <a:buNone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1.Raspberry Pi                            1.Setting Up the Central Server                                       </a:t>
            </a:r>
            <a:r>
              <a:rPr lang="en-IN" sz="1800" dirty="0"/>
              <a:t>DEVELOPMENT FOR </a:t>
            </a:r>
          </a:p>
          <a:p>
            <a:pPr marL="109728" indent="0">
              <a:buNone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2.Water Flow Sensor                  Environment                                                                   </a:t>
            </a:r>
            <a:r>
              <a:rPr lang="en-IN" sz="1800" dirty="0"/>
              <a:t>CENTRAL SERVER:</a:t>
            </a:r>
          </a:p>
          <a:p>
            <a:pPr marL="109728" indent="0">
              <a:buNone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3.Solenoid Valve                          2.Data Reception                             </a:t>
            </a:r>
          </a:p>
          <a:p>
            <a:pPr marL="109728" indent="0">
              <a:buNone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4.Wi-Fi Module                          3.Data Storage                                                             1.Importing Required </a:t>
            </a:r>
          </a:p>
          <a:p>
            <a:pPr marL="109728" indent="0">
              <a:buNone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5.Power Supply                          4.Data Visualization                                                        Libraries</a:t>
            </a:r>
          </a:p>
          <a:p>
            <a:pPr marL="109728" indent="0">
              <a:buNone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                                                 5.Error Handling                                                            2.Data Visualization</a:t>
            </a:r>
          </a:p>
          <a:p>
            <a:pPr marL="109728" indent="0">
              <a:buNone/>
            </a:pPr>
            <a:r>
              <a:rPr lang="en-IN" sz="1800" dirty="0"/>
              <a:t>SOFTWARE COMPONENTS:    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6.Testing                                                                       3.Data Processing and   </a:t>
            </a:r>
          </a:p>
          <a:p>
            <a:pPr marL="109728" indent="0">
              <a:buNone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1.MQTT                                     7.Control Logic                                                              Analysis</a:t>
            </a:r>
          </a:p>
          <a:p>
            <a:pPr marL="109728" indent="0">
              <a:buNone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2.Python                                     8.Documentation                                                          4.User Authentication </a:t>
            </a:r>
          </a:p>
          <a:p>
            <a:pPr marL="109728" indent="0">
              <a:buNone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3.Cloud server                            9.Power Management                                                     and Access Control</a:t>
            </a:r>
          </a:p>
          <a:p>
            <a:pPr marL="109728" indent="0">
              <a:buNone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5.Security Measures</a:t>
            </a:r>
          </a:p>
          <a:p>
            <a:pPr marL="109728" indent="0">
              <a:buNone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6.Automation and Script</a:t>
            </a:r>
          </a:p>
          <a:p>
            <a:pPr marL="109728" indent="0">
              <a:buNone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Execution</a:t>
            </a:r>
          </a:p>
          <a:p>
            <a:pPr marL="109728" indent="0">
              <a:buNone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7.Testing and Debugging</a:t>
            </a:r>
          </a:p>
          <a:p>
            <a:pPr marL="109728" indent="0">
              <a:buNone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8.Data Reception and</a:t>
            </a:r>
          </a:p>
          <a:p>
            <a:pPr marL="109728" indent="0">
              <a:buNone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Storage </a:t>
            </a:r>
          </a:p>
        </p:txBody>
      </p:sp>
    </p:spTree>
    <p:extLst>
      <p:ext uri="{BB962C8B-B14F-4D97-AF65-F5344CB8AC3E}">
        <p14:creationId xmlns:p14="http://schemas.microsoft.com/office/powerpoint/2010/main" val="2204088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WhatsApp">
            <a:extLst>
              <a:ext uri="{FF2B5EF4-FFF2-40B4-BE49-F238E27FC236}">
                <a16:creationId xmlns:a16="http://schemas.microsoft.com/office/drawing/2014/main" id="{C5511DFE-6A19-7FCF-4FBE-6A5806BE9E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85796" y="318796"/>
            <a:ext cx="3262604" cy="326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FED7C-8B40-BDF9-F84B-22D9BE54A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135" y="177284"/>
            <a:ext cx="6433130" cy="5701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756E07-2BB8-EC11-0533-8EBCBCE4DFEF}"/>
              </a:ext>
            </a:extLst>
          </p:cNvPr>
          <p:cNvSpPr txBox="1"/>
          <p:nvPr/>
        </p:nvSpPr>
        <p:spPr>
          <a:xfrm>
            <a:off x="195942" y="-142869"/>
            <a:ext cx="77070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dirty="0">
                <a:latin typeface="Söhne"/>
              </a:rPr>
              <a:t>WEBSITE :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E29FD-AFE4-AC0C-BDDD-B8CAAF9A72A6}"/>
              </a:ext>
            </a:extLst>
          </p:cNvPr>
          <p:cNvSpPr txBox="1"/>
          <p:nvPr/>
        </p:nvSpPr>
        <p:spPr>
          <a:xfrm>
            <a:off x="195942" y="4534678"/>
            <a:ext cx="74626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CLICK AND SEE THE WEBSITE:</a:t>
            </a:r>
          </a:p>
          <a:p>
            <a:endParaRPr lang="en-IN" dirty="0"/>
          </a:p>
          <a:p>
            <a:r>
              <a:rPr lang="en-IN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https://flood-montioring.netlify.app/</a:t>
            </a:r>
            <a:endParaRPr lang="en-IN" sz="2400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B04269-FEE0-8F74-0A54-CFC89924F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33" y="1504740"/>
            <a:ext cx="4572000" cy="248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24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9DDFBF-4A95-B378-28DB-FF7144BF4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122" y="205273"/>
            <a:ext cx="4215520" cy="2024744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591F210-4083-F234-01F0-AE9DB1848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7311"/>
            <a:ext cx="32060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43DE19-2B94-F0A0-26ED-B62E9ED3423F}"/>
              </a:ext>
            </a:extLst>
          </p:cNvPr>
          <p:cNvSpPr txBox="1"/>
          <p:nvPr/>
        </p:nvSpPr>
        <p:spPr>
          <a:xfrm>
            <a:off x="177282" y="923731"/>
            <a:ext cx="11635274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5400" dirty="0">
                <a:latin typeface="Söhne"/>
              </a:rPr>
              <a:t>CONCLUSION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The development of a Flood Monitoring and Early Warning System is a critical endeavor to safeguard communities from the devastating effects of floods. By deploying advanced technology, data analysis, and community engagement, this project aims to create a robust system that can make a significant difference in reducing the impact of flood events and saving lives.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755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ank You PowerPoint Template and Google Slides Theme">
            <a:extLst>
              <a:ext uri="{FF2B5EF4-FFF2-40B4-BE49-F238E27FC236}">
                <a16:creationId xmlns:a16="http://schemas.microsoft.com/office/drawing/2014/main" id="{6891C4F5-81E4-D7B5-4FA8-9A50C5DE8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06" y="0"/>
            <a:ext cx="12285306" cy="691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18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C6A78F1-3E9D-6E49-D881-052BBF0B2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37" y="-158020"/>
            <a:ext cx="12247984" cy="732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INNOVATION: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Internet of Things (IoT) Sensors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Söhne"/>
              </a:rPr>
              <a:t>The use of a broader range of IoT sensors, including those for soil moisture, water quality, and river levels, can provide a more comprehensive view of flood risk factors.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Söhne"/>
              </a:rPr>
              <a:t>IoT devices can be more widely distributed, especially in remote or vulnerable areas.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Blockchain for Data Verification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Söhne"/>
              </a:rPr>
              <a:t>Blockchain technology can be employed to ensure the integrity and authenticity of flood sensor data, preventing data tampering and enhancing trust in the information provided.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Citizen Science and Crowdsourcing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Söhne"/>
              </a:rPr>
              <a:t>Engaging the public through mobile apps and social media to report flooding incidents in real time can provide additional data for early warning systems.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Söhne"/>
              </a:rPr>
              <a:t>Crowdsourced data can complement official monitoring efforts.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Flood Modeling and Simulation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Söhne"/>
              </a:rPr>
              <a:t>Implementing high-resolution hydrodynamic and flood modeling to simulate flood scenarios, allowing for more accurate predictions of flood extent and impact.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Satellite Remote Sensing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Söhne"/>
              </a:rPr>
              <a:t>Satellite data can provide valuable information on rainfall, water levels, and flood extents, aiding in the monitoring and early warning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Early Warning Communication Channels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Söhne"/>
              </a:rPr>
              <a:t>Utilize a combination of communication channels, such as social media, mobile apps, and instant messaging services, to reach a wider audience with flood alerts.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Söhne"/>
              </a:rPr>
              <a:t>Implement multilingual and accessible alerting systems to ensure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34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8BD263-E978-7E83-9462-F04D79F0DC5B}"/>
              </a:ext>
            </a:extLst>
          </p:cNvPr>
          <p:cNvSpPr txBox="1"/>
          <p:nvPr/>
        </p:nvSpPr>
        <p:spPr>
          <a:xfrm>
            <a:off x="158620" y="0"/>
            <a:ext cx="1203338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400" dirty="0">
                <a:latin typeface="Gill Sans MT" panose="020B0502020104020203" pitchFamily="34" charset="0"/>
              </a:rPr>
              <a:t>PROJECT OBJECTIVES :</a:t>
            </a:r>
            <a:endParaRPr lang="en-US" sz="5400" b="0" i="0" dirty="0">
              <a:effectLst/>
              <a:latin typeface="Gill Sans MT" panose="020B0502020104020203" pitchFamily="34" charset="0"/>
            </a:endParaRPr>
          </a:p>
          <a:p>
            <a:pPr algn="l"/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sz="2800" b="1" i="0" dirty="0">
                <a:effectLst/>
                <a:latin typeface="Söhne"/>
              </a:rPr>
              <a:t>The main objectives of this project are as follows:</a:t>
            </a:r>
          </a:p>
          <a:p>
            <a:pPr algn="l"/>
            <a:r>
              <a:rPr lang="en-US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2800" dirty="0">
                <a:latin typeface="Söhne"/>
              </a:rPr>
              <a:t>1.</a:t>
            </a:r>
            <a:r>
              <a:rPr lang="en-US" sz="2800" b="0" i="0" dirty="0">
                <a:effectLst/>
                <a:latin typeface="Söhne"/>
              </a:rPr>
              <a:t> Develop a robust flood monitoring infrastructure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Söhne"/>
              </a:rPr>
              <a:t>: Create a network of sensors, data collection points, and monitoring stations to continuously gather data related to weather, river levels, and soil moisture.</a:t>
            </a:r>
          </a:p>
          <a:p>
            <a:pPr algn="l"/>
            <a:r>
              <a:rPr lang="en-US" sz="2800" dirty="0">
                <a:latin typeface="Söhne"/>
              </a:rPr>
              <a:t> </a:t>
            </a:r>
            <a:r>
              <a:rPr lang="en-US" sz="2800" b="0" i="0" dirty="0">
                <a:effectLst/>
                <a:latin typeface="Söhne"/>
              </a:rPr>
              <a:t>2. Data collection and analysis: 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Söhne"/>
              </a:rPr>
              <a:t>Collect, process, and analyze real-time data to identify potential flood risk factors and patterns.</a:t>
            </a:r>
          </a:p>
          <a:p>
            <a:pPr algn="l"/>
            <a:r>
              <a:rPr lang="en-US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2800" b="0" i="0" dirty="0">
                <a:effectLst/>
                <a:latin typeface="Söhne"/>
              </a:rPr>
              <a:t>3. Early warning system: 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Söhne"/>
              </a:rPr>
              <a:t>Implement an automated early warning system that issues alerts to relevant authorities and communities when flood risks are detected.</a:t>
            </a:r>
          </a:p>
          <a:p>
            <a:pPr algn="l"/>
            <a:r>
              <a:rPr lang="en-US" sz="2800" dirty="0">
                <a:latin typeface="Söhne"/>
              </a:rPr>
              <a:t> </a:t>
            </a:r>
            <a:r>
              <a:rPr lang="en-US" sz="2800" b="0" i="0" dirty="0">
                <a:effectLst/>
                <a:latin typeface="Söhne"/>
              </a:rPr>
              <a:t>4. Community engagement and preparedness: 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Söhne"/>
              </a:rPr>
              <a:t>Establish communication channels to inform and educate local communities about flood risks and preparedness measures.</a:t>
            </a:r>
          </a:p>
        </p:txBody>
      </p:sp>
    </p:spTree>
    <p:extLst>
      <p:ext uri="{BB962C8B-B14F-4D97-AF65-F5344CB8AC3E}">
        <p14:creationId xmlns:p14="http://schemas.microsoft.com/office/powerpoint/2010/main" val="422257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376F5B-A6EB-9AF5-E79C-945F0073445F}"/>
              </a:ext>
            </a:extLst>
          </p:cNvPr>
          <p:cNvSpPr txBox="1"/>
          <p:nvPr/>
        </p:nvSpPr>
        <p:spPr>
          <a:xfrm>
            <a:off x="0" y="0"/>
            <a:ext cx="97411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/>
              <a:t>PROJECT DESCRIPTION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61C4FE-985F-FC21-0931-12AFD12AEE40}"/>
              </a:ext>
            </a:extLst>
          </p:cNvPr>
          <p:cNvSpPr txBox="1"/>
          <p:nvPr/>
        </p:nvSpPr>
        <p:spPr>
          <a:xfrm>
            <a:off x="270589" y="1007706"/>
            <a:ext cx="115124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2060"/>
                </a:solidFill>
                <a:effectLst/>
                <a:latin typeface="Söhne"/>
              </a:rPr>
              <a:t>Floods are one of the most common and devastating natural disasters worldwide. They cause significant damage to infrastructure, disrupt communities, and pose a severe risk to human lives. Developing an effective flood monitoring and early warning system is crucial to mitigating these risks. This project aims to create a comprehensive Flood Monitoring and Early Warning System that leverages advanced technology and data analytics to provide timely and accurate flood alerts, helping communities prepare and respond to flood events.</a:t>
            </a:r>
            <a:endParaRPr lang="en-IN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02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3F23F9-5489-66EC-770B-CAD7FD1D21EF}"/>
              </a:ext>
            </a:extLst>
          </p:cNvPr>
          <p:cNvSpPr txBox="1"/>
          <p:nvPr/>
        </p:nvSpPr>
        <p:spPr>
          <a:xfrm>
            <a:off x="-74645" y="-167951"/>
            <a:ext cx="12266645" cy="7663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6000" dirty="0">
                <a:latin typeface="+mj-lt"/>
              </a:rPr>
              <a:t>PLATFORM REQUIRED</a:t>
            </a:r>
            <a:r>
              <a:rPr lang="en-IN" sz="6000" dirty="0">
                <a:solidFill>
                  <a:srgbClr val="343541"/>
                </a:solidFill>
                <a:latin typeface="+mj-lt"/>
              </a:rPr>
              <a:t>:</a:t>
            </a:r>
            <a:r>
              <a:rPr lang="en-IN" sz="6000" b="0" i="0" dirty="0">
                <a:solidFill>
                  <a:srgbClr val="343541"/>
                </a:solidFill>
                <a:effectLst/>
                <a:latin typeface="+mj-lt"/>
              </a:rPr>
              <a:t> 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1.Sensor Platform:</a:t>
            </a: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  * Weather Stations: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Collect meteorological data, including rainfall, temperature, humidity, wind speed, and atmospheric pressure.</a:t>
            </a: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  * River Level Sensors: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Measure water levels in rivers and water bodies to track potential flood conditions.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Söhne"/>
              </a:rPr>
              <a:t>  * </a:t>
            </a: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Soil Moisture Sensors: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Monitor ground moisture levels to assess the soil's saturation and flood risk.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2.Data Acquisition Platform: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Söhne"/>
              </a:rPr>
              <a:t>  * </a:t>
            </a: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Data Loggers: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Capture data from sensors and transmit it to a central database.</a:t>
            </a: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  * Telemetry Systems: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Enable real-time data transmission from remote sensors to a centralized server.</a:t>
            </a: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  * IoT Platforms: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Utilize Internet of Things platforms to manage and process sensor data efficiently.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3.Data Processing and Analytics Platform:</a:t>
            </a: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  * Big Data and Cloud Computing: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Use cloud-based platforms for data storage, processing, and analytics to handle the vast amounts of data generated by sensors.</a:t>
            </a: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  * Data Analytics Software: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Develop or use data analysis tools and algorithms to identify flood risk factors, predict flood events, and generate early warnings.</a:t>
            </a: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  * Geographic Information System (GIS):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Incorporate GIS software to visualize and analyze spatial data, such as floodplain mapping and evacuation routes.</a:t>
            </a:r>
          </a:p>
          <a:p>
            <a:pPr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4.Early Warning and Alerting Platform:</a:t>
            </a: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  * Alerting System: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Implement an automated alerting system that can trigger warnings based on predefined flood risk thresholds.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</a:t>
            </a: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* Communication Protocols: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Integrate multiple communication channels, including SMS, email, mobile apps, sirens, and social media, to disseminate warnings to relevant authorities and the public.</a:t>
            </a:r>
          </a:p>
          <a:p>
            <a:pPr algn="l"/>
            <a:endParaRPr lang="en-US" b="0" i="0" dirty="0">
              <a:solidFill>
                <a:srgbClr val="FF0000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0000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84179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CAFA8F-9E77-0F98-4A98-4BEE215F8FF5}"/>
              </a:ext>
            </a:extLst>
          </p:cNvPr>
          <p:cNvSpPr txBox="1"/>
          <p:nvPr/>
        </p:nvSpPr>
        <p:spPr>
          <a:xfrm>
            <a:off x="1" y="123303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5.Community Engagement and Education Platform: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Söhne"/>
              </a:rPr>
              <a:t> * </a:t>
            </a: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Mobile Apps: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Develop mobile applications that provide real-time flood updates, safety guidelines, and evacuation information to the public.</a:t>
            </a:r>
          </a:p>
          <a:p>
            <a:pPr algn="l"/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>
                <a:solidFill>
                  <a:srgbClr val="002060"/>
                </a:solidFill>
                <a:latin typeface="Söhne"/>
              </a:rPr>
              <a:t>* </a:t>
            </a: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Community Meetings and Workshops: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Organize community engagement events to educate residents on flood preparedness, response, and safety measures</a:t>
            </a:r>
            <a:r>
              <a:rPr lang="en-US" dirty="0">
                <a:solidFill>
                  <a:srgbClr val="FF0000"/>
                </a:solidFill>
                <a:latin typeface="Söhne"/>
              </a:rPr>
              <a:t>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* Web Portals: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Create online platforms that offer access to flood information, flood maps, and educational resources.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6.Local Government and Emergency Response Coordination Platform:</a:t>
            </a:r>
          </a:p>
          <a:p>
            <a:pPr algn="l"/>
            <a:r>
              <a:rPr lang="en-US" dirty="0">
                <a:solidFill>
                  <a:srgbClr val="374151"/>
                </a:solidFill>
                <a:latin typeface="Söhne"/>
              </a:rPr>
              <a:t>  </a:t>
            </a:r>
            <a:r>
              <a:rPr lang="en-US" dirty="0">
                <a:solidFill>
                  <a:srgbClr val="002060"/>
                </a:solidFill>
                <a:latin typeface="Söhne"/>
              </a:rPr>
              <a:t>* </a:t>
            </a: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Emergency Operations Centers (EOCs):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Establish EOCs to coordinate flood response efforts, manage resources, and disseminate information to relevant agencies.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Söhne"/>
              </a:rPr>
              <a:t>  * </a:t>
            </a: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Communication and Collaboration Tools: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Use communication platforms, such as incident management software, to facilitate coordination among local government agencies and emergency responders.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7.Remote Monitoring and Control Platform: </a:t>
            </a:r>
          </a:p>
          <a:p>
            <a:pPr algn="l"/>
            <a:r>
              <a:rPr lang="en-US" dirty="0">
                <a:solidFill>
                  <a:srgbClr val="374151"/>
                </a:solidFill>
                <a:latin typeface="Söhne"/>
              </a:rPr>
              <a:t>  </a:t>
            </a: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* Remote Control Systems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: Implement remote control capabilities to adjust and manage flood monitoring equipment, sensors, and alert systems from a centralized location6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8.Data Security and Backup:</a:t>
            </a:r>
          </a:p>
          <a:p>
            <a:pPr lvl="1" algn="l"/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* Cybersecurity Measures: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Ensure the security of sensor data, alert systems, and databases to protect against data breaches and tampering.</a:t>
            </a:r>
          </a:p>
          <a:p>
            <a:pPr lvl="1" algn="l"/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*  Data Backup and Redundancy: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Establish data backup and redundancy mechanisms to prevent data loss in case of system failures.</a:t>
            </a:r>
          </a:p>
        </p:txBody>
      </p:sp>
    </p:spTree>
    <p:extLst>
      <p:ext uri="{BB962C8B-B14F-4D97-AF65-F5344CB8AC3E}">
        <p14:creationId xmlns:p14="http://schemas.microsoft.com/office/powerpoint/2010/main" val="284874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A2F221C-7880-6C26-99D8-99D0F077F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147339"/>
            <a:ext cx="5229509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WEB DEVELOPMENT  TECHNOLOGIES: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92EF9-8E90-B8B2-1DFE-91064AC50258}"/>
              </a:ext>
            </a:extLst>
          </p:cNvPr>
          <p:cNvSpPr txBox="1"/>
          <p:nvPr/>
        </p:nvSpPr>
        <p:spPr>
          <a:xfrm>
            <a:off x="0" y="951313"/>
            <a:ext cx="12192000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Söhne"/>
              </a:rPr>
              <a:t>1. Front-End Development:</a:t>
            </a:r>
          </a:p>
          <a:p>
            <a:pPr algn="l"/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   a. HTML, CSS, and JavaScript: </a:t>
            </a:r>
            <a:r>
              <a:rPr lang="en-IN" b="0" i="0" dirty="0">
                <a:solidFill>
                  <a:srgbClr val="EF6C1B"/>
                </a:solidFill>
                <a:effectLst/>
                <a:latin typeface="Söhne"/>
              </a:rPr>
              <a:t>The fundamental building blocks for creating web pages, ensuring a responsive and user-friendly interface.</a:t>
            </a:r>
          </a:p>
          <a:p>
            <a:pPr algn="l"/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   b. JavaScript Frameworks: </a:t>
            </a:r>
            <a:r>
              <a:rPr lang="en-IN" b="0" i="0" dirty="0">
                <a:solidFill>
                  <a:srgbClr val="EF6C1B"/>
                </a:solidFill>
                <a:effectLst/>
                <a:latin typeface="Söhne"/>
              </a:rPr>
              <a:t>Use front-end frameworks like React, Angular, or Vue.js to build interactive and dynamic user interfaces.</a:t>
            </a:r>
          </a:p>
          <a:p>
            <a:pPr algn="l"/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  </a:t>
            </a:r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c. Data Visualization Libraries: </a:t>
            </a:r>
            <a:r>
              <a:rPr lang="en-IN" b="0" i="0" dirty="0">
                <a:solidFill>
                  <a:srgbClr val="EF6C1B"/>
                </a:solidFill>
                <a:effectLst/>
                <a:latin typeface="Söhne"/>
              </a:rPr>
              <a:t>Employ libraries such as D3.js or Chart.js to create interactive charts and maps for displaying flood data and trends</a:t>
            </a:r>
            <a:r>
              <a:rPr lang="en-IN" sz="1000" b="0" i="0" dirty="0">
                <a:solidFill>
                  <a:srgbClr val="EF6C1B"/>
                </a:solidFill>
                <a:effectLst/>
                <a:latin typeface="Söhne"/>
              </a:rPr>
              <a:t>.</a:t>
            </a:r>
          </a:p>
          <a:p>
            <a:pPr algn="l"/>
            <a:endParaRPr lang="en-IN" b="1" i="0" dirty="0">
              <a:effectLst/>
              <a:latin typeface="Söhne"/>
            </a:endParaRPr>
          </a:p>
          <a:p>
            <a:pPr algn="l"/>
            <a:r>
              <a:rPr lang="en-IN" b="1" i="0" dirty="0">
                <a:effectLst/>
                <a:latin typeface="Söhne"/>
              </a:rPr>
              <a:t>2. Back-End Development:</a:t>
            </a:r>
          </a:p>
          <a:p>
            <a:pPr algn="l"/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  a. Server-Side Frameworks: </a:t>
            </a:r>
            <a:r>
              <a:rPr lang="en-IN" b="0" i="0" dirty="0">
                <a:solidFill>
                  <a:srgbClr val="EF6C1B"/>
                </a:solidFill>
                <a:effectLst/>
                <a:latin typeface="Söhne"/>
              </a:rPr>
              <a:t>Utilize server-side technologies like Node.js, Python (with Flask or Django), Ruby (with Ruby on Rails), or Java (with Spring) to handle data processing, user authentication, and server-side logic.</a:t>
            </a:r>
          </a:p>
          <a:p>
            <a:pPr algn="l"/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  b. Database Management: </a:t>
            </a:r>
            <a:r>
              <a:rPr lang="en-IN" b="0" i="0" dirty="0">
                <a:solidFill>
                  <a:srgbClr val="EF6C1B"/>
                </a:solidFill>
                <a:effectLst/>
                <a:latin typeface="Söhne"/>
              </a:rPr>
              <a:t>Implement a relational database management system (RDBMS) such as MySQL, PostgreSQL, or NoSQL databases like MongoDB for storing sensor data, alerts, and user information.</a:t>
            </a:r>
          </a:p>
          <a:p>
            <a:pPr algn="l"/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  c. RESTful APIs: </a:t>
            </a:r>
            <a:r>
              <a:rPr lang="en-IN" b="0" i="0" dirty="0">
                <a:solidFill>
                  <a:srgbClr val="EF6C1B"/>
                </a:solidFill>
                <a:effectLst/>
                <a:latin typeface="Söhne"/>
              </a:rPr>
              <a:t>Create APIs to serve data and alerts to the front-end and mobile applications.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3.Mobile App Integration:</a:t>
            </a:r>
          </a:p>
          <a:p>
            <a:pPr algn="l"/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a. </a:t>
            </a:r>
            <a:r>
              <a:rPr lang="en-US" b="0" i="0" dirty="0">
                <a:solidFill>
                  <a:srgbClr val="EF6C1B"/>
                </a:solidFill>
                <a:effectLst/>
                <a:latin typeface="Söhne"/>
              </a:rPr>
              <a:t>Develop mobile apps for Android and iOS platforms that complement the web platform, providing users with mobile access to alerts, data, and educational resources.</a:t>
            </a:r>
          </a:p>
          <a:p>
            <a:pPr algn="l"/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b. </a:t>
            </a:r>
            <a:r>
              <a:rPr lang="en-US" b="0" i="0" dirty="0">
                <a:solidFill>
                  <a:srgbClr val="EF6C1B"/>
                </a:solidFill>
                <a:effectLst/>
                <a:latin typeface="Söhne"/>
              </a:rPr>
              <a:t>Cross-platform development frameworks like React Native or Flutter can streamline the mobile app development process.</a:t>
            </a:r>
          </a:p>
          <a:p>
            <a:pPr algn="l"/>
            <a:endParaRPr lang="en-IN" b="0" i="0" dirty="0">
              <a:solidFill>
                <a:srgbClr val="EF6C1B"/>
              </a:solidFill>
              <a:effectLst/>
              <a:latin typeface="Söhne"/>
            </a:endParaRPr>
          </a:p>
          <a:p>
            <a:pPr algn="l"/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IN" sz="1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5183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E28B87-F7EF-8E5C-A1BA-AE26046CF146}"/>
              </a:ext>
            </a:extLst>
          </p:cNvPr>
          <p:cNvSpPr txBox="1"/>
          <p:nvPr/>
        </p:nvSpPr>
        <p:spPr>
          <a:xfrm>
            <a:off x="0" y="93307"/>
            <a:ext cx="1230707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4. Mapping and Geospatial Technologies:</a:t>
            </a:r>
          </a:p>
          <a:p>
            <a:pPr algn="l"/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  a. Geographic Information System (GIS): </a:t>
            </a:r>
            <a:r>
              <a:rPr lang="en-US" b="0" i="0" dirty="0">
                <a:solidFill>
                  <a:srgbClr val="EF6C1B"/>
                </a:solidFill>
                <a:effectLst/>
                <a:latin typeface="Söhne"/>
              </a:rPr>
              <a:t>Use GIS libraries or platforms (e.g., Leaflet, </a:t>
            </a:r>
            <a:r>
              <a:rPr lang="en-US" b="0" i="0" dirty="0" err="1">
                <a:solidFill>
                  <a:srgbClr val="EF6C1B"/>
                </a:solidFill>
                <a:effectLst/>
                <a:latin typeface="Söhne"/>
              </a:rPr>
              <a:t>OpenLayers</a:t>
            </a:r>
            <a:r>
              <a:rPr lang="en-US" b="0" i="0" dirty="0">
                <a:solidFill>
                  <a:srgbClr val="EF6C1B"/>
                </a:solidFill>
                <a:effectLst/>
                <a:latin typeface="Söhne"/>
              </a:rPr>
              <a:t>, or </a:t>
            </a:r>
            <a:r>
              <a:rPr lang="en-US" b="0" i="0" dirty="0" err="1">
                <a:solidFill>
                  <a:srgbClr val="EF6C1B"/>
                </a:solidFill>
                <a:effectLst/>
                <a:latin typeface="Söhne"/>
              </a:rPr>
              <a:t>Mapbox</a:t>
            </a:r>
            <a:r>
              <a:rPr lang="en-US" b="0" i="0" dirty="0">
                <a:solidFill>
                  <a:srgbClr val="EF6C1B"/>
                </a:solidFill>
                <a:effectLst/>
                <a:latin typeface="Söhne"/>
              </a:rPr>
              <a:t>) to display flood maps, overlay sensor data, and provide geographic context.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b. Geolocation Services: </a:t>
            </a:r>
            <a:r>
              <a:rPr lang="en-US" b="0" i="0" dirty="0">
                <a:solidFill>
                  <a:srgbClr val="EF6C1B"/>
                </a:solidFill>
                <a:effectLst/>
                <a:latin typeface="Söhne"/>
              </a:rPr>
              <a:t>Implement geolocation services to track the positions of sensors and mobile app users in real time.</a:t>
            </a:r>
          </a:p>
          <a:p>
            <a:pPr algn="l"/>
            <a:endParaRPr lang="en-US" b="1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5.User Authentication and Security:</a:t>
            </a:r>
          </a:p>
          <a:p>
            <a:pPr algn="l"/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  a. User Authentication: </a:t>
            </a:r>
            <a:r>
              <a:rPr lang="en-US" b="0" i="0" dirty="0">
                <a:solidFill>
                  <a:srgbClr val="EF6C1B"/>
                </a:solidFill>
                <a:effectLst/>
                <a:latin typeface="Söhne"/>
              </a:rPr>
              <a:t>Integrate secure user authentication and authorization systems to control access to sensitive information and administrative functions.</a:t>
            </a:r>
          </a:p>
          <a:p>
            <a:pPr algn="l"/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  b. Secure Sockets Layer (SSL) and HTTPS</a:t>
            </a:r>
            <a:r>
              <a:rPr lang="en-US" b="0" i="0" dirty="0">
                <a:solidFill>
                  <a:srgbClr val="EF6C1B"/>
                </a:solidFill>
                <a:effectLst/>
                <a:latin typeface="Söhne"/>
              </a:rPr>
              <a:t>: Ensure secure data transmission between users and the server.</a:t>
            </a:r>
          </a:p>
          <a:p>
            <a:pPr algn="l"/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6.Data Analysis and Alerting: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a. Data Analysis Algorithms: </a:t>
            </a:r>
            <a:r>
              <a:rPr lang="en-US" b="0" i="0" dirty="0">
                <a:solidFill>
                  <a:srgbClr val="EF6C1B"/>
                </a:solidFill>
                <a:effectLst/>
                <a:latin typeface="Söhne"/>
              </a:rPr>
              <a:t>Implement data analysis algorithms to assess the collected data, identify flood risk factors, and trigger alerts when necessary.</a:t>
            </a:r>
          </a:p>
          <a:p>
            <a:pPr algn="l"/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  b. Notification Services: </a:t>
            </a:r>
            <a:r>
              <a:rPr lang="en-US" b="0" i="0" dirty="0">
                <a:solidFill>
                  <a:srgbClr val="EF6C1B"/>
                </a:solidFill>
                <a:effectLst/>
                <a:latin typeface="Söhne"/>
              </a:rPr>
              <a:t>Utilize push notification services (e.g., Firebase Cloud Messaging or Apple Push Notification Service) to send alerts to mobile app users.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7.Community Engagement and Education:</a:t>
            </a:r>
          </a:p>
          <a:p>
            <a:pPr algn="l"/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  a. Content Management System (CMS): </a:t>
            </a:r>
            <a:r>
              <a:rPr lang="en-US" b="0" i="0" dirty="0">
                <a:solidFill>
                  <a:srgbClr val="EF6C1B"/>
                </a:solidFill>
                <a:effectLst/>
                <a:latin typeface="Söhne"/>
              </a:rPr>
              <a:t>Use a CMS (e.g., WordPress or Drupal) to manage educational content, news updates, and community resources.</a:t>
            </a:r>
          </a:p>
          <a:p>
            <a:pPr algn="l"/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  b. Community Feedback and Reporting: </a:t>
            </a:r>
            <a:r>
              <a:rPr lang="en-US" b="0" i="0" dirty="0">
                <a:solidFill>
                  <a:srgbClr val="EF6C1B"/>
                </a:solidFill>
                <a:effectLst/>
                <a:latin typeface="Söhne"/>
              </a:rPr>
              <a:t>Enable users to report local flood-related issues and provide feedback through the web platform.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585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skillrack\Videos\3.3V-for-the-Ultrasonic-Sensor-to-protect-esp8266-from-damaging.png">
            <a:extLst>
              <a:ext uri="{FF2B5EF4-FFF2-40B4-BE49-F238E27FC236}">
                <a16:creationId xmlns:a16="http://schemas.microsoft.com/office/drawing/2014/main" id="{9E81730C-1D4E-A90A-E999-7B7F091F2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481137"/>
            <a:ext cx="12192000" cy="5376863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D11100-BAAF-5657-1DB8-56DE3098419C}"/>
              </a:ext>
            </a:extLst>
          </p:cNvPr>
          <p:cNvSpPr txBox="1"/>
          <p:nvPr/>
        </p:nvSpPr>
        <p:spPr>
          <a:xfrm>
            <a:off x="429208" y="335903"/>
            <a:ext cx="90600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ARDUINO INTEGRATION: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2860008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176</TotalTime>
  <Words>1760</Words>
  <Application>Microsoft Office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Söhne</vt:lpstr>
      <vt:lpstr>Gallery</vt:lpstr>
      <vt:lpstr>Flood monitoring and early warning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monitoring and early warning </dc:title>
  <dc:creator>Nandhini Natarajan</dc:creator>
  <cp:lastModifiedBy>Nandhini Natarajan</cp:lastModifiedBy>
  <cp:revision>1</cp:revision>
  <dcterms:created xsi:type="dcterms:W3CDTF">2023-11-01T12:46:38Z</dcterms:created>
  <dcterms:modified xsi:type="dcterms:W3CDTF">2023-11-01T15:43:23Z</dcterms:modified>
</cp:coreProperties>
</file>