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pperplate Gothic 32 AB" charset="1" panose="020E0807020206020404"/>
      <p:regular r:id="rId22"/>
    </p:embeddedFont>
    <p:embeddedFont>
      <p:font typeface="Copperplate Gothic 32 AB Bold" charset="1" panose="020E0707020206020404"/>
      <p:regular r:id="rId23"/>
    </p:embeddedFont>
    <p:embeddedFont>
      <p:font typeface="Monda" charset="1" panose="02000503000000000000"/>
      <p:regular r:id="rId24"/>
    </p:embeddedFont>
    <p:embeddedFont>
      <p:font typeface="Monda Bold" charset="1" panose="02000803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31893" y="6395046"/>
            <a:ext cx="12024215" cy="104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By Santhosh Kumar 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42173" y="1776650"/>
            <a:ext cx="13624317" cy="249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6"/>
              </a:lnSpc>
            </a:pPr>
            <a:r>
              <a:rPr lang="en-US" sz="6783">
                <a:solidFill>
                  <a:srgbClr val="002B58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MOVIE RENTAL ANALYSIS DASHBOARD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9274" y="0"/>
            <a:ext cx="18926547" cy="10287000"/>
          </a:xfrm>
          <a:custGeom>
            <a:avLst/>
            <a:gdLst/>
            <a:ahLst/>
            <a:cxnLst/>
            <a:rect r="r" b="b" t="t" l="l"/>
            <a:pathLst>
              <a:path h="10287000" w="18926547">
                <a:moveTo>
                  <a:pt x="0" y="0"/>
                </a:moveTo>
                <a:lnTo>
                  <a:pt x="18926548" y="0"/>
                </a:lnTo>
                <a:lnTo>
                  <a:pt x="189265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019092"/>
          </a:xfrm>
          <a:custGeom>
            <a:avLst/>
            <a:gdLst/>
            <a:ahLst/>
            <a:cxnLst/>
            <a:rect r="r" b="b" t="t" l="l"/>
            <a:pathLst>
              <a:path h="10019092" w="18288000">
                <a:moveTo>
                  <a:pt x="0" y="0"/>
                </a:moveTo>
                <a:lnTo>
                  <a:pt x="18288000" y="0"/>
                </a:lnTo>
                <a:lnTo>
                  <a:pt x="18288000" y="10019092"/>
                </a:lnTo>
                <a:lnTo>
                  <a:pt x="0" y="10019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3" t="0" r="-1373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156740"/>
          </a:xfrm>
          <a:custGeom>
            <a:avLst/>
            <a:gdLst/>
            <a:ahLst/>
            <a:cxnLst/>
            <a:rect r="r" b="b" t="t" l="l"/>
            <a:pathLst>
              <a:path h="10156740" w="18288000">
                <a:moveTo>
                  <a:pt x="0" y="0"/>
                </a:moveTo>
                <a:lnTo>
                  <a:pt x="18288000" y="0"/>
                </a:lnTo>
                <a:lnTo>
                  <a:pt x="18288000" y="10156740"/>
                </a:lnTo>
                <a:lnTo>
                  <a:pt x="0" y="10156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9" t="0" r="-649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40418" y="1613207"/>
            <a:ext cx="5337567" cy="1185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9"/>
              </a:lnSpc>
              <a:spcBef>
                <a:spcPct val="0"/>
              </a:spcBef>
            </a:pPr>
            <a:r>
              <a:rPr lang="en-US" b="true" sz="69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KEY KPIS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40418" y="3622562"/>
            <a:ext cx="6269650" cy="537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825" indent="-368413" lvl="1">
              <a:lnSpc>
                <a:spcPts val="4777"/>
              </a:lnSpc>
              <a:buFont typeface="Arial"/>
              <a:buChar char="•"/>
            </a:pP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TOTAL</a:t>
            </a: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CUSTOMERS</a:t>
            </a:r>
          </a:p>
          <a:p>
            <a:pPr algn="l" marL="736825" indent="-368413" lvl="1">
              <a:lnSpc>
                <a:spcPts val="4777"/>
              </a:lnSpc>
              <a:buFont typeface="Arial"/>
              <a:buChar char="•"/>
            </a:pP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TOTAL RENTALS</a:t>
            </a:r>
          </a:p>
          <a:p>
            <a:pPr algn="l" marL="736825" indent="-368413" lvl="1">
              <a:lnSpc>
                <a:spcPts val="4777"/>
              </a:lnSpc>
              <a:buFont typeface="Arial"/>
              <a:buChar char="•"/>
            </a:pP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TOTAL REVENUE</a:t>
            </a:r>
          </a:p>
          <a:p>
            <a:pPr algn="l" marL="736825" indent="-368413" lvl="1">
              <a:lnSpc>
                <a:spcPts val="4777"/>
              </a:lnSpc>
              <a:buFont typeface="Arial"/>
              <a:buChar char="•"/>
            </a:pP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AVERAGE RENTAL DURATION</a:t>
            </a:r>
          </a:p>
          <a:p>
            <a:pPr algn="l" marL="736825" indent="-368413" lvl="1">
              <a:lnSpc>
                <a:spcPts val="4777"/>
              </a:lnSpc>
              <a:buFont typeface="Arial"/>
              <a:buChar char="•"/>
            </a:pP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RENTAL GROWTH RATE</a:t>
            </a:r>
          </a:p>
          <a:p>
            <a:pPr algn="l" marL="736825" indent="-368413" lvl="1">
              <a:lnSpc>
                <a:spcPts val="4777"/>
              </a:lnSpc>
              <a:buFont typeface="Arial"/>
              <a:buChar char="•"/>
            </a:pP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TOP MOVIE CATEGORY</a:t>
            </a:r>
          </a:p>
          <a:p>
            <a:pPr algn="l" marL="736825" indent="-368413" lvl="1">
              <a:lnSpc>
                <a:spcPts val="4777"/>
              </a:lnSpc>
              <a:buFont typeface="Arial"/>
              <a:buChar char="•"/>
            </a:pPr>
            <a:r>
              <a:rPr lang="en-US" b="true" sz="341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ACTIVE STORES</a:t>
            </a:r>
          </a:p>
          <a:p>
            <a:pPr algn="l">
              <a:lnSpc>
                <a:spcPts val="4777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25150" y="2545986"/>
            <a:ext cx="13742551" cy="7945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9609" indent="-439804" lvl="1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Customer Engagement: Loyalty programs &amp; personalized recommendations.</a:t>
            </a:r>
          </a:p>
          <a:p>
            <a:pPr algn="l" marL="879609" indent="-439804" lvl="1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Invent</a:t>
            </a: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ory Optimization: Boost high-demand genres; cut underperforming stock.</a:t>
            </a:r>
          </a:p>
          <a:p>
            <a:pPr algn="l" marL="879609" indent="-439804" lvl="1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Marketing Focus:</a:t>
            </a: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Targ</a:t>
            </a: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et high-revenue regions digitally.</a:t>
            </a:r>
          </a:p>
          <a:p>
            <a:pPr algn="l" marL="879609" indent="-439804" lvl="1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 Integration:</a:t>
            </a: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Merg</a:t>
            </a: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 rental data with social trends for forecastin</a:t>
            </a: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g.</a:t>
            </a:r>
          </a:p>
          <a:p>
            <a:pPr algn="l" marL="879609" indent="-439804" lvl="1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Operational Efficiency: Real-time dashboards for store performance monitoring.</a:t>
            </a:r>
          </a:p>
          <a:p>
            <a:pPr algn="l">
              <a:lnSpc>
                <a:spcPts val="570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783144" y="1041835"/>
            <a:ext cx="12137737" cy="120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9"/>
              </a:lnSpc>
            </a:pPr>
            <a:r>
              <a:rPr lang="en-US" b="true" sz="70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RECOMMENDATIONS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08101" y="3176036"/>
            <a:ext cx="14208824" cy="648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2737" indent="-441369" lvl="1">
              <a:lnSpc>
                <a:spcPts val="5724"/>
              </a:lnSpc>
              <a:buFont typeface="Arial"/>
              <a:buChar char="•"/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This analysis provides valuable insights into rental performance, customer preferences, and store operations.</a:t>
            </a:r>
          </a:p>
          <a:p>
            <a:pPr algn="l" marL="882737" indent="-441369" lvl="1">
              <a:lnSpc>
                <a:spcPts val="5724"/>
              </a:lnSpc>
              <a:buFont typeface="Arial"/>
              <a:buChar char="•"/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By implementing data-driven strategies, the bu</a:t>
            </a: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siness can achieve:</a:t>
            </a:r>
          </a:p>
          <a:p>
            <a:pPr algn="l">
              <a:lnSpc>
                <a:spcPts val="5724"/>
              </a:lnSpc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✅ Improved customer retention</a:t>
            </a:r>
          </a:p>
          <a:p>
            <a:pPr algn="l">
              <a:lnSpc>
                <a:spcPts val="5724"/>
              </a:lnSpc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✅ Higher rental revenue</a:t>
            </a:r>
          </a:p>
          <a:p>
            <a:pPr algn="l">
              <a:lnSpc>
                <a:spcPts val="5724"/>
              </a:lnSpc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✅ Optimized movie inventory</a:t>
            </a:r>
          </a:p>
          <a:p>
            <a:pPr algn="l">
              <a:lnSpc>
                <a:spcPts val="5724"/>
              </a:lnSpc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✅ Enhanced decision-making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52894" y="1086920"/>
            <a:ext cx="12137737" cy="1185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9"/>
              </a:lnSpc>
            </a:pPr>
            <a:r>
              <a:rPr lang="en-US" b="true" sz="69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42698" y="3756438"/>
            <a:ext cx="12402604" cy="185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91"/>
              </a:lnSpc>
              <a:spcBef>
                <a:spcPct val="0"/>
              </a:spcBef>
            </a:pPr>
            <a:r>
              <a:rPr lang="en-US" b="true" sz="1092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08675" y="4140411"/>
            <a:ext cx="8687233" cy="485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0071" indent="-375035" lvl="1">
              <a:lnSpc>
                <a:spcPts val="4863"/>
              </a:lnSpc>
              <a:buAutoNum type="arabicPeriod" startAt="1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Project Overview </a:t>
            </a:r>
          </a:p>
          <a:p>
            <a:pPr algn="l" marL="750071" indent="-375035" lvl="1">
              <a:lnSpc>
                <a:spcPts val="4863"/>
              </a:lnSpc>
              <a:buAutoNum type="arabicPeriod" startAt="1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 Source &amp; Description</a:t>
            </a:r>
          </a:p>
          <a:p>
            <a:pPr algn="l" marL="750071" indent="-375035" lvl="1">
              <a:lnSpc>
                <a:spcPts val="4863"/>
              </a:lnSpc>
              <a:buAutoNum type="arabicPeriod" startAt="1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EDA Findings</a:t>
            </a:r>
          </a:p>
          <a:p>
            <a:pPr algn="l" marL="750071" indent="-375035" lvl="1">
              <a:lnSpc>
                <a:spcPts val="4863"/>
              </a:lnSpc>
              <a:buAutoNum type="arabicPeriod" startAt="1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Dashboards &amp; Insights</a:t>
            </a:r>
          </a:p>
          <a:p>
            <a:pPr algn="l" marL="750071" indent="-375035" lvl="1">
              <a:lnSpc>
                <a:spcPts val="4863"/>
              </a:lnSpc>
              <a:buAutoNum type="arabicPeriod" startAt="1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Key KPIs</a:t>
            </a:r>
          </a:p>
          <a:p>
            <a:pPr algn="l" marL="750071" indent="-375035" lvl="1">
              <a:lnSpc>
                <a:spcPts val="4863"/>
              </a:lnSpc>
              <a:buAutoNum type="arabicPeriod" startAt="1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Recommendations </a:t>
            </a:r>
          </a:p>
          <a:p>
            <a:pPr algn="l" marL="750071" indent="-375035" lvl="1">
              <a:lnSpc>
                <a:spcPts val="4863"/>
              </a:lnSpc>
              <a:buAutoNum type="arabicPeriod" startAt="1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Conclusion</a:t>
            </a:r>
          </a:p>
          <a:p>
            <a:pPr algn="l">
              <a:lnSpc>
                <a:spcPts val="486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754395" y="2432516"/>
            <a:ext cx="4900722" cy="1367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  <a:spcBef>
                <a:spcPct val="0"/>
              </a:spcBef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02657" y="914400"/>
            <a:ext cx="10282685" cy="10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9"/>
              </a:lnSpc>
              <a:spcBef>
                <a:spcPct val="0"/>
              </a:spcBef>
            </a:pPr>
            <a:r>
              <a:rPr lang="en-US" b="true" sz="61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</a:t>
            </a:r>
            <a:r>
              <a:rPr lang="en-US" b="true" sz="61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OJECT OVERVIEW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3518" y="3024889"/>
            <a:ext cx="15105306" cy="605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</a:p>
          <a:p>
            <a:pPr algn="l">
              <a:lnSpc>
                <a:spcPts val="4391"/>
              </a:lnSpc>
            </a:pPr>
            <a:r>
              <a:rPr lang="en-US" sz="3136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Objective: </a:t>
            </a:r>
          </a:p>
          <a:p>
            <a:pPr algn="ctr">
              <a:lnSpc>
                <a:spcPts val="4391"/>
              </a:lnSpc>
              <a:spcBef>
                <a:spcPct val="0"/>
              </a:spcBef>
            </a:pPr>
            <a:r>
              <a:rPr lang="en-US" sz="313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</a:t>
            </a:r>
            <a:r>
              <a:rPr lang="en-US" sz="313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Analyze movie rental data t</a:t>
            </a:r>
            <a:r>
              <a:rPr lang="en-US" sz="313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 UNDERSTAND CUSTOMER BEHAVIOR, GENRE PREFERENCES, AND STORE PERFORMANCE.</a:t>
            </a:r>
          </a:p>
          <a:p>
            <a:pPr algn="ctr">
              <a:lnSpc>
                <a:spcPts val="4391"/>
              </a:lnSpc>
              <a:spcBef>
                <a:spcPct val="0"/>
              </a:spcBef>
            </a:pPr>
          </a:p>
          <a:p>
            <a:pPr algn="just">
              <a:lnSpc>
                <a:spcPts val="4391"/>
              </a:lnSpc>
              <a:spcBef>
                <a:spcPct val="0"/>
              </a:spcBef>
            </a:pPr>
          </a:p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b="true" sz="3136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GOAL:</a:t>
            </a:r>
          </a:p>
          <a:p>
            <a:pPr algn="ctr">
              <a:lnSpc>
                <a:spcPts val="4391"/>
              </a:lnSpc>
              <a:spcBef>
                <a:spcPct val="0"/>
              </a:spcBef>
            </a:pPr>
            <a:r>
              <a:rPr lang="en-US" sz="313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PROVIDE ACTIONABLE INSIGHTS TO IMPROVE RENTAL STRATEGY, INVENTORY MANAGEMENT, AND CUSTOMER SATISFACTION THROUGH POWER BI DASHBOARDS AND DATA VISUALIZATION.</a:t>
            </a:r>
          </a:p>
          <a:p>
            <a:pPr algn="ctr">
              <a:lnSpc>
                <a:spcPts val="43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7589" y="2557118"/>
            <a:ext cx="15269671" cy="728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5"/>
              </a:lnSpc>
            </a:pPr>
            <a:r>
              <a:rPr lang="en-US" sz="317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DATASETS USED:</a:t>
            </a:r>
          </a:p>
          <a:p>
            <a:pPr algn="ctr">
              <a:lnSpc>
                <a:spcPts val="4445"/>
              </a:lnSpc>
            </a:pPr>
            <a:r>
              <a:rPr lang="en-US" sz="31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The project is built on the Movie Rental (Sakila) database consisting of 16 relational tables.</a:t>
            </a:r>
          </a:p>
          <a:p>
            <a:pPr algn="ctr">
              <a:lnSpc>
                <a:spcPts val="4445"/>
              </a:lnSpc>
            </a:pPr>
            <a:r>
              <a:rPr lang="en-US" sz="31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These cover customer, film, rental, and store operations.</a:t>
            </a:r>
          </a:p>
          <a:p>
            <a:pPr algn="ctr">
              <a:lnSpc>
                <a:spcPts val="4445"/>
              </a:lnSpc>
            </a:pPr>
            <a:r>
              <a:rPr lang="en-US" sz="317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KEY TABLES:</a:t>
            </a:r>
          </a:p>
          <a:p>
            <a:pPr algn="ctr">
              <a:lnSpc>
                <a:spcPts val="4445"/>
              </a:lnSpc>
            </a:pPr>
            <a:r>
              <a:rPr lang="en-US" sz="31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Customer | Film | Rental | Payment | Store | Inventory | Staff | Category | Actor | Film_Actor | Film_Category | Language | Address | City | Country | Film_Text</a:t>
            </a:r>
          </a:p>
          <a:p>
            <a:pPr algn="ctr">
              <a:lnSpc>
                <a:spcPts val="4445"/>
              </a:lnSpc>
            </a:pPr>
            <a:r>
              <a:rPr lang="en-US" sz="317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DESCRIPTION</a:t>
            </a:r>
            <a:r>
              <a:rPr lang="en-US" sz="31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:</a:t>
            </a:r>
          </a:p>
          <a:p>
            <a:pPr algn="ctr">
              <a:lnSpc>
                <a:spcPts val="4445"/>
              </a:lnSpc>
            </a:pPr>
            <a:r>
              <a:rPr lang="en-US" sz="31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Data includes customer demographics, movie details, rental activity, store locations, and payment transactions — enabling a 360° view of business performance.</a:t>
            </a:r>
          </a:p>
          <a:p>
            <a:pPr algn="ctr">
              <a:lnSpc>
                <a:spcPts val="4445"/>
              </a:lnSpc>
            </a:pPr>
          </a:p>
          <a:p>
            <a:pPr algn="ctr">
              <a:lnSpc>
                <a:spcPts val="444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367119" y="1006276"/>
            <a:ext cx="11981241" cy="895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9"/>
              </a:lnSpc>
            </a:pPr>
            <a:r>
              <a:rPr lang="en-US" b="true" sz="52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 SOURCE &amp; DESCRIPTION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632600"/>
            <a:ext cx="18818146" cy="8340718"/>
          </a:xfrm>
          <a:custGeom>
            <a:avLst/>
            <a:gdLst/>
            <a:ahLst/>
            <a:cxnLst/>
            <a:rect r="r" b="b" t="t" l="l"/>
            <a:pathLst>
              <a:path h="8340718" w="18818146">
                <a:moveTo>
                  <a:pt x="0" y="0"/>
                </a:moveTo>
                <a:lnTo>
                  <a:pt x="18818146" y="0"/>
                </a:lnTo>
                <a:lnTo>
                  <a:pt x="18818146" y="8340718"/>
                </a:lnTo>
                <a:lnTo>
                  <a:pt x="0" y="8340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8" t="0" r="-32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46827" y="55488"/>
            <a:ext cx="8732858" cy="120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49"/>
              </a:lnSpc>
              <a:spcBef>
                <a:spcPct val="0"/>
              </a:spcBef>
            </a:pPr>
            <a:r>
              <a:rPr lang="en-US" b="true" sz="70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 MODELING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39640" y="1056629"/>
            <a:ext cx="13067505" cy="202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9"/>
              </a:lnSpc>
            </a:pPr>
            <a:r>
              <a:rPr lang="en-US" b="true" sz="58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EXPLORATORY DATA ANALYSIS (EDA)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3459" y="3616851"/>
            <a:ext cx="12983686" cy="6995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6315" indent="-388158" lvl="1">
              <a:lnSpc>
                <a:spcPts val="5034"/>
              </a:lnSpc>
              <a:buFont typeface="Arial"/>
              <a:buChar char="•"/>
            </a:pPr>
            <a:r>
              <a:rPr lang="en-US" b="true" sz="359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TOP G</a:t>
            </a:r>
            <a:r>
              <a:rPr lang="en-US" b="true" sz="359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ENRES: ACTION, SCI-FI, AND FAMILY LEAD IN RENTALS.</a:t>
            </a:r>
          </a:p>
          <a:p>
            <a:pPr algn="l" marL="776315" indent="-388158" lvl="1">
              <a:lnSpc>
                <a:spcPts val="5034"/>
              </a:lnSpc>
              <a:buFont typeface="Arial"/>
              <a:buChar char="•"/>
            </a:pPr>
            <a:r>
              <a:rPr lang="en-US" b="true" sz="359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CUSTOMER INSIGHTS: ADULTS RENT THE MOST; KIDS PREFER ANIMATION &amp; FAMILY.</a:t>
            </a:r>
          </a:p>
          <a:p>
            <a:pPr algn="l" marL="776315" indent="-388158" lvl="1">
              <a:lnSpc>
                <a:spcPts val="5034"/>
              </a:lnSpc>
              <a:buFont typeface="Arial"/>
              <a:buChar char="•"/>
            </a:pPr>
            <a:r>
              <a:rPr lang="en-US" b="true" sz="359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RENTAL TRENDS: PEAK ACTIVITY ON WEEKENDS AND FESTIVE MONTHS.</a:t>
            </a:r>
          </a:p>
          <a:p>
            <a:pPr algn="l" marL="776315" indent="-388158" lvl="1">
              <a:lnSpc>
                <a:spcPts val="5034"/>
              </a:lnSpc>
              <a:buFont typeface="Arial"/>
              <a:buChar char="•"/>
            </a:pPr>
            <a:r>
              <a:rPr lang="en-US" b="true" sz="359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STORE PERFORMANCE: STORE 1 RECORDS HIGHER RENTALS AND REVENUE.</a:t>
            </a:r>
          </a:p>
          <a:p>
            <a:pPr algn="l" marL="776315" indent="-388158" lvl="1">
              <a:lnSpc>
                <a:spcPts val="5034"/>
              </a:lnSpc>
              <a:buFont typeface="Arial"/>
              <a:buChar char="•"/>
            </a:pPr>
            <a:r>
              <a:rPr lang="en-US" b="true" sz="359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REVENUE PATTERN: FREQUENT RENTERS DRIVE MAJORITY OF INCOME.</a:t>
            </a:r>
          </a:p>
          <a:p>
            <a:pPr algn="l">
              <a:lnSpc>
                <a:spcPts val="503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75826" y="3016176"/>
            <a:ext cx="13742551" cy="765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3"/>
              </a:lnSpc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Customer Dashboard:</a:t>
            </a:r>
          </a:p>
          <a:p>
            <a:pPr algn="l" marL="728483" indent="-364241" lvl="1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Segmentation (New, Occasional, Frequent renters), top spenders &amp; preferred genres, rentals by age group &amp; location</a:t>
            </a:r>
          </a:p>
          <a:p>
            <a:pPr algn="l">
              <a:lnSpc>
                <a:spcPts val="4723"/>
              </a:lnSpc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Movie Dashboard:</a:t>
            </a:r>
          </a:p>
          <a:p>
            <a:pPr algn="l" marL="728483" indent="-364241" lvl="1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Genre-wise rentals &amp; revenue share, t</a:t>
            </a: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op &amp; lea</a:t>
            </a: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st-rented movies, rental rate vs duration trend</a:t>
            </a:r>
          </a:p>
          <a:p>
            <a:pPr algn="l">
              <a:lnSpc>
                <a:spcPts val="4723"/>
              </a:lnSpc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Store Dashboard:</a:t>
            </a:r>
          </a:p>
          <a:p>
            <a:pPr algn="l" marL="728483" indent="-364241" lvl="1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Store-wise revenue &amp; rental count, regional trends, staff performance</a:t>
            </a:r>
          </a:p>
          <a:p>
            <a:pPr algn="l">
              <a:lnSpc>
                <a:spcPts val="4723"/>
              </a:lnSpc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Rental Trends Da</a:t>
            </a: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shboard:</a:t>
            </a:r>
          </a:p>
          <a:p>
            <a:pPr algn="l" marL="728483" indent="-364241" lvl="1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Monthly &amp; yearly rental patterns, seasonal peaks, revenue trends</a:t>
            </a:r>
          </a:p>
          <a:p>
            <a:pPr algn="l">
              <a:lnSpc>
                <a:spcPts val="472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475826" y="333889"/>
            <a:ext cx="12137737" cy="241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9"/>
              </a:lnSpc>
            </a:pPr>
            <a:r>
              <a:rPr lang="en-US" b="true" sz="69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DASHBOARDS &amp; INSIGHTS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03577"/>
          </a:xfrm>
          <a:custGeom>
            <a:avLst/>
            <a:gdLst/>
            <a:ahLst/>
            <a:cxnLst/>
            <a:rect r="r" b="b" t="t" l="l"/>
            <a:pathLst>
              <a:path h="10303577" w="18288000">
                <a:moveTo>
                  <a:pt x="0" y="0"/>
                </a:moveTo>
                <a:lnTo>
                  <a:pt x="18288000" y="0"/>
                </a:lnTo>
                <a:lnTo>
                  <a:pt x="18288000" y="10303577"/>
                </a:lnTo>
                <a:lnTo>
                  <a:pt x="0" y="1030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6" t="0" r="-706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126047"/>
          </a:xfrm>
          <a:custGeom>
            <a:avLst/>
            <a:gdLst/>
            <a:ahLst/>
            <a:cxnLst/>
            <a:rect r="r" b="b" t="t" l="l"/>
            <a:pathLst>
              <a:path h="10126047" w="18288000">
                <a:moveTo>
                  <a:pt x="0" y="0"/>
                </a:moveTo>
                <a:lnTo>
                  <a:pt x="18288000" y="0"/>
                </a:lnTo>
                <a:lnTo>
                  <a:pt x="18288000" y="10126047"/>
                </a:lnTo>
                <a:lnTo>
                  <a:pt x="0" y="10126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7" t="0" r="-80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DAG1ZZCsIts</dc:identifier>
  <dcterms:modified xsi:type="dcterms:W3CDTF">2011-08-01T06:04:30Z</dcterms:modified>
  <cp:revision>1</cp:revision>
  <dc:title>Blue Modern Elegant Presentation</dc:title>
</cp:coreProperties>
</file>