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8288000" cy="10287000"/>
  <p:notesSz cx="6858000" cy="9144000"/>
  <p:embeddedFontLst>
    <p:embeddedFont>
      <p:font typeface="Copperplate Gothic 32 AB" panose="020B0604020202020204" charset="0"/>
      <p:regular r:id="rId18"/>
    </p:embeddedFont>
    <p:embeddedFont>
      <p:font typeface="Copperplate Gothic 32 AB Bold" panose="020B0604020202020204" charset="0"/>
      <p:regular r:id="rId19"/>
    </p:embeddedFont>
    <p:embeddedFont>
      <p:font typeface="Monda" panose="020B0604020202020204" charset="0"/>
      <p:regular r:id="rId20"/>
    </p:embeddedFont>
    <p:embeddedFont>
      <p:font typeface="Monda Bold" panose="020B0604020202020204" charset="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8" d="100"/>
          <a:sy n="48" d="100"/>
        </p:scale>
        <p:origin x="606" y="3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3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131893" y="6395046"/>
            <a:ext cx="12024215" cy="104279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623"/>
              </a:lnSpc>
            </a:pPr>
            <a:r>
              <a:rPr lang="en-US" sz="5445">
                <a:solidFill>
                  <a:srgbClr val="002B58"/>
                </a:solidFill>
                <a:latin typeface="Copperplate Gothic 32 AB"/>
                <a:ea typeface="Copperplate Gothic 32 AB"/>
                <a:cs typeface="Copperplate Gothic 32 AB"/>
                <a:sym typeface="Copperplate Gothic 32 AB"/>
              </a:rPr>
              <a:t>By Santhosh Kumar P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2842173" y="1776650"/>
            <a:ext cx="13624317" cy="36954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496"/>
              </a:lnSpc>
            </a:pPr>
            <a:r>
              <a:rPr lang="en-US" sz="6783">
                <a:solidFill>
                  <a:srgbClr val="002B58"/>
                </a:solidFill>
                <a:latin typeface="Copperplate Gothic 32 AB Bold"/>
                <a:ea typeface="Copperplate Gothic 32 AB Bold"/>
                <a:cs typeface="Copperplate Gothic 32 AB Bold"/>
                <a:sym typeface="Copperplate Gothic 32 AB Bold"/>
              </a:rPr>
              <a:t>NORTHWIND TRADERS: DATA-DRIVEN SALES ANALYTICS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0" y="-31086"/>
            <a:ext cx="18233068" cy="10318086"/>
          </a:xfrm>
          <a:custGeom>
            <a:avLst/>
            <a:gdLst/>
            <a:ahLst/>
            <a:cxnLst/>
            <a:rect l="l" t="t" r="r" b="b"/>
            <a:pathLst>
              <a:path w="18233068" h="10318086">
                <a:moveTo>
                  <a:pt x="0" y="0"/>
                </a:moveTo>
                <a:lnTo>
                  <a:pt x="18233068" y="0"/>
                </a:lnTo>
                <a:lnTo>
                  <a:pt x="18233068" y="10318086"/>
                </a:lnTo>
                <a:lnTo>
                  <a:pt x="0" y="1031808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64553"/>
            <a:ext cx="18404219" cy="10222447"/>
          </a:xfrm>
          <a:custGeom>
            <a:avLst/>
            <a:gdLst/>
            <a:ahLst/>
            <a:cxnLst/>
            <a:rect l="l" t="t" r="r" b="b"/>
            <a:pathLst>
              <a:path w="18404219" h="10222447">
                <a:moveTo>
                  <a:pt x="0" y="0"/>
                </a:moveTo>
                <a:lnTo>
                  <a:pt x="18404219" y="0"/>
                </a:lnTo>
                <a:lnTo>
                  <a:pt x="18404219" y="10222447"/>
                </a:lnTo>
                <a:lnTo>
                  <a:pt x="0" y="102224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-73846" y="0"/>
            <a:ext cx="18361846" cy="10245795"/>
          </a:xfrm>
          <a:custGeom>
            <a:avLst/>
            <a:gdLst/>
            <a:ahLst/>
            <a:cxnLst/>
            <a:rect l="l" t="t" r="r" b="b"/>
            <a:pathLst>
              <a:path w="18361846" h="10245795">
                <a:moveTo>
                  <a:pt x="0" y="0"/>
                </a:moveTo>
                <a:lnTo>
                  <a:pt x="18361846" y="0"/>
                </a:lnTo>
                <a:lnTo>
                  <a:pt x="18361846" y="10245795"/>
                </a:lnTo>
                <a:lnTo>
                  <a:pt x="0" y="1024579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5740418" y="1613207"/>
            <a:ext cx="5337567" cy="1185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09"/>
              </a:lnSpc>
              <a:spcBef>
                <a:spcPct val="0"/>
              </a:spcBef>
            </a:pPr>
            <a:r>
              <a:rPr lang="en-US" sz="6935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 KEY KPIS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5740418" y="3622562"/>
            <a:ext cx="6269650" cy="47710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6825" lvl="1" indent="-368413" algn="l">
              <a:lnSpc>
                <a:spcPts val="4777"/>
              </a:lnSpc>
              <a:buFont typeface="Arial"/>
              <a:buChar char="•"/>
            </a:pPr>
            <a:r>
              <a:rPr lang="en-US" sz="3412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 TOTAL CUSTOMERS</a:t>
            </a:r>
          </a:p>
          <a:p>
            <a:pPr marL="736825" lvl="1" indent="-368413" algn="l">
              <a:lnSpc>
                <a:spcPts val="4777"/>
              </a:lnSpc>
              <a:buFont typeface="Arial"/>
              <a:buChar char="•"/>
            </a:pPr>
            <a:r>
              <a:rPr lang="en-US" sz="3412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 TOTAL REVENUE</a:t>
            </a:r>
          </a:p>
          <a:p>
            <a:pPr marL="736825" lvl="1" indent="-368413" algn="l">
              <a:lnSpc>
                <a:spcPts val="4777"/>
              </a:lnSpc>
              <a:buFont typeface="Arial"/>
              <a:buChar char="•"/>
            </a:pPr>
            <a:r>
              <a:rPr lang="en-US" sz="3412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 TOTAL ORDERS </a:t>
            </a:r>
          </a:p>
          <a:p>
            <a:pPr marL="736825" lvl="1" indent="-368413" algn="l">
              <a:lnSpc>
                <a:spcPts val="4777"/>
              </a:lnSpc>
              <a:buFont typeface="Arial"/>
              <a:buChar char="•"/>
            </a:pPr>
            <a:r>
              <a:rPr lang="en-US" sz="3412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TOTAL QUANTITY</a:t>
            </a:r>
          </a:p>
          <a:p>
            <a:pPr marL="736825" lvl="1" indent="-368413" algn="l">
              <a:lnSpc>
                <a:spcPts val="4777"/>
              </a:lnSpc>
              <a:buFont typeface="Arial"/>
              <a:buChar char="•"/>
            </a:pPr>
            <a:r>
              <a:rPr lang="en-US" sz="3412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 TOTAL EMPLOYEE</a:t>
            </a:r>
          </a:p>
          <a:p>
            <a:pPr marL="736825" lvl="1" indent="-368413" algn="l">
              <a:lnSpc>
                <a:spcPts val="4777"/>
              </a:lnSpc>
              <a:buFont typeface="Arial"/>
              <a:buChar char="•"/>
            </a:pPr>
            <a:r>
              <a:rPr lang="en-US" sz="3412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TOP PRODUCTS </a:t>
            </a:r>
          </a:p>
          <a:p>
            <a:pPr marL="736825" lvl="1" indent="-368413" algn="l">
              <a:lnSpc>
                <a:spcPts val="4777"/>
              </a:lnSpc>
              <a:buFont typeface="Arial"/>
              <a:buChar char="•"/>
            </a:pPr>
            <a:r>
              <a:rPr lang="en-US" sz="3412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SALES GROWTH RATE</a:t>
            </a:r>
          </a:p>
          <a:p>
            <a:pPr algn="l">
              <a:lnSpc>
                <a:spcPts val="4777"/>
              </a:lnSpc>
            </a:pPr>
            <a:endParaRPr lang="en-US" sz="3412" b="1">
              <a:solidFill>
                <a:srgbClr val="002B58"/>
              </a:solidFill>
              <a:latin typeface="Monda Bold"/>
              <a:ea typeface="Monda Bold"/>
              <a:cs typeface="Monda Bold"/>
              <a:sym typeface="Monda Bold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25150" y="3396801"/>
            <a:ext cx="13742551" cy="504954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79609" lvl="1" indent="-439804" algn="l">
              <a:lnSpc>
                <a:spcPts val="5703"/>
              </a:lnSpc>
              <a:buFont typeface="Arial"/>
              <a:buChar char="•"/>
            </a:pPr>
            <a:r>
              <a:rPr lang="en-US" sz="40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Focus marketing on high-performing regions</a:t>
            </a:r>
          </a:p>
          <a:p>
            <a:pPr marL="879609" lvl="1" indent="-439804" algn="l">
              <a:lnSpc>
                <a:spcPts val="5703"/>
              </a:lnSpc>
              <a:buFont typeface="Arial"/>
              <a:buChar char="•"/>
            </a:pPr>
            <a:r>
              <a:rPr lang="en-US" sz="40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Promote top-selling products for upselling</a:t>
            </a:r>
          </a:p>
          <a:p>
            <a:pPr marL="879609" lvl="1" indent="-439804" algn="l">
              <a:lnSpc>
                <a:spcPts val="5703"/>
              </a:lnSpc>
              <a:buFont typeface="Arial"/>
              <a:buChar char="•"/>
            </a:pPr>
            <a:r>
              <a:rPr lang="en-US" sz="40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Engage top customers with loyalty programs</a:t>
            </a:r>
          </a:p>
          <a:p>
            <a:pPr marL="879609" lvl="1" indent="-439804" algn="l">
              <a:lnSpc>
                <a:spcPts val="5703"/>
              </a:lnSpc>
              <a:buFont typeface="Arial"/>
              <a:buChar char="•"/>
            </a:pPr>
            <a:r>
              <a:rPr lang="en-US" sz="40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Explore opportunities to increase sales in underperforming regions</a:t>
            </a:r>
          </a:p>
          <a:p>
            <a:pPr marL="879609" lvl="1" indent="-439804" algn="l">
              <a:lnSpc>
                <a:spcPts val="5703"/>
              </a:lnSpc>
              <a:buFont typeface="Arial"/>
              <a:buChar char="•"/>
            </a:pPr>
            <a:r>
              <a:rPr lang="en-US" sz="40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Enhance dashboard for real-time sales monitoring</a:t>
            </a:r>
          </a:p>
          <a:p>
            <a:pPr algn="l">
              <a:lnSpc>
                <a:spcPts val="5703"/>
              </a:lnSpc>
            </a:pPr>
            <a:endParaRPr lang="en-US" sz="4074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783144" y="1224742"/>
            <a:ext cx="12137737" cy="12024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49"/>
              </a:lnSpc>
            </a:pPr>
            <a:r>
              <a:rPr lang="en-US" sz="7035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RECOMMENDATIONS 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408101" y="3176036"/>
            <a:ext cx="14208824" cy="50396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882737" lvl="1" indent="-441369" algn="l">
              <a:lnSpc>
                <a:spcPts val="5724"/>
              </a:lnSpc>
              <a:buFont typeface="Arial"/>
              <a:buChar char="•"/>
            </a:pPr>
            <a:r>
              <a:rPr lang="en-US" sz="408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The analysis provides actionable insights into sales trends, customer behavior, and product performance.</a:t>
            </a:r>
          </a:p>
          <a:p>
            <a:pPr marL="882737" lvl="1" indent="-441369" algn="l">
              <a:lnSpc>
                <a:spcPts val="5724"/>
              </a:lnSpc>
              <a:buFont typeface="Arial"/>
              <a:buChar char="•"/>
            </a:pPr>
            <a:r>
              <a:rPr lang="en-US" sz="408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Key KPIs and dashboards enable data-driven decision-making.</a:t>
            </a:r>
          </a:p>
          <a:p>
            <a:pPr marL="882737" lvl="1" indent="-441369" algn="l">
              <a:lnSpc>
                <a:spcPts val="5724"/>
              </a:lnSpc>
              <a:buFont typeface="Arial"/>
              <a:buChar char="•"/>
            </a:pPr>
            <a:r>
              <a:rPr lang="en-US" sz="4088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Following the recommendations can help optimize sales strategy and drive business growth.</a:t>
            </a:r>
          </a:p>
          <a:p>
            <a:pPr algn="l">
              <a:lnSpc>
                <a:spcPts val="5724"/>
              </a:lnSpc>
            </a:pPr>
            <a:endParaRPr lang="en-US" sz="4088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2652894" y="1086920"/>
            <a:ext cx="12137737" cy="1185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09"/>
              </a:lnSpc>
            </a:pPr>
            <a:r>
              <a:rPr lang="en-US" sz="6935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CONCLUSION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2942698" y="3756438"/>
            <a:ext cx="12402604" cy="18518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5291"/>
              </a:lnSpc>
              <a:spcBef>
                <a:spcPct val="0"/>
              </a:spcBef>
            </a:pPr>
            <a:r>
              <a:rPr lang="en-US" sz="10922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THANK YOU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608675" y="4140411"/>
            <a:ext cx="8687233" cy="48552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0071" lvl="1" indent="-375035" algn="l">
              <a:lnSpc>
                <a:spcPts val="4863"/>
              </a:lnSpc>
              <a:buAutoNum type="arabicPeriod"/>
            </a:pPr>
            <a:r>
              <a:rPr lang="en-US" sz="34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Project Overview / Objective</a:t>
            </a:r>
          </a:p>
          <a:p>
            <a:pPr marL="750071" lvl="1" indent="-375035" algn="l">
              <a:lnSpc>
                <a:spcPts val="4863"/>
              </a:lnSpc>
              <a:buAutoNum type="arabicPeriod"/>
            </a:pPr>
            <a:r>
              <a:rPr lang="en-US" sz="34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Data Source &amp; Description</a:t>
            </a:r>
          </a:p>
          <a:p>
            <a:pPr marL="750071" lvl="1" indent="-375035" algn="l">
              <a:lnSpc>
                <a:spcPts val="4863"/>
              </a:lnSpc>
              <a:buAutoNum type="arabicPeriod"/>
            </a:pPr>
            <a:r>
              <a:rPr lang="en-US" sz="34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EDA Findings</a:t>
            </a:r>
          </a:p>
          <a:p>
            <a:pPr marL="750071" lvl="1" indent="-375035" algn="l">
              <a:lnSpc>
                <a:spcPts val="4863"/>
              </a:lnSpc>
              <a:buAutoNum type="arabicPeriod"/>
            </a:pPr>
            <a:r>
              <a:rPr lang="en-US" sz="34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Dashboards &amp; Insights</a:t>
            </a:r>
          </a:p>
          <a:p>
            <a:pPr marL="750071" lvl="1" indent="-375035" algn="l">
              <a:lnSpc>
                <a:spcPts val="4863"/>
              </a:lnSpc>
              <a:buAutoNum type="arabicPeriod"/>
            </a:pPr>
            <a:r>
              <a:rPr lang="en-US" sz="34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Key KPIs</a:t>
            </a:r>
          </a:p>
          <a:p>
            <a:pPr marL="750071" lvl="1" indent="-375035" algn="l">
              <a:lnSpc>
                <a:spcPts val="4863"/>
              </a:lnSpc>
              <a:buAutoNum type="arabicPeriod"/>
            </a:pPr>
            <a:r>
              <a:rPr lang="en-US" sz="34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Recommendations / Next Steps</a:t>
            </a:r>
          </a:p>
          <a:p>
            <a:pPr marL="750071" lvl="1" indent="-375035" algn="l">
              <a:lnSpc>
                <a:spcPts val="4863"/>
              </a:lnSpc>
              <a:buAutoNum type="arabicPeriod"/>
            </a:pPr>
            <a:r>
              <a:rPr lang="en-US" sz="34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Conclusion</a:t>
            </a:r>
          </a:p>
          <a:p>
            <a:pPr algn="l">
              <a:lnSpc>
                <a:spcPts val="4863"/>
              </a:lnSpc>
            </a:pPr>
            <a:endParaRPr lang="en-US" sz="3474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5105400" y="2432516"/>
            <a:ext cx="5169649" cy="1386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48"/>
              </a:lnSpc>
              <a:spcBef>
                <a:spcPct val="0"/>
              </a:spcBef>
            </a:pPr>
            <a:r>
              <a:rPr lang="en-US" sz="8034" b="1" dirty="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AGENDA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4002657" y="914400"/>
            <a:ext cx="10282685" cy="106317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589"/>
              </a:lnSpc>
              <a:spcBef>
                <a:spcPct val="0"/>
              </a:spcBef>
            </a:pPr>
            <a:r>
              <a:rPr lang="en-US" sz="6135" b="1" dirty="0">
                <a:solidFill>
                  <a:schemeClr val="tx2"/>
                </a:solidFill>
                <a:latin typeface="Monda Bold"/>
                <a:ea typeface="Monda Bold"/>
                <a:cs typeface="Monda Bold"/>
                <a:sym typeface="Monda Bold"/>
              </a:rPr>
              <a:t>PROJECT OVERVIEW 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769718" y="3024889"/>
            <a:ext cx="15105306" cy="50579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91"/>
              </a:lnSpc>
            </a:pPr>
            <a:endParaRPr dirty="0">
              <a:solidFill>
                <a:schemeClr val="tx2"/>
              </a:solidFill>
            </a:endParaRPr>
          </a:p>
          <a:p>
            <a:pPr algn="l">
              <a:lnSpc>
                <a:spcPts val="4391"/>
              </a:lnSpc>
            </a:pPr>
            <a:r>
              <a:rPr lang="en-US" sz="3136" b="1" dirty="0">
                <a:solidFill>
                  <a:schemeClr val="tx2"/>
                </a:solidFill>
                <a:latin typeface="Monda Bold"/>
                <a:ea typeface="Monda Bold"/>
                <a:cs typeface="Monda Bold"/>
                <a:sym typeface="Monda Bold"/>
              </a:rPr>
              <a:t>Objective: </a:t>
            </a:r>
          </a:p>
          <a:p>
            <a:pPr algn="ctr">
              <a:lnSpc>
                <a:spcPts val="4391"/>
              </a:lnSpc>
              <a:spcBef>
                <a:spcPct val="0"/>
              </a:spcBef>
            </a:pPr>
            <a:r>
              <a:rPr lang="en-US" sz="3136" b="1" dirty="0">
                <a:solidFill>
                  <a:schemeClr val="tx2"/>
                </a:solidFill>
                <a:latin typeface="Monda Bold"/>
                <a:ea typeface="Monda Bold"/>
                <a:cs typeface="Monda Bold"/>
                <a:sym typeface="Monda Bold"/>
              </a:rPr>
              <a:t>   Analyze Northwind Traders’ sales data </a:t>
            </a:r>
            <a:r>
              <a:rPr lang="en-US" sz="3136" b="1" dirty="0" err="1">
                <a:solidFill>
                  <a:schemeClr val="tx2"/>
                </a:solidFill>
                <a:latin typeface="Monda Bold"/>
                <a:ea typeface="Monda Bold"/>
                <a:cs typeface="Monda Bold"/>
                <a:sym typeface="Monda Bold"/>
              </a:rPr>
              <a:t>tO</a:t>
            </a:r>
            <a:r>
              <a:rPr lang="en-US" sz="3136" b="1" dirty="0">
                <a:solidFill>
                  <a:schemeClr val="tx2"/>
                </a:solidFill>
                <a:latin typeface="Monda Bold"/>
                <a:ea typeface="Monda Bold"/>
                <a:cs typeface="Monda Bold"/>
                <a:sym typeface="Monda Bold"/>
              </a:rPr>
              <a:t> UNDERSTAND       TRENDS, CUSTOMER BEHAVIOR, AND PRODUCT PERFORMANCE.</a:t>
            </a:r>
          </a:p>
          <a:p>
            <a:pPr algn="just">
              <a:lnSpc>
                <a:spcPts val="4391"/>
              </a:lnSpc>
              <a:spcBef>
                <a:spcPct val="0"/>
              </a:spcBef>
            </a:pPr>
            <a:endParaRPr lang="en-US" sz="3136" b="1" dirty="0">
              <a:solidFill>
                <a:schemeClr val="tx2"/>
              </a:solidFill>
              <a:latin typeface="Monda Bold"/>
              <a:ea typeface="Monda Bold"/>
              <a:cs typeface="Monda Bold"/>
              <a:sym typeface="Monda Bold"/>
            </a:endParaRPr>
          </a:p>
          <a:p>
            <a:pPr algn="l">
              <a:lnSpc>
                <a:spcPts val="4391"/>
              </a:lnSpc>
              <a:spcBef>
                <a:spcPct val="0"/>
              </a:spcBef>
            </a:pPr>
            <a:r>
              <a:rPr lang="en-US" sz="3136" b="1" dirty="0">
                <a:solidFill>
                  <a:schemeClr val="tx2"/>
                </a:solidFill>
                <a:latin typeface="Monda Bold"/>
                <a:ea typeface="Monda Bold"/>
                <a:cs typeface="Monda Bold"/>
                <a:sym typeface="Monda Bold"/>
              </a:rPr>
              <a:t>GOAL:</a:t>
            </a:r>
          </a:p>
          <a:p>
            <a:pPr algn="ctr">
              <a:lnSpc>
                <a:spcPts val="4391"/>
              </a:lnSpc>
              <a:spcBef>
                <a:spcPct val="0"/>
              </a:spcBef>
            </a:pPr>
            <a:r>
              <a:rPr lang="en-US" sz="3136" b="1" dirty="0">
                <a:solidFill>
                  <a:schemeClr val="tx2"/>
                </a:solidFill>
                <a:latin typeface="Monda Bold"/>
                <a:ea typeface="Monda Bold"/>
                <a:cs typeface="Monda Bold"/>
                <a:sym typeface="Monda Bold"/>
              </a:rPr>
              <a:t> PROVIDE ACTIONABLE INSIGHTS TO IMPROVE SALES STRATEGY AND BUSINESS DECISIONS.</a:t>
            </a:r>
          </a:p>
          <a:p>
            <a:pPr algn="ctr">
              <a:lnSpc>
                <a:spcPts val="4391"/>
              </a:lnSpc>
              <a:spcBef>
                <a:spcPct val="0"/>
              </a:spcBef>
            </a:pPr>
            <a:endParaRPr lang="en-US" sz="3136" b="1" dirty="0">
              <a:solidFill>
                <a:schemeClr val="tx2"/>
              </a:solidFill>
              <a:latin typeface="Monda Bold"/>
              <a:ea typeface="Monda Bold"/>
              <a:cs typeface="Monda Bold"/>
              <a:sym typeface="Monda Bol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3873334" y="3347911"/>
            <a:ext cx="10936896" cy="6503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25"/>
              </a:lnSpc>
            </a:pPr>
            <a:r>
              <a:rPr lang="en-US" sz="337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Datasets Used: Customers, Orders, Order Details, Products, Categories, Suppliers, Shippers, Employees</a:t>
            </a:r>
          </a:p>
          <a:p>
            <a:pPr algn="ctr">
              <a:lnSpc>
                <a:spcPts val="4725"/>
              </a:lnSpc>
            </a:pPr>
            <a:endParaRPr lang="en-US" sz="3375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l">
              <a:lnSpc>
                <a:spcPts val="4725"/>
              </a:lnSpc>
            </a:pPr>
            <a:r>
              <a:rPr lang="en-US" sz="337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Key Columns:</a:t>
            </a:r>
          </a:p>
          <a:p>
            <a:pPr algn="ctr">
              <a:lnSpc>
                <a:spcPts val="4725"/>
              </a:lnSpc>
            </a:pPr>
            <a:r>
              <a:rPr lang="en-US" sz="337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Customers: CustomerID, Country, City</a:t>
            </a:r>
          </a:p>
          <a:p>
            <a:pPr algn="l">
              <a:lnSpc>
                <a:spcPts val="4725"/>
              </a:lnSpc>
            </a:pPr>
            <a:r>
              <a:rPr lang="en-US" sz="337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            Orders: OrderID, CustomerID, OrderDate, ShipCountry</a:t>
            </a:r>
          </a:p>
          <a:p>
            <a:pPr algn="l">
              <a:lnSpc>
                <a:spcPts val="4725"/>
              </a:lnSpc>
            </a:pPr>
            <a:r>
              <a:rPr lang="en-US" sz="3375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               Products: ProductID, ProductName, CategoryID, UnitsInStock</a:t>
            </a:r>
          </a:p>
          <a:p>
            <a:pPr algn="l">
              <a:lnSpc>
                <a:spcPts val="4725"/>
              </a:lnSpc>
            </a:pPr>
            <a:endParaRPr lang="en-US" sz="3375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l">
              <a:lnSpc>
                <a:spcPts val="4725"/>
              </a:lnSpc>
            </a:pPr>
            <a:endParaRPr lang="en-US" sz="3375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3367119" y="1913397"/>
            <a:ext cx="11981241" cy="9617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889"/>
              </a:lnSpc>
            </a:pPr>
            <a:r>
              <a:rPr lang="en-US" sz="5635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DATA SOURCE &amp; DESCRIPTION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-4964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52694" y="1403975"/>
            <a:ext cx="16782612" cy="7854325"/>
          </a:xfrm>
          <a:custGeom>
            <a:avLst/>
            <a:gdLst/>
            <a:ahLst/>
            <a:cxnLst/>
            <a:rect l="l" t="t" r="r" b="b"/>
            <a:pathLst>
              <a:path w="16782612" h="7854325">
                <a:moveTo>
                  <a:pt x="0" y="0"/>
                </a:moveTo>
                <a:lnTo>
                  <a:pt x="16782612" y="0"/>
                </a:lnTo>
                <a:lnTo>
                  <a:pt x="16782612" y="7854325"/>
                </a:lnTo>
                <a:lnTo>
                  <a:pt x="0" y="7854325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91" t="-2793" r="-391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6781800" y="36438"/>
            <a:ext cx="3200400" cy="13863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11248"/>
              </a:lnSpc>
              <a:spcBef>
                <a:spcPct val="0"/>
              </a:spcBef>
            </a:pPr>
            <a:r>
              <a:rPr lang="en-US" sz="8034" b="1" dirty="0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DATA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939640" y="1123304"/>
            <a:ext cx="13067505" cy="217525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729"/>
              </a:lnSpc>
            </a:pPr>
            <a:r>
              <a:rPr lang="en-US" sz="6235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EXPLORATORY DATA ANALYSIS (EDA) FINDINGS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023459" y="3816876"/>
            <a:ext cx="12983686" cy="54414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949031" lvl="1" indent="-474516" algn="l">
              <a:lnSpc>
                <a:spcPts val="6153"/>
              </a:lnSpc>
              <a:buFont typeface="Arial"/>
              <a:buChar char="•"/>
            </a:pPr>
            <a:r>
              <a:rPr lang="en-US" sz="4395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TOP-SELLING PRODUCTS AND CATEGORIES</a:t>
            </a:r>
          </a:p>
          <a:p>
            <a:pPr marL="949031" lvl="1" indent="-474516" algn="l">
              <a:lnSpc>
                <a:spcPts val="6153"/>
              </a:lnSpc>
              <a:buFont typeface="Arial"/>
              <a:buChar char="•"/>
            </a:pPr>
            <a:r>
              <a:rPr lang="en-US" sz="4395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MOST PROFITABLE REGIONS OR COUNTRIES</a:t>
            </a:r>
          </a:p>
          <a:p>
            <a:pPr marL="949031" lvl="1" indent="-474516" algn="l">
              <a:lnSpc>
                <a:spcPts val="6153"/>
              </a:lnSpc>
              <a:buFont typeface="Arial"/>
              <a:buChar char="•"/>
            </a:pPr>
            <a:r>
              <a:rPr lang="en-US" sz="4395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SEASONAL SALES TRENDS OR PATTERNS</a:t>
            </a:r>
          </a:p>
          <a:p>
            <a:pPr marL="949031" lvl="1" indent="-474516" algn="l">
              <a:lnSpc>
                <a:spcPts val="6153"/>
              </a:lnSpc>
              <a:buFont typeface="Arial"/>
              <a:buChar char="•"/>
            </a:pPr>
            <a:r>
              <a:rPr lang="en-US" sz="4395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CUSTOMER SEGMENTATION INSIGHTS</a:t>
            </a:r>
          </a:p>
          <a:p>
            <a:pPr algn="l">
              <a:lnSpc>
                <a:spcPts val="6153"/>
              </a:lnSpc>
            </a:pPr>
            <a:endParaRPr lang="en-US" sz="4395" b="1">
              <a:solidFill>
                <a:srgbClr val="002B58"/>
              </a:solidFill>
              <a:latin typeface="Monda Bold"/>
              <a:ea typeface="Monda Bold"/>
              <a:cs typeface="Monda Bold"/>
              <a:sym typeface="Monda Bold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0273278" y="5039691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9295205" y="0"/>
                </a:moveTo>
                <a:lnTo>
                  <a:pt x="0" y="0"/>
                </a:lnTo>
                <a:lnTo>
                  <a:pt x="0" y="5948932"/>
                </a:lnTo>
                <a:lnTo>
                  <a:pt x="9295205" y="5948932"/>
                </a:lnTo>
                <a:lnTo>
                  <a:pt x="9295205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 flipV="1">
            <a:off x="-1280483" y="-701623"/>
            <a:ext cx="9295205" cy="5948931"/>
          </a:xfrm>
          <a:custGeom>
            <a:avLst/>
            <a:gdLst/>
            <a:ahLst/>
            <a:cxnLst/>
            <a:rect l="l" t="t" r="r" b="b"/>
            <a:pathLst>
              <a:path w="9295205" h="5948931">
                <a:moveTo>
                  <a:pt x="0" y="5948932"/>
                </a:moveTo>
                <a:lnTo>
                  <a:pt x="9295205" y="5948932"/>
                </a:lnTo>
                <a:lnTo>
                  <a:pt x="9295205" y="0"/>
                </a:lnTo>
                <a:lnTo>
                  <a:pt x="0" y="0"/>
                </a:lnTo>
                <a:lnTo>
                  <a:pt x="0" y="5948932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14790631" y="-3420266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1"/>
                </a:lnTo>
                <a:lnTo>
                  <a:pt x="0" y="777501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-646086" y="6399494"/>
            <a:ext cx="5568589" cy="7775011"/>
          </a:xfrm>
          <a:custGeom>
            <a:avLst/>
            <a:gdLst/>
            <a:ahLst/>
            <a:cxnLst/>
            <a:rect l="l" t="t" r="r" b="b"/>
            <a:pathLst>
              <a:path w="5568589" h="7775011">
                <a:moveTo>
                  <a:pt x="0" y="0"/>
                </a:moveTo>
                <a:lnTo>
                  <a:pt x="5568589" y="0"/>
                </a:lnTo>
                <a:lnTo>
                  <a:pt x="5568589" y="7775012"/>
                </a:lnTo>
                <a:lnTo>
                  <a:pt x="0" y="777501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2475826" y="3618554"/>
            <a:ext cx="13742551" cy="58864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28483" lvl="1" indent="-364241" algn="l">
              <a:lnSpc>
                <a:spcPts val="4723"/>
              </a:lnSpc>
              <a:buFont typeface="Arial"/>
              <a:buChar char="•"/>
            </a:pPr>
            <a:r>
              <a:rPr lang="en-US" sz="33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Sales Performance: Top products, monthly trends, revenue highlights.</a:t>
            </a:r>
          </a:p>
          <a:p>
            <a:pPr marL="728483" lvl="1" indent="-364241" algn="l">
              <a:lnSpc>
                <a:spcPts val="4723"/>
              </a:lnSpc>
              <a:buFont typeface="Arial"/>
              <a:buChar char="•"/>
            </a:pPr>
            <a:r>
              <a:rPr lang="en-US" sz="33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Customer Behavior: Churn, repeat customers, segments.</a:t>
            </a:r>
          </a:p>
          <a:p>
            <a:pPr marL="728483" lvl="1" indent="-364241" algn="l">
              <a:lnSpc>
                <a:spcPts val="4723"/>
              </a:lnSpc>
              <a:buFont typeface="Arial"/>
              <a:buChar char="•"/>
            </a:pPr>
            <a:r>
              <a:rPr lang="en-US" sz="33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Product Performance: Best/worst performing products, trends.</a:t>
            </a:r>
          </a:p>
          <a:p>
            <a:pPr marL="728483" lvl="1" indent="-364241" algn="l">
              <a:lnSpc>
                <a:spcPts val="4723"/>
              </a:lnSpc>
              <a:buFont typeface="Arial"/>
              <a:buChar char="•"/>
            </a:pPr>
            <a:r>
              <a:rPr lang="en-US" sz="33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Customer Dashboard – Churn, repeat customers, segment orders.</a:t>
            </a:r>
          </a:p>
          <a:p>
            <a:pPr marL="728483" lvl="1" indent="-364241" algn="l">
              <a:lnSpc>
                <a:spcPts val="4723"/>
              </a:lnSpc>
              <a:buFont typeface="Arial"/>
              <a:buChar char="•"/>
            </a:pPr>
            <a:r>
              <a:rPr lang="en-US" sz="3374">
                <a:solidFill>
                  <a:srgbClr val="002B58"/>
                </a:solidFill>
                <a:latin typeface="Monda"/>
                <a:ea typeface="Monda"/>
                <a:cs typeface="Monda"/>
                <a:sym typeface="Monda"/>
              </a:rPr>
              <a:t>Product &amp; Inventory Dashboard – Best/worst products, stock vs orders, turnover trends.</a:t>
            </a:r>
          </a:p>
          <a:p>
            <a:pPr algn="l">
              <a:lnSpc>
                <a:spcPts val="4723"/>
              </a:lnSpc>
            </a:pPr>
            <a:endParaRPr lang="en-US" sz="3374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  <a:p>
            <a:pPr algn="l">
              <a:lnSpc>
                <a:spcPts val="4723"/>
              </a:lnSpc>
            </a:pPr>
            <a:endParaRPr lang="en-US" sz="3374">
              <a:solidFill>
                <a:srgbClr val="002B58"/>
              </a:solidFill>
              <a:latin typeface="Monda"/>
              <a:ea typeface="Monda"/>
              <a:cs typeface="Monda"/>
              <a:sym typeface="Monda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2475826" y="565958"/>
            <a:ext cx="12137737" cy="24146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709"/>
              </a:lnSpc>
            </a:pPr>
            <a:r>
              <a:rPr lang="en-US" sz="6935" b="1">
                <a:solidFill>
                  <a:srgbClr val="002B58"/>
                </a:solidFill>
                <a:latin typeface="Monda Bold"/>
                <a:ea typeface="Monda Bold"/>
                <a:cs typeface="Monda Bold"/>
                <a:sym typeface="Monda Bold"/>
              </a:rPr>
              <a:t>DASHBOARDS &amp; INSIGHTS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50537" y="76200"/>
            <a:ext cx="17637463" cy="10099462"/>
          </a:xfrm>
          <a:custGeom>
            <a:avLst/>
            <a:gdLst/>
            <a:ahLst/>
            <a:cxnLst/>
            <a:rect l="l" t="t" r="r" b="b"/>
            <a:pathLst>
              <a:path w="17637463" h="10099462">
                <a:moveTo>
                  <a:pt x="0" y="0"/>
                </a:moveTo>
                <a:lnTo>
                  <a:pt x="17637463" y="0"/>
                </a:lnTo>
                <a:lnTo>
                  <a:pt x="17637463" y="10099462"/>
                </a:lnTo>
                <a:lnTo>
                  <a:pt x="0" y="1009946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86"/>
            </a:stretch>
          </a:blipFill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777" b="-777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28365" y="0"/>
            <a:ext cx="18281875" cy="10175761"/>
          </a:xfrm>
          <a:custGeom>
            <a:avLst/>
            <a:gdLst/>
            <a:ahLst/>
            <a:cxnLst/>
            <a:rect l="l" t="t" r="r" b="b"/>
            <a:pathLst>
              <a:path w="18281875" h="10175761">
                <a:moveTo>
                  <a:pt x="0" y="0"/>
                </a:moveTo>
                <a:lnTo>
                  <a:pt x="18281875" y="0"/>
                </a:lnTo>
                <a:lnTo>
                  <a:pt x="18281875" y="10175761"/>
                </a:lnTo>
                <a:lnTo>
                  <a:pt x="0" y="1017576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302</Words>
  <Application>Microsoft Office PowerPoint</Application>
  <PresentationFormat>Custom</PresentationFormat>
  <Paragraphs>55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Copperplate Gothic 32 AB</vt:lpstr>
      <vt:lpstr>Monda</vt:lpstr>
      <vt:lpstr>Arial</vt:lpstr>
      <vt:lpstr>Monda Bold</vt:lpstr>
      <vt:lpstr>Calibri</vt:lpstr>
      <vt:lpstr>Copperplate Gothic 32 AB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Blue Modern Elegant Presentation</dc:title>
  <cp:lastModifiedBy>Santhosh Kumar P</cp:lastModifiedBy>
  <cp:revision>2</cp:revision>
  <dcterms:created xsi:type="dcterms:W3CDTF">2006-08-16T00:00:00Z</dcterms:created>
  <dcterms:modified xsi:type="dcterms:W3CDTF">2025-10-10T14:39:09Z</dcterms:modified>
  <dc:identifier>DAG1ZZCsIts</dc:identifier>
</cp:coreProperties>
</file>