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8" r:id="rId4"/>
    <p:sldId id="267" r:id="rId5"/>
    <p:sldId id="259" r:id="rId6"/>
    <p:sldId id="266" r:id="rId7"/>
    <p:sldId id="268" r:id="rId8"/>
    <p:sldId id="260" r:id="rId9"/>
    <p:sldId id="261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6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96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0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1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1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7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9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3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11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5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5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3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4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8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9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4464DC-B2AB-4137-B73C-6942A695D3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668F29-CA68-41CD-B791-7EAD5CF2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3487" y="2208154"/>
            <a:ext cx="10131427" cy="1468800"/>
          </a:xfrm>
        </p:spPr>
        <p:txBody>
          <a:bodyPr/>
          <a:lstStyle/>
          <a:p>
            <a:r>
              <a:rPr lang="en-US" dirty="0" err="1"/>
              <a:t>Instacart</a:t>
            </a:r>
            <a:r>
              <a:rPr lang="en-US" dirty="0"/>
              <a:t> Market Basket Analysis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000999" y="4081642"/>
            <a:ext cx="2355575" cy="860400"/>
          </a:xfrm>
        </p:spPr>
        <p:txBody>
          <a:bodyPr/>
          <a:lstStyle/>
          <a:p>
            <a:r>
              <a:rPr lang="en-US" dirty="0" smtClean="0"/>
              <a:t>SANTHOSH S</a:t>
            </a:r>
          </a:p>
          <a:p>
            <a:r>
              <a:rPr lang="en-US" dirty="0" smtClean="0"/>
              <a:t>BATCH : DMT6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18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664"/>
            <a:ext cx="8822635" cy="847449"/>
          </a:xfrm>
        </p:spPr>
        <p:txBody>
          <a:bodyPr>
            <a:noAutofit/>
          </a:bodyPr>
          <a:lstStyle/>
          <a:p>
            <a:r>
              <a:rPr lang="en-US" dirty="0"/>
              <a:t>2. Increasing Product Sales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904" y="198465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Cross-Selling </a:t>
            </a:r>
            <a:r>
              <a:rPr lang="en-US" sz="2400" b="1" dirty="0"/>
              <a:t>Opportunities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Bundle frequently reordered products with complementary items (e.g., pairing bread with butter or coffee with creamer).</a:t>
            </a:r>
          </a:p>
          <a:p>
            <a:pPr lvl="1"/>
            <a:r>
              <a:rPr lang="en-US" sz="2400" dirty="0"/>
              <a:t>Create promotional offers for underperforming aisles or products to boost visibility and sales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r>
              <a:rPr lang="en-US" sz="3600" dirty="0">
                <a:latin typeface="+mj-lt"/>
              </a:rPr>
              <a:t>3. Optimizing Order </a:t>
            </a:r>
            <a:r>
              <a:rPr lang="en-US" sz="3600" dirty="0" smtClean="0">
                <a:latin typeface="+mj-lt"/>
              </a:rPr>
              <a:t>Fulfillment</a:t>
            </a:r>
            <a:endParaRPr lang="en-US" sz="3600" dirty="0">
              <a:latin typeface="+mj-lt"/>
            </a:endParaRPr>
          </a:p>
          <a:p>
            <a:r>
              <a:rPr lang="en-US" sz="2400" b="1" dirty="0"/>
              <a:t>Reduce Fulfillment Time</a:t>
            </a:r>
            <a:r>
              <a:rPr lang="en-US" sz="2400" dirty="0" smtClean="0"/>
              <a:t>: Group </a:t>
            </a:r>
            <a:r>
              <a:rPr lang="en-US" sz="2400" dirty="0"/>
              <a:t>frequently ordered items in nearby storage locations to streamline picking and packing.</a:t>
            </a:r>
          </a:p>
          <a:p>
            <a:endParaRPr lang="en-US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51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3" y="241036"/>
            <a:ext cx="11255909" cy="6225506"/>
          </a:xfrm>
        </p:spPr>
      </p:pic>
    </p:spTree>
    <p:extLst>
      <p:ext uri="{BB962C8B-B14F-4D97-AF65-F5344CB8AC3E}">
        <p14:creationId xmlns:p14="http://schemas.microsoft.com/office/powerpoint/2010/main" val="45334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785" y="1471191"/>
            <a:ext cx="3389243" cy="45057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TOP 10 REORDER PRODUCT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17176" y="2107920"/>
            <a:ext cx="3982462" cy="435748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b="1" dirty="0"/>
              <a:t>﻿At 14,136, Banana had the highest Count of reordered and was 236.57% higher than Organic Raspberries, which had the lowest Count of reordered at 4,200.﻿﻿ ﻿﻿ ﻿</a:t>
            </a:r>
            <a:endParaRPr lang="en-US" sz="23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b="1" dirty="0"/>
              <a:t>﻿﻿ ﻿﻿Banana accounted for 19.52% of Count of reordered.﻿﻿ ﻿﻿ </a:t>
            </a:r>
            <a:endParaRPr lang="en-US" sz="23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b="1" dirty="0"/>
              <a:t>﻿﻿Across all 10 </a:t>
            </a:r>
            <a:r>
              <a:rPr lang="en-US" sz="2300" b="1" dirty="0" err="1"/>
              <a:t>product_name</a:t>
            </a:r>
            <a:r>
              <a:rPr lang="en-US" sz="2300" b="1" dirty="0"/>
              <a:t>, Count of reordered ranged from 4,200 to 14,136</a:t>
            </a:r>
            <a:r>
              <a:rPr lang="en-US" sz="2300" dirty="0"/>
              <a:t>.﻿﻿ ﻿﻿ ﻿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36" y="457200"/>
            <a:ext cx="7543799" cy="6008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1391" y="457200"/>
            <a:ext cx="36858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 Customer Behavior Patterns</a:t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021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30" y="276020"/>
            <a:ext cx="10515600" cy="7878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Order Timing</a:t>
            </a:r>
            <a:r>
              <a:rPr lang="en-US" dirty="0"/>
              <a:t>: (Order </a:t>
            </a:r>
            <a:r>
              <a:rPr lang="en-US" dirty="0" smtClean="0"/>
              <a:t>Analysis)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03" y="1258440"/>
            <a:ext cx="3213653" cy="4816888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Most </a:t>
            </a:r>
            <a:r>
              <a:rPr lang="en-US" sz="2400" dirty="0"/>
              <a:t>orders are placed during weekends, with peak times around 10 AM to 3 PM.</a:t>
            </a:r>
          </a:p>
          <a:p>
            <a:pPr lvl="1"/>
            <a:r>
              <a:rPr lang="en-US" sz="2400" dirty="0"/>
              <a:t>Customers exhibit consistent ordering intervals, with many placing orders every 7 or 30 days.</a:t>
            </a:r>
          </a:p>
          <a:p>
            <a:endParaRPr lang="en-US" sz="2400" dirty="0"/>
          </a:p>
        </p:txBody>
      </p:sp>
      <p:sp>
        <p:nvSpPr>
          <p:cNvPr id="4" name="AutoShape 2" descr="data:image/png;base64,iVBORw0KGgoAAAANSUhEUgAAAtgAAAHHCAYAAACFuy/WAAAAOXRFWHRTb2Z0d2FyZQBNYXRwbG90bGliIHZlcnNpb24zLjguMCwgaHR0cHM6Ly9tYXRwbG90bGliLm9yZy81sbWrAAAACXBIWXMAAA9hAAAPYQGoP6dpAACOtUlEQVR4nOzdeVyN6f8/8NeptK8Sp0hFK1qQtUkYTRjNMIwtQwpjyZ59sozdVNaxL2EiywgfYxuZDNmKTkYlFakhy9gSJi337w+/7q/jFJVDE6/n43Eej+7ruu7rfl/3Qe9zue7rSARBEEBEREREREqhUtkBEBERERF9TJhgExEREREpERNsIiIiIiIlYoJNRERERKRETLCJiIiIiJSICTYRERERkRIxwSYiIiIiUiIm2ERERERESsQEm4iIiIhIiZhgExFRicLCwiCRSJCRkVHZoZRZ27Zt0ahRo8oOo1JZWlqiS5culR1Gmf3000+oV68eVFVV4eLiUqmxZGRkQCKRICwsrFLjoKqPCTYRVQkSiaRMr+jo6Pcey6pVq/Dtt9+ibt26kEgk8PX1LbXto0ePMGTIEJiYmEBHRwft2rXDxYsXy3Sdtm3byo2tevXqaNasGTZu3IiioiIljaby3Lp1CzNnzoRMJqvsUMqt+D0JCQlRqCv+YBIXF1cJkVUtR48excSJE+Hm5oZNmzZh3rx5bz3nwIED6NixI4yNjaGpqQlbW1sEBgbi/v37HyBiorJRq+wAiIjKYuvWrXLHW7Zswe+//65Q7uDg8N5jWbhwIZ48eYLmzZsjOzu71HZFRUX48ssvkZCQgAkTJqBGjRpYuXIl2rZtiwsXLsDGxuat16pTpw7mz58PALh37x62bNkCf39/XL16FQsWLFDamCrDrVu3MGvWLFhaWlb6zGVF/fTTTxg2bBi0tbUrO5Qq6fjx41BRUcGGDRugrq7+1vaBgYEICQmBs7MzJk2ahOrVq+PixYtYsWIFIiIiEBUVBTs7uw8QOdGbMcEmoiqhX79+csdnz57F77//rlD+IZw4cUKcvdbV1S213e7du3H69Gns2rULPXr0AAD07NkTtra2mDFjBrZt2/bWaxkYGMiN8fvvv4ednR1WrFiB2bNno1q1agrnFBUV4cWLF9DU1KzA6KisXFxcIJPJsHr1aowbN66yw/mgCgoKUFRUVKak+E3u3r0LLS2tMvWzfft2hISEoFevXggPD4eqqqpY5+vri3bt2uHbb7/FxYsXoaZWenrz7NmzD/aB6OnTp9DR0fkg16L/Fi4RIaKPxtOnTzF+/HiYm5tDQ0MDdnZ2CA4OhiAIcu0kEgkCAgIQHh4OOzs7aGpqomnTpvjzzz/LdB0LCwtIJJK3ttu9ezdq1aqFb775RiwzMTFBz549sW/fPuTl5ZVvgAC0tbXRsmVLPH36FPfu3VMYT8OGDaGhoYHDhw8DAOLj49GpUyfo6+tDV1cXn3/+Oc6ePavQb2JiItq3bw8tLS3UqVMHc+bMKXEZikQiwcyZMxXKLS0tFZbKPHr0CGPHjoWlpSU0NDRQp04d9O/fH//88w+io6PRrFkzAMDAgQPFJRfFa19TU1PRvXt3SKVSaGpqok6dOujduzceP35cpvt04cIFtG7dGlpaWrCyssLq1avFutzcXOjo6GD06NEK5/39999QVVUV/9fgTdzc3NC+fXssWrQIz58/f2Pbtm3bom3btgrlvr6+sLS0FI+L1wAHBwfj559/Rr169aCtrY0vvvgCWVlZEAQBs2fPRp06daClpYWvv/4aDx48KPGaR48ehYuLCzQ1NdGgQQPs2bNHoc2jR48wZswY8e+MtbU1Fi5cKPfevxrTkiVLUL9+fWhoaCApKanU8RYUFGD27NliW0tLS0ydOlXuz7xEIsGmTZvw9OlThfe/JLNmzYKRkRHWrl0rl1wDQPPmzTFp0iT89ddf2L17t1hevCb/woULaNOmDbS1tTF16lRx7L6+vjAwMIChoSEGDBiAR48elXjtK1euoEePHqhevTo0NTXh6uqK/fv3y7UpXhp04sQJDB8+HDVr1kSdOnUAAE+ePMGYMWPEvws1a9aEp6dnmZeLUdXDGWwi+igIgoCvvvoKf/zxB/z9/eHi4oIjR45gwoQJuHnzJhYvXizX/sSJE9ixYwdGjRoFDQ0NrFy5Eh07dsT58+eV9pBcfHw8mjRpAhUV+bmM5s2bY+3atbh69SocHR3L3e+1a9egqqoKQ0NDsez48ePYuXMnAgICUKNGDVhaWiIxMRHu7u7Q19fHxIkTUa1aNaxZswZt27bFiRMn0KJFCwDA7du30a5dOxQUFGDy5MnQ0dHB2rVroaWlVeGx5+bmwt3dHcnJyfDz80OTJk3wzz//YP/+/fj777/h4OCAH3/8EdOnT8eQIUPg7u4OAGjdujVevHgBLy8v5OXlYeTIkZBKpbh58yYOHDiAR48ewcDA4I3XfvjwITp37oyePXuiT58+2LlzJ4YNGwZ1dXX4+flBV1cX3bp1w44dOxAaGiqXrG3fvh2CIMDHx6dM45w5cybatGmDVatWKXUWOzw8HC9evMDIkSPx4MEDLFq0CD179kT79u0RHR2NSZMmIS0tDcuXL0dgYCA2btwod35qaip69eqFoUOHYsCAAdi0aRO+/fZbHD58GJ6engBezuR6eHjg5s2b+P7771G3bl2cPn0aU6ZMQXZ2NpYsWSLX56ZNm/Dvv/9iyJAh0NDQQPXq1UuNf9CgQdi8eTN69OiB8ePH49y5c5g/fz6Sk5MRGRkJ4OWyr7Vr1+L8+fNYv349gJfvf0lSU1ORkpICX19f6Ovrl9imf//+mDFjBg4cOIDevXuL5ffv30enTp3Qu3dv9OvXD7Vq1YIgCPj6669x6tQpDB06FA4ODoiMjMSAAQMU+k1MTISbmxtq164t/v3YuXMnunbtil9//RXdunWTaz98+HCYmJhg+vTpePr0KQBg6NCh2L17NwICAtCgQQPcv38fp06dQnJyMpo0aVLqfaQqTCAiqoJGjBghvPpP2N69ewUAwpw5c+Ta9ejRQ5BIJEJaWppYBkAAIMTFxYllN27cEDQ1NYVu3bqVKw4dHR1hwIABpdb5+fkplP/2228CAOHw4cNv7NvDw0Owt7cX7t27J9y7d09ITk4WRo0aJQAQvL295cajoqIiJCYmyp3ftWtXQV1dXUhPTxfLbt26Jejp6Qlt2rQRy8aMGSMAEM6dOyeW3b17VzAwMBAACNevX5e71owZMxRitbCwkLsP06dPFwAIe/bsUWhbVFQkCIIgxMbGCgCETZs2ydXHx8cLAIRdu3a98f6UxMPDQwAghISEiGV5eXmCi4uLULNmTeHFixeCIAjCkSNHBADCoUOH5M53cnISPDw83nodAMKIESMEQRCEdu3aCVKpVHj27JkgCIKwadMmAYAQGxsrF1dJ/Q4YMECwsLAQj69fvy4AEExMTIRHjx6J5VOmTBEACM7OzkJ+fr5Y3qdPH0FdXV34999/xTILCwsBgPDrr7+KZY8fPxZMTU2Fxo0bi2WzZ88WdHR0hKtXr8rFNHnyZEFVVVXIzMyUi0lfX1+4e/fuW++NTCYTAAiDBg2SKw8MDBQACMePH5cbv46Ozlv7LP77vXjx4je209fXF5o0aSIeF/95WL16dYn9LVq0SCwrKCgQ3N3dFf5Mfv7554Kjo6PcPS4qKhJat24t2NjYiGXF7/tnn30mFBQUyF3PwMBA/PNCnwYuESGij8LBgwehqqqKUaNGyZWPHz8egiDg0KFDcuWtWrVC06ZNxeO6devi66+/xpEjR1BYWKiUmJ4/fw4NDQ2F8uK10W9bVgC8/K9pExMTmJiYwMHBAcuXL8eXX36pMGPp4eGBBg0aiMeFhYU4evQounbtinr16onlpqam6Nu3L06dOoWcnBwAL+9dy5Yt0bx5c7GdiYlJmWdxS/Lrr7/C2dlZYXYPwFuX1xTPUB85cgTPnj0r97XV1NTw/fffi8fq6ur4/vvvcffuXVy4cAEA0KFDB5iZmSE8PFxsd/nyZVy6dKnc6/pnzpyJ27dvyy1DeVfffvut3Ex98f829OvXT259cYsWLfDixQvcvHlT7nwzMzO5e6+vr4/+/fsjPj4et2/fBgDs2rUL7u7uMDIywj///CO+OnTogMLCQoUlU927d4eJiclbYz948CAAKMzojx8/HgDw22+/vbWP1z158gQAoKen98Z2enp64p/rYhoaGhg4cKBCjGpqahg2bJhYpqqqipEjR8q1e/DgAY4fP46ePXviyZMn4j26f/8+vLy8kJqaqnDvBw8erLCExdDQEOfOncOtW7fKNmCq8phgE9FH4caNGzAzM1P4BVy8q8iNGzfkykvawcPW1hbPnj0T1za/Ky0trRLXWf/7779i/dtYWlri999/x7Fjx3Dq1Cncvn0bBw4cQI0aNeTaWVlZyR3fu3cPz549K3FHBQcHBxQVFSErKwvAy3tT0v14l90Y0tPTK7zUxsrKCuPGjcP69etRo0YNeHl54eeffy7z+mszMzOFB8tsbW0BQNzTW0VFBT4+Pti7d6+YxIeHh0NTUxPffvttueJt06YN2rVrV6a12GVVt25duePiZNvc3LzE8ocPH8qVW1tbK3yQef0epKam4vDhw+IHuOJXhw4dALx8APFVr/8ZK82NGzegoqICa2truXKpVApDQ0OFv4tlUfz3ujjRLs2TJ08U/g2oXbu2wkOUN27cgKmpqcJDyq//mU9LS4MgCAgKClK4TzNmzABQtvu0aNEiXL58Gebm5mjevDlmzpyJa9euvXEsVLVxDTYR0Xtiampa4jZ+xWVmZmZv7UNHR0dMeN7kXdZLK4OyZv2LhYSEwNfXF/v27cPRo0cxatQozJ8/H2fPnhUfHHtX/fv3x08//YS9e/eiT58+2LZtG7p06fLWNd4lmTFjBtq2bYs1a9bIrY0vJpFIFB62BUq/b6/PgL6tvKS+36aoqAienp6YOHFiifXFCXmx8v4ZK8uDwGVV/EH50qVLpba5ceMGcnJy5P4nB3i3vxvFD3sGBgbCy8urxDavf5Ao6Xo9e/aEu7s7IiMjcfToUfz0009YuHAh9uzZg06dOlU4PvrvYoJNRB8FCwsLHDt2TGEG68qVK2L9q1JTUxX6uHr1KrS1tcv03+Bl4eLigpMnT6KoqEjuQcdz585BW1tbIYFRJhMTE2hrayMlJUWh7sqVK1BRURFnQy0sLEq8HyWda2RkpLDTwosXLxQ+SNSvXx+XL19+Y4xvS8AcHR3h6OiIH374AadPn4abmxtWr16NOXPmvPG8W7duKWyPdvXqVQCQ27GjUaNGaNy4McLDw1GnTh1kZmZi+fLlb+y7NB4eHmjbti0WLlyI6dOnK9QbGRmVOGNZkdncsiieeX31Hr9+D+rXr4/c3NwyfYArDwsLCxQVFSE1NVVuX/o7d+7g0aNHCn8Xy8LW1ha2trbYu3cvli5dWuJSkS1btgBAmb7F0sLCAlFRUcjNzZWbxX79z3zx8qpq1aq9830yNTXF8OHDMXz4cNy9exdNmjTB3LlzmWB/pLhEhIg+Cp07d0ZhYSFWrFghV7548WJIJBKFX2JnzpyR2yIrKysL+/btwxdffFHqLGF59ejRA3fu3JHbHu2ff/7Brl274O3tXeL6bGVRVVXFF198gX379sl91fmdO3ewbds2fPbZZ+JuDJ07d8bZs2dx/vx5sd29e/fk1icXq1+/vsLa3LVr1yrMxHbv3h0JCQnijhGvKp5tLU6AX0/Yc3JyUFBQIFfm6OgIFRWVMm1tWFBQgDVr1ojHL168wJo1a2BiYiK37h4AvvvuOxw9ehRLliyBsbHxOyU7xWux165dq1BXv359XLlyRW75UUJCAmJiYip8vTe5deuW3L3PycnBli1b4OLiAqlUCuDlrOqZM2dw5MgRhfMfPXqk8B6UVefOnQFAYReS0NBQAMCXX35ZoX6nT5+Ohw8fYujQoQp/3i5cuICFCxeiUaNG6N69e5liLCgowKpVq8SywsJChQ9YNWvWFP9noqT/jSrLcrLCwkKF5U01a9aEmZlZhbbqpKqBM9hE9FHw9vZGu3btMG3aNGRkZMDZ2RlHjx7Fvn37MGbMGNSvX1+ufaNGjeDl5SW3TR/wcq/dt/nf//6HhIQEAEB+fj4uXbokzqp+9dVXcHJyAvAywW7ZsiUGDhyIpKQk8ZscCwsLy3SddzVnzhz8/vvv+OyzzzB8+HCoqalhzZo1yMvLw6JFi8R2EydOxNatW9GxY0eMHj1a3KbPwsJC4b/kBw0ahKFDh6J79+7w9PREQkICjhw5orAmfMKECdi9eze+/fZb+Pn5oWnTpnjw4AH279+P1atXw9nZGfXr14ehoSFWr14NPT096OjooEWLFkhISEBAQAC+/fZb2NraoqCgAFu3boWqqmqZkiczMzMsXLgQGRkZsLW1xY4dOyCTybB27VqFL+bp27cvJk6ciMjISAwbNqzEL+4pKw8PD3h4eODEiRMKdX5+fggNDYWXlxf8/f1x9+5drF69Gg0bNlR4KE8ZbG1t4e/vj9jYWNSqVQsbN27EnTt3sGnTJrHNhAkTsH//fnTp0gW+vr5o2rQpnj59Ku4lnZGRofC+loWzszMGDBiAtWvX4tGjR/Dw8MD58+exefNmdO3aFe3atavQmHx8fBAbG4ulS5ciKSkJPj4+MDIywsWLF7Fx40YYGxtj9+7dZXoPvb294ebmhsmTJyMjI0PcJ7ykdf4///wzPvvsMzg6OmLw4MGoV68e7ty5gzNnzuDvv/8W/y0ozZMnT1CnTh306NEDzs7O0NXVxbFjxxAbG4uQkJAK3QuqAipzCxMioop6fZs+QRCEJ0+eCGPHjhXMzMyEatWqCTY2NsJPP/0kbgtXDP9/i7VffvlFsLGxETQ0NITGjRsLf/zxR5muPWDAAHGrv9dfr2859+DBA8Hf318wNjYWtLW1BQ8PD7nt297Ew8NDaNiw4Vvb4ZUt41538eJFwcvLS9DV1RW0tbWFdu3aCadPn1Zod+nSJcHDw0PQ1NQUateuLcyePVvYsGGDwjZ9hYWFwqRJk4QaNWoI2tragpeXl5CWlqawTZ8gCML9+/eFgIAAoXbt2oK6urpQp04dYcCAAcI///wjttm3b5/QoEEDQU1NTbx/165dE/z8/IT69esLmpqaQvXq1YV27doJx44dK/M9i4uLE1q1aiVoamoKFhYWwooVK0o9p3PnzgKAEu9LaUq753/88Yf4Z+H19/mXX34R6tWrJ6irqwsuLi7CkSNHSt2m76effiqx39e3LixpS0ALCwvhyy+/FI4cOSI4OTkJGhoagr29fYnbHj558kSYMmWKYG1tLairqws1atQQWrduLQQHB4tbGpYW05vk5+cLs2bNEqysrIRq1aoJ5ubmwpQpU+S2uhOEsm/T96q9e/cKnp6egpGRkaChoSFYW1sL48ePF+7du6fQ9k1/h+7fvy989913gr6+vmBgYCB899134haRr/89Tk9PF/r37y9IpVKhWrVqQu3atYUuXboIu3fvFtuU9F4IwsttIidMmCA4OzsLenp6go6OjuDs7CysXLmyXOOmqkUiCBV4MoKIqAqTSCQYMWKEwnIS+jR169YNf/31F9LS0io7FCL6SHANNhERfbKys7Px22+/4bvvvqvsUIjoI8I12ERE9Mm5fv06YmJisH79elSrVk3ui2mIiN4VZ7CJiOiTc+LECXz33Xe4fv06Nm/eLO6sQUSkDFyDTURERESkRJzBJiIiIiJSIibYRERERERKxIcciSqgqKgIt27dgp6e3lu/7pmIiIj+GwRBwJMnT2BmZgYVlfc3z8wEm6gCbt26BXNz88oOg4iIiCogKysLderUeW/9M8EmqgA9PT0AL/+C6uvrV3I0REREVBY5OTkwNzcXf4+/L0ywiSqgeFmIvr4+E2wiIqIq5n0v7+RDjkRERERESsQZbKJ30Pby31DVfb//zURERPSpiXWq2s85cQabiIiIiEiJmGATERERESkRE2wiIiIiIiVigk1EREREpERMsImIiIiIlIgJNhERERGREjHBJiIiIiJSIibYRERERERKxASbiIiIiEiJmGCTUvj6+kIikYgvY2NjdOzYEZcuXars0IiIiIg+KCbYpDQdO3ZEdnY2srOzERUVBTU1NXTp0qWywyIiIiL6oJhgk9JoaGhAKpVCKpXCxcUFkydPRlZWFu7duwcAmDRpEmxtbaGtrY169eohKCgI+fn54vkzZ86Ei4sLtm7dCktLSxgYGKB379548uSJ2Obw4cP47LPPYGhoCGNjY3Tp0gXp6elifUZGBiQSCfbs2YN27dpBW1sbzs7OOHPmjNjm/v376NOnD2rXrg1tbW04Ojpi+/btH+AOERER0aeACTa9F7m5ufjll19gbW0NY2NjAICenh7CwsKQlJSEpUuXYt26dVi8eLHceenp6di7dy8OHDiAAwcO4MSJE1iwYIFY//TpU4wbNw5xcXGIioqCiooKunXrhqKiIrl+pk2bhsDAQMhkMtja2qJPnz4oKCgAAPz7779o2rQpfvvtN1y+fBlDhgzBd999h/Pnz7/nu0JERESfAokgCEJlB0FVn6+vL3755RdoamoCeJkIm5qa4sCBA2jSpEmJ5wQHByMiIgJxcXEAXs5g//TTT7h9+zb09PQAABMnTsSff/6Js2fPltjHP//8AxMTE/z1119o1KgRMjIyYGVlhfXr18Pf3x8AkJSUhIYNGyI5ORn29vYl9tOlSxfY29sjODi4xPq8vDzk5eWJxzk5OTA3N0fjmESo6uqV4Q4RERFRWcU6mb+XfnNycmBgYIDHjx9DX1//vVwD4Aw2KVG7du0gk8kgk8lw/vx5eHl5oVOnTrhx4wYAYMeOHXBzc4NUKoWuri5++OEHZGZmyvVhaWkpJtcAYGpqirt374rHqamp6NOnD+rVqwd9fX1YWloCgEI/Tk5Ocn0AEPspLCzE7Nmz4ejoiOrVq0NXVxdHjhxR6ONV8+fPh4GBgfgyN38/f/GJiIio6mOCTUqjo6MDa2trWFtbo1mzZli/fj2ePn2KdevW4cyZM/Dx8UHnzp1x4MABxMfHY9q0aXjx4oVcH9WqVZM7lkgkcss/vL298eDBA6xbtw7nzp3DuXPnAOCN/UgkEgAQ+/npp5+wdOlSTJo0CX/88QdkMhm8vLwU+njVlClT8PjxY/GVlZVVgTtEREREnwK1yg6APl4SiQQqKip4/vw5Tp8+DQsLC0ybNk2sL57ZLqv79+8jJSUF69atg7u7OwDg1KlT5Y4rJiYGX3/9Nfr16wfgZeJ99epVNGjQoNRzNDQ0oKGhUe5rERER0aeHCTYpTV5eHm7fvg0AePjwIVasWIHc3Fx4e3sjJycHmZmZiIiIQLNmzfDbb78hMjKyXP0bGRnB2NgYa9euhampKTIzMzF58uRyx2ljY4Pdu3fj9OnTMDIyQmhoKO7cufPGBJuIiIiorLhEhJTm8OHDMDU1hampKVq0aIHY2Fjs2rULbdu2xVdffYWxY8ciICAALi4uOH36NIKCgsrVv4qKCiIiInDhwgU0atQIY8eOxU8//VTuOH/44Qc0adIEXl5eaNu2LaRSKbp27VrufoiIiIhKwl1EiCqg+Clk7iJCRESkfNxFhIiIiIiIREywiYiIiIiUiAk2EREREZESMcEmIiIiIlIiJthERERERErEBJuIiIiISImYYBMRERERKRETbCIiIiIiJeJXpRO9g+hGdd7rRvVERERU9XAGm4iIiIhIiZhgExEREREpERNsIiIiIiIlYoJNRERERKRETLCJiIiIiJSICTYRERERkRIxwSYiIiIiUiLug030DrqfzoaaTm5lh0FERO/RIXezyg6BqhjOYBMRERERKRETbCIiIiIiJWKCTURERESkREywiYiIiIiUiAk2EREREZESMcEmIiIiIlIiJthERERERErEBJuIiIiISImYYL+BIAgYMmQIqlevDolEAplMVtkhvZO2bdtizJgxlR0GERER0UetUhNsX19fSCQS8WVsbIyOHTvi0qVLlRmW6PDhwwgLC8OBAweQnZ2NRo0aldiusLAQixcvhqOjIzQ1NWFkZIROnTohJibmA0f8Znv27MHs2bMrfH7btm3l3q9atWrh22+/xY0bN5QYJREREVHVVukz2B07dkR2djays7MRFRUFNTU1dOnSpbLDAgCkp6fD1NQUrVu3hlQqhZqa4jfLC4KA3r1748cff8To0aORnJyM6OhomJubo23btti7d2+p/b948eI9Rq+oevXq0NPTe6c+Bg8ejOzsbNy6dQv79u1DVlYW+vXrp6QIiYiIiKq+Sk+wNTQ0IJVKIZVK4eLigsmTJyMrKwv37t0T20yaNAm2trbQ1tZGvXr1EBQUhPz8fLl+5syZg5o1a0JPTw+DBg3C5MmT4eLi8sZrnzhxAs2bN4eGhgZMTU0xefJkFBQUAHg5uz5y5EhkZmZCIpHA0tKyxD527tyJ3bt3Y8uWLRg0aBCsrKzg7OyMtWvX4quvvsKgQYPw9OlTAMDMmTPh4uKC9evXw8rKCpqamgCAK1eu4LPPPoOmpiYaNGiAY8eOQSKRyCXnb7sHxX1v3boVlpaWMDAwQO/evfHkyROxzetLRPLy8jBp0iSYm5tDQ0MD1tbW2LBhwxvvmba2NqRSKUxNTdGyZUsEBATg4sWLYn1hYSH8/f1hZWUFLS0t2NnZYenSpXJ9+Pr6omvXrggODoapqSmMjY0xYsQIufFs3boVrq6u0NPTg1QqRd++fXH37l2xPjo6GhKJBFFRUXB1dYW2tjZat26NlJQUsU16ejq+/vpr1KpVC7q6umjWrBmOHTsmF8vKlSthY2MDTU1N1KpVCz169Hjj+ImIiIjeptIT7Ffl5ubil19+gbW1NYyNjcVyPT09hIWFISkpCUuXLsW6deuwePFisT48PBxz587FwoULceHCBdStWxerVq1647Vu3ryJzp07o1mzZkhISMCqVauwYcMGzJkzBwCwdOlS/Pjjj6hTpw6ys7MRGxtbYj/btm2Dra0tvL29FerGjx+P+/fv4/fffxfL0tLS8Ouvv2LPnj2QyWQoLCxE165doa2tjXPnzmHt2rWYNm2aQl9vuwfAy4Ry7969OHDgAA4cOIATJ05gwYIFpd6D/v37Y/v27Vi2bBmSk5OxZs0a6OrqvvG+verBgwfYuXMnWrRoIZYVFRWhTp062LVrF5KSkjB9+nRMnToVO3fulDv3jz/+QHp6Ov744w9s3rwZYWFhCAsLE+vz8/Mxe/ZsJCQkYO/evcjIyICvr69CDNOmTUNISAji4uKgpqYGPz8/sS43NxedO3dGVFQU4uPj0bFjR3h7eyMzMxMAEBcXh1GjRuHHH39ESkoKDh8+jDZt2pR5/EREREQlUVzz8IEdOHBATOqePn0KU1NTHDhwACoq/5f7//DDD+LPlpaWCAwMREREBCZOnAgAWL58Ofz9/TFw4EAAwPTp03H06FHk5uaWet2VK1fC3NwcK1asgEQigb29PW7duoVJkyZh+vTpMDAwgJ6eHlRVVSGVSkvt5+rVq3BwcCixrrj86tWrYtmLFy+wZcsWmJiYAHi5zjs9PR3R0dHidebOnQtPT0+5vt52D4CXyW1YWJi4DOS7775DVFQU5s6dW2LcO3fuxO+//44OHToAAOrVq1fqOIutXLkS69evhyAIePbsGWxtbXHkyBGxvlq1apg1a5Z4bGVlhTNnzmDnzp3o2bOnWG5kZIQVK1ZAVVUV9vb2+PLLLxEVFYXBgwcDgFyiXK9ePSxbtgzNmjVDbm6u3IeAuXPnwsPDAwAwefJkfPnll/j333+hqakJZ2dnODs7i21nz56NyMhI7N+/HwEBAcjMzISOjg66dOkCPT09WFhYoHHjxiWOOy8vD3l5eeJxTk7OW+8VERERfZoqfQa7Xbt2kMlkkMlkOH/+PLy8vNCpUye5B+d27NgBNzc3SKVS6Orq4ocffhBnIQEgJSUFzZs3l+v39ePXJScno1WrVpBIJGKZm5sbcnNz8ffff5drDIIglLmthYWFmFwDL2M3NzeXS+JLiv1t9wB4mXi/usba1NRUblnFq2QyGVRVVcXktKx8fHwgk8mQkJCAU6dOwdraGl988YXcUpSff/4ZTZs2hYmJCXR1dbF27VqFWBs2bAhVVdVSY71w4QK8vb1Rt25d6OnpiXG+3o+Tk5NcHwDEfnJzcxEYGAgHBwcYGhpCV1cXycnJYh+enp6wsLBAvXr18N133yE8PBzPnj0rcdzz58+HgYGB+DI3Ny/XfSMiIqJPR6Un2Do6OrC2toa1tTWaNWuG9evX4+nTp1i3bh0A4MyZM/Dx8UHnzp1x4MABxMfHY9q0aR/8AcHS2NraIjk5ucS64nJbW1uxTEdHp9zXKOs9qFatmtyxRCJBUVFRiX1qaWmVOw4AMDAwEN8vNzc3bNiwAampqdixYwcAICIiAoGBgfD398fRo0chk8kwcODAcsX69OlTeHl5QV9fH+Hh4YiNjUVkZCQAxQdDX+2n+MNScT+BgYGIjIzEvHnzcPLkSchkMjg6Oop96Onp4eLFi9i+fTtMTU0xffp0ODs749GjRwrjnjJlCh4/fiy+srKyKnT/iIiI6ONX6Qn26yQSCVRUVPD8+XMAwOnTp2FhYYFp06bB1dUVNjY2CtvC2dnZKayRLm3NdDEHBwecOXNGbvY5JiYGenp6qFOnTpnj7d27N1JTU/G///1PoS4kJATGxsYKyz1ejz0rKwt37twpNfay3IPycnR0RFFREU6cOPFO/RTPQhe/XzExMWjdujWGDx+Oxo0bw9raGunp6eXq88qVK7h//z4WLFgAd3d32NvblzoT/yYxMTHw9fVFt27d4OjoCKlUioyMDLk2ampq6NChAxYtWoRLly4hIyMDx48fV+hLQ0MD+vr6ci8iIiKiklR6gp2Xl4fbt2/j9u3bSE5OxsiRI5Gbmys+NGhjY4PMzExEREQgPT0dy5YtE2czi40cORIbNmzA5s2bkZqaijlz5uDSpUtyyz9eN3z4cGRlZWHkyJG4cuUK9u3bhxkzZmDcuHFy67/fpnfv3ujWrRsGDBiADRs2ICMjA5cuXcL333+P/fv3Y/369W+ctfb09ET9+vUxYMAAXLp0CTExMeJ66+L4y3IPysvS0hIDBgyAn58f9u7di+vXryM6OlrhYcTXPXv2THy/EhISMGzYMGhqauKLL74QY42Li8ORI0dw9epVBAUFvfXDzuvq1q0LdXV1LF++HNeuXcP+/fsrtH+3jY2N+DBpQkIC+vbtKzejf+DAASxbtgwymQw3btzAli1bUFRUBDs7u3Jfi4iIiKhYpSfYhw8fhqmpKUxNTdGiRQvExsZi165daNu2LQDgq6++wtixYxEQEAAXFxecPn0aQUFBcn34+PhgypQpCAwMRJMmTXD9+nX4+vqK2+CVpHbt2jh48CDOnz8PZ2dnDB06FP7+/nIPE5aFRCLBzp07MXXqVCxevBh2dnZwd3fHjRs3EB0dja5du77xfFVVVezduxe5ublo1qwZBg0aJO4iUhx/We5BRaxatQo9evTA8OHDYW9vj8GDB4tbCpZm3bp14vvVrl07/PPPPzh48KCYlH7//ff45ptv0KtXL7Ro0QL379/H8OHDyxWXiYkJwsLCsGvXLjRo0AALFixAcHBwuccXGhoKIyMjtG7dGt7e3vDy8kKTJk3EekNDQ+zZswft27eHg4MDVq9eje3bt6Nhw4blvhYRERFRMYlQnif0qhBPT09IpVJs3bq1skMpt5iYGHz22WdIS0tD/fr1KzscKkFOTg4MDAzQ4dAVqOm825f3EBHRf9shd7PKDoGUpPj39+PHj9/rcs9K36ZPGZ49e4bVq1fDy8sLqqqq2L59O44dOya3//R/WWRkJHR1dWFjY4O0tDSMHj0abm5uTK6JiIiIqqCPIsGWSCQ4ePAg5s6di3///Rd2dnb49ddfxf2d/+uePHmCSZMmITMzEzVq1ECHDh0QEhJS2WERERERUQV8tEtEiN4nLhEhIvp0cInIx+NDLRGp9IcciYiIiIg+JkywiYiIiIiUiAk2EREREZESMcEmIiIiIlIiJthEREREREr0UWzTR1RZfm1t+l6fQiYiIqKqhzPYRERERERKxASbiIiIiEiJmGATERERESkRE2wiIiIiIiVigk1EREREpERMsImIiIiIlIgJNhERERGREnEfbKJ3MPjIXahrP6/sMIjoP2Drl7UqOwQi+o/gDDYRERERkRIxwSYiIiIiUiIm2ERERERESsQEm4iIiIhIiZhgExEREREpERNsIiIiIiIlYoJNRERERKRETLCJiIiIiJSICXYlycjIgEQigUwmq+xQ3ovo6GhIJBI8evTog13T19cXXbt2/WDXIyIiIirJR5lgZ2Vlwc/PD2ZmZlBXV4eFhQVGjx6N+/fvV3ZoInNzc2RnZ6NRo0YV7iMyMhItW7aEgYEB9PT00LBhQ4wZM0asnzlzJlxcXN492Cpi6dKlCAsLq+wwiIiI6BP30SXY165dg6urK1JTU7F9+3akpaVh9erViIqKQqtWrfDgwYNSz33x4sUHi1NVVRVSqRRqahX7tvqoqCj06tUL3bt3x/nz53HhwgXMnTsX+fn55e6rIudUlpLeo8LCQhQVFcHAwACGhoYfPigiIiKiV3x0CfaIESOgrq6Oo0ePwsPDA3Xr1kWnTp1w7Ngx3Lx5E9OmTRPbWlpaYvbs2ejfvz/09fUxZMgQAMC6detgbm4ObW1tdOvWDaGhoXKJW3p6Or7++mvUqlULurq6aNasGY4dOyYXh6WlJebNmwc/Pz/o6emhbt26WLt2rVhf0hKRxMREdOnSBfr6+tDT04O7uzvS09NLHOf//vc/uLm5YcKECbCzs4OtrS26du2Kn3/+GQAQFhaGWbNmISEhARKJBBKJRJzdlUgkWLVqFb766ivo6Ohg7ty5KCwshL+/P6ysrKClpQU7OzssXbpUvN7ly5ehoqKCe/fuAQAePHgAFRUV9O7dW2wzZ84cfPbZZ3JxxsTEwMnJCZqammjZsiUuX74sV3/q1Cm4u7tDS0sL5ubmGDVqFJ4+ffrG9ygsLAyGhobYv38/GjRoAA0NDWRmZiosESkqKsL8+fPFMTk7O2P37t1i/cOHD+Hj4wMTExNoaWnBxsYGmzZtKvF+ExEREZXVR5VgP3jwAEeOHMHw4cOhpaUlVyeVSuHj44MdO3ZAEASxPDg4GM7OzoiPj0dQUBBiYmIwdOhQjB49GjKZDJ6enpg7d65cX7m5uejcuTOioqIQHx+Pjh07wtvbG5mZmXLtQkJC4Orqivj4eAwfPhzDhg1DSkpKibHfvHkTbdq0gYaGBo4fP44LFy7Az88PBQUFJbaXSqVITExUSFiL9erVC+PHj0fDhg2RnZ2N7Oxs9OrVS6yfOXMmunXrhr/++gt+fn4oKipCnTp1sGvXLiQlJWH69OmYOnUqdu7cCQBo2LAhjI2NceLECQDAyZMn5Y4B4MSJE2jbtq1cHBMmTEBISAhiY2NhYmICb29vccY8PT0dHTt2RPfu3XHp0iXs2LEDp06dQkBAgFwfr79HAPDs2TMsXLgQ69evR2JiImrWrKlwD+bPn48tW7Zg9erVSExMxNixY9GvXz8x5qCgICQlJeHQoUNITk7GqlWrUKNGjRLvJxEREVFZVWx9wn9UamoqBEGAg4NDifUODg54+PAh7t27JyZk7du3x/jx48U206ZNQ6dOnRAYGAgAsLW1xenTp3HgwAGxjbOzM5ydncXj2bNnIzIyEvv375dLDjt37ozhw4cDACZNmoTFixfjjz/+gJ2dnUJsP//8MwwMDBAREYFq1aqJ1y7NyJEjcfLkSTg6OsLCwgItW7bEF198AR8fH2hoaEBLSwu6urpQU1ODVCpVOL9v374YOHCgXNmsWbPEn62srHDmzBns3LkTPXv2hEQiQZs2bRAdHY0ePXogOjoaAwcOxPr163HlyhXUr18fp0+fxsSJE+X6nDFjBjw9PQEAmzdvRp06dRAZGYmePXti/vz58PHxEdeN29jYYNmyZfDw8MCqVaugqakJQPE9OnnyJPLz87Fy5Uq59+FVeXl5mDdvHo4dO4ZWrVoBAOrVq4dTp05hzZo18PDwQGZmJho3bgxXV1cAL2fLS5OXl4e8vDzxOCcnp9S2RERE9Gn7qGawi706Q/02xclVsZSUFDRv3lyu7PXj3NxcBAYGwsHBAYaGhtDV1UVycrLCDLaTk5P4s0QigVQqxd27d0uMQyaTwd3dXUyu30ZHRwe//fYb0tLS8MMPP0BXVxfjx49H8+bN8ezZs7ee//q4gZdJftOmTWFiYgJdXV2sXbtWbkweHh6Ijo4G8HK2un379mLSHRsbi/z8fLi5ucn1WZzcAkD16tVhZ2eH5ORkAEBCQgLCwsKgq6srvry8vFBUVITr16+/MVZ1dXW5+/u6tLQ0PHv2DJ6ennL9b9myRVx2M2zYMERERMDFxQUTJ07E6dOnS+1v/vz5MDAwEF/m5ualtiUiIqJP20eVYFtbW0MikYgJ3OuSk5NhZGQEExMTsUxHR6fc1wkMDERkZCTmzZuHkydPQiaTwdHRUeEBvNeTZYlEgqKiohL7fH1JS1nVr18fgwYNwvr163Hx4kUkJSVhx44dbz3v9XFHREQgMDAQ/v7+OHr0KGQyGQYOHCg3prZt2yIpKQmpqalISkrCZ599hrZt2yI6OhonTpyAq6srtLW1yxx7bm4uvv/+e8hkMvGVkJCA1NRU1K9fv9RYgZf3SyKRvLFvAPjtt9/k+k9KShLXYXfq1Ak3btzA2LFjcevWLXz++efi/1y8bsqUKXj8+LH4ysrKKvM4iYiI6NPyUS0RMTY2hqenJ1auXImxY8fKJa23b99GeHg4+vfv/8bEzM7ODrGxsXJlrx/HxMTA19cX3bp1A/AymcvIyHin2J2cnLB582bk5+eXeRb7dZaWltDW1hYfElRXV0dhYWGZzo2JiUHr1q3FJS0AFB6wdHR0hJGREebMmQMXFxfo6uqibdu2WLhwIR4+fKiw/hoAzp49i7p16wJ4+VDh1atXxSU8TZo0QVJSEqytrSsy3Dd69eFHDw+PUtuZmJhgwIABGDBgANzd3TFhwgQEBwcrtNPQ0ICGhobS4yQiIqKPz0c1gw0AK1asQF5eHry8vPDnn38iKysLhw8fhqenJ2rXrq3wwOLrRo4ciYMHDyI0NBSpqalYs2YNDh06JJeU29jYYM+ePeKMa9++fUudmS6rgIAA5OTkoHfv3oiLi0Nqaiq2bt1a6kORM2fOxMSJExEdHY3r168jPj4efn5+yM/PF9c8W1pa4vr165DJZPjnn3/k1hC/zsbGBnFxcThy5AiuXr2KoKAghQ8Wxeuww8PDxWTayckJeXl5iIqKKjGR/fHHHxEVFYXLly/D19cXNWrUEHf6mDRpEk6fPo2AgADIZDKkpqZi3759Cg85VoSenh4CAwMxduxYbN68Genp6bh48SKWL1+OzZs3AwCmT5+Offv2IS0tDYmJiThw4ECp6/eJiIiIyuqjS7CLE8V69eqhZ8+eqF+/PoYMGYJ27drhzJkzqF69+hvPd3Nzw+rVqxEaGgpnZ2ccPnwYY8eOFR+4A4DQ0FAYGRmhdevW8Pb2hpeXF5o0afJOcRsbG+P48ePIzc2Fh4cHmjZtinXr1pU6m+3h4YFr166hf//+sLe3R6dOnXD79m0cPXpUfIiye/fu6NixI9q1awcTExNs37691Ot///33+Oabb9CrVy+0aNEC9+/fl5vNfvW6hYWFYoKtoqKCNm3aQCKRKKy/BoAFCxZg9OjRaNq0KW7fvo3//e9/UFdXB/AyOT9x4gSuXr0Kd3d3NG7cGNOnT4eZmVl5b1+JZs+ejaCgIMyfPx8ODg7o2LEjfvvtN1hZWQF4OcM/ZcoUODk5oU2bNlBVVUVERIRSrk1ERESfLolQnicCP1GDBw/GlStXcPLkycoOhf4jcnJyYGBggJ47U6GurVfZ4RDRf8DWL2tVdghE9BbFv78fP34MfX3993adj2oNtrIEBwfD09MTOjo6OHToEDZv3oyVK1dWdlhEREREVAUwwS7B+fPnsWjRIjx58gT16tXDsmXLMGjQoMoOi4iIiIiqACbYJSj+9kIiIiIiovL66B5yJCIiIiKqTEywiYiIiIiUiAk2EREREZESMcEmIiIiIlIiJthERERERErEXUSI3sE6r5rvdaN6IiIiqno4g01EREREpERMsImIiIiIlIgJNhERERGREjHBJiIiIiJSIibYRERERERKxASbiIiIiEiJmGATERERESkR98EmegdTdt6HhvaLyg6DiMoptG+Nyg6BiD5inMEmIiIiIlIiJthERERERErEBJuIiIiISImYYBMRERERKRETbCIiIiIiJWKCTURERESkREywiYiIiIiUiAk2EREREZESMcF+jzIyMiCRSCCTySo7FEgkEuzdu7eywyiRpaUllixZ8kGv+V++H0RERFS1VdkEOysrC35+fjAzM4O6ujosLCwwevRo3L9/v7JDE5mbmyM7OxuNGjWq0PnFCXrxS11dHdbW1pgzZw4EQVBytOVXWFiIBQsWwN7eHlpaWqhevTpatGiB9evXl6uf2NhYDBky5D1FSURERPRhVcmvSr927RpatWoFW1tbbN++HVZWVkhMTMSECRNw6NAhnD17FtWrVy/x3BcvXkBdXf2DxKmqqgqpVPrO/Rw7dgwNGzZEXl4eTp06hUGDBsHU1BT+/v5KiLLiZs2ahTVr1mDFihVwdXVFTk4O4uLi8PDhw3L1Y2Ji8p4iJCIiIvrwquQM9ogRI6Curo6jR4/Cw8MDdevWRadOnXDs2DHcvHkT06ZNE9taWlpi9uzZ6N+/P/T19cWZ0nXr1sHc3Bza2tro1q0bQkNDYWhoKJ6Xnp6Or7/+GrVq1YKuri6aNWuGY8eOycVhaWmJefPmwc/PD3p6eqhbty7Wrl0r1pe0RCQxMRFdunSBvr4+9PT04O7ujvT09DeO19jYGFKpFBYWFvDx8YGbmxsuXrwo1sfGxsLT0xM1atSAgYEBPDw85OqLZWdno1OnTtDS0kK9evWwe/dusa59+/YICAiQa3/v3j2oq6sjKiqqxLj279+P4cOH49tvv4WVlRWcnZ3h7++PwMBAsU3btm0REBCAgIAAGBgYoEaNGggKCpKbgX99iYhEIsH69evRrVs3aGtrw8bGBvv37xfrCwsL4e/vDysrK2hpacHOzg5Lly5ViG/jxo1o2LAhNDQ0YGpqqjC+f/75p9RrEBEREVVUlUuwHzx4gCNHjmD48OHQ0tKSq5NKpfDx8cGOHTvkErjg4GA4OzsjPj4eQUFBiImJwdChQzF69GjIZDJ4enpi7ty5cn3l5uaic+fOiIqKQnx8PDp27Ahvb29kZmbKtQsJCYGrqyvi4+MxfPhwDBs2DCkpKSXGfvPmTbRp0wYaGho4fvw4Lly4AD8/PxQUFJR5/HFxcbhw4QJatGghlj158gQDBgzAqVOncPbsWdjY2KBz58548uSJ3LlBQUHo3r07EhIS4OPjg969eyM5ORkAMGjQIGzbtg15eXli+19++QW1a9dG+/btS4xFKpXi+PHjuHfv3htj3rx5M9TU1HD+/HksXboUoaGhb11GMmvWLPTs2ROXLl1C586d4ePjgwcPHgAAioqKUKdOHezatQtJSUmYPn06pk6dip07d4rnr1q1CiNGjMCQIUPw119/Yf/+/bC2ti7zNV6Xl5eHnJwcuRcRERFRSSTCf2ExbzmcO3cOLVu2RGRkJLp27apQv3jxYowbNw537txBzZo1YWlpicaNGyMyMlJs07t3b+Tm5uLAgQNiWb9+/XDgwAE8evSo1Gs3atQIQ4cOFWdCLS0t4e7ujq1btwIABEGAVCrFrFmzMHToUGRkZMDKygrx8fFwcXHB1KlTERERgZSUFFSrVu2tYy0+X0tLCyoqKnjx4gXy8/MxZMgQrFmzptTzioqKYGhoiG3btqFLly4AXs4KDx06FKtWrRLbtWzZEk2aNMHKlSvx77//wszMDKtXr0bPnj0BAM7Ozvjmm28wY8aMEq+TlJSEHj16ICUlBQ0bNkTr1q3x9ddfo1OnTmKbtm3b4u7du0hMTIREIgEATJ48Gfv370dSUpJ4H8eMGYMxY8aIsf7www+YPXs2AODp06fQ1dXFoUOH0LFjxxJjCQgIwO3bt8VZ+dq1a2PgwIGYM2dOie3Le42ZM2di1qxZCuXD112DhrZeidcgov+u0L41KjsEIqoEOTk5MDAwwOPHj6Gvr//erlPlZrCLledzgaurq9xxSkoKmjdvLlf2+nFubi4CAwPh4OAAQ0ND6OrqIjk5WWEG28nJSfxZIpFAKpXi7t27JcYhk8ng7u5epuT6VTt27IBMJkNCQgJ27tyJffv2YfLkyWL9nTt3MHjwYNjY2MDAwAD6+vrIzc1ViLVVq1YKx8Uz2Jqamvjuu++wceNGAMDFixdx+fJl+Pr6lhpXgwYNcPnyZZw9exZ+fn64e/cuvL29MWjQILl2LVu2FJPr4uumpqaisLCw1L5fva86OjrQ19eXu68///wzmjZtChMTE+jq6mLt2rXieO/evYtbt27h888/L7X/slzjVVOmTMHjx4/FV1ZW1hv7JiIiok9XlUuwra2tIZFIxMTwdcnJyTAyMpJ7cE5HR6fc1wkMDERkZCTmzZuHkydPQiaTwdHRES9evJBr93qyLJFIUFRUVGKfry9pKStzc3NYW1vDwcEB3377LcaMGYOQkBD8+++/AIABAwZAJpNh6dKlOH36NGQyGYyNjRVifZtBgwbh999/x99//41Nmzahffv2sLCweOM5KioqaNasGcaMGYM9e/YgLCwMGzZswPXr1ys01mJvuq8REREIDAyEv78/jh49CplMhoEDB4rjLet9Ls97p6GhAX19fbkXERERUUmqXIJtbGwMT09PrFy5Es+fP5eru337NsLDw9GrVy+5GdPX2dnZITY2Vq7s9eOYmBj4+vqiW7ducHR0hFQqRUZGxjvF7uTkhJMnTyI/P/+d+lFVVUVBQYGYUMbExGDUqFHo3Lmz+FDfP//8o3De2bNnFY4dHBzEY0dHR7i6umLdunXYtm0b/Pz8yh1bgwYNALxcclHs3LlzCte1sbGBqqpqufsHXo63devWGD58OBo3bgxra2u5B0X19PRgaWlZ6sOZRERERO9TlUuwAWDFihXIy8uDl5cX/vzzT2RlZeHw4cPw9PRE7dq1FR5YfN3IkSNx8OBBhIaGIjU1FWvWrMGhQ4fkknIbGxvs2bNHXJrRt2/fUmc3yyogIAA5OTno3bs34uLikJqaiq1bt5b6UGSx+/fv4/bt2/j7779x6NAhLF26FO3atRNnUW1sbLB161YkJyfj3Llz8PHxKXEWd9euXdi4cSOuXr2KGTNm4Pz58wo7awwaNAgLFiyAIAjo1q3bG+Pq0aMHFi9ejHPnzuHGjRuIjo7GiBEjYGtrC3t7e7FdZmYmxo0bh5SUFGzfvh3Lly/H6NGjy3rbFNjY2CAuLg5HjhzB1atXERQUpPABaebMmQgJCcGyZcuQmpqKixcvYvny5RW+JhEREVFZVckEuzjBqlevHnr27In69etjyJAhaNeuHc6cOVPqHtjF3NzcsHr1aoSGhsLZ2RmHDx/G2LFjoampKbYJDQ2FkZERWrduDW9vb3h5eaFJkybvFLexsTGOHz+O3NxceHh4oGnTpli3bt1b12R36NABpqamsLS0xJAhQ9C5c2fs2LFDrN+wYQMePnyIJk2a4LvvvsOoUaNQs2ZNhX5mzZqFiIgIODk5YcuWLdi+fbs441ysT58+UFNTQ58+feTuR0m8vLzwv//9D97e3rC1tcWAAQNgb2+Po0ePQk3t/7ZY79+/P54/f47mzZtjxIgRGD169Dt9scz333+Pb775Br169UKLFi1w//59DB8+XK7NgAEDsGTJEqxcuRINGzZEly5dkJqaWuFrEhEREZVVldtF5H0ZPHgwrly5gpMnT1Z2KJUqIyMD9evXR2xs7Dt/oABe7iLi4uLywb8K/X0rfgqZu4gQVU3cRYTo0/ShdhGpkt/kqAzBwcHw9PSEjo4ODh06hM2bN2PlypWVHValyc/Px/379/HDDz+I2/cRERERUfl9sgn2+fPnsWjRIjx58gT16tXDsmXLFLaX+5TExMSgXbt2sLW1lfuGRyIiIiIqn082wX71W//o5VKO97FaKDo6Wul9EhEREf2XVcmHHImIiIiI/quYYBMRERERKRETbCIiIiIiJWKCTURERESkREywiYiIiIiU6JPdRYRIGeb3NH6vG9UTERFR1cMZbCIiIiIiJWKCTURERESkREywiYiIiIiUiAk2EREREZESMcEmIiIiIlIiJthERERERErEBJuIiIiISIm4DzbROwje8BCaWoWVHQZRlTV1qFFlh0BEpHScwSYiIiIiUiIm2ERERERESsQEm4iIiIhIiZhgExEREREpERNsIiIiIiIlYoJNRERERKRETLCJiIiIiJSICTYRERERkRIxwX4PMjIyIJFIIJPJKjsU+v8sLS2xZMmSyg6DiIiIPgEVSrB//PFHPHv2TKH8+fPn+PHHH985qDfJysqCn58fzMzMoK6uDgsLC4wePRr3799/r9ctD3Nzc2RnZ6NRo0YVOv9NCXrbtm0xZsyYdwvwHf39999QV1ev8PiIiIiIPmYVSrBnzZqF3NxchfJnz55h1qxZ7xxUaa5duwZXV1ekpqZi+/btSEtLw+rVqxEVFYVWrVrhwYMHpZ774sWL9xbX61RVVSGVSqGm9nF+E31YWBh69uyJnJwcnDt3rrLDISIiIvpPqVCCLQgCJBKJQnlCQgKqV6/+zkGVZsSIEVBXV8fRo0fh4eGBunXrolOnTjh27Bhu3ryJadOmiW0tLS0xe/Zs9O/fH/r6+hgyZAgAYN26dTA3N4e2tja6deuG0NBQGBoaiuelp6fj66+/Rq1ataCrq4tmzZrh2LFjcnFYWlpi3rx58PPzg56eHurWrYu1a9eK9SXNQCcmJqJLly7Q19eHnp4e3N3dkZ6e/s73ZOvWrXB1dYWenh6kUin69u2Lu3fvivUPHz6Ej48PTExMoKWlBRsbG2zatAnAyw8dAQEBMDU1haamJiwsLDB//vw3Xk8QBGzatAnfffcd+vbtiw0bNoh1U6dORYsWLRTOcXZ2Fv9no6ioCD/++CPq1KkDDQ0NuLi44PDhw3Lt//77b/Tp0wfVq1eHjo4OXF1dxUS+LO/P3bt34e3tDS0tLVhZWSE8PFwhpszMTHz99dfQ1dWFvr4+evbsiTt37rxx7ERERERlUa4E28jICNWrV4dEIoGtrS2qV68uvgwMDODp6YmePXu+l0AfPHiAI0eOYPjw4dDS0pKrk0ql8PHxwY4dOyAIglgeHBwMZ2dnxMfHIygoCDExMRg6dChGjx4NmUwGT09PzJ07V66v3NxcdO7cGVFRUYiPj0fHjh3h7e2NzMxMuXYhISFwdXVFfHw8hg8fjmHDhiElJaXE2G/evIk2bdpAQ0MDx48fx4ULF+Dn54eCgoJ3vi/5+fmYPXs2EhISsHfvXmRkZMDX11esDwoKQlJSEg4dOoTk5GSsWrUKNWrUAAAsW7YM+/fvx86dO5GSkoLw8HBYWlq+8Xp//PEHnj17hg4dOqBfv36IiIjA06dPAQA+Pj44f/683AeHxMREXLp0CX379gUALF26FCEhIQgODsalS5fg5eWFr776CqmpqQBe3n8PDw/cvHkT+/fvR0JCAiZOnIiioiKx/m3vj6+vL7KysvDHH39g9+7dWLlypdyHjqKiInz99dd48OABTpw4gd9//x3Xrl1Dr169Sh13Xl4ecnJy5F5EREREJSnXGoYlS5ZAEAT4+flh1qxZMDAwEOvU1dVhaWmJVq1aKT1IAEhNTYUgCHBwcCix3sHBAQ8fPsS9e/dQs2ZNAED79u0xfvx4sc20adPQqVMnBAYGAgBsbW1x+vRpHDhwQGzj7OwMZ2dn8Xj27NmIjIzE/v37ERAQIJZ37twZw4cPBwBMmjQJixcvxh9//AE7OzuF2H7++WcYGBggIiIC1apVE6/9Nq1bt4aKivxnoOfPn8PFxUU89vPzE3+uV68eli1bhmbNmiE3Nxe6urrIzMxE48aN4erqCgByCXRmZiZsbGzw2WefQSKRwMLC4q0xbdiwAb1794aqqioaNWqEevXqYdeuXfD19UXDhg3h7OyMbdu2ISgoCAAQHh6OFi1awNraGsDLDz2TJk1C7969AQALFy7EH3/8gSVLluDnn3/Gtm3bcO/ePcTGxor/G1J8LvD29+fq1as4dOgQzp8/j2bNmokxv/rnJioqCn/99ReuX78Oc3NzAMCWLVvQsGFDxMbGiue9av78+e91+RMRERF9PMqVYA8YMAAAYGVlBTc3t0pZY/zqDPXbFCeVxVJSUtCtWze5subNm8sl2Lm5uZg5cyZ+++03ZGdno6CgAM+fP1eYwXZychJ/lkgkkEqlcrOkr5LJZHB3dxeT67LasWOHwgcKHx8fueMLFy5g5syZSEhIwMOHD8WZ3szMTDRo0ADDhg1D9+7dcfHiRXzxxRfo2rUrWrduDeDlTK+npyfs7OzQsWNHdOnSBV988UWp8Tx69Ah79uzBqVOnxLJ+/fphw4YN4qy5j48PNm7ciKCgIAiCgO3bt2PcuHEAgJycHNy6dQtubm5y/bq5uSEhIUG8V40bNy51qdHb3p/k5GSoqamhadOm4jn29vZyy4CSk5Nhbm4uJtcA0KBBAxgaGiI5ObnEBHvKlCniOIrH8ur5RERERMUqtAb76dOniIqKUig/cuQIDh069M5BlcTa2hoSiQTJyckl1icnJ8PIyAgmJiZimY6OTrmvExgYiMjISMybNw8nT56ETCaDo6OjwkOSryfLEolETG5f9/qSlrIyNzeHtbW13OvVvp4+fQovLy/o6+sjPDwcsbGxiIyMBPB/D3V26tQJN27cwNixY3Hr1i18/vnn4gx+kyZNcP36dcyePRvPnz9Hz5490aNHj1Lj2bZtG/7991+0aNECampqUFNTw6RJk3Dq1ClcvXoVANCnTx+kpKTg4sWLOH36NLKyst649OJ1b7tXZX1/lE1DQwP6+vpyLyIiIqKSVCjBnjx5MgoLCxXKBUHA5MmT3zmokhgbG8PT0xMrV67E8+fP5epu376N8PBw9OrVq8SHL4vZ2dkhNjZWruz145iYGPj6+qJbt25wdHSEVCpFRkbGO8Xu5OSEkydPIj8//536ed2VK1dw//59LFiwAO7u7rC3ty9xFt3ExAQDBgzAL7/8giVLlsg9kKmvr49evXph3bp12LFjB3799ddSd2PZsGEDxo8fD5lMJr4SEhLg7u6OjRs3AgDq1KkDDw8PhIeHIzw8HJ6enuKSHX19fZiZmSEmJkau35iYGDRo0ADAy3slk8lKjeFt74+9vT0KCgpw4cIFsSwlJQWPHj0Sjx0cHJCVlYWsrCyxLCkpCY8ePRLjICIiIqqoCiXYqampJSYi9vb2SEtLe+egSrNixQrk5eXBy8sLf/75J7KysnD48GF4enqidu3aCg8svm7kyJE4ePAgQkNDkZqaijVr1uDQoUNySbmNjQ327NkjJo99+/YtdWa6rAICApCTk4PevXsjLi4Oqamp2Lp1a6kPRZZV3bp1oa6ujuXLl+PatWvYv38/Zs+eLddm+vTp2LdvH9LS0pCYmIgDBw6Iy05CQ0Oxfft2XLlyBVevXsWuXbsglUrlllMUk8lkuHjxIgYNGoRGjRrJvfr06YPNmzeLD236+PggIiICu3btUljSMmHCBCxcuBA7duxASkoKJk+eDJlMhtGjRwN4OQMulUrRtWtXxMTE4Nq1a/j1119x5swZAG9/f4qXu3z//fc4d+4cLly4gEGDBsnNjHfo0AGOjo7w8fHBxYsXcf78efTv3x8eHh4Ky4qIiIiIyqtCCbaBgQGuXbumUJ6WllahZRllZWNjg7i4ONSrVw89e/ZE/fr1MWTIELRr1w5nzpx56xaBbm5uWL16NUJDQ+Hs7IzDhw9j7Nix0NTUFNuEhobCyMgIrVu3hre3N7y8vNCkSZN3itvY2BjHjx8Xd8ho2rQp1q1bV+412a8zMTFBWFgYdu3ahQYNGmDBggUIDg6Wa6Ouro4pU6bAyckJbdq0gaqqKiIiIgAAenp6WLRoEVxdXdGsWTNkZGTg4MGDCg9WAi9nrxs0aAB7e3uFum7duuHu3bs4ePAgAKBHjx64f/8+nj17hq5du8q1HTVqFMaNG4fx48fD0dERhw8fxv79+2FjYyPGe/ToUdSsWROdO3eGo6MjFixYAFVVVQBle382bdoEMzMzeHh44JtvvsGQIUPEWXTg5XKeffv2wcjICG3atEGHDh1Qr1497Nixo5zvABEREZEiiVCepwb/v++//x5nzpxBZGQk6tevD+Blct29e3c0a9YM69evV3qg78vgwYNx5coVnDx5srJDoSokJycHBgYGCArNgKYW12MTVdTUoUaVHQIRfUKKf38/fvz4vT5PVaEZ7EWLFkFHRwf29vawsrKClZUVHBwcYGxsrDCD+l8THByMhIQEpKWlYfny5di8ebO4OwoRERER0buq0D57BgYGOH36NH7//XckJCRAS0tLXILwX3f+/HksWrQIT548EfeNHjRoUGWHRUREREQfiQpvZC2RSPDFF1+8cd/k/6KdO3dWdghERERE9BGrUIL9448/vrF++vTpFQqGiIiIiKiqq1CCXfxlJsXy8/Nx/fp1qKmpoX79+kywiYiIiOiTVaEEOz4+XqEsJydH/AIQIiIiIqJPVYV2ESmJvr4+Zs2ahaCgIGV1SURERERU5SgtwQaAx48f4/Hjx8rskoiIiIioSqnQEpFly5bJHQuCgOzsbGzduhWdOnVSSmBEVUGgv9F73aieiIiIqp4KJdiLFy+WO1ZRUYGJiQkGDBiAKVOmKCUwIiIiIqKqqEIJ9vXr15UdBxERERHRR0Gpa7CJiIiIiD51ZZ7B/uabb8rc6Z49eyoUDBERERFRVVfmGWwDAwPxpa+vj6ioKMTFxYn1Fy5cQFRUFAwMDN5LoEREREREVUGZZ7A3bdok/jxp0iT07NkTq1evhqqqKgCgsLAQw4cP544KRERERPRJkwiCIJT3JBMTE5w6dQp2dnZy5SkpKWjdujXu37+vtACJ/otycnJgYGCAx48f80MlERFRFfGhfn9XaBeRgoICXLlyRSHBvnLlCoqKipQSGFFVsCH4IbQ0Cys7DKIyGTrVqLJDICL6JFQowR44cCD8/f2Rnp6O5s2bAwDOnTuHBQsWYODAgUoNkIiIiIioKqlQgh0cHAypVIqQkBBkZ2cDAExNTTFhwgSMHz9eqQESEREREVUlFUqwVVRUMHHiREycOBE5OTkAwHWoRERERESoYIJd7N69e0hJSQEA2Nvbo0aNGkoJioiIiIioqqrQNzk+ffoUfn5+MDU1RZs2bdCmTRuYmprC398fz549U3aMRERERERVRoUS7HHjxuHEiRP43//+h0ePHuHRo0fYt28fTpw4wTXYRERERPRJq9ASkV9//RW7d+9G27ZtxbLOnTtDS0sLPXv2xKpVq5QVHxERERFRlVKhGexnz56hVq1aCuU1a9bkEhEiIiIi+qRVKMFu1aoVZsyYgX///Vcse/78OWbNmoVWrVopLThSroyMDEgkEshkssoO5YObOXMmXFxcKjsMIiIi+gRUKMFesmQJYmJiUKdOHXz++ef4/PPPYW5ujtOnT2Pp0qXKjrFKyMrKgp+fH8zMzKCurg4LCwuMHj36P/W18ebm5sjOzkajRo3euS8vLy+oqqoiNjZWCZERERERfTwqlGA7OjoiNTUV8+fPh4uLC1xcXLBgwQKkpqaiYcOGyo7xP+/atWtwdXVFamoqtm/fjrS0NKxevRpRUVFo1aoVHjx4UOq5L168+GBxqqqqQiqVQk3tnXZnRGZmJk6fPo2AgABs3LhRSdERERERfRzKnWDn5+ejfv36uHHjBgYPHoyQkBCEhIRg0KBB0NLSeh8x/ueNGDEC6urqOHr0KDw8PFC3bl106tQJx44dw82bNzFt2jSxraWlJWbPno3+/ftDX18fQ4YMAQCsW7cO5ubm0NbWRrdu3RAaGgpDQ0PxvPT0dHz99deoVasWdHV10axZMxw7dkwuDktLS8ybNw9+fn7Q09ND3bp1sXbtWrG+pCUiiYmJ6NKlC/T19aGnpwd3d3ekp6e/cbybNm1Cly5dMGzYMGzfvh3Pnz8HAFy9ehUSiQRXrlyRa7948WLUr19fPD5x4gSaN28ODQ0NmJqaYvLkySgoKBDri4qKsGjRIlhbW0NDQwN169bF3LlzxfpJkybB1tYW2traqFevHoKCgpCfny93zQULFqBWrVrQ09ODv7+/3HKm4mv8+OOPqFOnDjQ0NODi4oLDhw+/cdxEREREZVHuBLtatWoKycqn7MGDBzhy5AiGDx+u8AFDKpXCx8cHO3bsgCAIYnlwcDCcnZ0RHx+PoKAgxMTEYOjQoRg9ejRkMhk8PT3lEkoAyM3NRefOnREVFYX4+Hh07NgR3t7eyMzMlGsXEhICV1dXxMfHY/jw4Rg2bJj4ZUCvu3nzJtq0aQMNDQ0cP34cFy5cgJ+fn1yy+zpBELBp0yb069cP9vb2sLa2xu7duwEAtra2cHV1RXh4uNw54eHh6Nu3r3jNzp07o1mzZkhISMCqVauwYcMGzJkzR2w/ZcoULFiwAEFBQUhKSsK2bdvkHqrV09NDWFgYkpKSsHTpUqxbtw6LFy8W63fu3ImZM2di3rx5iIuLg6mpKVauXCkX09KlSxESEoLg4GBcunQJXl5e+Oqrr5CamlriuPPy8pCTkyP3IiIiIiqJRHg18yujefPm4erVq1i/fv07Lzeo6s6dO4eWLVsiMjISXbt2VahfvHgxxo0bhzt37qBmzZqwtLRE48aNERkZKbbp3bs3cnNzceDAAbGsX79+OHDgAB49elTqtRs1aoShQ4ciICAAwMsZbHd3d2zduhXAy2RYKpVi1qxZGDp0KDIyMmBlZYX4+Hi4uLhg6tSpiIiIQEpKCqpVq1am8f7+++/w8fHBrVu3oKamhiVLlmDv3r2Ijo4G8HJ9/ooVK5CWlgbg5ay2nZ0dkpOTYW9vj2nTpuHXX39FcnIyJBIJAGDlypWYNGkSHj9+jKdPn8LExAQrVqzAoEGDyhRTcHAwIiIiEBcXBwBo3bo1GjdujJ9//lls07JlS/z777/i7H3t2rUxYsQITJ06VWzTvHlzNGvWTO68YjNnzsSsWbMUykODMqClqV+mOIkq29CpRpUdAhFRpcrJyYGBgQEeP34Mff339/u7QmuwY2NjsWfPHtStWxdeXl745ptv5F6fovJ8TnF1dZU7TklJQfPmzeXKXj/Ozc1FYGAgHBwcYGhoCF1dXSQnJyvMYDs5OYk/SyQSSKVS3L17t8Q4ZDIZ3N3dy5xcA8DGjRvRq1cv8YNVnz59EBMTIy4r6d27NzIyMnD27FkAL2evmzRpAnt7ewBAcnIyWrVqJSbXAODm5obc3Fz8/fffSE5ORl5eHj7//PNSY9ixYwfc3NwglUqhq6uLH374Qe4+JCcno0WLFnLnvLq7TU5ODm7dugU3Nze5Nm5ubkhOTi7xmlOmTMHjx4/FV1ZW1lvvFREREX2aKpRgGxoaonv37vDy8oKZmRkMDAzkXp8Sa2trSCSSUhOz5ORkGBkZwcTERCzT0dEp93UCAwMRGRmJefPm4eTJk5DJZHB0dFR4SPL1ZFkikaCoqKjEPsu7Zv7BgweIjIzEypUroaamBjU1NdSuXRsFBQXiw45SqRTt27fHtm3bAADbtm2Dj49Pma/xtpjOnDkDHx8fdO7cGQcOHEB8fDymTZv23h8W1dDQgL6+vtyLiIiIqCTlWt9RVFSEn376CVevXsWLFy/Qvn17zJw585N9uBEAjI2N4enpiZUrV2Ls2LFy9+L27dsIDw9H//795WZsX2dnZ6ew3d3rxzExMfD19UW3bt0AvJzRzsjIeKfYnZycsHnzZuTn55dpFjs8PBx16tTB3r175cqPHj2KkJAQ/Pjjj1BVVYWPjw8mTpyIPn364Nq1a+jdu7fY1sHBAb/++isEQRDvSUxMDPT09FCnTh3UrFkTWlpaiIqKKnGJyOnTp2FhYSH34OiNGzfk2jg4OODcuXPo37+/WFY8ow4A+vr6MDMzQ0xMDDw8PMTymJgYhf85ICIiIiqvcs1gz507F1OnToWuri5q166NZcuWYcSIEe8rtipjxYoVyMvLg5eXF/78809kZWXh8OHD8PT0RO3atRUeWHzdyJEjcfDgQYSGhiI1NRVr1qzBoUOH5JJyGxsb7NmzBzKZDAkJCejbt2+pM9NlFRAQgJycHPTu3RtxcXFITU3F1q1bS30ocsOGDejRowcaNWok9/L398c///wj7sLxzTff4MmTJxg2bBjatWsHMzMzsY/hw4cjKysLI0eOxJUrV7Bv3z7MmDED48aNg4qKCjQ1NTFp0iRMnDgRW7ZsQXp6Os6ePYsNGzaI9yEzMxMRERFIT0/HsmXL5NazA8Do0aOxceNGbNq0CVevXsWMGTOQmJgo12bChAlYuHAhduzYgZSUFEyePBkymQyjR49+p3tKREREVK4Ee8uWLVi5ciWOHDmCvXv34n//+x/Cw8PfOdGr6mxsbBAXF4d69eqhZ8+eqF+/PoYMGYJ27drhzJkzqF69+hvPd3Nzw+rVqxEaGgpnZ2ccPnwYY8eOhaamptgmNDQURkZGaN26Nby9veHl5YUmTZq8U9zGxsY4fvw4cnNz4eHhgaZNm2LdunUlzmZfuHABCQkJ6N69u0KdgYEBPv/8czEJ1tPTg7e3NxISEhSWh9SuXRsHDx7E+fPn4ezsjKFDh8Lf3x8//PCD2CYoKAjjx4/H9OnT4eDggF69eonryL/66iuMHTsWAQEBcHFxwenTpxEUFCR3jV69eiEoKAgTJ05E06ZNcePGDQwbNkyuzahRozBu3DiMHz8ejo6OOHz4MPbv3w8bG5uK3UwiIiKi/69cu4hoaGggLS0N5ubmYpmmpibS0tJQp06d9xLgp2rw4MG4cuUKTp48WdmhUAmKn0LmLiJUlXAXESL61H2oXUTKtQa7oKBAblYVePlQ3etf8kHlFxwcDE9PT+jo6ODQoUPYvHmzwt7NRERERPTfV64EWxAE+Pr6QkNDQyz7999/MXToULmdMfbs2aO8CD8R58+fx6JFi/DkyRPUq1cPy5YtK/M+0ERERET031GuBHvAgAEKZf369VNaMJ+ynTt3VnYIRERERKQE5UqwN23a9L7iICIiIiL6KFToi2aIiIiIiKhkTLCJiIiIiJSICTYRERERkRIxwSYiIiIiUqJyPeRIRPL8A43e60b1REREVPVwBpuIiIiISImYYBMRERERKRETbCIiIiIiJWKCTURERESkREywiYiIiIiUiAk2EREREZESMcEmIiIiIlIi7oNN9A52TrkPbY0XlR0GfWT6htao7BCIiOgdcAabiIiIiEiJmGATERERESkRE2wiIiIiIiVigk1EREREpERMsImIiIiIlIgJNhERERGREjHBJiIiIiJSIibYRERERERKxASbiIiIiEiJmGBXMb6+vujatWtlh1FmEokEe/furewwiIiIiD4YJtifuMLCQhQVFVV2GEREREQfDSbYH5nQ0FA4OjpCR0cH5ubmGD58OHJzc8X6sLAwGBoaYv/+/WjQoAE0NDSQmZmJ7OxsfPnll9DS0oKVlRW2bdsGS0tLLFmyRDz30aNHGDRoEExMTKCvr4/27dsjISHhneJdv349HBwcoKmpCXt7e6xcuVKsy8jIgEQiwc6dO+Hu7g4tLS00a9YMV69eRWxsLFxdXaGrq4tOnTrh3r174nlFRUX48ccfUadOHWhoaMDFxQWHDx9W6HfPnj1o164dtLW14ezsjDNnzrzTWIiIiIgAJtgfHRUVFSxbtgyJiYnYvHkzjh8/jokTJ8q1efbsGRYuXIj169cjMTERNWvWRP/+/XHr1i1ER0fj119/xdq1a3H37l2587799lvcvXsXhw4dwoULF9CkSRN8/vnnePDgQYViDQ8Px/Tp0zF37lwkJydj3rx5CAoKwubNm+XazZgxAz/88AMuXrwINTU19O3bFxMnTsTSpUtx8uRJpKWlYfr06WL7pUuXIiQkBMHBwbh06RK8vLzw1VdfITU1Va7fadOmITAwEDKZDLa2tujTpw8KCgpKjDUvLw85OTlyLyIiIqKSqFV2AKRcY8aMEX+2tLTEnDlzMHToULmZ4fz8fKxcuRLOzs4AgCtXruDYsWPirDDwcmbZxsZGPOfUqVM4f/487t69Cw0NDQBAcHAw9u7di927d2PIkCHljnXGjBkICQnBN998AwCwsrJCUlIS1qxZgwEDBojtAgMD4eXlBQAYPXo0+vTpg6ioKLi5uQEA/P39ERYWJrYPDg7GpEmT0Lt3bwDAwoUL8ccff2DJkiX4+eef5fr98ssvAQCzZs1Cw4YNkZaWBnt7e4VY58+fj1mzZpV7jERERPTpYYL9kTl27Bjmz5+PK1euICcnBwUFBfj333/x7NkzaGtrAwDU1dXh5OQknpOSkgI1NTU0adJELLO2toaRkZF4nJCQgNzcXBgbG8td7/nz50hPTy93nE+fPkV6ejr8/f0xePBgsbygoAAGBgZybV+NtVatWgAAR0dHubLi2facnBzcunVLTL6Lubm5KSxnebVfU1NTAMDdu3dLTLCnTJmCcePGicc5OTkwNzcv22CJiIjok8IE+yOSkZGBLl26YNiwYZg7dy6qV6+OU6dOwd/fHy9evBATbC0tLUgkknL1nZubC1NTU0RHRyvUGRoaljvW4nXh69atQ4sWLeTqVFVV5Y6rVasm/lwc9+tlFXlQs6R+S+tHQ0NDnLknIiIiehMm2B+RCxcuoKioCCEhIVBRebm8fufOnW89z87ODgUFBYiPj0fTpk0BAGlpaXj48KHYpkmTJrh9+zbU1NRgaWn5zrHWqlULZmZmuHbtGnx8fN65v2L6+vowMzNDTEwMPDw8xPKYmBg0b95cadchIiIiKg0T7Cro8ePHkMlkcmXGxsawtrZGfn4+li9fDm9vb8TExGD16tVv7c/e3h4dOnTAkCFDsGrVKlSrVg3jx4+Xm+nu0KEDWrVqha5du2LRokWwtbXFrVu38Ntvv6Fbt27i2u2SXL9+XSFeGxsbzJo1C6NGjYKBgQE6duyIvLw8xMXF4eHDh3LLMcprwoQJmDFjBurXrw8XFxds2rQJMpkM4eHhFe6TiIiIqKyYYFdB0dHRaNy4sVyZv78/1q9fj9DQUCxcuBBTpkxBmzZtMH/+fPTv3/+tfW7ZsgX+/v5o06YNpFIp5s+fj8TERGhqagJ4uYTi4MGDmDZtGgYOHIh79+5BKpWiTZs24rro0pSULJ88eRKDBg2CtrY2fvrpJ0yYMAE6OjpwdHSUe1CzIkaNGoXHjx9j/PjxuHv3Lho0aID9+/fLPbRJRERE9L5IBEEQKjsI+u/5+++/YW5ujmPHjuHzzz+v7HD+c3JycmBgYIB1w69BW0OvssOhj0zf0BqVHQIR0Uep+Pf348ePoa+v/96uwxlsAgAcP34cubm5cHR0RHZ2NiZOnAhLS0u0adOmskMjIiIiqlKYYBOAl3tjT506FdeuXYOenh5at26N8PBwuZ02iIiIiOjtmGATAMDLy0v8MhciIiIiqjh+VToRERERkRIxwSYiIiIiUiIm2ERERERESsQEm4iIiIhIiZhgExEREREpEXcRIXoHPecbv9eN6omIiKjq4Qw2EREREZESMcEmIiIiIlIiJthERERERErEBJuIiIiISImYYBMRERERKRETbCIiIiIiJWKCTURERESkRNwHm+gdHBl8F9rqzys7DKoivtxaq7JDICKiD4Az2ERERERESsQEm4iIiIhIiZhgExEREREpERNsIiIiIiIlYoJNRERERKRETLCJiIiIiJSICTYRERERkRIxwSYiIiIiUiIm2PRetG3bFmPGjPlg18vIyIBEIoFMJvtg1yQiIiIqCRPsKuzevXsYNmwY6tatCw0NDUilUnh5eSEmJgYAIJFIsHfv3soN8gMxNzdHdnY2GjVqVNmhEBER0SeOX5VehXXv3h0vXrzA5s2bUa9ePdy5cwdRUVG4f/9+mft48eIF1NXV32OUylNYWAiJRAIVFfnPhcVjkEqllRQZERER0f/hDHYV9ejRI5w8eRILFy5Eu3btYGFhgebNm2PKlCn46quvYGlpCQDo1q0bJBKJeDxz5ky4uLhg/fr1sLKygqamJgDg8OHD+Oyzz2BoaAhjY2N06dIF6enp4vV69OiBgIAA8XjMmDGQSCS4cuUKgJdJro6ODo4dOya2KSgoQEBAAAwMDFCjRg0EBQVBEASxPi8vD4GBgahduzZ0dHTQokULREdHi/VhYWEwNDTE/v370aBBA2hoaCAzMxOWlpaYPXs2+vfvD319fQwZMqTEJSKXL19Gp06doKuri1q1auG7777DP//8I9bv3r0bjo6O0NLSgrGxMTp06ICnT5++83tDREREnzYm2FWUrq4udHV1sXfvXuTl5SnUx8bGAgA2bdqE7Oxs8RgA0tLS8Ouvv2LPnj1iQvr06VOMGzcOcXFxiIqKgoqKCrp164aioiIAgIeHh1zye+LECdSoUUMsi42NRX5+Plq3bi222bx5M9TU1HD+/HksXboUoaGhWL9+vVgfEBCAM2fOICIiApcuXcK3336Ljh07IjU1VWzz7NkzLFy4EOvXr0diYiJq1qwJAAgODoazszPi4+MRFBSkMP5Hjx6hffv2aNy4MeLi4nD48GHcuXMHPXv2BABkZ2ejT58+8PPzQ3JyMqKjo/HNN9/IfQB4VV5eHnJycuReRERERCXhEpEqSk1NDWFhYRg8eDBWr16NJk2awMPDA71794aTkxNMTEwAAIaGhgpLJ168eIEtW7aIbYCXy01etXHjRpiYmCApKQmNGjVC27ZtMXr0aNy7dw9qampISkpCUFAQoqOjMXToUERHR6NZs2bQ1tYW+zA3N8fixYshkUhgZ2eHv/76C4sXL8bgwYORmZmJTZs2ITMzE2ZmZgCAwMBAHD58GJs2bcK8efMAAPn5+Vi5ciWcnZ3l4mvfvj3Gjx8vHmdkZMjVr1ixAo0bNxb7KR6Tubk5rl69itzcXBQUFOCbb76BhYUFAMDR0bHU+z1//nzMmjWr1HoiIiKiYpzBrsK6d++OW7duYf/+/ejYsSOio6PRpEkThIWFvfE8CwsLueQaAFJTU9GnTx/Uq1cP+vr64pKSzMxMAECjRo1QvXp1nDhxAidPnkTjxo3RpUsXnDhxAsDLGe22bdvK9dmyZUtIJBLxuFWrVkhNTUVhYSH++usvFBYWwtbWVpyN19XVxYkTJ+SWpqirq8PJyUlhDK6urm8cY0JCAv744w+5vu3t7QEA6enpcHZ2xueffw5HR0d8++23WLduHR4+fFhqf1OmTMHjx4/FV1ZW1huvT0RERJ8uzmBXcZqamvD09ISnpyeCgoIwaNAgzJgxA76+vqWeo6Ojo1Dm7e0NCwsLrFu3DmZmZigqKkKjRo3w4sULAC93JGnTpg2io6OhoaGBtm3bwsnJCXl5ebh8+TJOnz6NwMDAMsedm5sLVVVVXLhwAaqqqnJ1urq64s9aWlpySfqbxvB6/97e3li4cKFCnampKVRVVfH777/j9OnTOHr0KJYvX45p06bh3LlzsLKyUjhHQ0MDGhoaZR0eERERfcI4g/2RadCggfigXrVq1VBYWPjWc+7fv4+UlBT88MMP+Pzzz+Hg4FDibG7xOuzo6Gi0bdsWKioqaNOmDX766Sfk5eXBzc1Nrv25c+fkjs+ePQsbGxuoqqqicePGKCwsxN27d2FtbS33UsZuIE2aNEFiYiIsLS0V+i9OziUSCdzc3DBr1izEx8dDXV0dkZGR73xtIiIi+rQxwa6i7t+/j/bt2+OXX37BpUuXcP36dezatQuLFi3C119/DQCwtLREVFQUbt++/cblD0ZGRjA2NsbatWuRlpaG48ePY9y4cQrt2rZti6SkJCQmJuKzzz4Ty8LDw+Hq6qowq5yZmYlx48YhJSUF27dvx/LlyzF69GgAgK2tLXx8fNC/f3/s2bMH169fx/nz5zF//nz89ttv73x/RowYgQcPHqBPnz6IjY1Feno6jhw5goEDB6KwsBDnzp3DvHnzEBcXh8zMTOzZswf37t2Dg4PDO1+biIiIPm1cIlJF6erqokWLFli8eDHS09ORn58Pc3NzDB48GFOnTgUAhISEYNy4cVi3bh1q166t8CBgMRUVFURERGDUqFFo1KgR7OzssGzZMoU11Y6OjjA0NBTXTQMvE+zCwkKFtgDQv39/PH/+HM2bN4eqqipGjx6NIUOGiPWbNm3CnDlzMH78eNy8eRM1atRAy5Yt0aVLl3e+P2ZmZoiJicGkSZPwxRdfIC8vDxYWFujYsSNUVFSgr6+PP//8E0uWLEFOTg4sLCwQEhKCTp06vfO1iYiI6NMmEUrbl4yISpWTkwMDAwPs7JkKbXW9yg6Hqogvt9aq7BCIiD5pxb+/Hz9+DH19/fd2HS4RISIiIiJSIibYRERERERKxASbiIiIiEiJmGATERERESkRE2wiIiIiIiVigk1EREREpERMsImIiIiIlIgJNhERERGREvGbHInegde6mu91o3oiIiKqejiDTURERESkREywiYiIiIiUiAk2EREREZESMcEmIiIiIlIiJthERERERErEBJuIiIiISIm4TR/ROzjdPRs6armVHQb9x7kfMqvsEIiI6APiDDYRERERkRIxwSYiIiIiUiIm2ERERERESsQEm4iIiIhIiZhgExEREREpERNsIiIiIiIlYoJNRERERKRETLCJiIiIiJSICTYRERERkRIxwab/HIlEgr1791Z2GEREREQVwq9Kp0rh6+uLR48elZhIZ2dnw8jI6MMHRURERKQETLDpP0cqlVZ2CEREREQVxiUi9J/z6hKRjIwMSCQS7Ny5E+7u7tDS0kKzZs1w9epVxMbGwtXVFbq6uujUqRPu3bsn18/69evh4OAATU1N2NvbY+XKlWLdixcvEBAQAFNTU2hqasLCwgLz58//kMMkIiKijxRnsKlKmDFjBpYsWYK6devCz88Pffv2hZ6eHpYuXQptbW307NkT06dPx6pVqwAA4eHhmD59OlasWIHGjRsjPj4egwcPho6ODgYMGIBly5Zh//792LlzJ+rWrYusrCxkZWWVev28vDzk5eWJxzk5Oe99zERERFQ1McGmKiEwMBBeXl4AgNGjR6NPnz6IioqCm5sbAMDf3x9hYWFi+xkzZiAkJATffPMNAMDKygpJSUlYs2YNBgwYgMzMTNjY2OCzzz6DRCKBhYXFG68/f/58zJo16/0MjoiIiD4qXCJCVYKTk5P4c61atQAAjo6OcmV3794FADx9+hTp6enw9/eHrq6u+JozZw7S09MBvHzIUiaTwc7ODqNGjcLRo0ffeP0pU6bg8ePH4utNs91ERET0aeMMNlUJ1apVE3+WSCQllhUVFQEAcnNzAQDr1q1DixYt5PpRVVUFADRp0gTXr1/HoUOHcOzYMfTs2RMdOnTA7t27S7y+hoYGNDQ0lDcgIiIi+mgxwaaPTq1atWBmZoZr167Bx8en1Hb6+vro1asXevXqhR49eqBjx4548OABqlev/gGjJSIioo8NE2yqNI8fP4ZMJpMrMzY2Vkrfs2bNwqhRo2BgYICOHTsiLy8PcXFxePjwIcaNG4fQ0FCYmpqicePGUFFRwa5duyCVSmFoaKiU6xMREdGniwk2VZro6Gg0btxYrszf318pfQ8aNAja2tr46aefMGHCBOjo6MDR0RFjxowBAOjp6WHRokVITU2FqqoqmjVrhoMHD0JFhY8lEBER0buRCIIgVHYQRFVNTk4ODAwMcKjDFeio6VV2OPQf537IrLJDICIi/N/v78ePH0NfX/+9XYfTdURERERESsQEm4iIiIhIiZhgExEREREpERNsIiIiIiIlYoJNRERERKRETLCJiIiIiJSICTYRERERkRIxwSYiIiIiUiJ+kyPRO2j9q+l73aieiIiIqh7OYBMRERERKRETbCIiIiIiJWKCTURERESkREywiYiIiIiUiAk2EREREZESMcEmIiIiIlIibtNH9A4ut/0buqp6lR0G/cc4xZpXdghERFSJOINNRERERKRETLCJiIiIiJSICTYRERERkRIxwSYiIiIiUiIm2ERERERESsQEm4iIiIhIiZhgExEREREpERNsIiIiIiIlYoJNRERERKRETLD/YzIyMiCRSCCTySo7lHcSHR0NiUSCR48efbBr+vr6omvXrh/sekREREQl+aQS7KysLPj5+cHMzAzq6uqwsLDA6NGjcf/+/coOTWRubo7s7Gw0atSoQucXJ+jFr+rVq8PDwwMnT55UcqT/PUuXLkVYWFhlh0FERESfuE8mwb527RpcXV2RmpqK7du3Iy0tDatXr0ZUVBRatWqFBw8elHruixcvPlicqqqqkEqlUFNTe6d+jh07huzsbPz5558wMzNDly5dcOfOHSVFWXlKei8KCwtRVFQEAwMDGBoafvigiIiIiF7xySTYI0aMgLq6Oo4ePQoPDw/UrVsXnTp1wrFjx3Dz5k1MmzZNbGtpaYnZs2ejf//+0NfXx5AhQwAA69atg7m5ObS1tdGtWzeEhobKJXTp6en4+uuvUatWLejq6qJZs2Y4duyYXByWlpaYN28e/Pz8oKenh7p162Lt2rVifUlLRBITE9GlSxfo6+tDT08P7u7uSE9Pf+N4jY2NIZVK0ahRI0ydOhU5OTk4d+6cWL9161a4urpCT08PUqkUffv2xd27d8X6hw8fwsfHByYmJtDS0oKNjQ02bdokF2NERARat24NTU1NNGrUCCdOnFCIIyYmBk5OTtDU1ETLli1x+fJlufpTp07B3d0dWlpaMDc3x6hRo/D06dM3vhdhYWEwNDTE/v370aBBA2hoaCAzM1NhiUhRURHmz58PKysraGlpwdnZGbt37y7TGImIiIgq6pNIsB88eIAjR45g+PDh0NLSkquTSqXw8fHBjh07IAiCWB4cHAxnZ2fEx8cjKCgIMTExGDp0KEaPHg2ZTAZPT0/MnTtXrq/c3Fx07twZUVFRiI+PR8eOHeHt7Y3MzEy5diEhIXB1dUV8fDyGDx+OYcOGISUlpcTYb968iTZt2kBDQwPHjx/HhQsX4Ofnh4KCgjKN/fnz59iyZQsAQF1dXSzPz8/H7NmzkZCQgL179yIjIwO+vr5ifVBQEJKSknDo0CEkJydj1apVqFGjhlzfEyZMwPjx4xEfH49WrVrB29tbYbnNhAkTEBISgtjYWJiYmMDb2xv5+fkAXn4g6dixI7p3745Lly5hx44dOHXqFAICAuT6eP29AIBnz55h4cKFWL9+PRITE1GzZk2Fsc+fPx9btmzB6tWrkZiYiLFjx6Jfv37iB4GyjLFYXl4ecnJy5F5EREREJZEIr2aVH6lz586hZcuWiIyMLPEhuMWLF2PcuHG4c+cOatasCUtLSzRu3BiRkZFim969eyM3NxcHDhwQy/r164cDBw688UG+Ro0aYejQoWLSaGlpCXd3d2zduhUAIAgCpFIpZs2ahaFDhyIjIwNWVlaIj4+Hi4sLpk6dioiICKSkpKBatWpvHWvx+VpaWlBRUcGzZ88gCAKaNm2KM2fOlNpHXFwcmjVrhidPnkBXVxdfffUVatSogY0bN5Z6jQULFmDSpEkAgIKCAlhZWWHkyJGYOHEioqOj0a5dO0RERKBXr14AXn7QqVOnDsLCwtCzZ08MGjQIqqqqWLNmjdj3qVOn4OHhgadPn0JTU7PE9yIsLAwDBw6ETCaDs7OzWO7r64tHjx5h7969yMvLQ/Xq1XHs2DG0atVKbDNo0CA8e/YM27Zte+MYXzdz5kzMmjVLoTymcSJ0VfXeej59WpxizSs7BCIiKkFOTg4MDAzw+PFj6Ovrv7frfBIz2MXK81nC1dVV7jglJQXNmzeXK3v9ODc3F4GBgXBwcIChoSF0dXWRnJysMIPt5OQk/iyRSCCVSuWWZ7xKJpPB3d29TMn1q3bs2IH4+Hj8+uuvsLa2RlhYmFwfFy5cgLe3N+rWrQs9PT14eHgAgBjrsGHDEBERARcXF0ycOBGnT59WuMariauamhpcXV2RnJxcapvq1avDzs5ObJOQkICwsDDo6uqKLy8vLxQVFeH69eviea+/F8DL2fhX7+Pr0tLS8OzZM3h6esr1v2XLFnF5TVnGWGzKlCl4/Pix+MrKyiq1LREREX3a3u1JuirC2toaEokEycnJ6Natm0J9cnIyjIyMYGJiIpbp6OiU+zqBgYH4/fffERwcDGtra2hpaaFHjx4KD+a9nixLJBIUFRWV2OfrS1rKytzcHDY2NrCxsUFBQQG6deuGy5cvQ0NDA0+fPoWXlxe8vLwQHh4OExMTZGZmwsvLS4y1U6dOuHHjBg4ePIjff/8dn3/+OUaMGIHg4OAKxVOS3NxcfP/99xg1apRCXd26dcWfS3ovtLS0IJFI3tg3APz222+oXbu2XJ2GhgaA8o1RQ0NDPI+IiIjoTT6JGWxjY2N4enpi5cqVeP78uVzd7du3ER4ejl69er0xYbOzs0NsbKxc2evHMTEx8PX1Rbdu3eDo6AipVIqMjIx3it3JyQknT54U1y1XRI8ePaCmpoaVK1cCAK5cuYL79+9jwYIFcHd3h729fYkz6CYmJhgwYAB++eUXLFmyRO5hTAA4e/as+HNBQQEuXLgABweHUts8fPgQV69eFds0adIESUlJsLa2Vni9ul68Il59+PH1vs3N/++/7982RiIiIqLy+iQSbABYsWIF8vLy4OXlhT///BNZWVk4fPgwPD09Ubt2bYUHFl83cuRIHDx4EKGhoUhNTcWaNWtw6NAhuaTcxsYGe/bsgUwmQ0JCAvr27VvqzHRZBQQEICcnB71790ZcXBxSU1OxdevWUh+KLIlEIsGoUaOwYMECPHv2DHXr1oW6ujqWL1+Oa9euYf/+/Zg9e7bcOdOnT8e+ffuQlpaGxMREHDhwQCF5/vnnnxEZGYkrV65gxIgRePjwIfz8/OTa/Pjjj4iKisLly5fh6+uLGjVqiOvgJ02ahNOnTyMgIAAymQypqanYt2+fwkOOFaGnp4fAwECMHTsWmzdvRnp6Oi5evIjly5dj8+bNZR4jERERUXl9Mgm2jY0N4uLiUK9ePfTs2RP169fHkCFD0K5dO5w5cwbVq1d/4/lubm5YvXo1QkND4ezsjMOHD2Ps2LHQ1NQU24SGhsLIyAitW7eGt7c3vLy80KRJk3eK29jYGMePH0dubi48PDzQtGlTrFu3rtxrsgcMGID8/HysWLECJiYmCAsLw65du9CgQQMsWLBAYVmEuro6pkyZAicnJ7Rp0waqqqqIiIiQa7NgwQIsWLAAzs7OOHXqFPbv36+wC8eCBQswevRoNG3aFLdv38b//vc/cXbayckJJ06cwNWrV+Hu7o7GjRtj+vTpMDMzq8CdUjR79mwEBQVh/vz5cHBwQMeOHfHbb7/BysqqzGMkIiIiKq9PYheR92Xw4MG4cuXKJ/Etia96faeTT1HxU8jcRYRKwl1EiIj+mz7ULiKfxEOOyhIcHAxPT0/o6Ojg0KFD2Lx5s7iumYiIiIgIYIJdLufPn8eiRYvw5MkT1KtXD8uWLcOgQYMqOywiIiIi+g9hgl0OO3furOwQ/hMsLS3Ltac4ERER0afkk3nIkYiIiIjoQ2CCTURERESkREywiYiIiIiUiAk2EREREZESMcEmIiIiIlIi7iJC9A4aRdd5rxvVExERUdXDGWwiIiIiIiVigk1EREREpERcIkJUAcVftJOTk1PJkRAREVFZFf/eft9fmMcEm6gC7t+/DwAwNzev5EiIiIiovJ48eQIDA4P31j8TbKIKqF69OgAgMzPzvf4F/S/JycmBubk5srKyPqkHOz/FcXPMHPPHimPmmAVBwJMnT2BmZvZeY2CCTVQBKiovH18wMDD4ZP7BKqavr//JjRn4NMfNMX8aOOZPA8f8fz7ExBgfciQiIiIiUiIm2ERERERESsQEm6gCNDQ0MGPGDGhoaFR2KB/Mpzhm4NMcN8f8aeCYPw0cc+WQCO97nxIiIiIiok8IZ7CJiIiIiJSICTYRERERkRIxwSYiIiIiUiIm2ERERERESsQEm6gCfv75Z1haWkJTUxMtWrTA+fPnKzukMpk/fz6aNWsGPT091KxZE127dkVKSopcm3///RcjRoyAsbExdHV10b17d9y5c0euTWZmJr788ktoa2ujZs2amDBhAgoKCuTaREdHo0mTJtDQ0IC1tTXCwsLe9/DKZMGCBZBIJBgzZoxY9jGO+ebNm+jXrx+MjY2hpaUFR0dHxMXFifWCIGD69OkwNTWFlpYWOnTogNTUVLk+Hjx4AB8fH+jr68PQ0BD+/v7Izc2Va3Pp0iW4u7tDU1MT5ubmWLRo0QcZ3+sKCwsRFBQEKysraGlpoX79+pg9ezZefY7/Yxjzn3/+CW9vb5iZmUEikWDv3r1y9R9yjLt27YK9vT00NTXh6OiIgwcPKn28wJvHnJ+fj0mTJsHR0RE6OjowMzND//79cevWrY92zK8bOnQoJBIJlixZIlf+MY45OTkZX331FQwMDKCjo4NmzZohMzNTrP9P/VsuEFG5RERECOrq6sLGjRuFxMREYfDgwYKhoaFw586dyg7trby8vIRNmzYJly9fFmQymdC5c2ehbt26Qm5urthm6NChgrm5uRAVFSXExcUJLVu2FFq3bi3WFxQUCI0aNRI6dOggxMfHCwcPHhRq1KghTJkyRWxz7do1QVtbWxg3bpyQlJQkLF++XFBVVRUOHz78Qcf7uvPnzwuWlpaCk5OTMHr0aLH8YxvzgwcPBAsLC8HX11c4d+6ccO3aNeHIkSNCWlqa2GbBggWCgYGBsHfvXiEhIUH46quvBCsrK+H58+dim44dOwrOzs7C2bNnhZMnTwrW1tZCnz59xPrHjx8LtWrVEnx8fITLly8L27dvF7S0tIQ1a9Z80PEKgiDMnTtXMDY2Fg4cOCBcv35d2LVrl6CrqyssXbpUbPMxjPngwYPCtGnThD179ggAhMjISLn6DzXGmJgYQVVVVVi0aJGQlJQk/PDDD0K1atWEv/7664OO+dGjR0KHDh2EHTt2CFeuXBHOnDkjNG/eXGjatKlcHx/TmF+1Z88ewdnZWTAzMxMWL178UY85LS1NqF69ujBhwgTh4sWLQlpamrBv3z65373/pX/LmWATlVPz5s2FESNGiMeFhYWCmZmZMH/+/EqMqmLu3r0rABBOnDghCMLLX1bVqlUTdu3aJbZJTk4WAAhnzpwRBOHlP4IqKirC7du3xTarVq0S9PX1hby8PEEQBGHixIlCw4YN5a7Vq1cvwcvL630PqVRPnjwRbGxshN9//13w8PAQE+yPccyTJk0SPvvss1Lri4qKBKlUKvz0009i2aNHjwQNDQ1h+/btgiAIQlJSkgBAiI2NFdscOnRIkEgkws2bNwVBEISVK1cKRkZG4j0ovradnZ2yh/RWX375peDn5ydX9s033wg+Pj6CIHycY349CfmQY+zZs6fw5ZdfysXTokUL4fvvv1fqGF/3pmSz2Pnz5wUAwo0bNwRB+HjH/Pfffwu1/1979x4UVfn/Afy9uCwXDUEQNnAWWS6ClwBdxc3Ke6s5o+GUZoQojUwgAQ6DOmNmZPq1Ga00StFpNEsjm9EsaQBBUjTFQBYBV8DxktOAlIh4DXSf3x8NZzyymvSFXb77e79mdoY9z2cfPp8zy7OfOZ599PMT1dXVwt/fX9Zg22PNc+fOFW+88cYjX9Pb1nLeIkLUBW1tbSgvL8eUKVOkYw4ODpgyZQqOHz9uw8z+nevXrwMABgwYAAAoLy9He3u7rL7Q0FBoNBqpvuPHj2PEiBHw8fGRYgwGA1pbW1FTUyPFPDhHR4wtz9HixYsxY8aMTnnZY80//PADdDodXn31VXh7eyMyMhLbtm2Txi9cuIDGxkZZvv3790dUVJSsZnd3d+h0OilmypQpcHBwQGlpqRTzwgsvQKVSSTEGgwG1tbW4du1aT5cp8+yzz6KoqAh1dXUAgMrKShw9ehTTp08HYJ81P8yaNfam9/vDrl+/DoVCAXd3dwD2WbPZbEZsbCwyMjIwbNiwTuP2VrPZbEZubi5CQkJgMBjg7e2NqKgo2W0kvW0tZ4NN1AV//vkn7t+/L/vjBAAfHx80NjbaKKt/x2w2Iy0tDePGjcPw4cMBAI2NjVCpVNIHU4cH62tsbLRYf8fY42JaW1tx586dnijnsXJycnDq1Cn85z//6TRmjzWfP38emzdvRnBwMPLz85GYmIiUlBR8+eWXspwf9z5ubGyEt7e3bFypVGLAgAFdOi/Wsnz5crz22msIDQ2Fo6MjIiMjkZaWhpiYGFk+9lTzw6xZ46NibH0O7t69i2XLlmHevHlwc3MDYJ81f/jhh1AqlUhJSbE4bm81NzU14ebNm1i3bh2mTZuGgoICREdHY/bs2Th8+LCUa29ay5VdqpCI7MbixYtRXV2No0eP2jqVHnX58mWkpqbi4MGDcHZ2tnU6VmE2m6HT6bB27VoAQGRkJKqrq7FlyxbExcXZOLuesWfPHuzatQu7d+/GsGHDYDQakZaWBl9fX7utmeTa29sxZ84cCCGwefNmW6fTY8rLy7Fx40acOnUKCoXC1ulYhdlsBgDMmjULS5YsAQBERETgl19+wZYtWzB+/HhbpmcRr2ATdYGXlxf69OnT6VvJV65cgVqttlFWXZecnIwDBw6guLgYgwYNko6r1Wq0tbWhpaVFFv9gfWq12mL9HWOPi3Fzc4OLi0t3l/NY5eXlaGpqwsiRI6FUKqFUKnH48GFs2rQJSqUSPj4+dlfz008/jaFDh8qOhYWFSd+278j5ce9jtVqNpqYm2fi9e/fQ3NzcpfNiLRkZGdJV7BEjRiA2NhZLliyR/tXCHmt+mDVrfFSMrc5BR3N96dIlHDx4ULp6DdhfzSUlJWhqaoJGo5HWtEuXLiE9PR2DBw+WcrWnmr28vKBUKv9xXetNazkbbKIuUKlUGDVqFIqKiqRjZrMZRUVF0Ov1NszsyQghkJycjH379uHQoUMICAiQjY8aNQqOjo6y+mpra/Hbb79J9en1elRVVckW744PtI7FT6/Xy+boiLHFOZo8eTKqqqpgNBqlh06nQ0xMjPSzvdU8bty4Ttsv1tXVwd/fHwAQEBAAtVoty7e1tRWlpaWymltaWlBeXi7FHDp0CGazGVFRUVLMkSNH0N7eLsUcPHgQQ4YMgYeHR4/VZ8nt27fh4CD/SOvTp4905csea36YNWvsTe/3jua6vr4ehYWF8PT0lI3bW82xsbE4ffq0bE3z9fVFRkYG8vPzpVztqWaVSoXRo0c/dl3rdZ9fXfpKJBGJnJwc4eTkJHbs2CHOnDkjEhIShLu7u+xbyb1VYmKi6N+/v/j5559FQ0OD9Lh9+7YU89ZbbwmNRiMOHTokysrKhF6vF3q9Xhrv2OboxRdfFEajUeTl5YmBAwda3OYoIyNDmEwm8dlnn/WKbfo6PLiLiBD2V/PJkyeFUqkUa9asEfX19WLXrl3C1dVVfP3111LMunXrhLu7u9i/f784ffq0mDVrlsXt3CIjI0Vpaak4evSoCA4Olm3z1dLSInx8fERsbKyorq4WOTk5wtXV1Sbb9MXFxQk/Pz9pm769e/cKLy8vsXTpUinGHmq+ceOGqKioEBUVFQKA+Oijj0RFRYW0Y4a1ajx27JhQKpVi/fr1wmQyiVWrVvXY9m2Pq7mtrU3MnDlTDBo0SBiNRtm69uDuGPZUsyUP7yJijzXv3btXODo6iq1bt4r6+npp+7ySkhJpjt60lrPBJvoXPv30U6HRaIRKpRJjxowRJ06csHVKTwSAxcf27dulmDt37oikpCTh4eEhXF1dRXR0tGhoaJDNc/HiRTF9+nTh4uIivLy8RHp6umhvb5fFFBcXi4iICKFSqYRWq5X9Dlt7uMG2x5p//PFHMXz4cOHk5CRCQ0PF1q1bZeNms1msXLlS+Pj4CCcnJzF58mRRW1sri7l69aqYN2+e6Nevn3BzcxMLFy4UN27ckMVUVlaK5557Tjg5OQk/Pz+xbt26Hq/NktbWVpGamio0Go1wdnYWWq1WrFixQtZk2UPNxcXFFv+G4+LihBDWrXHPnj0iJCREqFQqMWzYMJGbm2v1mi9cuPDIda24uNgua7bEUoNtjzV/8cUXIigoSDg7O4vw8HDx/fffy+boTWu5QogH/psrIiIiIiL6r/AebCIiIiKibsQGm4iIiIioG7HBJiIiIiLqRmywiYiIiIi6ERtsIiIiIqJuxAabiIiIiKgbscEmIiIiIupGbLCJiOh/3o4dO+Du7m7rNIiIALDBJiIiG7h8+TLi4+Ph6+sLlUoFf39/pKam4urVq7ZOzaJz585h4cKFGDRoEJycnBAQEIB58+ahrKzMqnlcvHgRCoUCRqPRqr+XiLqGDTYREVnV+fPnodPpUF9fj2+++Qbnzp3Dli1bUFRUBL1ej+bm5ke+tq2trcfyam9vt3i8rKwMo0aNQl1dHbKzs3HmzBns27cPoaGhSE9P77F8iOh/FxtsIiKyqsWLF0OlUqGgoADjx4+HRqPB9OnTUVhYiN9//x0rVqyQYgcPHozVq1dj/vz5cHNzQ0JCAoC/bwnRaDRwdXVFdHS0xSvf+/fvx8iRI+Hs7AytVovMzEzcu3dPGlcoFNi8eTNmzpyJvn37Ys2aNZ3mEEJgwYIFCA4ORklJCWbMmIHAwEBERERg1apV2L9/vxRbVVWFSZMmwcXFBZ6enkhISMDNmzel8QkTJiAtLU02/8svv4wFCxbI6l27di3i4+Px1FNPQaPRYOvWrdJ4QEAAACAyMhIKhQITJkx4spNORFbFBpuIiKymubkZ+fn5SEpKgouLi2xMrVYjJiYG3377LYQQ0vH169cjPDwcFRUVWLlyJUpLS/Hmm28iOTkZRqMREydOxAcffCCbq6SkBPPnz0dqairOnDmD7Oxs7Nixo1MT/d577yE6OhpVVVWIj4/vlK/RaERNTQ3S09Ph4ND5I7Pjvu9bt27BYDDAw8MDv/76K7777jsUFhYiOTm5y+dow4YN0Ol0qKioQFJSEhITE1FbWwsAOHnyJACgsLAQDQ0N2Lt3b5fnJ6KexwabiIispr6+HkIIhIWFWRwPCwvDtWvX8Mcff0jHJk2ahPT0dAQGBiIwMBAbN27EtGnTsHTpUoSEhCAlJQUGg0E2T2ZmJpYvX464uDhotVpMnToVq1evRnZ2tizu9ddfx8KFC6HVaqHRaCzmCwChoaGPrWv37t24e/cudu7cieHDh2PSpEnIysrCV199hStXrjzRuenw0ksvISkpCUFBQVi2bBm8vLxQXFwMABg4cCAAwNPTE2q1GgMGDOjS3ERkHWywiYjI6h68Qv1PdDqd7LnJZEJUVJTsmF6vlz2vrKzE+++/j379+kmPRYsWoaGhAbdv337k3P82T5PJhPDwcPTt21c6Nm7cOJjNZunq85N65plnpJ8VCgXUajWampq6NAcR2ZbS1gkQEdH/H0FBQVAoFDCZTIiOju40bjKZ4OHhIV2pBSBrWp/UzZs3kZmZidmzZ3cac3Z2fuK5Q0JCAABnz55FZGRkl/N4kIODQ6eG3dIXKx0dHWXPFQoFzGbzf/W7ici6eAWbiIisxtPTE1OnTsXnn3+OO3fuyMYaGxuxa9cuzJ07FwqF4pFzhIWFobS0VHbsxIkTsucjR45EbW0tgoKCOj0s3Uv9KBERERg6dCg2bNhgscltaWmRcqqsrMStW7eksWPHjsHBwQFDhgwB8PftHQ0NDdL4/fv3UV1d/cS5AIBKpZJeS0S9FxtsIiKyqqysLPz1118wGAw4cuQILl++jLy8PEydOhV+fn4Wd/N4UEpKCvLy8rB+/XrU19cjKysLeXl5sph3330XO3fuRGZmJmpqamAymZCTk4N33nmnS7kqFAps374ddXV1eP755/HTTz/h/PnzOH36NNasWYNZs2YBAGJiYuDs7Iy4uDhUV1ejuLgYb7/9NmJjY+Hj4wPg73vJc3NzkZubi7NnzyIxMVFq0J+Ut7c3XFxckJeXhytXruD69etdej0RWQcbbCIisqrg4GCUlZVBq9Vizpw5CAwMREJCAiZOnIjjx4//4xf3xo4di23btmHjxo0IDw9HQUFBp8bZYDDgwIEDKCgowOjRozF27Fh8/PHH8Pf373K+Y8aMQVlZGYKCgrBo0SKEhYVh5syZqKmpwSeffAIAcHV1RX5+PpqbmzF69Gi88sormDx5MrKysqR54uPjERcXh/nz52P8+PHQarWYOHFil3JRKpXYtGkTsrOz4evrKzX4RNS7KERXvmlCRERERESPxSvYRERERETdiA02EREREVE3YoNNRERERNSN2GATEREREXUjNthERERERN2IDTYRERERUTdig01ERERE1I3YYBMRERERdSM22ERERERE3YgNNhERERFRN2KDTURERETUjdhgExERERF1o/8DUOvTMjZI+g4AAAAASUVORK5CYII="/>
          <p:cNvSpPr>
            <a:spLocks noChangeAspect="1" noChangeArrowheads="1"/>
          </p:cNvSpPr>
          <p:nvPr/>
        </p:nvSpPr>
        <p:spPr bwMode="auto">
          <a:xfrm>
            <a:off x="178904" y="3651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79" y="1258440"/>
            <a:ext cx="7863398" cy="5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1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1652" y="609600"/>
            <a:ext cx="5625548" cy="5811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95" y="609600"/>
            <a:ext cx="6059557" cy="58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4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3909"/>
            <a:ext cx="8087139" cy="5095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Product Popularity and Trends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540" y="1746112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Top </a:t>
            </a:r>
            <a:r>
              <a:rPr lang="en-US" sz="2400" b="1" dirty="0"/>
              <a:t>Products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Bananas, organic apples, and bottled water are among the most frequently purchased items.</a:t>
            </a:r>
          </a:p>
          <a:p>
            <a:pPr lvl="1"/>
            <a:r>
              <a:rPr lang="en-US" sz="2400" dirty="0"/>
              <a:t>Products in the </a:t>
            </a:r>
            <a:r>
              <a:rPr lang="en-US" sz="2400" b="1" dirty="0"/>
              <a:t>produce department</a:t>
            </a:r>
            <a:r>
              <a:rPr lang="en-US" sz="2400" dirty="0"/>
              <a:t> dominate sales, accounting for over 30% of total orders.</a:t>
            </a:r>
          </a:p>
          <a:p>
            <a:r>
              <a:rPr lang="en-US" sz="2400" b="1" dirty="0"/>
              <a:t>Reordering Trends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Products in high-necessity categories (e.g., dairy, beverages) have a reorder rate of 70%+, reflecting their role as staples in customer baskets.</a:t>
            </a:r>
          </a:p>
          <a:p>
            <a:r>
              <a:rPr lang="en-US" sz="2400" b="1" dirty="0"/>
              <a:t>Low-Performing Products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Specialty or niche items, such as gourmet foods or lesser-known brands, exhibit low order and reorder rates.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35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" y="139355"/>
            <a:ext cx="11728173" cy="65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49" y="241036"/>
            <a:ext cx="11275290" cy="64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7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488" y="848139"/>
            <a:ext cx="7252252" cy="8675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3. Anomalies and Patterns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784" y="1472465"/>
            <a:ext cx="4548808" cy="415773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Aisle </a:t>
            </a:r>
            <a:r>
              <a:rPr lang="en-US" sz="2400" b="1" dirty="0"/>
              <a:t>and Department Insights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High concentration of orders from a few aisles (e.g., fresh produce and dairy) while some aisles (e.g., personal care, baby products) have low engagement.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36" y="636104"/>
            <a:ext cx="6364356" cy="58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4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3908"/>
            <a:ext cx="8007626" cy="7480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Actionable 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95" y="188843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1</a:t>
            </a:r>
            <a:r>
              <a:rPr lang="en-US" sz="2400" b="1" dirty="0"/>
              <a:t>. Improving Customer Retention</a:t>
            </a:r>
          </a:p>
          <a:p>
            <a:r>
              <a:rPr lang="en-US" sz="2400" b="1" dirty="0"/>
              <a:t>Personalized Marketing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Leverage customer purchase history to send tailored product recommendations.</a:t>
            </a:r>
          </a:p>
          <a:p>
            <a:pPr lvl="1"/>
            <a:r>
              <a:rPr lang="en-US" sz="2400" dirty="0"/>
              <a:t>Offer discounts or loyalty rewards on frequently purchased items to incentivize repeat purchases.</a:t>
            </a:r>
          </a:p>
          <a:p>
            <a:r>
              <a:rPr lang="en-US" sz="2400" b="1" dirty="0"/>
              <a:t>Engage New Customers</a:t>
            </a:r>
            <a:r>
              <a:rPr lang="en-US" sz="2400" dirty="0" smtClean="0"/>
              <a:t>: Provide </a:t>
            </a:r>
            <a:r>
              <a:rPr lang="en-US" sz="2400" dirty="0"/>
              <a:t>incentives (e.g., free delivery or discounts) for placing additional orders within their first month.</a:t>
            </a:r>
          </a:p>
          <a:p>
            <a:r>
              <a:rPr lang="en-US" sz="2400" dirty="0"/>
              <a:t>Recommend popular products like bananas or dairy staples in targeted emails to help customers build a habitual shopping pattern.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955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589</TotalTime>
  <Words>336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Instacart Market Basket Analysis</vt:lpstr>
      <vt:lpstr>TOP 10 REORDER PRODUCT </vt:lpstr>
      <vt:lpstr>Order Timing: (Order Analysis) </vt:lpstr>
      <vt:lpstr>PowerPoint Presentation</vt:lpstr>
      <vt:lpstr>2. Product Popularity and Trends </vt:lpstr>
      <vt:lpstr>PowerPoint Presentation</vt:lpstr>
      <vt:lpstr>PowerPoint Presentation</vt:lpstr>
      <vt:lpstr>3. Anomalies and Patterns </vt:lpstr>
      <vt:lpstr>Actionable Recommendations </vt:lpstr>
      <vt:lpstr>2. Increasing Product Sales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REORDER PRODUCT WEEKLY</dc:title>
  <dc:creator>Sanjay</dc:creator>
  <cp:lastModifiedBy>Sanjay</cp:lastModifiedBy>
  <cp:revision>26</cp:revision>
  <dcterms:created xsi:type="dcterms:W3CDTF">2024-11-08T10:57:37Z</dcterms:created>
  <dcterms:modified xsi:type="dcterms:W3CDTF">2024-12-18T17:31:49Z</dcterms:modified>
</cp:coreProperties>
</file>