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type="screen4x3"/>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14:cpLocks xmlns:a14="http://schemas.microsoft.com/office/drawing/2010/main"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14:cpLocks xmlns:a14="http://schemas.microsoft.com/office/drawing/2010/main"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14:cpLocks xmlns:a14="http://schemas.microsoft.com/office/drawing/2010/main"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14:cpLocks xmlns:a14="http://schemas.microsoft.com/office/drawing/2010/main"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14:cpLocks xmlns:a14="http://schemas.microsoft.com/office/drawing/2010/main"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14:cpLocks xmlns:a14="http://schemas.microsoft.com/office/drawing/2010/main"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14:cpLocks xmlns:a14="http://schemas.microsoft.com/office/drawing/2010/main" noGrp="1" noRot="1" noChangeAspect="1"/>
          </p:cNvSpPr>
          <p:nvPr>
            <p:ph type="sldImg"/>
          </p:nvPr>
        </p:nvSpPr>
        <p:spPr/>
      </p:sp>
      <p:sp>
        <p:nvSpPr>
          <p:cNvPr id="3" name="Notes Placeholder 2"/>
          <p:cNvSpPr>
            <a14:cpLocks xmlns:a14="http://schemas.microsoft.com/office/drawing/2010/main" noGrp="1"/>
          </p:cNvSpPr>
          <p:nvPr>
            <p:ph type="body" idx="1"/>
          </p:nvPr>
        </p:nvSpPr>
        <p:spPr/>
        <p:txBody>
          <a:bodyPr/>
          <a:lstStyle/>
          <a:p>
            <a:endParaRPr lang="en-IN" dirty="0"/>
          </a:p>
        </p:txBody>
      </p:sp>
      <p:sp>
        <p:nvSpPr>
          <p:cNvPr id="4" name="Slide Number Placeholder 3"/>
          <p:cNvSpPr>
            <a14:cpLocks xmlns:a14="http://schemas.microsoft.com/office/drawing/2010/main"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14:cpLocks xmlns:a14="http://schemas.microsoft.com/office/drawing/2010/main" noGrp="1" noRot="1" noChangeAspect="1"/>
          </p:cNvSpPr>
          <p:nvPr>
            <p:ph type="sldImg"/>
          </p:nvPr>
        </p:nvSpPr>
        <p:spPr/>
      </p:sp>
      <p:sp>
        <p:nvSpPr>
          <p:cNvPr id="3" name="Notes Placeholder 2"/>
          <p:cNvSpPr>
            <a14:cpLocks xmlns:a14="http://schemas.microsoft.com/office/drawing/2010/main" noGrp="1"/>
          </p:cNvSpPr>
          <p:nvPr>
            <p:ph type="body" idx="1"/>
          </p:nvPr>
        </p:nvSpPr>
        <p:spPr/>
        <p:txBody>
          <a:bodyPr>
            <a:normAutofit/>
          </a:bodyPr>
          <a:lstStyle/>
          <a:p>
            <a:endParaRPr lang="en-US" dirty="0"/>
          </a:p>
        </p:txBody>
      </p:sp>
      <p:sp>
        <p:nvSpPr>
          <p:cNvPr id="4" name="Slide Number Placeholder 3"/>
          <p:cNvSpPr>
            <a14:cpLocks xmlns:a14="http://schemas.microsoft.com/office/drawing/2010/main" noGrp="1"/>
          </p:cNvSpPr>
          <p:nvPr>
            <p:ph type="sldNum" sz="quarter" idx="10"/>
          </p:nvPr>
        </p:nvSpPr>
        <p:spPr/>
        <p:txBody>
          <a:bodyPr/>
          <a:lstStyle/>
          <a:p>
            <a:fld id="{F7F439ED-1E90-4106-847A-8EF19031FE2F}"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14:cpLocks xmlns:a14="http://schemas.microsoft.com/office/drawing/2010/main" noGrp="1" noRot="1" noChangeAspect="1"/>
          </p:cNvSpPr>
          <p:nvPr>
            <p:ph type="sldImg"/>
          </p:nvPr>
        </p:nvSpPr>
        <p:spPr/>
      </p:sp>
      <p:sp>
        <p:nvSpPr>
          <p:cNvPr id="3" name="Notes Placeholder 2"/>
          <p:cNvSpPr>
            <a14:cpLocks xmlns:a14="http://schemas.microsoft.com/office/drawing/2010/main" noGrp="1"/>
          </p:cNvSpPr>
          <p:nvPr>
            <p:ph type="body" idx="1"/>
          </p:nvPr>
        </p:nvSpPr>
        <p:spPr/>
        <p:txBody>
          <a:bodyPr>
            <a:normAutofit/>
          </a:bodyPr>
          <a:lstStyle/>
          <a:p>
            <a:endParaRPr lang="en-US" dirty="0"/>
          </a:p>
        </p:txBody>
      </p:sp>
      <p:sp>
        <p:nvSpPr>
          <p:cNvPr id="4" name="Slide Number Placeholder 3"/>
          <p:cNvSpPr>
            <a14:cpLocks xmlns:a14="http://schemas.microsoft.com/office/drawing/2010/main" noGrp="1"/>
          </p:cNvSpPr>
          <p:nvPr>
            <p:ph type="sldNum" sz="quarter" idx="10"/>
          </p:nvPr>
        </p:nvSpPr>
        <p:spPr/>
        <p:txBody>
          <a:bodyPr/>
          <a:lstStyle/>
          <a:p>
            <a:fld id="{F7F439ED-1E90-4106-847A-8EF19031FE2F}"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14:cpLocks xmlns:a14="http://schemas.microsoft.com/office/drawing/2010/main" noGrp="1" noRot="1" noChangeAspect="1"/>
          </p:cNvSpPr>
          <p:nvPr>
            <p:ph type="sldImg"/>
          </p:nvPr>
        </p:nvSpPr>
        <p:spPr/>
      </p:sp>
      <p:sp>
        <p:nvSpPr>
          <p:cNvPr id="3" name="Notes Placeholder 2"/>
          <p:cNvSpPr>
            <a14:cpLocks xmlns:a14="http://schemas.microsoft.com/office/drawing/2010/main" noGrp="1"/>
          </p:cNvSpPr>
          <p:nvPr>
            <p:ph type="body" idx="1"/>
          </p:nvPr>
        </p:nvSpPr>
        <p:spPr/>
        <p:txBody>
          <a:bodyPr>
            <a:normAutofit/>
          </a:bodyPr>
          <a:lstStyle/>
          <a:p>
            <a:endParaRPr lang="en-US" dirty="0"/>
          </a:p>
        </p:txBody>
      </p:sp>
      <p:sp>
        <p:nvSpPr>
          <p:cNvPr id="4" name="Slide Number Placeholder 3"/>
          <p:cNvSpPr>
            <a14:cpLocks xmlns:a14="http://schemas.microsoft.com/office/drawing/2010/main" noGrp="1"/>
          </p:cNvSpPr>
          <p:nvPr>
            <p:ph type="sldNum" sz="quarter" idx="10"/>
          </p:nvPr>
        </p:nvSpPr>
        <p:spPr/>
        <p:txBody>
          <a:bodyPr/>
          <a:lstStyle/>
          <a:p>
            <a:fld id="{F7F439ED-1E90-4106-847A-8EF19031FE2F}"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14:cpLocks xmlns:a14="http://schemas.microsoft.com/office/drawing/2010/main" noGrp="1" noRot="1" noChangeAspect="1"/>
          </p:cNvSpPr>
          <p:nvPr>
            <p:ph type="sldImg"/>
          </p:nvPr>
        </p:nvSpPr>
        <p:spPr/>
      </p:sp>
      <p:sp>
        <p:nvSpPr>
          <p:cNvPr id="3" name="Notes Placeholder 2"/>
          <p:cNvSpPr>
            <a14:cpLocks xmlns:a14="http://schemas.microsoft.com/office/drawing/2010/main" noGrp="1"/>
          </p:cNvSpPr>
          <p:nvPr>
            <p:ph type="body" idx="1"/>
          </p:nvPr>
        </p:nvSpPr>
        <p:spPr/>
        <p:txBody>
          <a:bodyPr>
            <a:normAutofit/>
          </a:bodyPr>
          <a:lstStyle/>
          <a:p>
            <a:endParaRPr lang="en-US" dirty="0"/>
          </a:p>
        </p:txBody>
      </p:sp>
      <p:sp>
        <p:nvSpPr>
          <p:cNvPr id="4" name="Slide Number Placeholder 3"/>
          <p:cNvSpPr>
            <a14:cpLocks xmlns:a14="http://schemas.microsoft.com/office/drawing/2010/main" noGrp="1"/>
          </p:cNvSpPr>
          <p:nvPr>
            <p:ph type="sldNum" sz="quarter" idx="10"/>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p:txBody>
      </p:sp>
      <p:sp>
        <p:nvSpPr>
          <p:cNvPr id="3" name="Holder 3"/>
          <p:cNvSpPr>
            <a14:cpLocks xmlns:a14="http://schemas.microsoft.com/office/drawing/2010/main"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type="body" idx="1"/>
          </p:nvPr>
        </p:nvSpPr>
        <p:spPr/>
        <p:txBody>
          <a:bodyPr lIns="0" tIns="0" rIns="0" bIns="0"/>
          <a:lstStyle>
            <a:lvl1pPr>
              <a:defRPr/>
            </a:lvl1pPr>
          </a:lstStyle>
          <a:p/>
        </p:txBody>
      </p:sp>
      <p:sp>
        <p:nvSpPr>
          <p:cNvPr id="4" name="Holder 4"/>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14:cpLocks xmlns:a14="http://schemas.microsoft.com/office/drawing/2010/main"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14:cpLocks xmlns:a14="http://schemas.microsoft.com/office/drawing/2010/main"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14:cpLocks xmlns:a14="http://schemas.microsoft.com/office/drawing/2010/main"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14:cpLocks xmlns:a14="http://schemas.microsoft.com/office/drawing/2010/main"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14:cpLocks xmlns:a14="http://schemas.microsoft.com/office/drawing/2010/main"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14:cpLocks xmlns:a14="http://schemas.microsoft.com/office/drawing/2010/main"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itchFamily="18" charset="0"/>
                <a:cs typeface="Times New Roman" pitchFamily="18" charset="0"/>
              </a:rPr>
              <a:t>Employee Data Analysis using Excel</a:t>
            </a:r>
            <a:r>
              <a:rPr lang="en-US" b="1" i="0" dirty="0">
                <a:solidFill>
                  <a:srgbClr val="0F0F0F"/>
                </a:solidFill>
                <a:effectLst/>
                <a:latin typeface="Times New Roman" pitchFamily="18" charset="0"/>
                <a:cs typeface="Times New Roman" pitchFamily="18" charset="0"/>
              </a:rPr>
              <a:t> </a:t>
            </a:r>
            <a:br>
              <a:rPr lang="en-US" b="1" i="0" dirty="0">
                <a:solidFill>
                  <a:srgbClr val="0F0F0F"/>
                </a:solidFill>
                <a:effectLst/>
                <a:latin typeface="Roboto"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20240"/>
          </a:xfrm>
          <a:prstGeom prst="rect">
            <a:avLst/>
          </a:prstGeom>
          <a:noFill/>
        </p:spPr>
        <p:txBody>
          <a:bodyPr wrap="square" rtlCol="0">
            <a:spAutoFit/>
          </a:bodyPr>
          <a:lstStyle/>
          <a:p>
            <a:r>
              <a:rPr lang="en-US" sz="2400" dirty="0"/>
              <a:t>STUDENT NAME: </a:t>
            </a:r>
            <a:r>
              <a:rPr lang="en-AU" altLang="en-US" sz="2400" dirty="0"/>
              <a:t>E.SANTHOSH</a:t>
            </a:r>
            <a:endParaRPr lang="en-AU" altLang="en-US" sz="2400" dirty="0"/>
          </a:p>
          <a:p>
            <a:r>
              <a:rPr lang="en-US" sz="2400" dirty="0"/>
              <a:t>REGISTER NO: 312210</a:t>
            </a:r>
            <a:r>
              <a:rPr lang="en-AU" altLang="en-US" sz="2400" dirty="0"/>
              <a:t>650</a:t>
            </a:r>
            <a:endParaRPr lang="en-AU" altLang="en-US" sz="2400" dirty="0"/>
          </a:p>
          <a:p>
            <a:r>
              <a:rPr lang="en-US" sz="2400" dirty="0"/>
              <a:t>DEPARTMENT:B.COM(</a:t>
            </a:r>
            <a:r>
              <a:rPr lang="en-AU" altLang="en-US" sz="2400" dirty="0"/>
              <a:t>GENERAL</a:t>
            </a:r>
            <a:r>
              <a:rPr lang="en-US" sz="2400" dirty="0"/>
              <a:t>)</a:t>
            </a:r>
            <a:endParaRPr lang="en-US" sz="2400" dirty="0"/>
          </a:p>
          <a:p>
            <a:r>
              <a:rPr lang="en-US" sz="2400" dirty="0"/>
              <a:t>COLLEGE: SRM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endParaRPr lang="en-US" dirty="0"/>
          </a:p>
          <a:p>
            <a:r>
              <a:rPr lang="en-US" b="1" dirty="0"/>
              <a:t>Exploratory Data Analysis (EDA):</a:t>
            </a:r>
            <a:r>
              <a:rPr lang="en-US" dirty="0"/>
              <a:t> Understanding the data distribution and </a:t>
            </a:r>
            <a:r>
              <a:rPr lang="en-US" sz="2000" dirty="0"/>
              <a:t>identifying</a:t>
            </a:r>
            <a:r>
              <a:rPr lang="en-US" dirty="0"/>
              <a:t> initial patterns</a:t>
            </a:r>
            <a:endParaRPr lang="en-US" dirty="0"/>
          </a:p>
          <a:p>
            <a:r>
              <a:rPr lang="en-US" dirty="0"/>
              <a:t>.</a:t>
            </a:r>
            <a:r>
              <a:rPr lang="en-US" b="1" dirty="0"/>
              <a:t>Statistical Analysis:</a:t>
            </a:r>
            <a:r>
              <a:rPr lang="en-US" dirty="0"/>
              <a:t> Calculating turnover rates and correlating attrition with various factors.</a:t>
            </a:r>
            <a:endParaRPr lang="en-US" dirty="0"/>
          </a:p>
          <a:p>
            <a:r>
              <a:rPr lang="en-US" sz="2000" b="1" dirty="0"/>
              <a:t>Visualization</a:t>
            </a:r>
            <a:r>
              <a:rPr lang="en-US" b="1" dirty="0"/>
              <a:t> Creation:</a:t>
            </a:r>
            <a:r>
              <a:rPr lang="en-US" dirty="0"/>
              <a:t> Developing charts, graphs, and other visual elements to represent the data effectively.</a:t>
            </a:r>
            <a:endParaRPr lang="en-US" dirty="0"/>
          </a:p>
          <a:p>
            <a:r>
              <a:rPr lang="en-US" b="1" dirty="0"/>
              <a:t>Trend Analysis:</a:t>
            </a:r>
            <a:r>
              <a:rPr lang="en-US" dirty="0"/>
              <a:t> Analyzing historical data to identify patterns and predict future attrition trends.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14:cpLocks xmlns:a14="http://schemas.microsoft.com/office/drawing/2010/main"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pic>
        <p:nvPicPr>
          <p:cNvPr id="8" name="Picture 7" descr="ppt.PNG"/>
          <p:cNvPicPr>
            <a:picLocks noChangeAspect="1"/>
          </p:cNvPicPr>
          <p:nvPr/>
        </p:nvPicPr>
        <p:blipFill>
          <a:blip r:embed="rId2"/>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dirty="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endParaRPr lang="en-US" sz="2000"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14:cpLocks xmlns:a14="http://schemas.microsoft.com/office/drawing/2010/main"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itchFamily="18" charset="0"/>
                <a:cs typeface="Times New Roman" pitchFamily="18" charset="0"/>
              </a:rPr>
              <a:t>Employee Attrition Analysis</a:t>
            </a:r>
            <a:endParaRPr lang="en-US" sz="4400" b="1" dirty="0">
              <a:solidFill>
                <a:srgbClr val="0F0F0F"/>
              </a:solidFill>
              <a:latin typeface="Times New Roman" pitchFamily="18" charset="0"/>
              <a:cs typeface="Times New Roman" pitchFamily="18" charset="0"/>
            </a:endParaRPr>
          </a:p>
          <a:p>
            <a:r>
              <a:rPr lang="en-US" sz="4400" b="1" dirty="0">
                <a:solidFill>
                  <a:srgbClr val="0F0F0F"/>
                </a:solidFill>
                <a:latin typeface="Times New Roman" pitchFamily="18" charset="0"/>
                <a:cs typeface="Times New Roman" pitchFamily="18" charset="0"/>
              </a:rPr>
              <a:t>Using Excel Dashboard </a:t>
            </a:r>
            <a:endParaRPr lang="en-IN" sz="2800" dirty="0">
              <a:solidFill>
                <a:srgbClr val="7030A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14:cpLocks xmlns:a14="http://schemas.microsoft.com/office/drawing/2010/main"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Problem Statement</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Project Overview</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End Users</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Our Solution and Proposition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dirty="0">
                <a:solidFill>
                  <a:srgbClr val="0D0D0D"/>
                </a:solidFill>
                <a:latin typeface="Times New Roman" pitchFamily="18" charset="0"/>
                <a:cs typeface="Times New Roman" pitchFamily="18" charset="0"/>
              </a:rPr>
              <a:t>Dataset Description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Modelling Approach</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Results and </a:t>
            </a:r>
            <a:r>
              <a:rPr lang="en-US" sz="2800" dirty="0">
                <a:solidFill>
                  <a:srgbClr val="0D0D0D"/>
                </a:solidFill>
                <a:latin typeface="Times New Roman" pitchFamily="18" charset="0"/>
                <a:cs typeface="Times New Roman" pitchFamily="18" charset="0"/>
              </a:rPr>
              <a:t>Discussion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Conclusion</a:t>
            </a:r>
            <a:endParaRPr lang="en-US" sz="2800" b="0" i="0" dirty="0">
              <a:solidFill>
                <a:srgbClr val="0D0D0D"/>
              </a:solidFill>
              <a:effectLst/>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14:cpLocks xmlns:a14="http://schemas.microsoft.com/office/drawing/2010/main" noGrp="1"/>
          </p:cNvSpPr>
          <p:nvPr>
            <p:ph type="title"/>
          </p:nvPr>
        </p:nvSpPr>
        <p:spPr>
          <a:xfrm>
            <a:off x="834072" y="575055"/>
            <a:ext cx="5636895" cy="678180"/>
          </a:xfrm>
          <a:prstGeom prst="rect">
            <a:avLst/>
          </a:prstGeom>
        </p:spPr>
        <p:txBody>
          <a:bodyPr vert="horz" wrap="square" lIns="0" tIns="16510" rIns="0" bIns="0" rtlCol="0">
            <a:spAutoFit/>
          </a:bodyPr>
          <a:lstStyle/>
          <a:p>
            <a:pPr marL="12700" defTabSz="-635">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endParaRPr lang="en-US" sz="2400" dirty="0"/>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14:cpLocks xmlns:a14="http://schemas.microsoft.com/office/drawing/2010/main" noGrp="1"/>
          </p:cNvSpPr>
          <p:nvPr>
            <p:ph type="title"/>
          </p:nvPr>
        </p:nvSpPr>
        <p:spPr>
          <a:xfrm>
            <a:off x="739775" y="829627"/>
            <a:ext cx="5263515" cy="678180"/>
          </a:xfrm>
          <a:prstGeom prst="rect">
            <a:avLst/>
          </a:prstGeom>
        </p:spPr>
        <p:txBody>
          <a:bodyPr vert="horz" wrap="square" lIns="0" tIns="16510" rIns="0" bIns="0" rtlCol="0">
            <a:spAutoFit/>
          </a:bodyPr>
          <a:lstStyle/>
          <a:p>
            <a:pPr marL="12700" defTabSz="-635">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14:cpLocks xmlns:a14="http://schemas.microsoft.com/office/drawing/2010/main"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endParaRPr lang="en-US" sz="2000" dirty="0"/>
          </a:p>
          <a:p>
            <a:r>
              <a:rPr lang="en-US" sz="2000" dirty="0"/>
              <a:t>.</a:t>
            </a:r>
            <a:r>
              <a:rPr lang="en-US" sz="2000" b="1" dirty="0"/>
              <a:t>Department Heads:</a:t>
            </a:r>
            <a:r>
              <a:rPr lang="en-US" sz="2000" dirty="0"/>
              <a:t> To understand turnover patterns within their specific departments and address concerns</a:t>
            </a:r>
            <a:endParaRPr lang="en-US" sz="2000" dirty="0"/>
          </a:p>
          <a:p>
            <a:r>
              <a:rPr lang="en-US" sz="2000" dirty="0"/>
              <a:t>.</a:t>
            </a:r>
            <a:r>
              <a:rPr lang="en-US" sz="2000" b="1" dirty="0"/>
              <a:t>Executives:</a:t>
            </a:r>
            <a:r>
              <a:rPr lang="en-US" sz="2000" dirty="0"/>
              <a:t> To make strategic decisions related to employee retention and overall organizational health</a:t>
            </a:r>
            <a:endParaRPr lang="en-US" sz="2000" dirty="0"/>
          </a:p>
          <a:p>
            <a:r>
              <a:rPr lang="en-US" sz="2000" dirty="0"/>
              <a:t>.</a:t>
            </a:r>
            <a:r>
              <a:rPr lang="en-US" sz="2000" b="1" dirty="0"/>
              <a:t>Data Analysts:</a:t>
            </a:r>
            <a:r>
              <a:rPr lang="en-US" sz="2000" dirty="0"/>
              <a:t> To perform detailed analysis and generate reports based on the dashboard findings.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14:cpLocks xmlns:a14="http://schemas.microsoft.com/office/drawing/2010/main"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endParaRPr lang="en-US" sz="2000" dirty="0"/>
          </a:p>
          <a:p>
            <a:r>
              <a:rPr lang="en-US" sz="2000" b="1" dirty="0"/>
              <a:t>Visualizations:</a:t>
            </a:r>
            <a:r>
              <a:rPr lang="en-US" sz="2000" dirty="0"/>
              <a:t> Charts and graphs to represent attrition rates, trends, and key factors.</a:t>
            </a:r>
            <a:endParaRPr lang="en-US" sz="2000" dirty="0"/>
          </a:p>
          <a:p>
            <a:r>
              <a:rPr lang="en-US" sz="2000" b="1" dirty="0"/>
              <a:t>Filters:</a:t>
            </a:r>
            <a:r>
              <a:rPr lang="en-US" sz="2000" dirty="0"/>
              <a:t> Options to drill down into specific departments, job roles, or time periods.</a:t>
            </a:r>
            <a:endParaRPr lang="en-US" sz="2000" dirty="0"/>
          </a:p>
          <a:p>
            <a:r>
              <a:rPr lang="en-US" sz="2000" b="1" dirty="0"/>
              <a:t>Metrics:</a:t>
            </a:r>
            <a:r>
              <a:rPr lang="en-US" sz="2000" dirty="0"/>
              <a:t> Key performance indicators (KPIs) such as turnover rate, average tenure, and reasons for leaving.</a:t>
            </a:r>
            <a:endParaRPr lang="en-US" sz="2000" dirty="0"/>
          </a:p>
          <a:p>
            <a:r>
              <a:rPr lang="en-US" sz="2000" b="1" dirty="0"/>
              <a:t>Predictive Analysis:</a:t>
            </a:r>
            <a:r>
              <a:rPr lang="en-US" sz="2000" dirty="0"/>
              <a:t> Basic forecasting of potential future attrition trends based on historical data.</a:t>
            </a:r>
            <a:endParaRPr lang="en-US" sz="20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IN" dirty="0"/>
              <a:t>Dataset Description</a:t>
            </a:r>
            <a:endParaRPr lang="en-IN" dirty="0"/>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endParaRPr lang="en-US" sz="2000" dirty="0"/>
          </a:p>
          <a:p>
            <a:r>
              <a:rPr lang="en-US" sz="2000" b="1" dirty="0"/>
              <a:t>Employee ID:</a:t>
            </a:r>
            <a:r>
              <a:rPr lang="en-US" sz="2000" dirty="0"/>
              <a:t> Unique identifier for each employee.</a:t>
            </a:r>
            <a:endParaRPr lang="en-US" sz="2000" dirty="0"/>
          </a:p>
          <a:p>
            <a:r>
              <a:rPr lang="en-US" sz="2000" b="1" dirty="0"/>
              <a:t>Department:</a:t>
            </a:r>
            <a:r>
              <a:rPr lang="en-US" sz="2000" dirty="0"/>
              <a:t> Department to which the employee belongs.</a:t>
            </a:r>
            <a:endParaRPr lang="en-US" sz="2000" dirty="0"/>
          </a:p>
          <a:p>
            <a:r>
              <a:rPr lang="en-US" sz="2000" b="1" dirty="0"/>
              <a:t>Job Role:</a:t>
            </a:r>
            <a:r>
              <a:rPr lang="en-US" sz="2000" dirty="0"/>
              <a:t> The role or position of the employee.</a:t>
            </a:r>
            <a:endParaRPr lang="en-US" sz="2000" dirty="0"/>
          </a:p>
          <a:p>
            <a:r>
              <a:rPr lang="en-US" sz="2000" b="1" dirty="0"/>
              <a:t>Tenure:</a:t>
            </a:r>
            <a:r>
              <a:rPr lang="en-US" sz="2000" dirty="0"/>
              <a:t> Length of time the employee has been with the company.</a:t>
            </a:r>
            <a:endParaRPr lang="en-US" sz="2000" dirty="0"/>
          </a:p>
          <a:p>
            <a:r>
              <a:rPr lang="en-US" sz="2000" b="1" dirty="0"/>
              <a:t>Attrition Status:</a:t>
            </a:r>
            <a:r>
              <a:rPr lang="en-US" sz="2000" dirty="0"/>
              <a:t> Whether the employee has left the company or is still employed.</a:t>
            </a:r>
            <a:endParaRPr lang="en-US" sz="2000" dirty="0"/>
          </a:p>
          <a:p>
            <a:r>
              <a:rPr lang="en-US" sz="2000" b="1" dirty="0"/>
              <a:t>Reason for Leaving:</a:t>
            </a:r>
            <a:r>
              <a:rPr lang="en-US" sz="2000" dirty="0"/>
              <a:t> Categories such as personal reasons, career advancement, or job dissatisfaction.</a:t>
            </a:r>
            <a:endParaRPr lang="en-US" sz="2000" dirty="0"/>
          </a:p>
          <a:p>
            <a:r>
              <a:rPr lang="en-US" sz="2000" b="1" dirty="0"/>
              <a:t>Performance Metrics:</a:t>
            </a:r>
            <a:r>
              <a:rPr lang="en-US" sz="2000" dirty="0"/>
              <a:t> Performance ratings or reviews.</a:t>
            </a:r>
            <a:endParaRPr lang="en-US" sz="2000" dirty="0"/>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14:cpLocks xmlns:a14="http://schemas.microsoft.com/office/drawing/2010/main"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charset="0"/>
              <a:buChar char="•"/>
            </a:pPr>
            <a:endParaRPr lang="en-US" sz="2800" b="0" i="0" dirty="0">
              <a:solidFill>
                <a:srgbClr val="0D0D0D"/>
              </a:solidFill>
              <a:effectLst/>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endParaRPr lang="en-US" sz="3200" b="1" dirty="0"/>
          </a:p>
          <a:p>
            <a:r>
              <a:rPr lang="en-US" sz="3200" b="1" dirty="0"/>
              <a:t>=J2+K2+L2</a:t>
            </a:r>
            <a:endParaRPr lang="en-US" sz="3200" b="1" dirty="0"/>
          </a:p>
          <a:p>
            <a:r>
              <a:rPr lang="en-US" sz="3200" b="1" dirty="0"/>
              <a:t>=F2-(G2+H2+I2)</a:t>
            </a:r>
            <a:endParaRPr lang="en-US" sz="3200" b="1" dirty="0"/>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Widescreen</PresentationFormat>
  <Paragraphs>74</Paragraphs>
  <Slides>0</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Trebuchet MS</vt:lpstr>
      <vt:lpstr>Times New Roman</vt:lpstr>
      <vt:lpstr>Roboto</vt:lpstr>
      <vt:lpstr>Calibri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iPhone</cp:lastModifiedBy>
  <cp:revision>32</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124-2-21-0-0-0</vt:filetime>
  </property>
  <property fmtid="{D5CDD505-2E9C-101B-9397-08002B2CF9AE}" pid="3" name="LastSaved">
    <vt:filetime>124-2-29-0-0-0</vt:filetime>
  </property>
  <property fmtid="{D5CDD505-2E9C-101B-9397-08002B2CF9AE}" pid="4" name="ICV">
    <vt:lpwstr>62D6D75D25D2D63311DADF66DE290E95_32</vt:lpwstr>
  </property>
  <property fmtid="{D5CDD505-2E9C-101B-9397-08002B2CF9AE}" pid="5" name="KSOProductBuildVer">
    <vt:lpwstr>3081-11.33.82</vt:lpwstr>
  </property>
</Properties>
</file>