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2" autoAdjust="0"/>
    <p:restoredTop sz="94660"/>
  </p:normalViewPr>
  <p:slideViewPr>
    <p:cSldViewPr snapToGrid="0">
      <p:cViewPr>
        <p:scale>
          <a:sx n="66" d="100"/>
          <a:sy n="66" d="100"/>
        </p:scale>
        <p:origin x="19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0737D4A-75D7-4CD6-A5CB-6ACEACC008E3}" type="datetimeFigureOut">
              <a:rPr lang="en-IN" smtClean="0"/>
              <a:t>30-07-2024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304141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737D4A-75D7-4CD6-A5CB-6ACEACC008E3}"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205367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737D4A-75D7-4CD6-A5CB-6ACEACC008E3}"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522542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737D4A-75D7-4CD6-A5CB-6ACEACC008E3}"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E8841-9807-428D-9AE0-63735F9A05E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3011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737D4A-75D7-4CD6-A5CB-6ACEACC008E3}"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2799263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0737D4A-75D7-4CD6-A5CB-6ACEACC008E3}"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3207737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0737D4A-75D7-4CD6-A5CB-6ACEACC008E3}"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4657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37D4A-75D7-4CD6-A5CB-6ACEACC008E3}"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2662477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37D4A-75D7-4CD6-A5CB-6ACEACC008E3}"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12345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37D4A-75D7-4CD6-A5CB-6ACEACC008E3}"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153253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737D4A-75D7-4CD6-A5CB-6ACEACC008E3}"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330538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737D4A-75D7-4CD6-A5CB-6ACEACC008E3}"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163712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737D4A-75D7-4CD6-A5CB-6ACEACC008E3}"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103274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737D4A-75D7-4CD6-A5CB-6ACEACC008E3}"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59281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37D4A-75D7-4CD6-A5CB-6ACEACC008E3}"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354482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737D4A-75D7-4CD6-A5CB-6ACEACC008E3}"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228569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737D4A-75D7-4CD6-A5CB-6ACEACC008E3}"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E8841-9807-428D-9AE0-63735F9A05E2}" type="slidenum">
              <a:rPr lang="en-IN" smtClean="0"/>
              <a:t>‹#›</a:t>
            </a:fld>
            <a:endParaRPr lang="en-IN"/>
          </a:p>
        </p:txBody>
      </p:sp>
    </p:spTree>
    <p:extLst>
      <p:ext uri="{BB962C8B-B14F-4D97-AF65-F5344CB8AC3E}">
        <p14:creationId xmlns:p14="http://schemas.microsoft.com/office/powerpoint/2010/main" val="395067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737D4A-75D7-4CD6-A5CB-6ACEACC008E3}" type="datetimeFigureOut">
              <a:rPr lang="en-IN" smtClean="0"/>
              <a:t>30-07-2024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8E8841-9807-428D-9AE0-63735F9A05E2}" type="slidenum">
              <a:rPr lang="en-IN" smtClean="0"/>
              <a:t>‹#›</a:t>
            </a:fld>
            <a:endParaRPr lang="en-IN"/>
          </a:p>
        </p:txBody>
      </p:sp>
    </p:spTree>
    <p:extLst>
      <p:ext uri="{BB962C8B-B14F-4D97-AF65-F5344CB8AC3E}">
        <p14:creationId xmlns:p14="http://schemas.microsoft.com/office/powerpoint/2010/main" val="4077898497"/>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43957"/>
            <a:ext cx="10474036" cy="810493"/>
          </a:xfrm>
        </p:spPr>
        <p:txBody>
          <a:bodyPr>
            <a:noAutofit/>
          </a:bodyPr>
          <a:lstStyle/>
          <a:p>
            <a:pPr algn="ctr"/>
            <a:r>
              <a:rPr lang="en-US" sz="2800" b="1" dirty="0">
                <a:latin typeface="Times New Roman" panose="02020603050405020304" pitchFamily="18" charset="0"/>
                <a:cs typeface="Times New Roman" panose="02020603050405020304" pitchFamily="18" charset="0"/>
              </a:rPr>
              <a:t>CSA1470-COMPILER DESIGN FOR SYNTAX DIRECTED TRANSLATION</a:t>
            </a:r>
            <a:endParaRPr lang="en-IN"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12617" y="2373003"/>
            <a:ext cx="11603182" cy="708255"/>
          </a:xfrm>
        </p:spPr>
        <p:txBody>
          <a:bodyPr>
            <a:noAutofit/>
          </a:bodyPr>
          <a:lstStyle/>
          <a:p>
            <a:pPr algn="ctr"/>
            <a:r>
              <a:rPr lang="en-US" sz="2400" dirty="0">
                <a:latin typeface="Times New Roman" panose="02020603050405020304" pitchFamily="18" charset="0"/>
                <a:cs typeface="Times New Roman" panose="02020603050405020304" pitchFamily="18" charset="0"/>
              </a:rPr>
              <a:t> </a:t>
            </a:r>
            <a:r>
              <a:rPr lang="en-US" sz="2400" b="1" dirty="0">
                <a:solidFill>
                  <a:schemeClr val="accent2">
                    <a:lumMod val="60000"/>
                    <a:lumOff val="40000"/>
                  </a:schemeClr>
                </a:solidFill>
                <a:latin typeface="Times New Roman" panose="02020603050405020304" pitchFamily="18" charset="0"/>
                <a:cs typeface="Times New Roman" panose="02020603050405020304" pitchFamily="18" charset="0"/>
              </a:rPr>
              <a:t>A TOOL FOR VALIDATING INPUT STRING USING SLR PARSING TECHNIQUE</a:t>
            </a:r>
          </a:p>
          <a:p>
            <a:endParaRPr lang="en-US" sz="2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422072" y="1720755"/>
            <a:ext cx="457200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CAPSTONE PROJECT ON</a:t>
            </a:r>
            <a:endParaRPr lang="en-IN"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534400" y="4708780"/>
            <a:ext cx="3581399"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by:</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Santhosh I (192211002)</a:t>
            </a:r>
          </a:p>
          <a:p>
            <a:r>
              <a:rPr lang="en-IN" b="1" dirty="0" err="1">
                <a:latin typeface="Times New Roman" panose="02020603050405020304" pitchFamily="18" charset="0"/>
                <a:cs typeface="Times New Roman" panose="02020603050405020304" pitchFamily="18" charset="0"/>
              </a:rPr>
              <a:t>Saravanan</a:t>
            </a:r>
            <a:r>
              <a:rPr lang="en-IN" b="1" dirty="0">
                <a:latin typeface="Times New Roman" panose="02020603050405020304" pitchFamily="18" charset="0"/>
                <a:cs typeface="Times New Roman" panose="02020603050405020304" pitchFamily="18" charset="0"/>
              </a:rPr>
              <a:t> R (192211003)</a:t>
            </a:r>
          </a:p>
          <a:p>
            <a:r>
              <a:rPr lang="en-IN" b="1" dirty="0">
                <a:latin typeface="Times New Roman" panose="02020603050405020304" pitchFamily="18" charset="0"/>
                <a:cs typeface="Times New Roman" panose="02020603050405020304" pitchFamily="18" charset="0"/>
              </a:rPr>
              <a:t>Sai Manu (192225112)</a:t>
            </a:r>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6254" y="4678003"/>
            <a:ext cx="2701636" cy="98488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Submitted to:</a:t>
            </a:r>
            <a:endParaRPr lang="en-IN" sz="2000" b="1" dirty="0">
              <a:latin typeface="Times New Roman" panose="02020603050405020304" pitchFamily="18" charset="0"/>
              <a:cs typeface="Times New Roman" panose="02020603050405020304" pitchFamily="18" charset="0"/>
            </a:endParaRPr>
          </a:p>
          <a:p>
            <a:r>
              <a:rPr lang="en-IN" sz="2000" b="1" dirty="0" err="1">
                <a:latin typeface="Times New Roman" panose="02020603050405020304" pitchFamily="18" charset="0"/>
                <a:cs typeface="Times New Roman" panose="02020603050405020304" pitchFamily="18" charset="0"/>
              </a:rPr>
              <a:t>Dr.G.Michael</a:t>
            </a:r>
            <a:endParaRPr lang="en-US" sz="20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737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5556" y="166255"/>
            <a:ext cx="2405354" cy="443346"/>
          </a:xfrm>
        </p:spPr>
        <p:txBody>
          <a:bodyPr>
            <a:normAutofit/>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Introduction:</a:t>
            </a:r>
            <a:endParaRPr lang="en-IN"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8" name="Picture Placeholder 7"/>
          <p:cNvSpPr>
            <a:spLocks noGrp="1"/>
          </p:cNvSpPr>
          <p:nvPr>
            <p:ph type="pic" idx="1"/>
          </p:nvPr>
        </p:nvSpPr>
        <p:spPr>
          <a:xfrm>
            <a:off x="6580910" y="609601"/>
            <a:ext cx="5347854" cy="5181599"/>
          </a:xfrm>
        </p:spPr>
      </p:sp>
      <p:sp>
        <p:nvSpPr>
          <p:cNvPr id="3" name="Content Placeholder 2"/>
          <p:cNvSpPr>
            <a:spLocks noGrp="1"/>
          </p:cNvSpPr>
          <p:nvPr>
            <p:ph type="body" sz="half" idx="2"/>
          </p:nvPr>
        </p:nvSpPr>
        <p:spPr>
          <a:xfrm>
            <a:off x="393265" y="845127"/>
            <a:ext cx="5934511" cy="5472545"/>
          </a:xfrm>
        </p:spPr>
        <p:txBody>
          <a:bodyPr>
            <a:normAutofit lnSpcReduction="10000"/>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SLR (Simple LR) parsing is a robust and efficient bottom-up parsing technique widely used in compiler design for syntax analysis.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It validates input strings by ensuring they conform to the rules defined in a context-free grammar.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SLR parsers leverage a systematic approach involving parsing tables and a stack to manage the parsing process.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By reading input symbols from left to right, SLR parsers construct a rightmost derivation in reverse, determining if the input can be generated by the grammer</a:t>
            </a:r>
            <a:r>
              <a:rPr lang="en-US" dirty="0"/>
              <a:t>.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Overall SLR parsing plays a crutial role in the initial phases of compiler design,ensuring code syntax validity before further semantic analysis and code generation.</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image is the example of the SLR parsing in compiler design</a:t>
            </a:r>
          </a:p>
          <a:p>
            <a:pPr>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910" y="678876"/>
            <a:ext cx="5347854" cy="5244726"/>
          </a:xfrm>
          <a:prstGeom prst="rect">
            <a:avLst/>
          </a:prstGeom>
          <a:ln>
            <a:solidFill>
              <a:schemeClr val="bg1"/>
            </a:solidFill>
          </a:ln>
        </p:spPr>
      </p:pic>
    </p:spTree>
    <p:extLst>
      <p:ext uri="{BB962C8B-B14F-4D97-AF65-F5344CB8AC3E}">
        <p14:creationId xmlns:p14="http://schemas.microsoft.com/office/powerpoint/2010/main" val="185952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90946" y="720437"/>
            <a:ext cx="11693236" cy="5791201"/>
          </a:xfrm>
        </p:spPr>
        <p:txBody>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implement SLR (Simple LR) parsing, several key tools and components are required. These tools facilitate the construction of parsing tables, the management of grammar rules, and the execution of the parsing process:</a:t>
            </a:r>
          </a:p>
          <a:p>
            <a:pPr marL="0" indent="0" algn="just">
              <a:buNone/>
            </a:pP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1.Grammer definition:</a:t>
            </a:r>
          </a:p>
          <a:p>
            <a:pPr algn="just"/>
            <a:r>
              <a:rPr lang="en-US" sz="1800" b="1" dirty="0">
                <a:latin typeface="Times New Roman" panose="02020603050405020304" pitchFamily="18" charset="0"/>
                <a:cs typeface="Times New Roman" panose="02020603050405020304" pitchFamily="18" charset="0"/>
              </a:rPr>
              <a:t>Context-Free Grammar (CFG)</a:t>
            </a:r>
            <a:r>
              <a:rPr lang="en-US" sz="1800" dirty="0">
                <a:latin typeface="Times New Roman" panose="02020603050405020304" pitchFamily="18" charset="0"/>
                <a:cs typeface="Times New Roman" panose="02020603050405020304" pitchFamily="18" charset="0"/>
              </a:rPr>
              <a:t>: The foundation of SLR parsing is a well-defined context-free grammar, which includes a set of production rules that describe the syntactic structure of the language.</a:t>
            </a:r>
          </a:p>
          <a:p>
            <a:pPr marL="0" indent="0" algn="just">
              <a:buNone/>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2.</a:t>
            </a:r>
            <a:r>
              <a:rPr lang="en-US" b="1" dirty="0"/>
              <a:t> </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Construction of Parsing Tables</a:t>
            </a:r>
          </a:p>
          <a:p>
            <a:pPr algn="just"/>
            <a:r>
              <a:rPr lang="en-US" sz="1800" b="1" dirty="0">
                <a:latin typeface="Times New Roman" panose="02020603050405020304" pitchFamily="18" charset="0"/>
                <a:cs typeface="Times New Roman" panose="02020603050405020304" pitchFamily="18" charset="0"/>
              </a:rPr>
              <a:t>LR(0) Automaton</a:t>
            </a:r>
            <a:r>
              <a:rPr lang="en-US" sz="1800" dirty="0">
                <a:latin typeface="Times New Roman" panose="02020603050405020304" pitchFamily="18" charset="0"/>
                <a:cs typeface="Times New Roman" panose="02020603050405020304" pitchFamily="18" charset="0"/>
              </a:rPr>
              <a:t>: Used to construct the canonical collection of LR(0) items, which are the building blocks for creating the parsing tables.</a:t>
            </a:r>
          </a:p>
          <a:p>
            <a:pPr algn="just"/>
            <a:r>
              <a:rPr lang="en-US" sz="1800" b="1" dirty="0">
                <a:latin typeface="Times New Roman" panose="02020603050405020304" pitchFamily="18" charset="0"/>
                <a:cs typeface="Times New Roman" panose="02020603050405020304" pitchFamily="18" charset="0"/>
              </a:rPr>
              <a:t>SLR Parsing Table Generator</a:t>
            </a:r>
            <a:r>
              <a:rPr lang="en-US" sz="1800" dirty="0">
                <a:latin typeface="Times New Roman" panose="02020603050405020304" pitchFamily="18" charset="0"/>
                <a:cs typeface="Times New Roman" panose="02020603050405020304" pitchFamily="18" charset="0"/>
              </a:rPr>
              <a:t>: This tool generates the action and </a:t>
            </a:r>
            <a:r>
              <a:rPr lang="en-US" sz="1800" dirty="0" err="1">
                <a:latin typeface="Times New Roman" panose="02020603050405020304" pitchFamily="18" charset="0"/>
                <a:cs typeface="Times New Roman" panose="02020603050405020304" pitchFamily="18" charset="0"/>
              </a:rPr>
              <a:t>goto</a:t>
            </a:r>
            <a:r>
              <a:rPr lang="en-US" sz="1800" dirty="0">
                <a:latin typeface="Times New Roman" panose="02020603050405020304" pitchFamily="18" charset="0"/>
                <a:cs typeface="Times New Roman" panose="02020603050405020304" pitchFamily="18" charset="0"/>
              </a:rPr>
              <a:t> tables from the LR(0) automaton. </a:t>
            </a:r>
          </a:p>
          <a:p>
            <a:pPr marL="0" indent="0">
              <a:buNone/>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3.</a:t>
            </a:r>
            <a:r>
              <a:rPr lang="en-US" b="1" dirty="0"/>
              <a:t> </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Data Structures</a:t>
            </a: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Stack</a:t>
            </a:r>
            <a:r>
              <a:rPr lang="en-US" sz="1800" dirty="0">
                <a:latin typeface="Times New Roman" panose="02020603050405020304" pitchFamily="18" charset="0"/>
                <a:cs typeface="Times New Roman" panose="02020603050405020304" pitchFamily="18" charset="0"/>
              </a:rPr>
              <a:t>: Used to keep track of the parsing states and symbols during the parsing process.</a:t>
            </a:r>
          </a:p>
          <a:p>
            <a:pPr algn="just"/>
            <a:r>
              <a:rPr lang="en-US" sz="1800" b="1" dirty="0">
                <a:latin typeface="Times New Roman" panose="02020603050405020304" pitchFamily="18" charset="0"/>
                <a:cs typeface="Times New Roman" panose="02020603050405020304" pitchFamily="18" charset="0"/>
              </a:rPr>
              <a:t>Input Buffer</a:t>
            </a:r>
            <a:r>
              <a:rPr lang="en-US" sz="1800" dirty="0">
                <a:latin typeface="Times New Roman" panose="02020603050405020304" pitchFamily="18" charset="0"/>
                <a:cs typeface="Times New Roman" panose="02020603050405020304" pitchFamily="18" charset="0"/>
              </a:rPr>
              <a:t>: Contains the string to be parsed and is read from left to right.</a:t>
            </a:r>
          </a:p>
          <a:p>
            <a:pPr algn="just"/>
            <a:r>
              <a:rPr lang="en-US" sz="1800" b="1" dirty="0">
                <a:latin typeface="Times New Roman" panose="02020603050405020304" pitchFamily="18" charset="0"/>
                <a:cs typeface="Times New Roman" panose="02020603050405020304" pitchFamily="18" charset="0"/>
              </a:rPr>
              <a:t>Action Table</a:t>
            </a:r>
            <a:r>
              <a:rPr lang="en-US" sz="1800" dirty="0">
                <a:latin typeface="Times New Roman" panose="02020603050405020304" pitchFamily="18" charset="0"/>
                <a:cs typeface="Times New Roman" panose="02020603050405020304" pitchFamily="18" charset="0"/>
              </a:rPr>
              <a:t>: Guides the parser on whether to shift (read the next input symbol and push it onto the stack), reduce (apply a production rule), or accept (successfully parse the input string).</a:t>
            </a:r>
          </a:p>
          <a:p>
            <a:pPr marL="0" indent="0" algn="just">
              <a:buNone/>
            </a:pPr>
            <a:endParaRPr lang="en-US" sz="18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lgn="just">
              <a:buNone/>
            </a:pPr>
            <a:endParaRPr lang="en-US" sz="18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4287654" y="147463"/>
            <a:ext cx="2299854" cy="572974"/>
          </a:xfrm>
        </p:spPr>
        <p:txBody>
          <a:bodyPr>
            <a:normAutofit fontScale="90000"/>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Requirements</a:t>
            </a:r>
            <a:r>
              <a:rPr lang="en-US" sz="2000" b="1" dirty="0">
                <a:solidFill>
                  <a:schemeClr val="accent2">
                    <a:lumMod val="75000"/>
                  </a:schemeClr>
                </a:solidFill>
                <a:latin typeface="Times New Roman" panose="02020603050405020304" pitchFamily="18" charset="0"/>
                <a:cs typeface="Times New Roman" panose="02020603050405020304" pitchFamily="18" charset="0"/>
              </a:rPr>
              <a:t>:</a:t>
            </a:r>
            <a:endParaRPr lang="en-IN" sz="20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76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46" y="789710"/>
            <a:ext cx="11540836" cy="5015346"/>
          </a:xfrm>
        </p:spPr>
        <p:txBody>
          <a:bodyPr>
            <a:normAutofit/>
          </a:bodyPr>
          <a:lstStyle/>
          <a:p>
            <a:pPr marL="0" indent="0">
              <a:buNone/>
            </a:pP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4.Algorithms</a:t>
            </a:r>
          </a:p>
          <a:p>
            <a:pPr algn="just"/>
            <a:r>
              <a:rPr lang="en-US" sz="1800" b="1" dirty="0">
                <a:latin typeface="Times New Roman" panose="02020603050405020304" pitchFamily="18" charset="0"/>
                <a:cs typeface="Times New Roman" panose="02020603050405020304" pitchFamily="18" charset="0"/>
              </a:rPr>
              <a:t>LR(0) Item Construction Algorithm</a:t>
            </a:r>
            <a:r>
              <a:rPr lang="en-US" sz="1800" dirty="0">
                <a:latin typeface="Times New Roman" panose="02020603050405020304" pitchFamily="18" charset="0"/>
                <a:cs typeface="Times New Roman" panose="02020603050405020304" pitchFamily="18" charset="0"/>
              </a:rPr>
              <a:t>: Generates LR(0) items and builds the canonical collection of these items.</a:t>
            </a:r>
          </a:p>
          <a:p>
            <a:pPr algn="just"/>
            <a:r>
              <a:rPr lang="en-US" sz="1800" b="1" dirty="0">
                <a:latin typeface="Times New Roman" panose="02020603050405020304" pitchFamily="18" charset="0"/>
                <a:cs typeface="Times New Roman" panose="02020603050405020304" pitchFamily="18" charset="0"/>
              </a:rPr>
              <a:t>SLR Parsing Algorithm</a:t>
            </a: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Utilizes the action and </a:t>
            </a:r>
            <a:r>
              <a:rPr lang="en-US" sz="1800" dirty="0" err="1">
                <a:latin typeface="Times New Roman" panose="02020603050405020304" pitchFamily="18" charset="0"/>
                <a:cs typeface="Times New Roman" panose="02020603050405020304" pitchFamily="18" charset="0"/>
              </a:rPr>
              <a:t>goto</a:t>
            </a:r>
            <a:r>
              <a:rPr lang="en-US" sz="1800" dirty="0">
                <a:latin typeface="Times New Roman" panose="02020603050405020304" pitchFamily="18" charset="0"/>
                <a:cs typeface="Times New Roman" panose="02020603050405020304" pitchFamily="18" charset="0"/>
              </a:rPr>
              <a:t> tables to parse the input string. The algorithm includes:</a:t>
            </a:r>
          </a:p>
          <a:p>
            <a:pPr marL="0" indent="0" algn="just">
              <a:buNone/>
            </a:pPr>
            <a:r>
              <a:rPr lang="en-US" sz="1800" b="1" dirty="0">
                <a:latin typeface="Times New Roman" panose="02020603050405020304" pitchFamily="18" charset="0"/>
                <a:cs typeface="Times New Roman" panose="02020603050405020304" pitchFamily="18" charset="0"/>
              </a:rPr>
              <a:t>     Initialization</a:t>
            </a:r>
            <a:r>
              <a:rPr lang="en-US" sz="1800" dirty="0">
                <a:latin typeface="Times New Roman" panose="02020603050405020304" pitchFamily="18" charset="0"/>
                <a:cs typeface="Times New Roman" panose="02020603050405020304" pitchFamily="18" charset="0"/>
              </a:rPr>
              <a:t>: Setting up the initial state on the stack and the input buffer.</a:t>
            </a:r>
          </a:p>
          <a:p>
            <a:pPr marL="0" indent="0" algn="just">
              <a:buNone/>
            </a:pPr>
            <a:r>
              <a:rPr lang="en-US" sz="1800" b="1" dirty="0">
                <a:latin typeface="Times New Roman" panose="02020603050405020304" pitchFamily="18" charset="0"/>
                <a:cs typeface="Times New Roman" panose="02020603050405020304" pitchFamily="18" charset="0"/>
              </a:rPr>
              <a:t>    Parsing Loop</a:t>
            </a:r>
            <a:r>
              <a:rPr lang="en-US" sz="1800" dirty="0">
                <a:latin typeface="Times New Roman" panose="02020603050405020304" pitchFamily="18" charset="0"/>
                <a:cs typeface="Times New Roman" panose="02020603050405020304" pitchFamily="18" charset="0"/>
              </a:rPr>
              <a:t>: Iteratively performing actions (shift, reduce, accept) based on the parsing tables</a:t>
            </a:r>
            <a:r>
              <a:rPr lang="en-US" dirty="0"/>
              <a:t>.</a:t>
            </a:r>
          </a:p>
          <a:p>
            <a:pPr marL="0" indent="0" algn="just">
              <a:buNone/>
            </a:pP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5. Auxiliary Tools</a:t>
            </a:r>
          </a:p>
          <a:p>
            <a:pPr algn="just"/>
            <a:r>
              <a:rPr lang="en-US" sz="1800" b="1" dirty="0" err="1">
                <a:latin typeface="Times New Roman" panose="02020603050405020304" pitchFamily="18" charset="0"/>
                <a:cs typeface="Times New Roman" panose="02020603050405020304" pitchFamily="18" charset="0"/>
              </a:rPr>
              <a:t>Lexer</a:t>
            </a:r>
            <a:r>
              <a:rPr lang="en-US" sz="1800" b="1" dirty="0">
                <a:latin typeface="Times New Roman" panose="02020603050405020304" pitchFamily="18" charset="0"/>
                <a:cs typeface="Times New Roman" panose="02020603050405020304" pitchFamily="18" charset="0"/>
              </a:rPr>
              <a:t> (Lexical Analyzer)</a:t>
            </a:r>
            <a:r>
              <a:rPr lang="en-US" sz="1800" dirty="0">
                <a:latin typeface="Times New Roman" panose="02020603050405020304" pitchFamily="18" charset="0"/>
                <a:cs typeface="Times New Roman" panose="02020603050405020304" pitchFamily="18" charset="0"/>
              </a:rPr>
              <a:t>: Converts the input string into a sequence of tokens. Although not part of the SLR parser itself, a </a:t>
            </a:r>
            <a:r>
              <a:rPr lang="en-US" sz="1800" dirty="0" err="1">
                <a:latin typeface="Times New Roman" panose="02020603050405020304" pitchFamily="18" charset="0"/>
                <a:cs typeface="Times New Roman" panose="02020603050405020304" pitchFamily="18" charset="0"/>
              </a:rPr>
              <a:t>lexer</a:t>
            </a:r>
            <a:r>
              <a:rPr lang="en-US" sz="1800" dirty="0">
                <a:latin typeface="Times New Roman" panose="02020603050405020304" pitchFamily="18" charset="0"/>
                <a:cs typeface="Times New Roman" panose="02020603050405020304" pitchFamily="18" charset="0"/>
              </a:rPr>
              <a:t> is essential for preprocessing the input.</a:t>
            </a:r>
          </a:p>
          <a:p>
            <a:pPr algn="just"/>
            <a:r>
              <a:rPr lang="en-US" sz="1800" b="1" dirty="0">
                <a:latin typeface="Times New Roman" panose="02020603050405020304" pitchFamily="18" charset="0"/>
                <a:cs typeface="Times New Roman" panose="02020603050405020304" pitchFamily="18" charset="0"/>
              </a:rPr>
              <a:t>Error Handling Mechanisms</a:t>
            </a:r>
            <a:r>
              <a:rPr lang="en-US" sz="1800" dirty="0">
                <a:latin typeface="Times New Roman" panose="02020603050405020304" pitchFamily="18" charset="0"/>
                <a:cs typeface="Times New Roman" panose="02020603050405020304" pitchFamily="18" charset="0"/>
              </a:rPr>
              <a:t>: To detect and report syntax errors encountered during parsing.</a:t>
            </a:r>
          </a:p>
          <a:p>
            <a:pPr marL="0" indent="0" algn="just">
              <a:buNone/>
            </a:pPr>
            <a:endParaRPr lang="en-US" dirty="0"/>
          </a:p>
        </p:txBody>
      </p:sp>
    </p:spTree>
    <p:extLst>
      <p:ext uri="{BB962C8B-B14F-4D97-AF65-F5344CB8AC3E}">
        <p14:creationId xmlns:p14="http://schemas.microsoft.com/office/powerpoint/2010/main" val="306208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919" y="300182"/>
            <a:ext cx="2197532" cy="568036"/>
          </a:xfrm>
        </p:spPr>
        <p:txBody>
          <a:bodyPr>
            <a:normAutofit/>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How it works</a:t>
            </a:r>
            <a:endParaRPr lang="en-IN"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20976" y="1127269"/>
            <a:ext cx="11577060" cy="5301240"/>
          </a:xfrm>
        </p:spPr>
        <p:txBody>
          <a:bodyPr>
            <a:normAutofit fontScale="92500" lnSpcReduction="20000"/>
          </a:bodyPr>
          <a:lstStyle/>
          <a:p>
            <a:pPr marL="0" indent="0" algn="just">
              <a:buNone/>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1.Define a grammer:</a:t>
            </a:r>
            <a:endParaRPr lang="en-IN" sz="18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The context free grammer should have the following:</a:t>
            </a:r>
          </a:p>
          <a:p>
            <a:pPr marL="0" indent="0" algn="just">
              <a:buNone/>
            </a:pPr>
            <a:r>
              <a:rPr lang="en-US" sz="1900" dirty="0">
                <a:latin typeface="Times New Roman" panose="02020603050405020304" pitchFamily="18" charset="0"/>
                <a:cs typeface="Times New Roman" panose="02020603050405020304" pitchFamily="18" charset="0"/>
              </a:rPr>
              <a:t>    Terminal:it is also called as token(eg:id,+,*)</a:t>
            </a:r>
          </a:p>
          <a:p>
            <a:pPr marL="0" indent="0" algn="just">
              <a:buNone/>
            </a:pPr>
            <a:r>
              <a:rPr lang="en-US" sz="1900" dirty="0">
                <a:latin typeface="Times New Roman" panose="02020603050405020304" pitchFamily="18" charset="0"/>
                <a:cs typeface="Times New Roman" panose="02020603050405020304" pitchFamily="18" charset="0"/>
              </a:rPr>
              <a:t>    Non-terminal:(example:E,T,F)</a:t>
            </a:r>
          </a:p>
          <a:p>
            <a:pPr marL="0" indent="0" algn="just">
              <a:buNone/>
            </a:pPr>
            <a:r>
              <a:rPr lang="en-US" sz="1900" dirty="0">
                <a:latin typeface="Times New Roman" panose="02020603050405020304" pitchFamily="18" charset="0"/>
                <a:cs typeface="Times New Roman" panose="02020603050405020304" pitchFamily="18" charset="0"/>
              </a:rPr>
              <a:t>    Production rules:E-&gt;E+T</a:t>
            </a:r>
          </a:p>
          <a:p>
            <a:pPr marL="0" indent="0">
              <a:buNone/>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a:t>
            </a:r>
            <a:r>
              <a:rPr lang="en-US" b="1" dirty="0"/>
              <a:t> </a:t>
            </a:r>
            <a:r>
              <a:rPr lang="en-US" sz="1900" dirty="0">
                <a:solidFill>
                  <a:schemeClr val="accent2">
                    <a:lumMod val="60000"/>
                    <a:lumOff val="40000"/>
                  </a:schemeClr>
                </a:solidFill>
                <a:latin typeface="Times New Roman" panose="02020603050405020304" pitchFamily="18" charset="0"/>
                <a:cs typeface="Times New Roman" panose="02020603050405020304" pitchFamily="18" charset="0"/>
              </a:rPr>
              <a:t>Generate LR(0) Items</a:t>
            </a:r>
          </a:p>
          <a:p>
            <a:r>
              <a:rPr lang="en-US" sz="1900" dirty="0">
                <a:latin typeface="Times New Roman" panose="02020603050405020304" pitchFamily="18" charset="0"/>
                <a:cs typeface="Times New Roman" panose="02020603050405020304" pitchFamily="18" charset="0"/>
              </a:rPr>
              <a:t>LR(0) items are used to build the states of the parser. An LR(0) item is a production rule with a dot (.) indicating the position of the parser</a:t>
            </a:r>
          </a:p>
          <a:p>
            <a:pPr marL="0" indent="0">
              <a:buNone/>
            </a:pPr>
            <a:r>
              <a:rPr lang="en-US" sz="1900" b="1" dirty="0">
                <a:solidFill>
                  <a:schemeClr val="accent2">
                    <a:lumMod val="60000"/>
                    <a:lumOff val="40000"/>
                  </a:schemeClr>
                </a:solidFill>
                <a:latin typeface="Times New Roman" panose="02020603050405020304" pitchFamily="18" charset="0"/>
                <a:cs typeface="Times New Roman" panose="02020603050405020304" pitchFamily="18" charset="0"/>
              </a:rPr>
              <a:t>3. </a:t>
            </a:r>
            <a:r>
              <a:rPr lang="en-US" sz="1900" dirty="0">
                <a:solidFill>
                  <a:schemeClr val="accent2">
                    <a:lumMod val="60000"/>
                    <a:lumOff val="40000"/>
                  </a:schemeClr>
                </a:solidFill>
                <a:latin typeface="Times New Roman" panose="02020603050405020304" pitchFamily="18" charset="0"/>
                <a:cs typeface="Times New Roman" panose="02020603050405020304" pitchFamily="18" charset="0"/>
              </a:rPr>
              <a:t>Construct the Canonical Collection of LR(0) Items</a:t>
            </a:r>
          </a:p>
          <a:p>
            <a:r>
              <a:rPr lang="en-US" sz="1900" dirty="0">
                <a:latin typeface="Times New Roman" panose="02020603050405020304" pitchFamily="18" charset="0"/>
                <a:cs typeface="Times New Roman" panose="02020603050405020304" pitchFamily="18" charset="0"/>
              </a:rPr>
              <a:t>Create the set of all LR(0) items and organize them into states. The closure and </a:t>
            </a:r>
            <a:r>
              <a:rPr lang="en-US" sz="1900" dirty="0" err="1">
                <a:latin typeface="Times New Roman" panose="02020603050405020304" pitchFamily="18" charset="0"/>
                <a:cs typeface="Times New Roman" panose="02020603050405020304" pitchFamily="18" charset="0"/>
              </a:rPr>
              <a:t>goto</a:t>
            </a:r>
            <a:r>
              <a:rPr lang="en-US" sz="1900" dirty="0">
                <a:latin typeface="Times New Roman" panose="02020603050405020304" pitchFamily="18" charset="0"/>
                <a:cs typeface="Times New Roman" panose="02020603050405020304" pitchFamily="18" charset="0"/>
              </a:rPr>
              <a:t> functions are used to generate these states:</a:t>
            </a:r>
          </a:p>
          <a:p>
            <a:r>
              <a:rPr lang="en-US" sz="1900" b="1" dirty="0">
                <a:latin typeface="Times New Roman" panose="02020603050405020304" pitchFamily="18" charset="0"/>
                <a:cs typeface="Times New Roman" panose="02020603050405020304" pitchFamily="18" charset="0"/>
              </a:rPr>
              <a:t>Closure</a:t>
            </a:r>
            <a:r>
              <a:rPr lang="en-US" sz="1900" dirty="0">
                <a:latin typeface="Times New Roman" panose="02020603050405020304" pitchFamily="18" charset="0"/>
                <a:cs typeface="Times New Roman" panose="02020603050405020304" pitchFamily="18" charset="0"/>
              </a:rPr>
              <a:t>: Expands an LR(0) item by adding items for each production that can follow the dot.</a:t>
            </a:r>
          </a:p>
          <a:p>
            <a:r>
              <a:rPr lang="en-US" sz="1900" b="1" dirty="0" err="1">
                <a:latin typeface="Times New Roman" panose="02020603050405020304" pitchFamily="18" charset="0"/>
                <a:cs typeface="Times New Roman" panose="02020603050405020304" pitchFamily="18" charset="0"/>
              </a:rPr>
              <a:t>Goto</a:t>
            </a:r>
            <a:r>
              <a:rPr lang="en-US" sz="1900" dirty="0">
                <a:latin typeface="Times New Roman" panose="02020603050405020304" pitchFamily="18" charset="0"/>
                <a:cs typeface="Times New Roman" panose="02020603050405020304" pitchFamily="18" charset="0"/>
              </a:rPr>
              <a:t>: Moves the dot past a symbol to form a new LR(0) item and transitions to a new state.</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79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203200"/>
            <a:ext cx="11734800" cy="6444343"/>
          </a:xfrm>
        </p:spPr>
        <p:txBody>
          <a:bodyPr/>
          <a:lstStyle/>
          <a:p>
            <a:pPr marL="0" indent="0">
              <a:buNone/>
            </a:pP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4.Build the Parsing Tables</a:t>
            </a:r>
          </a:p>
          <a:p>
            <a:pPr algn="just"/>
            <a:r>
              <a:rPr lang="en-US" sz="1800" dirty="0">
                <a:latin typeface="Times New Roman" panose="02020603050405020304" pitchFamily="18" charset="0"/>
                <a:cs typeface="Times New Roman" panose="02020603050405020304" pitchFamily="18" charset="0"/>
              </a:rPr>
              <a:t>From the canonical collection, construct the action and </a:t>
            </a:r>
            <a:r>
              <a:rPr lang="en-US" sz="1800" dirty="0" err="1">
                <a:latin typeface="Times New Roman" panose="02020603050405020304" pitchFamily="18" charset="0"/>
                <a:cs typeface="Times New Roman" panose="02020603050405020304" pitchFamily="18" charset="0"/>
              </a:rPr>
              <a:t>goto</a:t>
            </a:r>
            <a:r>
              <a:rPr lang="en-US" sz="1800" dirty="0">
                <a:latin typeface="Times New Roman" panose="02020603050405020304" pitchFamily="18" charset="0"/>
                <a:cs typeface="Times New Roman" panose="02020603050405020304" pitchFamily="18" charset="0"/>
              </a:rPr>
              <a:t> tables</a:t>
            </a:r>
          </a:p>
          <a:p>
            <a:pPr algn="just"/>
            <a:r>
              <a:rPr lang="en-US" sz="1800" b="1" dirty="0">
                <a:latin typeface="Times New Roman" panose="02020603050405020304" pitchFamily="18" charset="0"/>
                <a:cs typeface="Times New Roman" panose="02020603050405020304" pitchFamily="18" charset="0"/>
              </a:rPr>
              <a:t>Action Table</a:t>
            </a:r>
            <a:r>
              <a:rPr lang="en-US" sz="1800" dirty="0">
                <a:latin typeface="Times New Roman" panose="02020603050405020304" pitchFamily="18" charset="0"/>
                <a:cs typeface="Times New Roman" panose="02020603050405020304" pitchFamily="18" charset="0"/>
              </a:rPr>
              <a:t>: Specifies whether to shift, reduce, accept, or report an error based on the current state and input symbol.</a:t>
            </a:r>
          </a:p>
          <a:p>
            <a:pPr algn="just"/>
            <a:r>
              <a:rPr lang="en-US" sz="1800" b="1" dirty="0" err="1">
                <a:latin typeface="Times New Roman" panose="02020603050405020304" pitchFamily="18" charset="0"/>
                <a:cs typeface="Times New Roman" panose="02020603050405020304" pitchFamily="18" charset="0"/>
              </a:rPr>
              <a:t>Goto</a:t>
            </a:r>
            <a:r>
              <a:rPr lang="en-US" sz="1800" b="1" dirty="0">
                <a:latin typeface="Times New Roman" panose="02020603050405020304" pitchFamily="18" charset="0"/>
                <a:cs typeface="Times New Roman" panose="02020603050405020304" pitchFamily="18" charset="0"/>
              </a:rPr>
              <a:t> Table</a:t>
            </a:r>
            <a:r>
              <a:rPr lang="en-US" sz="1800" dirty="0">
                <a:latin typeface="Times New Roman" panose="02020603050405020304" pitchFamily="18" charset="0"/>
                <a:cs typeface="Times New Roman" panose="02020603050405020304" pitchFamily="18" charset="0"/>
              </a:rPr>
              <a:t>: Specifies state transitions for non-terminal symbols after reductions.</a:t>
            </a:r>
          </a:p>
          <a:p>
            <a:pPr marL="0" indent="0" algn="just">
              <a:buNone/>
            </a:pPr>
            <a:r>
              <a:rPr lang="en-US" sz="1800" dirty="0">
                <a:latin typeface="Times New Roman" panose="02020603050405020304" pitchFamily="18" charset="0"/>
                <a:cs typeface="Times New Roman" panose="02020603050405020304" pitchFamily="18" charset="0"/>
              </a:rPr>
              <a:t>S5:shift and </a:t>
            </a:r>
            <a:r>
              <a:rPr lang="en-US" sz="1800" dirty="0" err="1">
                <a:latin typeface="Times New Roman" panose="02020603050405020304" pitchFamily="18" charset="0"/>
                <a:cs typeface="Times New Roman" panose="02020603050405020304" pitchFamily="18" charset="0"/>
              </a:rPr>
              <a:t>goto</a:t>
            </a:r>
            <a:r>
              <a:rPr lang="en-US" sz="1800" dirty="0">
                <a:latin typeface="Times New Roman" panose="02020603050405020304" pitchFamily="18" charset="0"/>
                <a:cs typeface="Times New Roman" panose="02020603050405020304" pitchFamily="18" charset="0"/>
              </a:rPr>
              <a:t> state 5</a:t>
            </a:r>
          </a:p>
          <a:p>
            <a:pPr marL="0" indent="0" algn="just">
              <a:buNone/>
            </a:pPr>
            <a:r>
              <a:rPr lang="en-US" sz="1800" dirty="0">
                <a:latin typeface="Times New Roman" panose="02020603050405020304" pitchFamily="18" charset="0"/>
                <a:cs typeface="Times New Roman" panose="02020603050405020304" pitchFamily="18" charset="0"/>
              </a:rPr>
              <a:t>R1:reduce using production 1</a:t>
            </a:r>
          </a:p>
          <a:p>
            <a:pPr marL="0" indent="0" algn="just">
              <a:buNone/>
            </a:pPr>
            <a:r>
              <a:rPr lang="en-US" sz="1800" dirty="0" err="1">
                <a:latin typeface="Times New Roman" panose="02020603050405020304" pitchFamily="18" charset="0"/>
                <a:cs typeface="Times New Roman" panose="02020603050405020304" pitchFamily="18" charset="0"/>
              </a:rPr>
              <a:t>Acc:accept</a:t>
            </a:r>
            <a:r>
              <a:rPr lang="en-US" sz="1800" dirty="0">
                <a:latin typeface="Times New Roman" panose="02020603050405020304" pitchFamily="18" charset="0"/>
                <a:cs typeface="Times New Roman" panose="02020603050405020304" pitchFamily="18" charset="0"/>
              </a:rPr>
              <a:t> the input string</a:t>
            </a:r>
          </a:p>
          <a:p>
            <a:pPr marL="0" indent="0" algn="just">
              <a:buNone/>
            </a:pPr>
            <a:r>
              <a:rPr lang="en-IN" sz="1800" b="1" dirty="0">
                <a:solidFill>
                  <a:schemeClr val="accent2">
                    <a:lumMod val="60000"/>
                    <a:lumOff val="40000"/>
                  </a:schemeClr>
                </a:solidFill>
                <a:latin typeface="Times New Roman" panose="02020603050405020304" pitchFamily="18" charset="0"/>
                <a:cs typeface="Times New Roman" panose="02020603050405020304" pitchFamily="18" charset="0"/>
              </a:rPr>
              <a:t>5. Parsing Process</a:t>
            </a:r>
          </a:p>
          <a:p>
            <a:pPr algn="just"/>
            <a:r>
              <a:rPr lang="en-US" sz="1800" dirty="0">
                <a:latin typeface="Times New Roman" panose="02020603050405020304" pitchFamily="18" charset="0"/>
                <a:cs typeface="Times New Roman" panose="02020603050405020304" pitchFamily="18" charset="0"/>
              </a:rPr>
              <a:t>Initialization:</a:t>
            </a:r>
          </a:p>
          <a:p>
            <a:pPr marL="0" indent="0" algn="just">
              <a:buNone/>
            </a:pPr>
            <a:r>
              <a:rPr lang="en-US" sz="1800" dirty="0">
                <a:latin typeface="Times New Roman" panose="02020603050405020304" pitchFamily="18" charset="0"/>
                <a:cs typeface="Times New Roman" panose="02020603050405020304" pitchFamily="18" charset="0"/>
              </a:rPr>
              <a:t>Stack:[0] initial state</a:t>
            </a:r>
          </a:p>
          <a:p>
            <a:pPr marL="0" indent="0" algn="just">
              <a:buNone/>
            </a:pPr>
            <a:r>
              <a:rPr lang="en-US" sz="1800" dirty="0">
                <a:latin typeface="Times New Roman" panose="02020603050405020304" pitchFamily="18" charset="0"/>
                <a:cs typeface="Times New Roman" panose="02020603050405020304" pitchFamily="18" charset="0"/>
              </a:rPr>
              <a:t>Input </a:t>
            </a:r>
            <a:r>
              <a:rPr lang="en-US" sz="1800" dirty="0" err="1">
                <a:latin typeface="Times New Roman" panose="02020603050405020304" pitchFamily="18" charset="0"/>
                <a:cs typeface="Times New Roman" panose="02020603050405020304" pitchFamily="18" charset="0"/>
              </a:rPr>
              <a:t>buffer:contains</a:t>
            </a:r>
            <a:r>
              <a:rPr lang="en-US" sz="1800" dirty="0">
                <a:latin typeface="Times New Roman" panose="02020603050405020304" pitchFamily="18" charset="0"/>
                <a:cs typeface="Times New Roman" panose="02020603050405020304" pitchFamily="18" charset="0"/>
              </a:rPr>
              <a:t> the input string followed by $</a:t>
            </a:r>
          </a:p>
          <a:p>
            <a:pPr algn="just"/>
            <a:r>
              <a:rPr lang="en-US" sz="1800" dirty="0">
                <a:latin typeface="Times New Roman" panose="02020603050405020304" pitchFamily="18" charset="0"/>
                <a:cs typeface="Times New Roman" panose="02020603050405020304" pitchFamily="18" charset="0"/>
              </a:rPr>
              <a:t>Parsing loop</a:t>
            </a:r>
          </a:p>
          <a:p>
            <a:pPr marL="0" indent="0" algn="just">
              <a:buNone/>
            </a:pPr>
            <a:r>
              <a:rPr lang="en-US" sz="1800" dirty="0">
                <a:latin typeface="Times New Roman" panose="02020603050405020304" pitchFamily="18" charset="0"/>
                <a:cs typeface="Times New Roman" panose="02020603050405020304" pitchFamily="18" charset="0"/>
              </a:rPr>
              <a:t>It has following commands</a:t>
            </a:r>
          </a:p>
          <a:p>
            <a:pPr marL="0" indent="0" algn="just">
              <a:buNone/>
            </a:pPr>
            <a:r>
              <a:rPr lang="en-US" sz="1800" dirty="0" err="1">
                <a:latin typeface="Times New Roman" panose="02020603050405020304" pitchFamily="18" charset="0"/>
                <a:cs typeface="Times New Roman" panose="02020603050405020304" pitchFamily="18" charset="0"/>
              </a:rPr>
              <a:t>Shift,reduce,accept</a:t>
            </a:r>
            <a:r>
              <a:rPr lang="en-US" sz="1800" dirty="0">
                <a:latin typeface="Times New Roman" panose="02020603050405020304" pitchFamily="18" charset="0"/>
                <a:cs typeface="Times New Roman" panose="02020603050405020304" pitchFamily="18" charset="0"/>
              </a:rPr>
              <a:t> and error</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endParaRPr lang="en-IN" sz="1800" b="1" dirty="0">
              <a:latin typeface="Times New Roman" panose="02020603050405020304" pitchFamily="18" charset="0"/>
              <a:cs typeface="Times New Roman" panose="02020603050405020304" pitchFamily="18" charset="0"/>
            </a:endParaRPr>
          </a:p>
          <a:p>
            <a:pPr marL="0" indent="0" algn="just">
              <a:buNone/>
            </a:pPr>
            <a:endParaRPr lang="en-IN" sz="18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3641" y="2230582"/>
            <a:ext cx="5120541" cy="2937164"/>
          </a:xfrm>
          <a:prstGeom prst="rect">
            <a:avLst/>
          </a:prstGeom>
        </p:spPr>
      </p:pic>
    </p:spTree>
    <p:extLst>
      <p:ext uri="{BB962C8B-B14F-4D97-AF65-F5344CB8AC3E}">
        <p14:creationId xmlns:p14="http://schemas.microsoft.com/office/powerpoint/2010/main" val="298736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0" y="168576"/>
            <a:ext cx="4296229" cy="716796"/>
          </a:xfrm>
        </p:spPr>
        <p:txBody>
          <a:bodyPr>
            <a:normAutofit/>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Advantages of slr parsing</a:t>
            </a:r>
            <a:endParaRPr lang="en-IN"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3829" y="885372"/>
            <a:ext cx="11306628" cy="5515427"/>
          </a:xfrm>
        </p:spPr>
        <p:txBody>
          <a:bodyPr>
            <a:normAutofit fontScale="92500" lnSpcReduction="10000"/>
          </a:bodyPr>
          <a:lstStyle/>
          <a:p>
            <a:pPr marL="342900" indent="-342900">
              <a:buAutoNum type="arabicPeriod"/>
            </a:pPr>
            <a:r>
              <a:rPr lang="en-IN" sz="1900" b="1" dirty="0">
                <a:solidFill>
                  <a:schemeClr val="accent2">
                    <a:lumMod val="60000"/>
                    <a:lumOff val="40000"/>
                  </a:schemeClr>
                </a:solidFill>
                <a:latin typeface="Times New Roman" panose="02020603050405020304" pitchFamily="18" charset="0"/>
                <a:cs typeface="Times New Roman" panose="02020603050405020304" pitchFamily="18" charset="0"/>
              </a:rPr>
              <a:t>Efficiency</a:t>
            </a:r>
          </a:p>
          <a:p>
            <a:pPr marL="0" indent="0" algn="just">
              <a:buNone/>
            </a:pPr>
            <a:r>
              <a:rPr lang="en-US" sz="1900" dirty="0">
                <a:latin typeface="Times New Roman" panose="02020603050405020304" pitchFamily="18" charset="0"/>
                <a:cs typeface="Times New Roman" panose="02020603050405020304" pitchFamily="18" charset="0"/>
              </a:rPr>
              <a:t>SLR parsing is efficient in terms of both time and space. It constructs parsing tables once, which are then used to parse any number of input strings.</a:t>
            </a:r>
          </a:p>
          <a:p>
            <a:pPr marL="0" indent="0" algn="just">
              <a:buNone/>
            </a:pPr>
            <a:r>
              <a:rPr lang="en-US" sz="1900" b="1" dirty="0">
                <a:solidFill>
                  <a:schemeClr val="accent2">
                    <a:lumMod val="60000"/>
                    <a:lumOff val="40000"/>
                  </a:schemeClr>
                </a:solidFill>
                <a:latin typeface="Times New Roman" panose="02020603050405020304" pitchFamily="18" charset="0"/>
                <a:cs typeface="Times New Roman" panose="02020603050405020304" pitchFamily="18" charset="0"/>
              </a:rPr>
              <a:t>2. Error Detection and Reporting</a:t>
            </a:r>
          </a:p>
          <a:p>
            <a:pPr marL="0" indent="0" algn="just">
              <a:buNone/>
            </a:pPr>
            <a:r>
              <a:rPr lang="en-US" sz="1900" dirty="0">
                <a:latin typeface="Times New Roman" panose="02020603050405020304" pitchFamily="18" charset="0"/>
                <a:cs typeface="Times New Roman" panose="02020603050405020304" pitchFamily="18" charset="0"/>
              </a:rPr>
              <a:t>SLR parsers are capable of detecting syntax errors in the input string. When an error is encountered, the parser can provide meaningful error messages indicating the position and nature of the error.</a:t>
            </a:r>
          </a:p>
          <a:p>
            <a:pPr marL="0" indent="0" algn="just">
              <a:buNone/>
            </a:pPr>
            <a:r>
              <a:rPr lang="en-IN" sz="1900" b="1" dirty="0">
                <a:solidFill>
                  <a:schemeClr val="accent2">
                    <a:lumMod val="60000"/>
                    <a:lumOff val="40000"/>
                  </a:schemeClr>
                </a:solidFill>
                <a:latin typeface="Times New Roman" panose="02020603050405020304" pitchFamily="18" charset="0"/>
                <a:cs typeface="Times New Roman" panose="02020603050405020304" pitchFamily="18" charset="0"/>
              </a:rPr>
              <a:t>3. Scalability</a:t>
            </a:r>
          </a:p>
          <a:p>
            <a:pPr marL="0" indent="0" algn="just">
              <a:buNone/>
            </a:pPr>
            <a:r>
              <a:rPr lang="en-US" sz="1900" dirty="0">
                <a:latin typeface="Times New Roman" panose="02020603050405020304" pitchFamily="18" charset="0"/>
                <a:cs typeface="Times New Roman" panose="02020603050405020304" pitchFamily="18" charset="0"/>
              </a:rPr>
              <a:t>SLR parsers are scalable. They can handle large input strings and complex grammars without a significant increase in parsing time.</a:t>
            </a:r>
          </a:p>
          <a:p>
            <a:pPr marL="0" indent="0" algn="just">
              <a:buNone/>
            </a:pPr>
            <a:r>
              <a:rPr lang="en-IN" sz="1900" b="1" dirty="0">
                <a:solidFill>
                  <a:schemeClr val="accent2">
                    <a:lumMod val="60000"/>
                    <a:lumOff val="40000"/>
                  </a:schemeClr>
                </a:solidFill>
                <a:latin typeface="Times New Roman" panose="02020603050405020304" pitchFamily="18" charset="0"/>
                <a:cs typeface="Times New Roman" panose="02020603050405020304" pitchFamily="18" charset="0"/>
              </a:rPr>
              <a:t>4. Automatability</a:t>
            </a:r>
          </a:p>
          <a:p>
            <a:pPr marL="0" indent="0" algn="just">
              <a:buNone/>
            </a:pPr>
            <a:r>
              <a:rPr lang="en-US" sz="1900" dirty="0">
                <a:latin typeface="Times New Roman" panose="02020603050405020304" pitchFamily="18" charset="0"/>
                <a:cs typeface="Times New Roman" panose="02020603050405020304" pitchFamily="18" charset="0"/>
              </a:rPr>
              <a:t>SLR parsing is highly automatable. Tools like Bison or Yacc can automatically generate SLR parsers from a given grammar.</a:t>
            </a:r>
            <a:endParaRPr lang="en-IN" sz="19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lgn="just">
              <a:buNone/>
            </a:pPr>
            <a:endParaRPr lang="en-IN" sz="19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rPr>
              <a:t> </a:t>
            </a:r>
            <a:endParaRPr lang="en-US" sz="19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lgn="just">
              <a:buNone/>
            </a:pPr>
            <a:endParaRPr lang="en-IN" sz="1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82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514" y="487890"/>
            <a:ext cx="2380344" cy="658739"/>
          </a:xfrm>
        </p:spPr>
        <p:txBody>
          <a:bodyPr>
            <a:normAutofit/>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conclusion</a:t>
            </a:r>
            <a:endParaRPr lang="en-IN"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4115" y="1378630"/>
            <a:ext cx="10394268" cy="4122284"/>
          </a:xfrm>
        </p:spPr>
        <p:txBody>
          <a:bodyPr>
            <a:normAutofit fontScale="77500" lnSpcReduction="20000"/>
          </a:bodyPr>
          <a:lstStyle/>
          <a:p>
            <a:pPr marL="0" indent="0" algn="just">
              <a:buNone/>
            </a:pPr>
            <a:r>
              <a:rPr lang="en-US" sz="2600" dirty="0">
                <a:latin typeface="Times New Roman" panose="02020603050405020304" pitchFamily="18" charset="0"/>
                <a:cs typeface="Times New Roman" panose="02020603050405020304" pitchFamily="18" charset="0"/>
              </a:rPr>
              <a:t>SLR (Simple LR) parsing stands out as an efficient, deterministic, and highly automatable technique for syntax analysis, making it an invaluable tool in compiler design. Its ability to handle a broad class of context-free grammars without requiring backtracking ensures both speed and reliability in parsing complex language constructs. The clear and systematic methodology of SLR parsing, coupled with robust error detection capabilities, simplifies the process of validating input strings and constructing accurate syntax trees. Moreover, the availability of tools like Bison and Yacc, which automate the generation of SLR parsers, significantly reduces manual effort and minimizes errors. These features, along with its scalability and support from extensive libraries, underscore the advantages of SLR parsing, making it a preferred choice for developers and compiler designers alike. Whether dealing with programming languages or data formats, SLR parsing provides a structured and effective approach to syntax validation, ensuring both precision and efficiency in the parsing process.</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269212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207</TotalTime>
  <Words>1027</Words>
  <Application>Microsoft Office PowerPoint</Application>
  <PresentationFormat>Widescreen</PresentationFormat>
  <Paragraphs>79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Circuit</vt:lpstr>
      <vt:lpstr>CSA1470-COMPILER DESIGN FOR SYNTAX DIRECTED TRANSLATION</vt:lpstr>
      <vt:lpstr>Introduction:</vt:lpstr>
      <vt:lpstr>Requirements:</vt:lpstr>
      <vt:lpstr>PowerPoint Presentation</vt:lpstr>
      <vt:lpstr>How it works</vt:lpstr>
      <vt:lpstr>PowerPoint Presentation</vt:lpstr>
      <vt:lpstr>Advantages of slr parsing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CSA1470-COMPILER DESIGN FOR SYNTAX DIRECTED TRANSLATION</dc:title>
  <dc:creator>admin</dc:creator>
  <cp:lastModifiedBy>santhoshsanthosh9919@gmail.com</cp:lastModifiedBy>
  <cp:revision>14</cp:revision>
  <dcterms:created xsi:type="dcterms:W3CDTF">2024-06-15T13:18:02Z</dcterms:created>
  <dcterms:modified xsi:type="dcterms:W3CDTF">2024-07-30T07:07:19Z</dcterms:modified>
</cp:coreProperties>
</file>