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58546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G. Santhosh Kumar</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a:t>
            </a:r>
            <a:r>
              <a:rPr lang="en-IN"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5200" y="7847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1593897D-5813-E505-BE04-ED2D7FE92EEA}"/>
              </a:ext>
            </a:extLst>
          </p:cNvPr>
          <p:cNvSpPr txBox="1"/>
          <p:nvPr/>
        </p:nvSpPr>
        <p:spPr>
          <a:xfrm>
            <a:off x="668578" y="1508869"/>
            <a:ext cx="7103822" cy="3170099"/>
          </a:xfrm>
          <a:prstGeom prst="rect">
            <a:avLst/>
          </a:prstGeom>
          <a:noFill/>
        </p:spPr>
        <p:txBody>
          <a:bodyPr wrap="square" rtlCol="0">
            <a:spAutoFit/>
          </a:bodyPr>
          <a:lstStyle/>
          <a:p>
            <a:r>
              <a:rPr lang="en-US" sz="2000" b="0" i="0" dirty="0">
                <a:solidFill>
                  <a:schemeClr val="tx1"/>
                </a:solidFill>
                <a:effectLst/>
                <a:latin typeface="Söhne"/>
              </a:rPr>
              <a:t>The outcome of this project will be a deployable predictive model capable of accurately forecasting the success of marketing campaigns. Evaluation metrics such as accuracy, precision, recall, and F1-score will be used to assess the model's performance. Additionally, we will conduct A/B testing or cross-validation to validate the model's efficacy and ensure its reliability in real-world scenarios. Ultimately, the successful implementation of this predictive model will empower businesses to make informed decisions, drive marketing effectiveness, and achieve sustainable growth.</a:t>
            </a:r>
            <a:endParaRPr lang="en-IN"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01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149075" y="21155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7C9E9CD-CECE-74ED-E3BB-F9656FE3CE3D}"/>
              </a:ext>
            </a:extLst>
          </p:cNvPr>
          <p:cNvSpPr txBox="1"/>
          <p:nvPr/>
        </p:nvSpPr>
        <p:spPr>
          <a:xfrm>
            <a:off x="1596009" y="2286000"/>
            <a:ext cx="4376738" cy="1015663"/>
          </a:xfrm>
          <a:prstGeom prst="rect">
            <a:avLst/>
          </a:prstGeom>
          <a:noFill/>
        </p:spPr>
        <p:txBody>
          <a:bodyPr wrap="square" rtlCol="0">
            <a:spAutoFit/>
          </a:bodyPr>
          <a:lstStyle/>
          <a:p>
            <a:r>
              <a:rPr lang="en-US" sz="2000" b="1" dirty="0"/>
              <a:t>Predicting the success of marketing </a:t>
            </a:r>
            <a:r>
              <a:rPr lang="en-US" sz="2000" b="1" dirty="0" err="1"/>
              <a:t>campaings</a:t>
            </a:r>
            <a:r>
              <a:rPr lang="en-US" sz="2000" b="1" dirty="0"/>
              <a:t> using decision tree</a:t>
            </a:r>
            <a:endParaRPr lang="en-IN"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CC2EB49D-B433-422B-708C-E2E669C88848}"/>
              </a:ext>
            </a:extLst>
          </p:cNvPr>
          <p:cNvSpPr txBox="1"/>
          <p:nvPr/>
        </p:nvSpPr>
        <p:spPr>
          <a:xfrm>
            <a:off x="1666937" y="2028825"/>
            <a:ext cx="8153400" cy="3785652"/>
          </a:xfrm>
          <a:prstGeom prst="rect">
            <a:avLst/>
          </a:prstGeom>
          <a:noFill/>
        </p:spPr>
        <p:txBody>
          <a:bodyPr wrap="square" rtlCol="0">
            <a:spAutoFit/>
          </a:bodyPr>
          <a:lstStyle/>
          <a:p>
            <a:r>
              <a:rPr lang="en-US" sz="4000" b="0" i="0" dirty="0">
                <a:solidFill>
                  <a:schemeClr val="tx1"/>
                </a:solidFill>
                <a:effectLst/>
                <a:latin typeface="Söhne"/>
              </a:rPr>
              <a:t>This project aims to utilize decision tree algorithms to predict the success of marketing campaigns. By leveraging data-driven insights, we seek to optimize marketing strategies and enhance campaign effectiveness</a:t>
            </a:r>
            <a:r>
              <a:rPr lang="en-US" b="0" i="0" dirty="0">
                <a:solidFill>
                  <a:srgbClr val="ECECEC"/>
                </a:solidFill>
                <a:effectLst/>
                <a:latin typeface="Söhne"/>
              </a:rPr>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24800" y="9643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9E0676B-4037-00A4-FAE6-4B89C34FED5F}"/>
              </a:ext>
            </a:extLst>
          </p:cNvPr>
          <p:cNvSpPr txBox="1"/>
          <p:nvPr/>
        </p:nvSpPr>
        <p:spPr>
          <a:xfrm>
            <a:off x="738188" y="1497747"/>
            <a:ext cx="7110412" cy="3416320"/>
          </a:xfrm>
          <a:prstGeom prst="rect">
            <a:avLst/>
          </a:prstGeom>
          <a:noFill/>
        </p:spPr>
        <p:txBody>
          <a:bodyPr wrap="square" rtlCol="0">
            <a:spAutoFit/>
          </a:bodyPr>
          <a:lstStyle/>
          <a:p>
            <a:r>
              <a:rPr lang="en-US" sz="2400" b="0" i="0" dirty="0">
                <a:solidFill>
                  <a:schemeClr val="tx1"/>
                </a:solidFill>
                <a:effectLst/>
                <a:latin typeface="Söhne"/>
              </a:rPr>
              <a:t>In today's competitive market landscape, businesses invest significant resources into marketing campaigns. However, determining the success of these campaigns remains a challenge. Traditional approaches often lack precision and efficiency, leading to suboptimal allocation of resources and missed opportunities for engagement. Hence, there is a pressing need for a predictive model that can accurately forecast the outcomes of marketing initiatives.</a:t>
            </a:r>
            <a:endParaRPr lang="en-IN"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2F608CA3-DF5D-32B1-CB52-2760DDE7BD46}"/>
              </a:ext>
            </a:extLst>
          </p:cNvPr>
          <p:cNvSpPr txBox="1"/>
          <p:nvPr/>
        </p:nvSpPr>
        <p:spPr>
          <a:xfrm>
            <a:off x="1295400" y="2209799"/>
            <a:ext cx="6781800" cy="3416320"/>
          </a:xfrm>
          <a:prstGeom prst="rect">
            <a:avLst/>
          </a:prstGeom>
          <a:noFill/>
        </p:spPr>
        <p:txBody>
          <a:bodyPr wrap="square" rtlCol="0">
            <a:spAutoFit/>
          </a:bodyPr>
          <a:lstStyle/>
          <a:p>
            <a:r>
              <a:rPr lang="en-US" sz="2400" b="0" i="0" dirty="0">
                <a:solidFill>
                  <a:schemeClr val="tx1"/>
                </a:solidFill>
                <a:effectLst/>
                <a:latin typeface="Söhne"/>
              </a:rPr>
              <a:t>Our project focuses on building a decision tree-based predictive model to assess the success of marketing campaigns. By analyzing various factors such as demographics, customer behavior, and campaign specifics, we aim to develop a robust framework capable of predicting campaign outcomes with high accuracy. This will enable businesses to make data-driven decisions, optimize resource allocation, and improve overall marketing performance</a:t>
            </a:r>
            <a:r>
              <a:rPr lang="en-US" b="0" i="0" dirty="0">
                <a:solidFill>
                  <a:schemeClr val="tx1"/>
                </a:solidFill>
                <a:effectLst/>
                <a:latin typeface="Söhne"/>
              </a:rPr>
              <a:t>.</a:t>
            </a:r>
            <a:endParaRPr lang="en-I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8D60C5E-807E-50A0-2BF8-A7704811A866}"/>
              </a:ext>
            </a:extLst>
          </p:cNvPr>
          <p:cNvSpPr txBox="1"/>
          <p:nvPr/>
        </p:nvSpPr>
        <p:spPr>
          <a:xfrm>
            <a:off x="1295400" y="2210812"/>
            <a:ext cx="5562600" cy="3046988"/>
          </a:xfrm>
          <a:prstGeom prst="rect">
            <a:avLst/>
          </a:prstGeom>
          <a:noFill/>
        </p:spPr>
        <p:txBody>
          <a:bodyPr wrap="square" rtlCol="0">
            <a:spAutoFit/>
          </a:bodyPr>
          <a:lstStyle/>
          <a:p>
            <a:r>
              <a:rPr lang="en-US" sz="2400" b="0" i="0" dirty="0">
                <a:solidFill>
                  <a:schemeClr val="tx1"/>
                </a:solidFill>
                <a:effectLst/>
                <a:latin typeface="Söhne"/>
              </a:rPr>
              <a:t>The end users of this project include marketing professionals, business managers, and stakeholders involved in planning and executing marketing campaigns. Additionally, this predictive model can benefit industries across sectors, including e-commerce, retail, finance, and more.</a:t>
            </a:r>
            <a:endParaRPr lang="en-IN" sz="2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14205242-9F23-88D6-4F4D-5F1C04E45FEC}"/>
              </a:ext>
            </a:extLst>
          </p:cNvPr>
          <p:cNvSpPr txBox="1"/>
          <p:nvPr/>
        </p:nvSpPr>
        <p:spPr>
          <a:xfrm>
            <a:off x="3276600" y="2438400"/>
            <a:ext cx="5943600" cy="3477875"/>
          </a:xfrm>
          <a:prstGeom prst="rect">
            <a:avLst/>
          </a:prstGeom>
          <a:noFill/>
        </p:spPr>
        <p:txBody>
          <a:bodyPr wrap="square" rtlCol="0">
            <a:spAutoFit/>
          </a:bodyPr>
          <a:lstStyle/>
          <a:p>
            <a:r>
              <a:rPr lang="en-US" sz="2000" b="0" i="0" dirty="0">
                <a:solidFill>
                  <a:schemeClr val="tx1"/>
                </a:solidFill>
                <a:effectLst/>
                <a:latin typeface="Söhne"/>
              </a:rPr>
              <a:t>Our solution entails the development of a decision tree-based predictive model that evaluates the likelihood of marketing campaign success based on various input parameters. By harnessing machine learning techniques, we aim to provide actionable insights that empower businesses to refine their marketing strategies, target the right audience segments, and maximize ROI. The value proposition lies in enabling data-driven decision-making, optimizing resource allocation, and enhancing overall marketing effectiveness.</a:t>
            </a:r>
            <a:endParaRPr lang="en-IN" sz="2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7847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1B631331-287E-3E7B-1349-1C00CFB9F323}"/>
              </a:ext>
            </a:extLst>
          </p:cNvPr>
          <p:cNvSpPr txBox="1"/>
          <p:nvPr/>
        </p:nvSpPr>
        <p:spPr>
          <a:xfrm>
            <a:off x="2290762" y="1507806"/>
            <a:ext cx="6705600" cy="3419475"/>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CEADE0D6-6A45-4E44-58F4-D3E85BB7B807}"/>
              </a:ext>
            </a:extLst>
          </p:cNvPr>
          <p:cNvSpPr txBox="1"/>
          <p:nvPr/>
        </p:nvSpPr>
        <p:spPr>
          <a:xfrm>
            <a:off x="2443162" y="1660206"/>
            <a:ext cx="6705600" cy="3785652"/>
          </a:xfrm>
          <a:prstGeom prst="rect">
            <a:avLst/>
          </a:prstGeom>
          <a:noFill/>
        </p:spPr>
        <p:txBody>
          <a:bodyPr wrap="square" rtlCol="0">
            <a:spAutoFit/>
          </a:bodyPr>
          <a:lstStyle/>
          <a:p>
            <a:r>
              <a:rPr lang="en-US" sz="2400" b="0" i="0" dirty="0">
                <a:solidFill>
                  <a:schemeClr val="tx1"/>
                </a:solidFill>
                <a:effectLst/>
                <a:latin typeface="Söhne"/>
              </a:rPr>
              <a:t>One of the key highlights of our solution is its ability to offer actionable insights in real-time. By continuously analyzing incoming data and adapting to evolving market dynamics, our predictive model ensures agility and responsiveness in decision-making. Moreover, the interpretability of decision trees allows users to understand the underlying factors driving campaign success, facilitating informed strategy adjustments and continuous improvement.</a:t>
            </a:r>
            <a:endParaRPr lang="en-IN"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BFC68AAB-F285-29B6-E9A9-671A906068E2}"/>
              </a:ext>
            </a:extLst>
          </p:cNvPr>
          <p:cNvSpPr txBox="1"/>
          <p:nvPr/>
        </p:nvSpPr>
        <p:spPr>
          <a:xfrm>
            <a:off x="838200" y="2286000"/>
            <a:ext cx="7620000" cy="3416320"/>
          </a:xfrm>
          <a:prstGeom prst="rect">
            <a:avLst/>
          </a:prstGeom>
          <a:noFill/>
        </p:spPr>
        <p:txBody>
          <a:bodyPr wrap="square" rtlCol="0">
            <a:spAutoFit/>
          </a:bodyPr>
          <a:lstStyle/>
          <a:p>
            <a:r>
              <a:rPr lang="en-US" sz="2400" b="0" i="0" dirty="0">
                <a:solidFill>
                  <a:schemeClr val="tx1"/>
                </a:solidFill>
                <a:effectLst/>
                <a:latin typeface="Söhne"/>
              </a:rPr>
              <a:t>We will employ decision tree algorithms, such as CART (Classification and Regression Trees) or ID3 (Iterative </a:t>
            </a:r>
            <a:r>
              <a:rPr lang="en-US" sz="2400" b="0" i="0" dirty="0" err="1">
                <a:solidFill>
                  <a:schemeClr val="tx1"/>
                </a:solidFill>
                <a:effectLst/>
                <a:latin typeface="Söhne"/>
              </a:rPr>
              <a:t>Dichotomiser</a:t>
            </a:r>
            <a:r>
              <a:rPr lang="en-US" sz="2400" b="0" i="0" dirty="0">
                <a:solidFill>
                  <a:schemeClr val="tx1"/>
                </a:solidFill>
                <a:effectLst/>
                <a:latin typeface="Söhne"/>
              </a:rPr>
              <a:t> 3), to build the predictive model. The model will be trained on historical data comprising various features related to marketing campaigns, including customer demographics, campaign type, channel utilized, promotional offers, etc. Feature selection, pruning, and tuning techniques will be applied to optimize model performance and generalization ability.</a:t>
            </a:r>
            <a:endParaRPr lang="en-IN" sz="24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607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 Kumar Gopinath</dc:creator>
  <cp:lastModifiedBy>Santhosh Kumar Gopinath</cp:lastModifiedBy>
  <cp:revision>1</cp:revision>
  <dcterms:created xsi:type="dcterms:W3CDTF">2024-03-30T02:44:13Z</dcterms:created>
  <dcterms:modified xsi:type="dcterms:W3CDTF">2024-04-01T15:04:08Z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