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3"/>
    <p:sldId id="257" r:id="rId4"/>
    <p:sldId id="258" r:id="rId5"/>
    <p:sldId id="271" r:id="rId6"/>
    <p:sldId id="263" r:id="rId7"/>
    <p:sldId id="275" r:id="rId8"/>
    <p:sldId id="276" r:id="rId9"/>
    <p:sldId id="264" r:id="rId10"/>
    <p:sldId id="272" r:id="rId11"/>
    <p:sldId id="273" r:id="rId12"/>
    <p:sldId id="265" r:id="rId13"/>
    <p:sldId id="308" r:id="rId14"/>
    <p:sldId id="309" r:id="rId15"/>
    <p:sldId id="259" r:id="rId16"/>
    <p:sldId id="274" r:id="rId17"/>
    <p:sldId id="266" r:id="rId18"/>
    <p:sldId id="267" r:id="rId19"/>
    <p:sldId id="302" r:id="rId20"/>
    <p:sldId id="304" r:id="rId21"/>
    <p:sldId id="303" r:id="rId22"/>
    <p:sldId id="288" r:id="rId23"/>
    <p:sldId id="289" r:id="rId24"/>
    <p:sldId id="290" r:id="rId25"/>
    <p:sldId id="307" r:id="rId26"/>
    <p:sldId id="291" r:id="rId27"/>
    <p:sldId id="292" r:id="rId28"/>
    <p:sldId id="305" r:id="rId29"/>
    <p:sldId id="306" r:id="rId30"/>
    <p:sldId id="268" r:id="rId31"/>
    <p:sldId id="298" r:id="rId32"/>
    <p:sldId id="299" r:id="rId33"/>
    <p:sldId id="300" r:id="rId34"/>
    <p:sldId id="310" r:id="rId35"/>
    <p:sldId id="296" r:id="rId36"/>
    <p:sldId id="336" r:id="rId37"/>
    <p:sldId id="337" r:id="rId38"/>
    <p:sldId id="335" r:id="rId39"/>
    <p:sldId id="297" r:id="rId40"/>
    <p:sldId id="260" r:id="rId41"/>
    <p:sldId id="295" r:id="rId42"/>
    <p:sldId id="33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3" d="100"/>
          <a:sy n="53" d="100"/>
        </p:scale>
        <p:origin x="32" y="2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0D601EB-898D-45EB-AF02-BDBAAC1BCF6B}"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C894F03-ECCF-40AC-9049-09ECFD328156}"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816A059-A3AC-4C78-B822-ABB2B55C89C2}"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62CAF6E-30C6-4892-8ECC-28B98795E53E}"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130014B-F72F-459C-9AEA-83526BA1950E}"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CD3470D-456E-4B74-9504-3BED3E1E331F}"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endParaRPr lang="en-US"/>
          </a:p>
        </p:txBody>
      </p:sp>
      <p:sp>
        <p:nvSpPr>
          <p:cNvPr id="7" name="Slide Number Placeholder 6"/>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9F57A5D-D22F-444E-B503-748AF7911620}" type="datetime1">
              <a:rPr lang="en-US" smtClean="0"/>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endParaRPr lang="en-US"/>
          </a:p>
        </p:txBody>
      </p:sp>
      <p:sp>
        <p:nvSpPr>
          <p:cNvPr id="9" name="Slide Number Placeholder 8"/>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6F4DC5B-AE6E-413C-999F-2C6DCDB27E54}" type="datetime1">
              <a:rPr lang="en-US" smtClean="0"/>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endParaRPr lang="en-US"/>
          </a:p>
        </p:txBody>
      </p:sp>
      <p:sp>
        <p:nvSpPr>
          <p:cNvPr id="5" name="Slide Number Placeholder 4"/>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endParaRPr lang="en-US"/>
          </a:p>
        </p:txBody>
      </p:sp>
      <p:sp>
        <p:nvSpPr>
          <p:cNvPr id="4" name="Slide Number Placeholder 3"/>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0BFC23-F62A-4DCF-8A7C-23F35CFA6295}"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endParaRPr lang="en-US"/>
          </a:p>
        </p:txBody>
      </p:sp>
      <p:sp>
        <p:nvSpPr>
          <p:cNvPr id="7" name="Slide Number Placeholder 6"/>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5BC4C3F-A6B3-439C-BF6D-6DFD3A565AFB}"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endParaRPr lang="en-US"/>
          </a:p>
        </p:txBody>
      </p:sp>
      <p:sp>
        <p:nvSpPr>
          <p:cNvPr id="7" name="Slide Number Placeholder 6"/>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53B32-2D0D-46EA-AEFE-E5001DBB2FF4}"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 INTERNET OF THINGS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69900"/>
            <a:ext cx="6248400" cy="1330326"/>
          </a:xfrm>
        </p:spPr>
        <p:txBody>
          <a:bodyPr>
            <a:noAutofit/>
          </a:bodyPr>
          <a:lstStyle/>
          <a:p>
            <a:r>
              <a:rPr lang="en-US" sz="1800" b="1" dirty="0">
                <a:latin typeface="Times New Roman" panose="02020603050405020304" charset="0"/>
                <a:cs typeface="Times New Roman" panose="02020603050405020304" charset="0"/>
              </a:rPr>
              <a:t>SRM INSTITUTE OF SCIENCE AND TECHNOLOGY</a:t>
            </a:r>
            <a:br>
              <a:rPr lang="en-US" sz="1800" b="1" dirty="0">
                <a:latin typeface="Times New Roman" panose="02020603050405020304" charset="0"/>
                <a:cs typeface="Times New Roman" panose="02020603050405020304" charset="0"/>
              </a:rPr>
            </a:br>
            <a:r>
              <a:rPr lang="en-US" sz="1800" b="1" dirty="0" err="1">
                <a:latin typeface="Times New Roman" panose="02020603050405020304" charset="0"/>
                <a:cs typeface="Times New Roman" panose="02020603050405020304" charset="0"/>
              </a:rPr>
              <a:t>Ramapuram</a:t>
            </a:r>
            <a:r>
              <a:rPr lang="en-US" sz="1800" b="1" dirty="0">
                <a:latin typeface="Times New Roman" panose="02020603050405020304" charset="0"/>
                <a:cs typeface="Times New Roman" panose="02020603050405020304" charset="0"/>
              </a:rPr>
              <a:t> Campus , Chennai – 600 089</a:t>
            </a:r>
            <a:br>
              <a:rPr lang="en-US" sz="1800" b="1" dirty="0">
                <a:latin typeface="Times New Roman" panose="02020603050405020304" charset="0"/>
                <a:cs typeface="Times New Roman" panose="02020603050405020304" charset="0"/>
              </a:rPr>
            </a:br>
            <a:r>
              <a:rPr lang="en-US" sz="1600" b="1" dirty="0">
                <a:latin typeface="Times New Roman" panose="02020603050405020304" charset="0"/>
                <a:cs typeface="Times New Roman" panose="02020603050405020304" charset="0"/>
              </a:rPr>
              <a:t>DEPARTMENT OF COMPUTER SCIENCE AND ENGINEERING</a:t>
            </a:r>
            <a:endParaRPr lang="en-US" sz="1800" dirty="0"/>
          </a:p>
        </p:txBody>
      </p:sp>
      <p:sp>
        <p:nvSpPr>
          <p:cNvPr id="3" name="Subtitle 2"/>
          <p:cNvSpPr>
            <a:spLocks noGrp="1"/>
          </p:cNvSpPr>
          <p:nvPr>
            <p:ph type="subTitle" idx="1"/>
          </p:nvPr>
        </p:nvSpPr>
        <p:spPr>
          <a:xfrm>
            <a:off x="609600" y="2133600"/>
            <a:ext cx="8077200" cy="914400"/>
          </a:xfrm>
        </p:spPr>
        <p:txBody>
          <a:bodyPr>
            <a:noAutofit/>
          </a:bodyPr>
          <a:lstStyle/>
          <a:p>
            <a:r>
              <a:rPr lang="en-IN" dirty="0">
                <a:solidFill>
                  <a:schemeClr val="tx1"/>
                </a:solidFill>
              </a:rPr>
              <a:t>18CSP103L- SEMINAR</a:t>
            </a:r>
            <a:endParaRPr lang="en-US" dirty="0">
              <a:solidFill>
                <a:schemeClr val="tx1"/>
              </a:solidFill>
            </a:endParaRPr>
          </a:p>
          <a:p>
            <a:r>
              <a:rPr lang="en-US" dirty="0">
                <a:solidFill>
                  <a:schemeClr val="tx1"/>
                </a:solidFill>
              </a:rPr>
              <a:t>IMPLEMENTATION OF NAS USING RAID</a:t>
            </a:r>
            <a:endParaRPr lang="en-US" dirty="0">
              <a:solidFill>
                <a:schemeClr val="tx1"/>
              </a:solidFill>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 y="609600"/>
            <a:ext cx="26955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p:nvPr/>
        </p:nvSpPr>
        <p:spPr>
          <a:xfrm>
            <a:off x="1633728" y="3276600"/>
            <a:ext cx="6400800" cy="838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solidFill>
                  <a:schemeClr val="tx1"/>
                </a:solidFill>
              </a:rPr>
              <a:t>BATCH NUMBER : 2</a:t>
            </a:r>
            <a:endParaRPr lang="en-US" dirty="0">
              <a:solidFill>
                <a:schemeClr val="tx1"/>
              </a:solidFill>
            </a:endParaRPr>
          </a:p>
        </p:txBody>
      </p:sp>
      <p:graphicFrame>
        <p:nvGraphicFramePr>
          <p:cNvPr id="6" name="Table 5"/>
          <p:cNvGraphicFramePr>
            <a:graphicFrameLocks noGrp="1"/>
          </p:cNvGraphicFramePr>
          <p:nvPr/>
        </p:nvGraphicFramePr>
        <p:xfrm>
          <a:off x="304800" y="4114800"/>
          <a:ext cx="8305800" cy="2120699"/>
        </p:xfrm>
        <a:graphic>
          <a:graphicData uri="http://schemas.openxmlformats.org/drawingml/2006/table">
            <a:tbl>
              <a:tblPr firstRow="1" bandRow="1">
                <a:tableStyleId>{BDBED569-4797-4DF1-A0F4-6AAB3CD982D8}</a:tableStyleId>
              </a:tblPr>
              <a:tblGrid>
                <a:gridCol w="4152900"/>
                <a:gridCol w="4152900"/>
              </a:tblGrid>
              <a:tr h="370840">
                <a:tc>
                  <a:txBody>
                    <a:bodyPr/>
                    <a:lstStyle/>
                    <a:p>
                      <a:r>
                        <a:rPr lang="en-US" dirty="0"/>
                        <a:t>Team Members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Supervisor</a:t>
                      </a:r>
                      <a:endParaRPr lang="en-US" dirty="0"/>
                    </a:p>
                  </a:txBody>
                  <a:tcPr/>
                </a:tc>
              </a:tr>
              <a:tr h="1749859">
                <a:tc>
                  <a:txBody>
                    <a:bodyPr/>
                    <a:lstStyle/>
                    <a:p>
                      <a:r>
                        <a:rPr lang="en-US" dirty="0"/>
                        <a:t>RA2111003020205 (Balaji Pandi)</a:t>
                      </a:r>
                      <a:endParaRPr lang="en-US" dirty="0"/>
                    </a:p>
                    <a:p>
                      <a:endParaRPr lang="en-US" dirty="0"/>
                    </a:p>
                    <a:p>
                      <a:r>
                        <a:rPr lang="en-US" dirty="0"/>
                        <a:t>RA2111003020209 (Santhosh)</a:t>
                      </a:r>
                      <a:endParaRPr lang="en-US" dirty="0"/>
                    </a:p>
                    <a:p>
                      <a:endParaRPr lang="en-US" dirty="0"/>
                    </a:p>
                    <a:p>
                      <a:r>
                        <a:rPr lang="en-US" dirty="0"/>
                        <a:t>RA2111003020190  (Abdul Samad)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NAME:</a:t>
                      </a:r>
                      <a:endParaRPr lang="en-US"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08050"/>
            <a:ext cx="8078470" cy="5218430"/>
          </a:xfrm>
        </p:spPr>
        <p:txBody>
          <a:bodyPr/>
          <a:lstStyle/>
          <a:p>
            <a:r>
              <a:rPr lang="en-US"/>
              <a:t>As the name suggests, DAS typically is connected via a USB or Thunderbolt enabled cable. NAS is designed as an easy and self-contained solution for sharing files over the network.</a:t>
            </a:r>
            <a:endParaRPr lang="en-US"/>
          </a:p>
          <a:p>
            <a:endParaRPr lang="en-US"/>
          </a:p>
        </p:txBody>
      </p:sp>
      <p:sp>
        <p:nvSpPr>
          <p:cNvPr id="4" name="Footer Placeholder 3"/>
          <p:cNvSpPr>
            <a:spLocks noGrp="1"/>
          </p:cNvSpPr>
          <p:nvPr>
            <p:ph type="ftr" sz="quarter" idx="11"/>
          </p:nvPr>
        </p:nvSpPr>
        <p:spPr/>
        <p:txBody>
          <a:bodyPr/>
          <a:lstStyle/>
          <a:p>
            <a:r>
              <a:rPr lang="en-US"/>
              <a:t>DEPARTMENT OF COMPUTER SCIENCE AND ENGINEERING</a:t>
            </a:r>
            <a:endParaRPr lang="en-US"/>
          </a:p>
        </p:txBody>
      </p:sp>
      <p:pic>
        <p:nvPicPr>
          <p:cNvPr id="5" name="Picture 1" descr="IMG_256"/>
          <p:cNvPicPr>
            <a:picLocks noGrp="1" noChangeAspect="1"/>
          </p:cNvPicPr>
          <p:nvPr>
            <p:ph sz="half" idx="2"/>
          </p:nvPr>
        </p:nvPicPr>
        <p:blipFill>
          <a:blip r:embed="rId1"/>
          <a:stretch>
            <a:fillRect/>
          </a:stretch>
        </p:blipFill>
        <p:spPr>
          <a:xfrm>
            <a:off x="2083435" y="3201035"/>
            <a:ext cx="4977130" cy="292544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IN" dirty="0"/>
          </a:p>
        </p:txBody>
      </p:sp>
      <p:graphicFrame>
        <p:nvGraphicFramePr>
          <p:cNvPr id="5" name="Table 5"/>
          <p:cNvGraphicFramePr>
            <a:graphicFrameLocks noGrp="1"/>
          </p:cNvGraphicFramePr>
          <p:nvPr>
            <p:ph idx="1"/>
          </p:nvPr>
        </p:nvGraphicFramePr>
        <p:xfrm>
          <a:off x="457200" y="1359200"/>
          <a:ext cx="8229600" cy="48768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242921">
                <a:tc>
                  <a:txBody>
                    <a:bodyPr/>
                    <a:lstStyle/>
                    <a:p>
                      <a:r>
                        <a:rPr lang="en-IN" dirty="0" err="1"/>
                        <a:t>S.No</a:t>
                      </a:r>
                      <a:r>
                        <a:rPr lang="en-IN" dirty="0"/>
                        <a:t>.</a:t>
                      </a:r>
                      <a:endParaRPr lang="en-IN" dirty="0"/>
                    </a:p>
                  </a:txBody>
                  <a:tcPr/>
                </a:tc>
                <a:tc>
                  <a:txBody>
                    <a:bodyPr/>
                    <a:lstStyle/>
                    <a:p>
                      <a:r>
                        <a:rPr lang="en-IN" dirty="0"/>
                        <a:t>Title of the Paper</a:t>
                      </a:r>
                      <a:endParaRPr lang="en-IN" dirty="0"/>
                    </a:p>
                  </a:txBody>
                  <a:tcPr/>
                </a:tc>
                <a:tc>
                  <a:txBody>
                    <a:bodyPr/>
                    <a:lstStyle/>
                    <a:p>
                      <a:r>
                        <a:rPr lang="en-IN" dirty="0"/>
                        <a:t>Year</a:t>
                      </a:r>
                      <a:endParaRPr lang="en-IN" dirty="0"/>
                    </a:p>
                  </a:txBody>
                  <a:tcPr/>
                </a:tc>
                <a:tc>
                  <a:txBody>
                    <a:bodyPr/>
                    <a:lstStyle/>
                    <a:p>
                      <a:r>
                        <a:rPr lang="en-IN" dirty="0"/>
                        <a:t>Journal/Conference Name</a:t>
                      </a:r>
                      <a:endParaRPr lang="en-IN" dirty="0"/>
                    </a:p>
                  </a:txBody>
                  <a:tcPr/>
                </a:tc>
                <a:tc>
                  <a:txBody>
                    <a:bodyPr/>
                    <a:lstStyle/>
                    <a:p>
                      <a:r>
                        <a:rPr lang="en-IN" dirty="0"/>
                        <a:t>Inferences</a:t>
                      </a:r>
                      <a:endParaRPr lang="en-IN" dirty="0"/>
                    </a:p>
                  </a:txBody>
                  <a:tcPr/>
                </a:tc>
              </a:tr>
              <a:tr h="3397652">
                <a:tc>
                  <a:txBody>
                    <a:bodyPr/>
                    <a:lstStyle/>
                    <a:p>
                      <a:r>
                        <a:rPr lang="en-US" altLang="en-IN" sz="1600" dirty="0"/>
                        <a:t>1.</a:t>
                      </a:r>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r>
                        <a:rPr lang="en-US" altLang="en-IN" sz="1600" dirty="0"/>
                        <a:t>2.</a:t>
                      </a:r>
                      <a:endParaRPr lang="en-US" altLang="en-IN" sz="1600" dirty="0"/>
                    </a:p>
                    <a:p>
                      <a:endParaRPr lang="en-US" altLang="en-IN" sz="1600" dirty="0"/>
                    </a:p>
                    <a:p>
                      <a:endParaRPr lang="en-US" altLang="en-IN" sz="1600" dirty="0"/>
                    </a:p>
                    <a:p>
                      <a:endParaRPr lang="en-US" altLang="en-IN" sz="1600" dirty="0"/>
                    </a:p>
                    <a:p>
                      <a:endParaRPr lang="en-US" altLang="en-IN" sz="1600" dirty="0"/>
                    </a:p>
                  </a:txBody>
                  <a:tcPr/>
                </a:tc>
                <a:tc>
                  <a:txBody>
                    <a:bodyPr/>
                    <a:lstStyle/>
                    <a:p>
                      <a:r>
                        <a:rPr lang="en-IN" sz="1600" dirty="0"/>
                        <a:t>Network-Attached Storage: Data Storage Applications</a:t>
                      </a:r>
                      <a:endParaRPr lang="en-IN" sz="1600" dirty="0"/>
                    </a:p>
                    <a:p>
                      <a:endParaRPr lang="en-IN" sz="1600" dirty="0"/>
                    </a:p>
                    <a:p>
                      <a:endParaRPr lang="en-IN" sz="1600" dirty="0"/>
                    </a:p>
                    <a:p>
                      <a:endParaRPr lang="en-IN" sz="1600" dirty="0"/>
                    </a:p>
                    <a:p>
                      <a:endParaRPr lang="en-IN" sz="1600" dirty="0"/>
                    </a:p>
                    <a:p>
                      <a:r>
                        <a:rPr lang="en-IN" sz="1600" dirty="0"/>
                        <a:t>Network-attached Storage For Small Companies</a:t>
                      </a:r>
                      <a:endParaRPr lang="en-IN" sz="1600" dirty="0"/>
                    </a:p>
                  </a:txBody>
                  <a:tcPr/>
                </a:tc>
                <a:tc>
                  <a:txBody>
                    <a:bodyPr/>
                    <a:lstStyle/>
                    <a:p>
                      <a:r>
                        <a:rPr lang="en-US" altLang="en-IN" sz="1600" dirty="0"/>
                        <a:t>2021</a:t>
                      </a:r>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r>
                        <a:rPr lang="en-US" altLang="en-IN" sz="1600" dirty="0"/>
                        <a:t>2012</a:t>
                      </a:r>
                      <a:endParaRPr lang="en-US" altLang="en-IN" sz="1600" dirty="0"/>
                    </a:p>
                  </a:txBody>
                  <a:tcPr/>
                </a:tc>
                <a:tc>
                  <a:txBody>
                    <a:bodyPr/>
                    <a:lstStyle/>
                    <a:p>
                      <a:r>
                        <a:rPr lang="en-US" sz="1600" dirty="0"/>
                        <a:t>Turkish Journal of Computer and Mathematics Education</a:t>
                      </a:r>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Design Foundation Finland ,Business Information Technology ,Bachelor Thesis Autumn</a:t>
                      </a:r>
                      <a:endParaRPr lang="en-IN" sz="1600" dirty="0"/>
                    </a:p>
                  </a:txBody>
                  <a:tcPr/>
                </a:tc>
                <a:tc>
                  <a:txBody>
                    <a:bodyPr/>
                    <a:lstStyle/>
                    <a:p>
                      <a:r>
                        <a:rPr lang="en-US" sz="1600" b="0" i="0" kern="1200" dirty="0">
                          <a:solidFill>
                            <a:schemeClr val="dk1"/>
                          </a:solidFill>
                          <a:effectLst/>
                          <a:latin typeface="+mn-lt"/>
                          <a:ea typeface="+mn-ea"/>
                          <a:cs typeface="+mn-cs"/>
                        </a:rPr>
                        <a:t>This research covers a very broad spectrum of the NAS technology and does not go into the implementation side well.</a:t>
                      </a:r>
                      <a:endParaRPr lang="en-US" sz="1600" b="0" i="0" kern="1200" dirty="0">
                        <a:solidFill>
                          <a:schemeClr val="dk1"/>
                        </a:solidFill>
                        <a:effectLst/>
                        <a:latin typeface="+mn-lt"/>
                        <a:ea typeface="+mn-ea"/>
                        <a:cs typeface="+mn-cs"/>
                      </a:endParaRPr>
                    </a:p>
                    <a:p>
                      <a:endParaRPr lang="en-US" sz="1600" b="0" i="0"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This Research focusses on a very specific model of a NAS which is best suited for their foundation only.</a:t>
                      </a:r>
                      <a:endParaRPr lang="en-IN" sz="1600" dirty="0"/>
                    </a:p>
                  </a:txBody>
                  <a:tcPr/>
                </a:tc>
              </a:tr>
            </a:tbl>
          </a:graphicData>
        </a:graphic>
      </p:graphicFrame>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IN" dirty="0"/>
          </a:p>
        </p:txBody>
      </p:sp>
      <p:graphicFrame>
        <p:nvGraphicFramePr>
          <p:cNvPr id="5" name="Table 5"/>
          <p:cNvGraphicFramePr>
            <a:graphicFrameLocks noGrp="1"/>
          </p:cNvGraphicFramePr>
          <p:nvPr>
            <p:ph idx="1"/>
          </p:nvPr>
        </p:nvGraphicFramePr>
        <p:xfrm>
          <a:off x="433137" y="1295400"/>
          <a:ext cx="8229600" cy="4703602"/>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762000">
                <a:tc>
                  <a:txBody>
                    <a:bodyPr/>
                    <a:lstStyle/>
                    <a:p>
                      <a:r>
                        <a:rPr lang="en-IN" dirty="0" err="1"/>
                        <a:t>S.No</a:t>
                      </a:r>
                      <a:r>
                        <a:rPr lang="en-IN" dirty="0"/>
                        <a:t>.</a:t>
                      </a:r>
                      <a:endParaRPr lang="en-IN" dirty="0"/>
                    </a:p>
                  </a:txBody>
                  <a:tcPr/>
                </a:tc>
                <a:tc>
                  <a:txBody>
                    <a:bodyPr/>
                    <a:lstStyle/>
                    <a:p>
                      <a:r>
                        <a:rPr lang="en-IN" dirty="0"/>
                        <a:t>Title of the Paper</a:t>
                      </a:r>
                      <a:endParaRPr lang="en-IN" dirty="0"/>
                    </a:p>
                  </a:txBody>
                  <a:tcPr/>
                </a:tc>
                <a:tc>
                  <a:txBody>
                    <a:bodyPr/>
                    <a:lstStyle/>
                    <a:p>
                      <a:r>
                        <a:rPr lang="en-IN" dirty="0"/>
                        <a:t>Year</a:t>
                      </a:r>
                      <a:endParaRPr lang="en-IN" dirty="0"/>
                    </a:p>
                  </a:txBody>
                  <a:tcPr/>
                </a:tc>
                <a:tc>
                  <a:txBody>
                    <a:bodyPr/>
                    <a:lstStyle/>
                    <a:p>
                      <a:r>
                        <a:rPr lang="en-IN" dirty="0"/>
                        <a:t>Journal/Conference Name</a:t>
                      </a:r>
                      <a:endParaRPr lang="en-IN" dirty="0"/>
                    </a:p>
                  </a:txBody>
                  <a:tcPr/>
                </a:tc>
                <a:tc>
                  <a:txBody>
                    <a:bodyPr/>
                    <a:lstStyle/>
                    <a:p>
                      <a:r>
                        <a:rPr lang="en-IN" dirty="0"/>
                        <a:t>Inferences</a:t>
                      </a:r>
                      <a:endParaRPr lang="en-IN" dirty="0"/>
                    </a:p>
                  </a:txBody>
                  <a:tcPr/>
                </a:tc>
              </a:tr>
              <a:tr h="3941602">
                <a:tc>
                  <a:txBody>
                    <a:bodyPr/>
                    <a:lstStyle/>
                    <a:p>
                      <a:r>
                        <a:rPr lang="en-US" altLang="en-IN" sz="1600" dirty="0"/>
                        <a:t>3.</a:t>
                      </a:r>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r>
                        <a:rPr lang="en-US" altLang="en-IN" sz="1600" dirty="0"/>
                        <a:t>4. </a:t>
                      </a:r>
                      <a:endParaRPr lang="en-US" altLang="en-IN" sz="1600" dirty="0"/>
                    </a:p>
                    <a:p>
                      <a:endParaRPr lang="en-US" altLang="en-IN" sz="1600" dirty="0"/>
                    </a:p>
                    <a:p>
                      <a:endParaRPr lang="en-US" altLang="en-IN" sz="1600" dirty="0"/>
                    </a:p>
                    <a:p>
                      <a:endParaRPr lang="en-US" altLang="en-IN" sz="1600" dirty="0"/>
                    </a:p>
                    <a:p>
                      <a:endParaRPr lang="en-US" altLang="en-IN" sz="1600" dirty="0"/>
                    </a:p>
                  </a:txBody>
                  <a:tcPr/>
                </a:tc>
                <a:tc>
                  <a:txBody>
                    <a:bodyPr/>
                    <a:lstStyle/>
                    <a:p>
                      <a:r>
                        <a:rPr lang="en-US" sz="1600" dirty="0"/>
                        <a:t>Cloud computing: implementing </a:t>
                      </a:r>
                      <a:r>
                        <a:rPr lang="en-US" sz="1600" dirty="0" err="1"/>
                        <a:t>nas</a:t>
                      </a:r>
                      <a:r>
                        <a:rPr lang="en-US" sz="1600" dirty="0"/>
                        <a:t> in directing digital images without local storage</a:t>
                      </a:r>
                      <a:endParaRPr lang="en-US" sz="1600" dirty="0"/>
                    </a:p>
                    <a:p>
                      <a:endParaRPr lang="en-US" sz="1600" dirty="0"/>
                    </a:p>
                    <a:p>
                      <a:endParaRPr lang="en-US" sz="1600" dirty="0"/>
                    </a:p>
                    <a:p>
                      <a:endParaRPr lang="en-US" sz="1600" dirty="0"/>
                    </a:p>
                    <a:p>
                      <a:r>
                        <a:rPr lang="en-US" sz="1600" dirty="0"/>
                        <a:t>Harnessing RAID mechanism for enhancement of data storage and security on cloud</a:t>
                      </a:r>
                      <a:endParaRPr lang="en-IN" sz="1600" dirty="0"/>
                    </a:p>
                  </a:txBody>
                  <a:tcPr/>
                </a:tc>
                <a:tc>
                  <a:txBody>
                    <a:bodyPr/>
                    <a:lstStyle/>
                    <a:p>
                      <a:r>
                        <a:rPr lang="en-US" altLang="en-IN" sz="1600" dirty="0"/>
                        <a:t>2013</a:t>
                      </a:r>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r>
                        <a:rPr lang="en-US" altLang="en-IN" sz="1600" dirty="0"/>
                        <a:t>2016</a:t>
                      </a:r>
                      <a:endParaRPr lang="en-US" altLang="en-IN" sz="1600" dirty="0"/>
                    </a:p>
                  </a:txBody>
                  <a:tcPr/>
                </a:tc>
                <a:tc>
                  <a:txBody>
                    <a:bodyPr/>
                    <a:lstStyle/>
                    <a:p>
                      <a:r>
                        <a:rPr lang="en-IN" sz="1600" dirty="0"/>
                        <a:t>Proceedings of International Conference</a:t>
                      </a:r>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r>
                        <a:rPr lang="en-US" sz="1600" dirty="0" err="1"/>
                        <a:t>Brazillian</a:t>
                      </a:r>
                      <a:r>
                        <a:rPr lang="en-US" sz="1600" dirty="0"/>
                        <a:t> Journal of science and technology</a:t>
                      </a:r>
                      <a:endParaRPr lang="en-IN" sz="1600" dirty="0"/>
                    </a:p>
                  </a:txBody>
                  <a:tcPr/>
                </a:tc>
                <a:tc>
                  <a:txBody>
                    <a:bodyPr/>
                    <a:lstStyle/>
                    <a:p>
                      <a:r>
                        <a:rPr lang="en-US" sz="1600" b="0" i="0" kern="1200" dirty="0">
                          <a:solidFill>
                            <a:schemeClr val="dk1"/>
                          </a:solidFill>
                          <a:effectLst/>
                          <a:latin typeface="+mn-lt"/>
                          <a:ea typeface="+mn-ea"/>
                          <a:cs typeface="+mn-cs"/>
                        </a:rPr>
                        <a:t>This research paper talks only about manipulating digital images which is different from general use.</a:t>
                      </a:r>
                      <a:endParaRPr lang="en-US" sz="1600" b="0" i="0" kern="1200" dirty="0">
                        <a:solidFill>
                          <a:schemeClr val="dk1"/>
                        </a:solidFill>
                        <a:effectLst/>
                        <a:latin typeface="+mn-lt"/>
                        <a:ea typeface="+mn-ea"/>
                        <a:cs typeface="+mn-cs"/>
                      </a:endParaRPr>
                    </a:p>
                    <a:p>
                      <a:endParaRPr lang="en-US" sz="1600" b="0" i="0" kern="1200" dirty="0">
                        <a:solidFill>
                          <a:schemeClr val="dk1"/>
                        </a:solidFill>
                        <a:effectLst/>
                        <a:latin typeface="+mn-lt"/>
                        <a:ea typeface="+mn-ea"/>
                        <a:cs typeface="+mn-cs"/>
                      </a:endParaRPr>
                    </a:p>
                    <a:p>
                      <a:endParaRPr lang="en-US" sz="1600" b="0" i="0"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 focuses on the Cloud storage aspect of the NAS implementation.</a:t>
                      </a:r>
                      <a:endParaRPr lang="en-IN" sz="1600" dirty="0"/>
                    </a:p>
                  </a:txBody>
                  <a:tcPr/>
                </a:tc>
              </a:tr>
            </a:tbl>
          </a:graphicData>
        </a:graphic>
      </p:graphicFrame>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IN" dirty="0"/>
          </a:p>
        </p:txBody>
      </p:sp>
      <p:graphicFrame>
        <p:nvGraphicFramePr>
          <p:cNvPr id="5" name="Table 5"/>
          <p:cNvGraphicFramePr>
            <a:graphicFrameLocks noGrp="1"/>
          </p:cNvGraphicFramePr>
          <p:nvPr>
            <p:ph idx="1"/>
          </p:nvPr>
        </p:nvGraphicFramePr>
        <p:xfrm>
          <a:off x="457200" y="1662078"/>
          <a:ext cx="8229600" cy="4694271"/>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961987">
                <a:tc>
                  <a:txBody>
                    <a:bodyPr/>
                    <a:lstStyle/>
                    <a:p>
                      <a:r>
                        <a:rPr lang="en-IN" dirty="0" err="1"/>
                        <a:t>S.No</a:t>
                      </a:r>
                      <a:r>
                        <a:rPr lang="en-IN" dirty="0"/>
                        <a:t>.</a:t>
                      </a:r>
                      <a:endParaRPr lang="en-IN" dirty="0"/>
                    </a:p>
                  </a:txBody>
                  <a:tcPr/>
                </a:tc>
                <a:tc>
                  <a:txBody>
                    <a:bodyPr/>
                    <a:lstStyle/>
                    <a:p>
                      <a:r>
                        <a:rPr lang="en-IN" dirty="0"/>
                        <a:t>Title of the Paper</a:t>
                      </a:r>
                      <a:endParaRPr lang="en-IN" dirty="0"/>
                    </a:p>
                  </a:txBody>
                  <a:tcPr/>
                </a:tc>
                <a:tc>
                  <a:txBody>
                    <a:bodyPr/>
                    <a:lstStyle/>
                    <a:p>
                      <a:r>
                        <a:rPr lang="en-IN" dirty="0"/>
                        <a:t>Year</a:t>
                      </a:r>
                      <a:endParaRPr lang="en-IN" dirty="0"/>
                    </a:p>
                  </a:txBody>
                  <a:tcPr/>
                </a:tc>
                <a:tc>
                  <a:txBody>
                    <a:bodyPr/>
                    <a:lstStyle/>
                    <a:p>
                      <a:r>
                        <a:rPr lang="en-IN" dirty="0"/>
                        <a:t>Journal/Conference Name</a:t>
                      </a:r>
                      <a:endParaRPr lang="en-IN" dirty="0"/>
                    </a:p>
                  </a:txBody>
                  <a:tcPr/>
                </a:tc>
                <a:tc>
                  <a:txBody>
                    <a:bodyPr/>
                    <a:lstStyle/>
                    <a:p>
                      <a:r>
                        <a:rPr lang="en-IN" dirty="0"/>
                        <a:t>Inferences</a:t>
                      </a:r>
                      <a:endParaRPr lang="en-IN" dirty="0"/>
                    </a:p>
                  </a:txBody>
                  <a:tcPr/>
                </a:tc>
              </a:tr>
              <a:tr h="3732284">
                <a:tc>
                  <a:txBody>
                    <a:bodyPr/>
                    <a:lstStyle/>
                    <a:p>
                      <a:r>
                        <a:rPr lang="en-US" altLang="en-IN" sz="1600" dirty="0"/>
                        <a:t>5.</a:t>
                      </a:r>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p>
                      <a:endParaRPr lang="en-US" altLang="en-IN" sz="1600" dirty="0"/>
                    </a:p>
                  </a:txBody>
                  <a:tcPr/>
                </a:tc>
                <a:tc>
                  <a:txBody>
                    <a:bodyPr/>
                    <a:lstStyle/>
                    <a:p>
                      <a:r>
                        <a:rPr lang="en-IN" sz="1600" dirty="0"/>
                        <a:t>Network-Attached Storage: Architecture communications of the ACM</a:t>
                      </a:r>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txBody>
                  <a:tcPr/>
                </a:tc>
                <a:tc>
                  <a:txBody>
                    <a:bodyPr/>
                    <a:lstStyle/>
                    <a:p>
                      <a:r>
                        <a:rPr lang="en-US" altLang="en-IN" sz="1600" dirty="0"/>
                        <a:t>2000</a:t>
                      </a:r>
                      <a:endParaRPr lang="en-US" altLang="en-IN" sz="1600" dirty="0"/>
                    </a:p>
                  </a:txBody>
                  <a:tcPr/>
                </a:tc>
                <a:tc>
                  <a:txBody>
                    <a:bodyPr/>
                    <a:lstStyle/>
                    <a:p>
                      <a:r>
                        <a:rPr lang="fr-FR" sz="1600" dirty="0"/>
                        <a:t>Siros Technologies, San Jose, Canada</a:t>
                      </a:r>
                      <a:endParaRPr lang="en-IN" sz="1600" dirty="0"/>
                    </a:p>
                  </a:txBody>
                  <a:tcPr/>
                </a:tc>
                <a:tc>
                  <a:txBody>
                    <a:bodyPr/>
                    <a:lstStyle/>
                    <a:p>
                      <a:r>
                        <a:rPr lang="en-US" sz="1600" b="0" i="0" kern="1200" dirty="0">
                          <a:solidFill>
                            <a:schemeClr val="dk1"/>
                          </a:solidFill>
                          <a:effectLst/>
                          <a:latin typeface="+mn-lt"/>
                          <a:ea typeface="+mn-ea"/>
                          <a:cs typeface="+mn-cs"/>
                        </a:rPr>
                        <a:t>This research is  outdated as many advancements have been made to the approach of implementing NAS effectively and easily.</a:t>
                      </a:r>
                      <a:endParaRPr lang="en-IN" sz="1600" dirty="0"/>
                    </a:p>
                  </a:txBody>
                  <a:tcPr/>
                </a:tc>
              </a:tr>
            </a:tbl>
          </a:graphicData>
        </a:graphic>
      </p:graphicFrame>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Objective</a:t>
            </a:r>
            <a:endParaRPr lang="en-US" dirty="0"/>
          </a:p>
        </p:txBody>
      </p:sp>
      <p:sp>
        <p:nvSpPr>
          <p:cNvPr id="3" name="Content Placeholder 2"/>
          <p:cNvSpPr>
            <a:spLocks noGrp="1"/>
          </p:cNvSpPr>
          <p:nvPr>
            <p:ph idx="1"/>
          </p:nvPr>
        </p:nvSpPr>
        <p:spPr>
          <a:xfrm>
            <a:off x="419100" y="1219200"/>
            <a:ext cx="8229600" cy="5029200"/>
          </a:xfrm>
        </p:spPr>
        <p:txBody>
          <a:bodyPr>
            <a:noAutofit/>
          </a:bodyPr>
          <a:lstStyle/>
          <a:p>
            <a:pPr marL="0" indent="0" algn="just">
              <a:buNone/>
            </a:pPr>
            <a:r>
              <a:rPr lang="en-US" sz="2600" dirty="0">
                <a:cs typeface="+mn-lt"/>
              </a:rPr>
              <a:t>The aim of this research is to create a data storage system for the case company which utilizes and fulfills the following requirements: </a:t>
            </a:r>
            <a:endParaRPr lang="en-US" sz="2600" dirty="0">
              <a:cs typeface="+mn-lt"/>
            </a:endParaRPr>
          </a:p>
          <a:p>
            <a:pPr marL="0" indent="0" algn="just">
              <a:buNone/>
            </a:pPr>
            <a:endParaRPr lang="en-US" sz="2600" dirty="0">
              <a:cs typeface="+mn-lt"/>
            </a:endParaRPr>
          </a:p>
          <a:p>
            <a:pPr algn="just"/>
            <a:r>
              <a:rPr lang="en-US" sz="2600" dirty="0">
                <a:cs typeface="+mn-lt"/>
              </a:rPr>
              <a:t>Data backups </a:t>
            </a:r>
            <a:endParaRPr lang="en-US" sz="2600" dirty="0">
              <a:cs typeface="+mn-lt"/>
            </a:endParaRPr>
          </a:p>
          <a:p>
            <a:pPr algn="just"/>
            <a:r>
              <a:rPr lang="en-US" sz="2600" dirty="0">
                <a:cs typeface="+mn-lt"/>
              </a:rPr>
              <a:t>External access over Internet </a:t>
            </a:r>
            <a:endParaRPr lang="en-US" sz="2600" dirty="0">
              <a:cs typeface="+mn-lt"/>
            </a:endParaRPr>
          </a:p>
          <a:p>
            <a:pPr algn="just"/>
            <a:r>
              <a:rPr lang="en-US" sz="2600" dirty="0">
                <a:cs typeface="+mn-lt"/>
              </a:rPr>
              <a:t>Access from LAN  </a:t>
            </a:r>
            <a:endParaRPr lang="en-US" sz="2600" dirty="0">
              <a:cs typeface="+mn-lt"/>
            </a:endParaRPr>
          </a:p>
          <a:p>
            <a:pPr algn="just"/>
            <a:r>
              <a:rPr lang="en-US" sz="2600" dirty="0">
                <a:cs typeface="+mn-lt"/>
              </a:rPr>
              <a:t>Optimized data security  </a:t>
            </a:r>
            <a:endParaRPr lang="en-US" sz="2600" dirty="0">
              <a:cs typeface="+mn-lt"/>
            </a:endParaRPr>
          </a:p>
          <a:p>
            <a:pPr algn="just"/>
            <a:r>
              <a:rPr lang="en-US" sz="2600" dirty="0">
                <a:cs typeface="+mn-lt"/>
              </a:rPr>
              <a:t>Maintainability </a:t>
            </a:r>
            <a:endParaRPr lang="en-US" sz="2600" dirty="0">
              <a:cs typeface="+mn-lt"/>
            </a:endParaRPr>
          </a:p>
          <a:p>
            <a:pPr algn="just"/>
            <a:r>
              <a:rPr lang="en-US" sz="2600" dirty="0">
                <a:cs typeface="+mn-lt"/>
              </a:rPr>
              <a:t>Future expansions  </a:t>
            </a:r>
            <a:endParaRPr lang="en-US" sz="2600" dirty="0">
              <a:cs typeface="+mn-lt"/>
            </a:endParaRPr>
          </a:p>
          <a:p>
            <a:pPr algn="just"/>
            <a:endParaRPr lang="en-US" sz="2600" dirty="0">
              <a:cs typeface="+mn-lt"/>
            </a:endParaRPr>
          </a:p>
        </p:txBody>
      </p:sp>
      <p:sp>
        <p:nvSpPr>
          <p:cNvPr id="4" name="Footer Placeholder 3"/>
          <p:cNvSpPr>
            <a:spLocks noGrp="1"/>
          </p:cNvSpPr>
          <p:nvPr>
            <p:ph type="ftr" sz="quarter" idx="11"/>
          </p:nvPr>
        </p:nvSpPr>
        <p:spPr>
          <a:xfrm>
            <a:off x="381000" y="6356351"/>
            <a:ext cx="8305800" cy="273049"/>
          </a:xfrm>
        </p:spPr>
        <p:txBody>
          <a:bodyPr/>
          <a:lstStyle/>
          <a:p>
            <a:r>
              <a:rPr lang="en-US" dirty="0"/>
              <a:t>DEPARTMENT OF COMPUTER SCIENCE AND ENGINEERING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210560"/>
          </a:xfrm>
        </p:spPr>
        <p:txBody>
          <a:bodyPr/>
          <a:lstStyle/>
          <a:p>
            <a:pPr algn="just"/>
            <a:r>
              <a:rPr lang="en-US" dirty="0">
                <a:cs typeface="+mn-lt"/>
                <a:sym typeface="+mn-ea"/>
              </a:rPr>
              <a:t>System health monitoring</a:t>
            </a:r>
            <a:endParaRPr lang="en-US" dirty="0">
              <a:cs typeface="+mn-lt"/>
            </a:endParaRPr>
          </a:p>
          <a:p>
            <a:pPr algn="just"/>
            <a:r>
              <a:rPr lang="en-US" dirty="0">
                <a:cs typeface="+mn-lt"/>
                <a:sym typeface="+mn-ea"/>
              </a:rPr>
              <a:t>Personal server grade applications</a:t>
            </a:r>
            <a:endParaRPr lang="en-US" dirty="0">
              <a:cs typeface="+mn-lt"/>
            </a:endParaRPr>
          </a:p>
          <a:p>
            <a:pPr algn="just"/>
            <a:r>
              <a:rPr lang="en-US" dirty="0">
                <a:cs typeface="+mn-lt"/>
                <a:sym typeface="+mn-ea"/>
              </a:rPr>
              <a:t>Smart security systems </a:t>
            </a:r>
            <a:endParaRPr lang="en-US" dirty="0">
              <a:cs typeface="+mn-lt"/>
            </a:endParaRPr>
          </a:p>
          <a:p>
            <a:pPr algn="just"/>
            <a:r>
              <a:rPr lang="en-US" dirty="0">
                <a:cs typeface="+mn-lt"/>
                <a:sym typeface="+mn-ea"/>
              </a:rPr>
              <a:t>Personal cloud server </a:t>
            </a:r>
            <a:endParaRPr lang="en-US" dirty="0">
              <a:cs typeface="+mn-lt"/>
            </a:endParaRPr>
          </a:p>
          <a:p>
            <a:endParaRPr lang="en-US" dirty="0"/>
          </a:p>
        </p:txBody>
      </p:sp>
      <p:sp>
        <p:nvSpPr>
          <p:cNvPr id="4" name="Footer Placeholder 3"/>
          <p:cNvSpPr>
            <a:spLocks noGrp="1"/>
          </p:cNvSpPr>
          <p:nvPr>
            <p:ph type="ftr" sz="quarter" idx="11"/>
          </p:nvPr>
        </p:nvSpPr>
        <p:spPr/>
        <p:txBody>
          <a:bodyPr/>
          <a:lstStyle/>
          <a:p>
            <a:r>
              <a:rPr lang="en-US"/>
              <a:t>DEPARTMENT OF COMPUTER SCIENCE AND ENGINEERING</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IN" dirty="0"/>
          </a:p>
        </p:txBody>
      </p:sp>
      <p:sp>
        <p:nvSpPr>
          <p:cNvPr id="3" name="Content Placeholder 2"/>
          <p:cNvSpPr>
            <a:spLocks noGrp="1"/>
          </p:cNvSpPr>
          <p:nvPr>
            <p:ph idx="1"/>
          </p:nvPr>
        </p:nvSpPr>
        <p:spPr/>
        <p:txBody>
          <a:bodyPr>
            <a:normAutofit lnSpcReduction="10000"/>
          </a:bodyPr>
          <a:lstStyle/>
          <a:p>
            <a:r>
              <a:rPr lang="en-IN" sz="2890"/>
              <a:t>The current scenario for the people with aspiring small businesses and startups is the requirement of a centralized storage for their files and data.</a:t>
            </a:r>
            <a:endParaRPr lang="en-IN" sz="2890"/>
          </a:p>
          <a:p>
            <a:r>
              <a:rPr lang="en-IN" sz="2890"/>
              <a:t>However, traditional storage solutions like using multiple external hard drives, USB sticks and sometimes temporary subscription services.</a:t>
            </a:r>
            <a:r>
              <a:rPr lang="en-US" altLang="en-IN" sz="2890"/>
              <a:t> </a:t>
            </a:r>
            <a:r>
              <a:rPr lang="en-IN" sz="2890"/>
              <a:t>This generates a threat of a data loss in multiple ways</a:t>
            </a:r>
            <a:endParaRPr lang="en-IN" sz="2890"/>
          </a:p>
          <a:p>
            <a:r>
              <a:rPr lang="en-IN" sz="2890"/>
              <a:t>This can be very unreliable and slow for business use, </a:t>
            </a:r>
            <a:r>
              <a:rPr lang="en-US" altLang="en-IN" sz="2890"/>
              <a:t>which will lead to unorganized structure of storage with inefficiency.</a:t>
            </a:r>
            <a:endParaRPr lang="en-IN" sz="2890"/>
          </a:p>
          <a:p>
            <a:endParaRPr lang="en-IN" sz="2890"/>
          </a:p>
        </p:txBody>
      </p:sp>
      <p:sp>
        <p:nvSpPr>
          <p:cNvPr id="4" name="Footer Placeholder 3"/>
          <p:cNvSpPr>
            <a:spLocks noGrp="1"/>
          </p:cNvSpPr>
          <p:nvPr>
            <p:ph type="ftr" sz="quarter" idx="11"/>
          </p:nvPr>
        </p:nvSpPr>
        <p:spPr/>
        <p:txBody>
          <a:bodyPr/>
          <a:lstStyle/>
          <a:p>
            <a:r>
              <a:rPr lang="en-US"/>
              <a:t>DEPARTMENT OF COMPUTER SCIENCE AND ENGINEERING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Work</a:t>
            </a:r>
            <a:endParaRPr lang="en-IN" dirty="0"/>
          </a:p>
        </p:txBody>
      </p:sp>
      <p:sp>
        <p:nvSpPr>
          <p:cNvPr id="3" name="Content Placeholder 2"/>
          <p:cNvSpPr>
            <a:spLocks noGrp="1"/>
          </p:cNvSpPr>
          <p:nvPr>
            <p:ph sz="half" idx="1"/>
          </p:nvPr>
        </p:nvSpPr>
        <p:spPr/>
        <p:txBody>
          <a:bodyPr/>
          <a:lstStyle/>
          <a:p>
            <a:r>
              <a:rPr lang="en-US" altLang="en-IN"/>
              <a:t>Architecture Diagram:</a:t>
            </a:r>
            <a:endParaRPr lang="en-US" altLang="en-IN"/>
          </a:p>
          <a:p>
            <a:endParaRPr lang="en-US" altLang="en-IN"/>
          </a:p>
        </p:txBody>
      </p:sp>
      <p:sp>
        <p:nvSpPr>
          <p:cNvPr id="4" name="Footer Placeholder 3"/>
          <p:cNvSpPr>
            <a:spLocks noGrp="1"/>
          </p:cNvSpPr>
          <p:nvPr>
            <p:ph type="ftr" sz="quarter" idx="11"/>
          </p:nvPr>
        </p:nvSpPr>
        <p:spPr/>
        <p:txBody>
          <a:bodyPr/>
          <a:lstStyle/>
          <a:p>
            <a:r>
              <a:rPr lang="en-US"/>
              <a:t>DEPARTMENT OF COMPUTER SCIENCE AND ENGINEERING </a:t>
            </a:r>
            <a:endParaRPr lang="en-US"/>
          </a:p>
        </p:txBody>
      </p:sp>
      <p:pic>
        <p:nvPicPr>
          <p:cNvPr id="191991851" name="Picture 3" descr="NAS Architectural Framework"/>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t="12035"/>
          <a:stretch>
            <a:fillRect/>
          </a:stretch>
        </p:blipFill>
        <p:spPr>
          <a:xfrm>
            <a:off x="1219200" y="2133600"/>
            <a:ext cx="6499225" cy="41357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Use-Case Diagram</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94608" y="1417638"/>
            <a:ext cx="7154783" cy="4449761"/>
          </a:xfrm>
        </p:spPr>
      </p:pic>
      <p:sp>
        <p:nvSpPr>
          <p:cNvPr id="4" name="Footer Placeholder 3"/>
          <p:cNvSpPr>
            <a:spLocks noGrp="1"/>
          </p:cNvSpPr>
          <p:nvPr>
            <p:ph type="ftr" sz="quarter" idx="11"/>
          </p:nvPr>
        </p:nvSpPr>
        <p:spPr/>
        <p:txBody>
          <a:bodyPr/>
          <a:lstStyle/>
          <a:p>
            <a:r>
              <a:rPr lang="en-US" dirty="0"/>
              <a:t>DEPARTMENT OF COMPUTER SCIENCE AND ENGINEERING -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a:t>
            </a:r>
            <a:endParaRPr lang="en-IN" dirty="0"/>
          </a:p>
        </p:txBody>
      </p:sp>
      <p:pic>
        <p:nvPicPr>
          <p:cNvPr id="6" name="Content Placeholder 5"/>
          <p:cNvPicPr>
            <a:picLocks noGrp="1" noChangeAspect="1"/>
          </p:cNvPicPr>
          <p:nvPr>
            <p:ph idx="1"/>
          </p:nvPr>
        </p:nvPicPr>
        <p:blipFill>
          <a:blip r:embed="rId1"/>
          <a:stretch>
            <a:fillRect/>
          </a:stretch>
        </p:blipFill>
        <p:spPr>
          <a:xfrm>
            <a:off x="914400" y="2154884"/>
            <a:ext cx="7622489" cy="3560116"/>
          </a:xfrm>
        </p:spPr>
      </p:pic>
      <p:sp>
        <p:nvSpPr>
          <p:cNvPr id="4" name="Footer Placeholder 3"/>
          <p:cNvSpPr>
            <a:spLocks noGrp="1"/>
          </p:cNvSpPr>
          <p:nvPr>
            <p:ph type="ftr" sz="quarter" idx="11"/>
          </p:nvPr>
        </p:nvSpPr>
        <p:spPr/>
        <p:txBody>
          <a:bodyPr/>
          <a:lstStyle/>
          <a:p>
            <a:r>
              <a:rPr lang="en-US"/>
              <a:t>DEPARTMENT OF COMPUTER SCIENCE AND ENGINEERING - INTERNET OF THINGS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90"/>
            <a:ext cx="8229600" cy="1143000"/>
          </a:xfrm>
        </p:spPr>
        <p:txBody>
          <a:bodyPr>
            <a:normAutofit/>
          </a:bodyPr>
          <a:lstStyle/>
          <a:p>
            <a:r>
              <a:rPr lang="en-US" dirty="0"/>
              <a:t>Agenda</a:t>
            </a:r>
            <a:endParaRPr lang="en-US" dirty="0"/>
          </a:p>
        </p:txBody>
      </p:sp>
      <p:sp>
        <p:nvSpPr>
          <p:cNvPr id="3" name="Content Placeholder 2"/>
          <p:cNvSpPr>
            <a:spLocks noGrp="1"/>
          </p:cNvSpPr>
          <p:nvPr>
            <p:ph idx="1"/>
          </p:nvPr>
        </p:nvSpPr>
        <p:spPr/>
        <p:txBody>
          <a:bodyPr>
            <a:normAutofit fontScale="92500" lnSpcReduction="20000"/>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Abstract</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Scope and Motivation</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Introduction</a:t>
            </a:r>
            <a:endParaRPr lang="en-US" sz="1800" dirty="0">
              <a:solidFill>
                <a:srgbClr val="000000"/>
              </a:solidFill>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Literature Survey ( Table)</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Objective</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Problem Statement</a:t>
            </a:r>
            <a:endParaRPr lang="en-US" sz="1800" dirty="0">
              <a:solidFill>
                <a:srgbClr val="000000"/>
              </a:solidFill>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Proposed Work</a:t>
            </a:r>
            <a:endParaRPr lang="en-US" sz="1800" dirty="0">
              <a:solidFill>
                <a:srgbClr val="000000"/>
              </a:solidFill>
              <a:latin typeface="Calibri" panose="020F0502020204030204" pitchFamily="34" charset="0"/>
            </a:endParaRPr>
          </a:p>
          <a:p>
            <a:pPr lvl="1" fontAlgn="base">
              <a:spcBef>
                <a:spcPts val="1000"/>
              </a:spcBef>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Architecture Diagram/Flow Diagram/Block Diagram</a:t>
            </a:r>
            <a:endParaRPr lang="en-US" sz="1400" b="0" i="0" u="none" strike="noStrike" dirty="0">
              <a:solidFill>
                <a:srgbClr val="000000"/>
              </a:solidFill>
              <a:effectLst/>
              <a:latin typeface="Calibri" panose="020F0502020204030204" pitchFamily="34" charset="0"/>
            </a:endParaRPr>
          </a:p>
          <a:p>
            <a:pPr lvl="1" fontAlgn="base">
              <a:spcBef>
                <a:spcPts val="1000"/>
              </a:spcBef>
              <a:buFont typeface="Arial" panose="020B0604020202020204" pitchFamily="34" charset="0"/>
              <a:buChar char="•"/>
            </a:pPr>
            <a:r>
              <a:rPr lang="en-US" sz="1400" dirty="0">
                <a:solidFill>
                  <a:srgbClr val="000000"/>
                </a:solidFill>
                <a:latin typeface="Calibri" panose="020F0502020204030204" pitchFamily="34" charset="0"/>
              </a:rPr>
              <a:t>Novel idea</a:t>
            </a:r>
            <a:endParaRPr lang="en-US" sz="1400" dirty="0">
              <a:solidFill>
                <a:srgbClr val="000000"/>
              </a:solidFill>
              <a:latin typeface="Calibri" panose="020F0502020204030204" pitchFamily="34" charset="0"/>
            </a:endParaRPr>
          </a:p>
          <a:p>
            <a:pPr lvl="1" fontAlgn="base">
              <a:spcBef>
                <a:spcPts val="1000"/>
              </a:spcBef>
              <a:buFont typeface="Arial" panose="020B0604020202020204" pitchFamily="34" charset="0"/>
              <a:buChar char="•"/>
            </a:pPr>
            <a:r>
              <a:rPr lang="en-US" sz="1400" dirty="0">
                <a:solidFill>
                  <a:srgbClr val="000000"/>
                </a:solidFill>
                <a:latin typeface="Calibri" panose="020F0502020204030204" pitchFamily="34" charset="0"/>
              </a:rPr>
              <a:t>Modules</a:t>
            </a:r>
            <a:endParaRPr lang="en-US" sz="1400" dirty="0">
              <a:solidFill>
                <a:srgbClr val="000000"/>
              </a:solidFill>
              <a:latin typeface="Calibri" panose="020F0502020204030204" pitchFamily="34" charset="0"/>
            </a:endParaRPr>
          </a:p>
          <a:p>
            <a:pPr lvl="1" fontAlgn="base">
              <a:spcBef>
                <a:spcPts val="1000"/>
              </a:spcBef>
              <a:buFont typeface="Arial" panose="020B0604020202020204" pitchFamily="34" charset="0"/>
              <a:buChar char="•"/>
            </a:pPr>
            <a:r>
              <a:rPr lang="en-US" sz="1400" dirty="0">
                <a:solidFill>
                  <a:srgbClr val="000000"/>
                </a:solidFill>
                <a:latin typeface="Calibri" panose="020F0502020204030204" pitchFamily="34" charset="0"/>
              </a:rPr>
              <a:t>Module Description</a:t>
            </a:r>
            <a:endParaRPr lang="en-US" sz="1400" dirty="0">
              <a:solidFill>
                <a:srgbClr val="000000"/>
              </a:solidFill>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Software &amp; Hardware Requirements</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Conclusion</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References</a:t>
            </a:r>
            <a:endParaRPr lang="en-US" sz="1800" b="0" i="0" u="none" strike="noStrike" dirty="0">
              <a:solidFill>
                <a:srgbClr val="000000"/>
              </a:solidFill>
              <a:effectLst/>
              <a:latin typeface="Calibri" panose="020F0502020204030204" pitchFamily="34" charset="0"/>
            </a:endParaRPr>
          </a:p>
          <a:p>
            <a:pPr marL="0" indent="0">
              <a:buNone/>
            </a:pPr>
            <a:endParaRPr lang="en-US" dirty="0"/>
          </a:p>
        </p:txBody>
      </p:sp>
      <p:sp>
        <p:nvSpPr>
          <p:cNvPr id="4" name="Footer Placeholder 3"/>
          <p:cNvSpPr>
            <a:spLocks noGrp="1"/>
          </p:cNvSpPr>
          <p:nvPr>
            <p:ph type="ftr" sz="quarter" idx="11"/>
          </p:nvPr>
        </p:nvSpPr>
        <p:spPr>
          <a:xfrm>
            <a:off x="457200" y="6356350"/>
            <a:ext cx="8229600" cy="425450"/>
          </a:xfrm>
        </p:spPr>
        <p:txBody>
          <a:bodyPr/>
          <a:lstStyle/>
          <a:p>
            <a:r>
              <a:rPr lang="en-US" dirty="0"/>
              <a:t>DEPARTMENT OF COMPUTER SCIENCE AND ENGINEERING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006"/>
            <a:ext cx="8229600" cy="1143000"/>
          </a:xfrm>
        </p:spPr>
        <p:txBody>
          <a:bodyPr>
            <a:normAutofit/>
          </a:bodyPr>
          <a:lstStyle/>
          <a:p>
            <a:r>
              <a:rPr lang="en-IN" dirty="0"/>
              <a:t>Deployment Diagram</a:t>
            </a:r>
            <a:endParaRPr lang="en-IN" dirty="0"/>
          </a:p>
        </p:txBody>
      </p:sp>
      <p:pic>
        <p:nvPicPr>
          <p:cNvPr id="6" name="Content Placeholder 5"/>
          <p:cNvPicPr>
            <a:picLocks noGrp="1" noChangeAspect="1"/>
          </p:cNvPicPr>
          <p:nvPr>
            <p:ph idx="1"/>
          </p:nvPr>
        </p:nvPicPr>
        <p:blipFill>
          <a:blip r:embed="rId1"/>
          <a:stretch>
            <a:fillRect/>
          </a:stretch>
        </p:blipFill>
        <p:spPr>
          <a:xfrm>
            <a:off x="1600200" y="1535409"/>
            <a:ext cx="6554999" cy="4678362"/>
          </a:xfrm>
        </p:spPr>
      </p:pic>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6105"/>
            <a:ext cx="8229600" cy="5540375"/>
          </a:xfrm>
        </p:spPr>
        <p:txBody>
          <a:bodyPr>
            <a:normAutofit/>
          </a:bodyPr>
          <a:lstStyle/>
          <a:p>
            <a:r>
              <a:rPr lang="en-US"/>
              <a:t>Novel Idea:</a:t>
            </a:r>
            <a:endParaRPr lang="en-US"/>
          </a:p>
          <a:p>
            <a:pPr marL="0" indent="0">
              <a:buNone/>
            </a:pPr>
            <a:endParaRPr lang="en-US" sz="2800"/>
          </a:p>
          <a:p>
            <a:pPr marL="0" indent="0">
              <a:buNone/>
            </a:pPr>
            <a:r>
              <a:rPr lang="en-US" sz="2800"/>
              <a:t>The novel idea behind the implementation of NAS storage with RAID is to combine the advantages of both technologies to create a highly scalable, reliable, and performant storage solution.</a:t>
            </a:r>
            <a:endParaRPr lang="en-US" sz="2800"/>
          </a:p>
          <a:p>
            <a:pPr marL="0" indent="0">
              <a:buNone/>
            </a:pPr>
            <a:endParaRPr lang="en-US" sz="2800"/>
          </a:p>
          <a:p>
            <a:pPr marL="0" indent="0">
              <a:buNone/>
            </a:pPr>
            <a:r>
              <a:rPr lang="en-US" sz="2800"/>
              <a:t>Here are some specific examples of how NAS and RAID can be combined to create novel storage solutions:</a:t>
            </a:r>
            <a:endParaRPr lang="en-US" sz="2800"/>
          </a:p>
          <a:p>
            <a:pPr marL="0" indent="0">
              <a:buNone/>
            </a:pPr>
            <a:endParaRPr lang="en-US" sz="2800"/>
          </a:p>
          <a:p>
            <a:pPr marL="0" indent="0">
              <a:buNone/>
            </a:pPr>
            <a:endParaRPr lang="en-US" sz="2800"/>
          </a:p>
        </p:txBody>
      </p:sp>
      <p:sp>
        <p:nvSpPr>
          <p:cNvPr id="4" name="Footer Placeholder 3"/>
          <p:cNvSpPr>
            <a:spLocks noGrp="1"/>
          </p:cNvSpPr>
          <p:nvPr>
            <p:ph type="ftr" sz="quarter" idx="11"/>
          </p:nvPr>
        </p:nvSpPr>
        <p:spPr/>
        <p:txBody>
          <a:bodyPr/>
          <a:lstStyle/>
          <a:p>
            <a:r>
              <a:rPr lang="en-US"/>
              <a:t>DEPARTMENT OF COMPUTER SCIENCE AND ENGINEERING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2790"/>
            <a:ext cx="8229600" cy="5393690"/>
          </a:xfrm>
        </p:spPr>
        <p:txBody>
          <a:bodyPr>
            <a:noAutofit/>
          </a:bodyPr>
          <a:lstStyle/>
          <a:p>
            <a:pPr>
              <a:lnSpc>
                <a:spcPct val="120000"/>
              </a:lnSpc>
            </a:pPr>
            <a:r>
              <a:rPr lang="en-US" sz="2100">
                <a:sym typeface="+mn-ea"/>
              </a:rPr>
              <a:t>Hybrid cloud NAS: NAS devices can be used to create a hybrid cloud storage solution by replicating data to a cloud storage service such as AWS S3 or Google Cloud Storage. This provides the scalability and reliability of cloud storage with the performance and convenience of on-premises NAS storage.</a:t>
            </a:r>
            <a:endParaRPr lang="en-US" sz="2100"/>
          </a:p>
          <a:p>
            <a:endParaRPr lang="en-US" sz="2100">
              <a:sym typeface="+mn-ea"/>
            </a:endParaRPr>
          </a:p>
          <a:p>
            <a:r>
              <a:rPr lang="en-US" sz="2100">
                <a:sym typeface="+mn-ea"/>
              </a:rPr>
              <a:t>All-flash NAS: NAS devices can be configured with all-flash storage to achieve high performance and low latency. RAID can be used to improve the reliability of all-flash NAS arrays by providing redundancy.</a:t>
            </a:r>
            <a:endParaRPr lang="en-US" sz="2100">
              <a:sym typeface="+mn-ea"/>
            </a:endParaRPr>
          </a:p>
          <a:p>
            <a:endParaRPr lang="en-US" sz="2100"/>
          </a:p>
          <a:p>
            <a:r>
              <a:rPr lang="en-US" sz="2100">
                <a:sym typeface="+mn-ea"/>
              </a:rPr>
              <a:t>Software-defined NAS: Software-defined NAS (SDNAS) solutions allow you to create a NAS storage system using commodity hardware. RAID can be used to create redundant storage pools for SDNAS solutions.</a:t>
            </a:r>
            <a:endParaRPr lang="en-US" sz="2100">
              <a:sym typeface="+mn-ea"/>
            </a:endParaRPr>
          </a:p>
        </p:txBody>
      </p:sp>
      <p:sp>
        <p:nvSpPr>
          <p:cNvPr id="4" name="Footer Placeholder 3"/>
          <p:cNvSpPr>
            <a:spLocks noGrp="1"/>
          </p:cNvSpPr>
          <p:nvPr>
            <p:ph type="ftr" sz="quarter" idx="11"/>
          </p:nvPr>
        </p:nvSpPr>
        <p:spPr/>
        <p:txBody>
          <a:bodyPr/>
          <a:lstStyle/>
          <a:p>
            <a:r>
              <a:rPr lang="en-US"/>
              <a:t>DEPARTMENT OF COMPUTER SCIENCE AND ENGINEERING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4525"/>
            <a:ext cx="8229600" cy="5481955"/>
          </a:xfrm>
        </p:spPr>
        <p:txBody>
          <a:bodyPr>
            <a:normAutofit fontScale="55000" lnSpcReduction="20000"/>
          </a:bodyPr>
          <a:lstStyle/>
          <a:p>
            <a:pPr marL="0" indent="0">
              <a:buNone/>
            </a:pPr>
            <a:r>
              <a:rPr lang="en-US" sz="6000" dirty="0"/>
              <a:t>Modules:</a:t>
            </a:r>
            <a:endParaRPr lang="en-US" sz="6000" dirty="0"/>
          </a:p>
          <a:p>
            <a:pPr marL="0" indent="0">
              <a:buNone/>
            </a:pPr>
            <a:endParaRPr lang="en-US" dirty="0"/>
          </a:p>
          <a:p>
            <a:pPr marL="0" indent="0">
              <a:buNone/>
            </a:pPr>
            <a:r>
              <a:rPr lang="en-US" sz="4500" dirty="0"/>
              <a:t>NAS storage with RAID typically implements the following modules:</a:t>
            </a:r>
            <a:endParaRPr lang="en-US" sz="4500" dirty="0"/>
          </a:p>
          <a:p>
            <a:pPr marL="0" indent="0">
              <a:buNone/>
            </a:pPr>
            <a:endParaRPr lang="en-US" dirty="0"/>
          </a:p>
          <a:p>
            <a:r>
              <a:rPr lang="en-US" sz="4000" dirty="0"/>
              <a:t>Storage management module: This module is responsible for managing the physical drives and RAID arrays in the NAS device. It also provides features such as volume provisioning, snapshots, and replication.</a:t>
            </a:r>
            <a:endParaRPr lang="en-US" sz="4000" dirty="0"/>
          </a:p>
          <a:p>
            <a:r>
              <a:rPr lang="en-US" sz="4000" dirty="0"/>
              <a:t>Storage Drives: These are the hard drives or solid-state drives that provide the storage capacity for a NAS unit. As more data storage is needed, additional hard disks can be added to meet the system demand</a:t>
            </a:r>
            <a:endParaRPr lang="en-US" sz="4000" dirty="0"/>
          </a:p>
          <a:p>
            <a:r>
              <a:rPr lang="en-US" sz="4000" dirty="0"/>
              <a:t>File system module: This module provides the file system that is used to store and access data on the NAS device. Common file systems used in NAS devices include NTFS, ext4, and </a:t>
            </a:r>
            <a:r>
              <a:rPr lang="en-US" sz="4000" dirty="0" err="1"/>
              <a:t>Btrfs</a:t>
            </a:r>
            <a:r>
              <a:rPr lang="en-US" sz="4000" dirty="0"/>
              <a:t>.</a:t>
            </a:r>
            <a:endParaRPr lang="en-US" sz="4000" dirty="0"/>
          </a:p>
        </p:txBody>
      </p:sp>
      <p:sp>
        <p:nvSpPr>
          <p:cNvPr id="4" name="Footer Placeholder 3"/>
          <p:cNvSpPr>
            <a:spLocks noGrp="1"/>
          </p:cNvSpPr>
          <p:nvPr>
            <p:ph type="ftr" sz="quarter" idx="11"/>
          </p:nvPr>
        </p:nvSpPr>
        <p:spPr/>
        <p:txBody>
          <a:bodyPr/>
          <a:lstStyle/>
          <a:p>
            <a:r>
              <a:rPr lang="en-US"/>
              <a:t>DEPARTMENT OF COMPUTER SCIENCE AND ENGINEERING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endParaRPr lang="en-IN" dirty="0"/>
          </a:p>
        </p:txBody>
      </p:sp>
      <p:sp>
        <p:nvSpPr>
          <p:cNvPr id="3" name="Content Placeholder 2"/>
          <p:cNvSpPr>
            <a:spLocks noGrp="1"/>
          </p:cNvSpPr>
          <p:nvPr>
            <p:ph idx="1"/>
          </p:nvPr>
        </p:nvSpPr>
        <p:spPr/>
        <p:txBody>
          <a:bodyPr>
            <a:normAutofit fontScale="77500" lnSpcReduction="20000"/>
          </a:bodyPr>
          <a:lstStyle/>
          <a:p>
            <a:r>
              <a:rPr lang="en-US" sz="3200" dirty="0"/>
              <a:t>Networking module: This module provides the networking capabilities of the NAS device. It allows clients to connect to the NAS device and access its files over a network.</a:t>
            </a:r>
            <a:endParaRPr lang="en-US" sz="3200" dirty="0"/>
          </a:p>
          <a:p>
            <a:r>
              <a:rPr lang="en-US" sz="3200" dirty="0"/>
              <a:t>Security module: This module provides security features such as user authentication, authorization, and encryption. It helps to protect the NAS device and its data from unauthorized access.</a:t>
            </a:r>
            <a:endParaRPr lang="en-US" sz="3200" dirty="0"/>
          </a:p>
          <a:p>
            <a:r>
              <a:rPr lang="en-US" sz="3200" dirty="0"/>
              <a:t>RAID (Redundant Array of Independent Disks): NAS devices often use RAID technology to increase the performance and/or reliability of data storage. The RAID level used can vary depending on the specific needs and goals of the storage system</a:t>
            </a:r>
            <a:endParaRPr lang="en-US" sz="3200" dirty="0"/>
          </a:p>
          <a:p>
            <a:endParaRPr lang="en-IN" dirty="0"/>
          </a:p>
        </p:txBody>
      </p:sp>
      <p:sp>
        <p:nvSpPr>
          <p:cNvPr id="4" name="Footer Placeholder 3"/>
          <p:cNvSpPr>
            <a:spLocks noGrp="1"/>
          </p:cNvSpPr>
          <p:nvPr>
            <p:ph type="ftr" sz="quarter" idx="11"/>
          </p:nvPr>
        </p:nvSpPr>
        <p:spPr/>
        <p:txBody>
          <a:bodyPr/>
          <a:lstStyle/>
          <a:p>
            <a:r>
              <a:rPr lang="en-US"/>
              <a:t>DEPARTMENT OF COMPUTER SCIENCE AND ENGINEERING - INTERNET OF THINGS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6440"/>
            <a:ext cx="8229600" cy="5400040"/>
          </a:xfrm>
        </p:spPr>
        <p:txBody>
          <a:bodyPr>
            <a:normAutofit fontScale="77500" lnSpcReduction="20000"/>
          </a:bodyPr>
          <a:lstStyle/>
          <a:p>
            <a:pPr marL="0" indent="0">
              <a:buNone/>
            </a:pPr>
            <a:r>
              <a:rPr lang="en-US" dirty="0">
                <a:sym typeface="+mn-ea"/>
              </a:rPr>
              <a:t>In addition to these core modules, NAS storage with RAID may also implement other modules such as:</a:t>
            </a:r>
            <a:endParaRPr lang="en-US" dirty="0"/>
          </a:p>
          <a:p>
            <a:pPr marL="0" indent="0">
              <a:buNone/>
            </a:pPr>
            <a:endParaRPr lang="en-US" dirty="0"/>
          </a:p>
          <a:p>
            <a:r>
              <a:rPr lang="en-US" dirty="0">
                <a:sym typeface="+mn-ea"/>
              </a:rPr>
              <a:t>Cloud storage module: This module allows the NAS device to replicate data to a cloud storage service.</a:t>
            </a:r>
            <a:endParaRPr lang="en-US" dirty="0"/>
          </a:p>
          <a:p>
            <a:r>
              <a:rPr lang="en-US" dirty="0">
                <a:sym typeface="+mn-ea"/>
              </a:rPr>
              <a:t>Virtualization module: This module allows the NAS device to host virtual machines.</a:t>
            </a:r>
            <a:endParaRPr lang="en-US" dirty="0"/>
          </a:p>
          <a:p>
            <a:r>
              <a:rPr lang="en-US" dirty="0">
                <a:sym typeface="+mn-ea"/>
              </a:rPr>
              <a:t>Backup module: This module provides backup and restore functionality for the NAS device.</a:t>
            </a:r>
            <a:endParaRPr lang="en-US" dirty="0"/>
          </a:p>
          <a:p>
            <a:r>
              <a:rPr lang="en-US" dirty="0">
                <a:sym typeface="+mn-ea"/>
              </a:rPr>
              <a:t>Media streaming module: This module allows the NAS device to stream media files to clients.</a:t>
            </a:r>
            <a:endParaRPr lang="en-US" dirty="0">
              <a:sym typeface="+mn-ea"/>
            </a:endParaRPr>
          </a:p>
          <a:p>
            <a:pPr marL="0" indent="0">
              <a:buNone/>
            </a:pPr>
            <a:endParaRPr lang="en-US" dirty="0">
              <a:sym typeface="+mn-ea"/>
            </a:endParaRPr>
          </a:p>
          <a:p>
            <a:pPr marL="0" indent="0">
              <a:buNone/>
            </a:pPr>
            <a:r>
              <a:rPr lang="en-US" dirty="0"/>
              <a:t>The specific modules that are implemented in NAS storage with RAID will vary depending on the specific NAS device and its model.</a:t>
            </a:r>
            <a:endParaRPr lang="en-US" dirty="0"/>
          </a:p>
          <a:p>
            <a:endParaRPr lang="en-US" dirty="0"/>
          </a:p>
        </p:txBody>
      </p:sp>
      <p:sp>
        <p:nvSpPr>
          <p:cNvPr id="4" name="Footer Placeholder 3"/>
          <p:cNvSpPr>
            <a:spLocks noGrp="1"/>
          </p:cNvSpPr>
          <p:nvPr>
            <p:ph type="ftr" sz="quarter" idx="11"/>
          </p:nvPr>
        </p:nvSpPr>
        <p:spPr/>
        <p:txBody>
          <a:bodyPr/>
          <a:lstStyle/>
          <a:p>
            <a:r>
              <a:rPr lang="en-US"/>
              <a:t>DEPARTMENT OF COMPUTER SCIENCE AND ENGINEERING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6440"/>
            <a:ext cx="8229600" cy="5400040"/>
          </a:xfrm>
        </p:spPr>
        <p:txBody>
          <a:bodyPr>
            <a:normAutofit fontScale="67500" lnSpcReduction="20000"/>
          </a:bodyPr>
          <a:lstStyle/>
          <a:p>
            <a:pPr marL="0" indent="0">
              <a:buNone/>
            </a:pPr>
            <a:r>
              <a:rPr lang="en-US" dirty="0"/>
              <a:t>Here are some examples of how these modules are used in NAS storage with RAID:</a:t>
            </a:r>
            <a:endParaRPr lang="en-US" dirty="0"/>
          </a:p>
          <a:p>
            <a:endParaRPr lang="en-US" dirty="0"/>
          </a:p>
          <a:p>
            <a:r>
              <a:rPr lang="en-US" dirty="0"/>
              <a:t>The storage management module can be used to create a RAID array by combining multiple physical drives into a single logical unit. This provides redundancy and improves performance.</a:t>
            </a:r>
            <a:endParaRPr lang="en-US" dirty="0"/>
          </a:p>
          <a:p>
            <a:r>
              <a:rPr lang="en-US" dirty="0"/>
              <a:t>The file system module can be used to create and manage volumes on the NAS device. Volumes are logical containers for data that are similar to partitions on a hard drive.</a:t>
            </a:r>
            <a:endParaRPr lang="en-US" dirty="0"/>
          </a:p>
          <a:p>
            <a:r>
              <a:rPr lang="en-US" dirty="0"/>
              <a:t>The networking module can be used to configure the NAS device's network settings and connect it to a network. This allows clients to access the NAS device's files over the network.</a:t>
            </a:r>
            <a:endParaRPr lang="en-US" dirty="0"/>
          </a:p>
          <a:p>
            <a:r>
              <a:rPr lang="en-US" dirty="0"/>
              <a:t>The security module can be used to create user accounts and assign permissions to files and folders. This helps to protect the NAS device and its data from unauthorized access.</a:t>
            </a:r>
            <a:endParaRPr lang="en-US" dirty="0"/>
          </a:p>
        </p:txBody>
      </p:sp>
      <p:sp>
        <p:nvSpPr>
          <p:cNvPr id="4" name="Footer Placeholder 3"/>
          <p:cNvSpPr>
            <a:spLocks noGrp="1"/>
          </p:cNvSpPr>
          <p:nvPr>
            <p:ph type="ftr" sz="quarter" idx="11"/>
          </p:nvPr>
        </p:nvSpPr>
        <p:spPr/>
        <p:txBody>
          <a:bodyPr/>
          <a:lstStyle/>
          <a:p>
            <a:r>
              <a:rPr lang="en-US"/>
              <a:t>DEPARTMENT OF COMPUTER SCIENCE AND ENGINEERING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RAID Levels </a:t>
            </a:r>
            <a:endParaRPr lang="en-IN" dirty="0"/>
          </a:p>
        </p:txBody>
      </p:sp>
      <p:sp>
        <p:nvSpPr>
          <p:cNvPr id="3" name="Content Placeholder 2"/>
          <p:cNvSpPr>
            <a:spLocks noGrp="1"/>
          </p:cNvSpPr>
          <p:nvPr>
            <p:ph idx="1"/>
          </p:nvPr>
        </p:nvSpPr>
        <p:spPr/>
        <p:txBody>
          <a:bodyPr>
            <a:normAutofit fontScale="92500" lnSpcReduction="10000"/>
          </a:bodyPr>
          <a:lstStyle/>
          <a:p>
            <a:pPr marL="0" indent="0">
              <a:lnSpc>
                <a:spcPct val="107000"/>
              </a:lnSpc>
              <a:spcBef>
                <a:spcPts val="1200"/>
              </a:spcBef>
              <a:buNone/>
            </a:pPr>
            <a:r>
              <a:rPr lang="en-IN" sz="3500" b="1" kern="100" dirty="0">
                <a:effectLst/>
                <a:latin typeface="Calibri Light" panose="020F0302020204030204" pitchFamily="34" charset="0"/>
                <a:ea typeface="Times New Roman" panose="02020603050405020304" charset="0"/>
                <a:cs typeface="Times New Roman" panose="02020603050405020304" charset="0"/>
              </a:rPr>
              <a:t>RAID 0</a:t>
            </a:r>
            <a:r>
              <a:rPr lang="en-IN" sz="3500" kern="0" dirty="0">
                <a:effectLst/>
                <a:latin typeface="Roboto" panose="02000000000000000000" pitchFamily="2" charset="0"/>
                <a:ea typeface="Times New Roman" panose="02020603050405020304" charset="0"/>
                <a:cs typeface="Times New Roman" panose="02020603050405020304" charset="0"/>
              </a:rPr>
              <a:t> </a:t>
            </a:r>
            <a:endParaRPr lang="en-IN" sz="3500" kern="100" dirty="0">
              <a:effectLst/>
              <a:latin typeface="Calibri" panose="020F0502020204030204" pitchFamily="34" charset="0"/>
              <a:ea typeface="Calibri" panose="020F0502020204030204" pitchFamily="34" charset="0"/>
              <a:cs typeface="Times New Roman" panose="02020603050405020304" charset="0"/>
            </a:endParaRPr>
          </a:p>
          <a:p>
            <a:pPr marL="0" indent="0" fontAlgn="base">
              <a:lnSpc>
                <a:spcPct val="107000"/>
              </a:lnSpc>
              <a:spcAft>
                <a:spcPts val="800"/>
              </a:spcAft>
              <a:buNone/>
            </a:pPr>
            <a:r>
              <a:rPr lang="en-IN" sz="2200" kern="0" dirty="0">
                <a:solidFill>
                  <a:srgbClr val="000000"/>
                </a:solidFill>
                <a:effectLst/>
                <a:latin typeface="Roboto" panose="02000000000000000000" pitchFamily="2" charset="0"/>
                <a:ea typeface="Times New Roman" panose="02020603050405020304" charset="0"/>
                <a:cs typeface="Times New Roman" panose="02020603050405020304" charset="0"/>
              </a:rPr>
              <a:t>RAID 0 (also known as a </a:t>
            </a:r>
            <a:r>
              <a:rPr lang="en-IN" sz="2200" i="1" kern="0" dirty="0">
                <a:solidFill>
                  <a:srgbClr val="000000"/>
                </a:solidFill>
                <a:effectLst/>
                <a:latin typeface="Roboto" panose="02000000000000000000" pitchFamily="2" charset="0"/>
                <a:ea typeface="Times New Roman" panose="02020603050405020304" charset="0"/>
                <a:cs typeface="Times New Roman" panose="02020603050405020304" charset="0"/>
              </a:rPr>
              <a:t>stripe set</a:t>
            </a:r>
            <a:r>
              <a:rPr lang="en-IN" sz="2200" kern="0" dirty="0">
                <a:solidFill>
                  <a:srgbClr val="000000"/>
                </a:solidFill>
                <a:effectLst/>
                <a:latin typeface="Roboto" panose="02000000000000000000" pitchFamily="2" charset="0"/>
                <a:ea typeface="Times New Roman" panose="02020603050405020304" charset="0"/>
                <a:cs typeface="Times New Roman" panose="02020603050405020304" charset="0"/>
              </a:rPr>
              <a:t> or </a:t>
            </a:r>
            <a:r>
              <a:rPr lang="en-IN" sz="2200" i="1" kern="0" dirty="0">
                <a:solidFill>
                  <a:srgbClr val="000000"/>
                </a:solidFill>
                <a:effectLst/>
                <a:latin typeface="Roboto" panose="02000000000000000000" pitchFamily="2" charset="0"/>
                <a:ea typeface="Times New Roman" panose="02020603050405020304" charset="0"/>
                <a:cs typeface="Times New Roman" panose="02020603050405020304" charset="0"/>
              </a:rPr>
              <a:t>striped volume</a:t>
            </a:r>
            <a:r>
              <a:rPr lang="en-IN" sz="2200" kern="0" dirty="0">
                <a:solidFill>
                  <a:srgbClr val="000000"/>
                </a:solidFill>
                <a:effectLst/>
                <a:latin typeface="Roboto" panose="02000000000000000000" pitchFamily="2" charset="0"/>
                <a:ea typeface="Times New Roman" panose="02020603050405020304" charset="0"/>
                <a:cs typeface="Times New Roman" panose="02020603050405020304" charset="0"/>
              </a:rPr>
              <a:t>) splits (“stripes”) data evenly across two or more disks, without parity information, redundancy, or fault tolerance. Since RAID 0 provides no fault tolerance or redundancy, the failure of one drive will cause the entire array to fail; as a result of having data striped across all disks, the failure will result in total data loss.</a:t>
            </a:r>
            <a:endParaRPr lang="en-IN" sz="2200" kern="100" dirty="0">
              <a:latin typeface="Calibri" panose="020F0502020204030204" pitchFamily="34" charset="0"/>
              <a:ea typeface="Calibri" panose="020F0502020204030204" pitchFamily="34" charset="0"/>
              <a:cs typeface="Times New Roman" panose="02020603050405020304" charset="0"/>
            </a:endParaRPr>
          </a:p>
          <a:p>
            <a:pPr marL="0" indent="0" fontAlgn="base">
              <a:lnSpc>
                <a:spcPct val="107000"/>
              </a:lnSpc>
              <a:spcAft>
                <a:spcPts val="800"/>
              </a:spcAft>
              <a:buNone/>
            </a:pPr>
            <a:r>
              <a:rPr lang="en-IN" sz="3500" b="1" kern="100" dirty="0">
                <a:effectLst/>
                <a:latin typeface="Calibri Light" panose="020F0302020204030204" pitchFamily="34" charset="0"/>
                <a:ea typeface="Times New Roman" panose="02020603050405020304" charset="0"/>
                <a:cs typeface="Times New Roman" panose="02020603050405020304" charset="0"/>
              </a:rPr>
              <a:t>RAID 1</a:t>
            </a:r>
            <a:r>
              <a:rPr lang="en-IN" sz="3500" kern="100" dirty="0">
                <a:effectLst/>
                <a:latin typeface="Calibri" panose="020F0502020204030204" pitchFamily="34" charset="0"/>
                <a:ea typeface="Calibri" panose="020F0502020204030204" pitchFamily="34" charset="0"/>
                <a:cs typeface="Times New Roman" panose="02020603050405020304" charset="0"/>
              </a:rPr>
              <a:t> </a:t>
            </a:r>
            <a:endParaRPr lang="en-IN" sz="3500" kern="100" dirty="0">
              <a:effectLst/>
              <a:latin typeface="Calibri" panose="020F0502020204030204" pitchFamily="34" charset="0"/>
              <a:ea typeface="Calibri" panose="020F0502020204030204" pitchFamily="34" charset="0"/>
              <a:cs typeface="Times New Roman" panose="02020603050405020304" charset="0"/>
            </a:endParaRPr>
          </a:p>
          <a:p>
            <a:pPr marL="0" indent="0" fontAlgn="base">
              <a:lnSpc>
                <a:spcPct val="107000"/>
              </a:lnSpc>
              <a:spcAft>
                <a:spcPts val="800"/>
              </a:spcAft>
              <a:buNone/>
            </a:pPr>
            <a:r>
              <a:rPr lang="en-IN" sz="2200" kern="0" dirty="0">
                <a:solidFill>
                  <a:srgbClr val="000000"/>
                </a:solidFill>
                <a:effectLst/>
                <a:latin typeface="Roboto" panose="02000000000000000000" pitchFamily="2" charset="0"/>
                <a:ea typeface="Times New Roman" panose="02020603050405020304" charset="0"/>
                <a:cs typeface="Times New Roman" panose="02020603050405020304" charset="0"/>
              </a:rPr>
              <a:t>RAID 1 consists of an exact copy (or </a:t>
            </a:r>
            <a:r>
              <a:rPr lang="en-IN" sz="2200" i="1" kern="0" dirty="0">
                <a:solidFill>
                  <a:srgbClr val="000000"/>
                </a:solidFill>
                <a:effectLst/>
                <a:latin typeface="Roboto" panose="02000000000000000000" pitchFamily="2" charset="0"/>
                <a:ea typeface="Times New Roman" panose="02020603050405020304" charset="0"/>
                <a:cs typeface="Times New Roman" panose="02020603050405020304" charset="0"/>
              </a:rPr>
              <a:t>mirror</a:t>
            </a:r>
            <a:r>
              <a:rPr lang="en-IN" sz="2200" kern="0" dirty="0">
                <a:solidFill>
                  <a:srgbClr val="000000"/>
                </a:solidFill>
                <a:effectLst/>
                <a:latin typeface="Roboto" panose="02000000000000000000" pitchFamily="2" charset="0"/>
                <a:ea typeface="Times New Roman" panose="02020603050405020304" charset="0"/>
                <a:cs typeface="Times New Roman" panose="02020603050405020304" charset="0"/>
              </a:rPr>
              <a:t>) of a set of data on two or more disks; a classic RAID 1 mirrored pair contains two disks. This configuration offers no parity, striping of disk space across multiple disks since the data is mirrored on all disks belonging to the array.</a:t>
            </a:r>
            <a:endParaRPr lang="en-IN" sz="2200" kern="100" dirty="0">
              <a:effectLst/>
              <a:latin typeface="Calibri" panose="020F0502020204030204" pitchFamily="34" charset="0"/>
              <a:ea typeface="Calibri" panose="020F0502020204030204" pitchFamily="34" charset="0"/>
              <a:cs typeface="Times New Roman" panose="02020603050405020304" charset="0"/>
            </a:endParaRPr>
          </a:p>
          <a:p>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RAID Levels</a:t>
            </a:r>
            <a:endParaRPr lang="en-IN" dirty="0"/>
          </a:p>
        </p:txBody>
      </p:sp>
      <p:sp>
        <p:nvSpPr>
          <p:cNvPr id="3" name="Content Placeholder 2"/>
          <p:cNvSpPr>
            <a:spLocks noGrp="1"/>
          </p:cNvSpPr>
          <p:nvPr>
            <p:ph idx="1"/>
          </p:nvPr>
        </p:nvSpPr>
        <p:spPr/>
        <p:txBody>
          <a:bodyPr>
            <a:normAutofit fontScale="92500" lnSpcReduction="20000"/>
          </a:bodyPr>
          <a:lstStyle/>
          <a:p>
            <a:pPr marL="0" indent="0">
              <a:lnSpc>
                <a:spcPct val="107000"/>
              </a:lnSpc>
              <a:spcBef>
                <a:spcPts val="1200"/>
              </a:spcBef>
              <a:buNone/>
            </a:pPr>
            <a:r>
              <a:rPr lang="en-IN" sz="3500" b="1" kern="100" dirty="0">
                <a:effectLst/>
                <a:latin typeface="Calibri Light" panose="020F0302020204030204" pitchFamily="34" charset="0"/>
                <a:ea typeface="Times New Roman" panose="02020603050405020304" charset="0"/>
                <a:cs typeface="Times New Roman" panose="02020603050405020304" charset="0"/>
              </a:rPr>
              <a:t>RAID 5</a:t>
            </a:r>
            <a:r>
              <a:rPr lang="en-IN" sz="3500" kern="100" dirty="0">
                <a:effectLst/>
                <a:latin typeface="Calibri" panose="020F0502020204030204" pitchFamily="34" charset="0"/>
                <a:ea typeface="Calibri" panose="020F0502020204030204" pitchFamily="34" charset="0"/>
                <a:cs typeface="Times New Roman" panose="02020603050405020304" charset="0"/>
              </a:rPr>
              <a:t> </a:t>
            </a:r>
            <a:endParaRPr lang="en-IN" sz="3500" kern="100" dirty="0">
              <a:effectLst/>
              <a:latin typeface="Calibri" panose="020F0502020204030204" pitchFamily="34" charset="0"/>
              <a:ea typeface="Calibri" panose="020F0502020204030204" pitchFamily="34" charset="0"/>
              <a:cs typeface="Times New Roman" panose="02020603050405020304" charset="0"/>
            </a:endParaRPr>
          </a:p>
          <a:p>
            <a:pPr marL="0" indent="0" fontAlgn="base">
              <a:lnSpc>
                <a:spcPct val="107000"/>
              </a:lnSpc>
              <a:spcAft>
                <a:spcPts val="800"/>
              </a:spcAft>
              <a:buNone/>
            </a:pPr>
            <a:r>
              <a:rPr lang="en-IN" sz="2000" kern="0" dirty="0">
                <a:solidFill>
                  <a:srgbClr val="000000"/>
                </a:solidFill>
                <a:effectLst/>
                <a:latin typeface="Roboto" panose="02000000000000000000" pitchFamily="2" charset="0"/>
                <a:ea typeface="Times New Roman" panose="02020603050405020304" charset="0"/>
                <a:cs typeface="Times New Roman" panose="02020603050405020304" charset="0"/>
              </a:rPr>
              <a:t>RAID 5 consists of block-level striping with distributed parity. Parity information is distributed among the drives. It requires that all drives but one be present to operate. Upon failure of a single drive, subsequent reads can be calculated from the distributed parity such that no data is lost. RAID 5 requires at least three disks.</a:t>
            </a:r>
            <a:endParaRPr lang="en-IN" sz="2000" kern="0" dirty="0">
              <a:solidFill>
                <a:srgbClr val="000000"/>
              </a:solidFill>
              <a:effectLst/>
              <a:latin typeface="Roboto" panose="02000000000000000000" pitchFamily="2" charset="0"/>
              <a:ea typeface="Times New Roman" panose="02020603050405020304" charset="0"/>
              <a:cs typeface="Times New Roman" panose="02020603050405020304" charset="0"/>
            </a:endParaRPr>
          </a:p>
          <a:p>
            <a:pPr marL="0" indent="0" fontAlgn="base">
              <a:lnSpc>
                <a:spcPct val="107000"/>
              </a:lnSpc>
              <a:spcAft>
                <a:spcPts val="800"/>
              </a:spcAft>
              <a:buNone/>
            </a:pPr>
            <a:r>
              <a:rPr lang="en-IN" sz="3500" b="1" kern="100" dirty="0">
                <a:effectLst/>
                <a:latin typeface="Calibri Light" panose="020F0302020204030204" pitchFamily="34" charset="0"/>
                <a:ea typeface="Times New Roman" panose="02020603050405020304" charset="0"/>
                <a:cs typeface="Times New Roman" panose="02020603050405020304" charset="0"/>
              </a:rPr>
              <a:t>Raid 6</a:t>
            </a:r>
            <a:endParaRPr lang="en-IN" sz="3500" b="1" kern="100" dirty="0">
              <a:effectLst/>
              <a:latin typeface="Calibri Light" panose="020F0302020204030204" pitchFamily="34" charset="0"/>
              <a:ea typeface="Times New Roman" panose="02020603050405020304" charset="0"/>
              <a:cs typeface="Times New Roman" panose="02020603050405020304" charset="0"/>
            </a:endParaRPr>
          </a:p>
          <a:p>
            <a:pPr marL="0" indent="0">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charset="0"/>
              </a:rPr>
              <a:t> </a:t>
            </a:r>
            <a:r>
              <a:rPr lang="en-IN" sz="2000" kern="0" dirty="0">
                <a:solidFill>
                  <a:srgbClr val="000000"/>
                </a:solidFill>
                <a:effectLst/>
                <a:latin typeface="Roboto" panose="02000000000000000000" pitchFamily="2" charset="0"/>
                <a:ea typeface="Times New Roman" panose="02020603050405020304" charset="0"/>
                <a:cs typeface="Times New Roman" panose="02020603050405020304" charset="0"/>
              </a:rPr>
              <a:t>RAID 6 extends RAID 5 by adding another parity block. It uses block-level striping with two parity blocks distributed across all member disks. As in RAID 5 there are many layouts of RAID 6 disk arrays depending upon the direction the data blocks are written, the location of the parity blocks with respect to the data blocks, and whether or not the first data block of a subsequent stripe is written to the same drive as the last parity block of the prior stripe.</a:t>
            </a:r>
            <a:endParaRPr lang="en-IN" sz="2000" kern="100" dirty="0">
              <a:effectLst/>
              <a:latin typeface="Calibri" panose="020F0502020204030204" pitchFamily="34" charset="0"/>
              <a:ea typeface="Calibri" panose="020F0502020204030204" pitchFamily="34" charset="0"/>
              <a:cs typeface="Times New Roman" panose="02020603050405020304" charset="0"/>
            </a:endParaRPr>
          </a:p>
          <a:p>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&amp; Hardware Requirements</a:t>
            </a:r>
            <a:endParaRPr lang="en-IN"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19713" y="1778318"/>
            <a:ext cx="4835901" cy="4475812"/>
          </a:xfrm>
        </p:spPr>
      </p:pic>
      <p:sp>
        <p:nvSpPr>
          <p:cNvPr id="4" name="Footer Placeholder 3"/>
          <p:cNvSpPr>
            <a:spLocks noGrp="1"/>
          </p:cNvSpPr>
          <p:nvPr>
            <p:ph type="ftr" sz="quarter" idx="11"/>
          </p:nvPr>
        </p:nvSpPr>
        <p:spPr/>
        <p:txBody>
          <a:bodyPr/>
          <a:lstStyle/>
          <a:p>
            <a:r>
              <a:rPr lang="en-US"/>
              <a:t>DEPARTMENT OF COMPUTER SCIENCE AND ENGINEERING</a:t>
            </a:r>
            <a:endParaRPr lang="en-US"/>
          </a:p>
        </p:txBody>
      </p:sp>
      <p:sp>
        <p:nvSpPr>
          <p:cNvPr id="5" name="Text Box 4"/>
          <p:cNvSpPr txBox="1"/>
          <p:nvPr/>
        </p:nvSpPr>
        <p:spPr>
          <a:xfrm>
            <a:off x="1991360" y="7082155"/>
            <a:ext cx="3048000" cy="368300"/>
          </a:xfrm>
          <a:prstGeom prst="rect">
            <a:avLst/>
          </a:prstGeom>
          <a:noFill/>
        </p:spPr>
        <p:txBody>
          <a:bodyPr wrap="square" rtlCol="0">
            <a:spAutoFit/>
          </a:bodyPr>
          <a:lstStyle/>
          <a:p>
            <a:endParaRPr lang="en-US"/>
          </a:p>
        </p:txBody>
      </p:sp>
      <p:sp>
        <p:nvSpPr>
          <p:cNvPr id="9" name="TextBox 8"/>
          <p:cNvSpPr txBox="1"/>
          <p:nvPr/>
        </p:nvSpPr>
        <p:spPr>
          <a:xfrm>
            <a:off x="2514600" y="1227470"/>
            <a:ext cx="4495800" cy="584775"/>
          </a:xfrm>
          <a:prstGeom prst="rect">
            <a:avLst/>
          </a:prstGeom>
          <a:noFill/>
        </p:spPr>
        <p:txBody>
          <a:bodyPr wrap="square" rtlCol="0">
            <a:spAutoFit/>
          </a:bodyPr>
          <a:lstStyle/>
          <a:p>
            <a:r>
              <a:rPr lang="en-IN" sz="3200" dirty="0"/>
              <a:t>Hardware Components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a:t>
            </a:r>
            <a:endParaRPr lang="en-US" dirty="0"/>
          </a:p>
        </p:txBody>
      </p:sp>
      <p:sp>
        <p:nvSpPr>
          <p:cNvPr id="3" name="Content Placeholder 2"/>
          <p:cNvSpPr>
            <a:spLocks noGrp="1"/>
          </p:cNvSpPr>
          <p:nvPr>
            <p:ph idx="1"/>
          </p:nvPr>
        </p:nvSpPr>
        <p:spPr>
          <a:xfrm>
            <a:off x="457200" y="1600200"/>
            <a:ext cx="8229600" cy="4483100"/>
          </a:xfrm>
        </p:spPr>
        <p:txBody>
          <a:bodyPr>
            <a:normAutofit fontScale="90000" lnSpcReduction="10000"/>
          </a:bodyPr>
          <a:lstStyle/>
          <a:p>
            <a:r>
              <a:rPr lang="en-US"/>
              <a:t>This paper is a work on completely backing up disk files on client server/cloud drives</a:t>
            </a:r>
            <a:endParaRPr lang="en-US"/>
          </a:p>
          <a:p>
            <a:endParaRPr lang="en-US"/>
          </a:p>
          <a:p>
            <a:r>
              <a:rPr lang="en-US"/>
              <a:t>The current solution for home or small businesses to acquire extra storage is through online cloud services and solutions from the likes of big tech giants</a:t>
            </a:r>
            <a:endParaRPr lang="en-US"/>
          </a:p>
          <a:p>
            <a:pPr marL="0" indent="0">
              <a:buNone/>
            </a:pPr>
            <a:endParaRPr lang="en-US"/>
          </a:p>
          <a:p>
            <a:r>
              <a:rPr lang="en-US"/>
              <a:t>While this is the simplest method, it is not the most efficient or cost effective</a:t>
            </a:r>
            <a:endParaRPr lang="en-US"/>
          </a:p>
        </p:txBody>
      </p:sp>
      <p:sp>
        <p:nvSpPr>
          <p:cNvPr id="4" name="Footer Placeholder 3"/>
          <p:cNvSpPr>
            <a:spLocks noGrp="1"/>
          </p:cNvSpPr>
          <p:nvPr>
            <p:ph type="ftr" sz="quarter" idx="11"/>
          </p:nvPr>
        </p:nvSpPr>
        <p:spPr>
          <a:xfrm>
            <a:off x="457200" y="6356351"/>
            <a:ext cx="8229600" cy="349249"/>
          </a:xfrm>
        </p:spPr>
        <p:txBody>
          <a:bodyPr/>
          <a:lstStyle/>
          <a:p>
            <a:r>
              <a:rPr lang="en-US" dirty="0"/>
              <a:t>DEPARTMENT OF COMPUTER SCIENCE AND ENGINEERING </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Software Components </a:t>
            </a:r>
            <a:endParaRPr lang="en-IN" sz="3200" dirty="0"/>
          </a:p>
        </p:txBody>
      </p:sp>
      <p:sp>
        <p:nvSpPr>
          <p:cNvPr id="3" name="Content Placeholder 2"/>
          <p:cNvSpPr>
            <a:spLocks noGrp="1"/>
          </p:cNvSpPr>
          <p:nvPr>
            <p:ph idx="1"/>
          </p:nvPr>
        </p:nvSpPr>
        <p:spPr/>
        <p:txBody>
          <a:bodyPr>
            <a:normAutofit/>
          </a:bodyPr>
          <a:lstStyle/>
          <a:p>
            <a:r>
              <a:rPr lang="en-US" sz="2200" dirty="0"/>
              <a:t>Open-source software’s main idea is that its source code is free and, in this context, it means that it is open, public and non-proprietary. As the business needs to operate within a specific budget, there’s not much room for extra cost</a:t>
            </a:r>
            <a:endParaRPr lang="en-US" sz="2200" dirty="0"/>
          </a:p>
          <a:p>
            <a:endParaRPr lang="en-US" sz="2200" dirty="0"/>
          </a:p>
          <a:p>
            <a:r>
              <a:rPr lang="en-US" sz="2200" dirty="0"/>
              <a:t>It is also vital to understand that in some use scenarios the better choice, as an OS, would be Microsoft Windows Server. However, in this implementation there were no specific requirements which would have required Windows</a:t>
            </a:r>
            <a:endParaRPr lang="en-US" sz="2200" dirty="0"/>
          </a:p>
          <a:p>
            <a:endParaRPr lang="en-US" sz="2200" dirty="0"/>
          </a:p>
          <a:p>
            <a:r>
              <a:rPr lang="en-US" sz="2200" dirty="0"/>
              <a:t> 1. </a:t>
            </a:r>
            <a:r>
              <a:rPr lang="en-US" sz="2200" dirty="0" err="1"/>
              <a:t>TrueNAS</a:t>
            </a:r>
            <a:r>
              <a:rPr lang="en-US" sz="2200" dirty="0"/>
              <a:t> Scale </a:t>
            </a:r>
            <a:endParaRPr lang="en-US" sz="2200" dirty="0"/>
          </a:p>
          <a:p>
            <a:r>
              <a:rPr lang="en-US" sz="2200" dirty="0"/>
              <a:t>2. </a:t>
            </a:r>
            <a:r>
              <a:rPr lang="en-US" sz="2200" dirty="0" err="1"/>
              <a:t>OpenMediaVault</a:t>
            </a:r>
            <a:r>
              <a:rPr lang="en-US" sz="2200" dirty="0"/>
              <a:t> (OMV)</a:t>
            </a:r>
            <a:endParaRPr lang="en-IN" sz="2200" dirty="0"/>
          </a:p>
        </p:txBody>
      </p:sp>
      <p:sp>
        <p:nvSpPr>
          <p:cNvPr id="4" name="Footer Placeholder 3"/>
          <p:cNvSpPr>
            <a:spLocks noGrp="1"/>
          </p:cNvSpPr>
          <p:nvPr>
            <p:ph type="ftr" sz="quarter" idx="11"/>
          </p:nvPr>
        </p:nvSpPr>
        <p:spPr>
          <a:xfrm>
            <a:off x="2286000" y="6328218"/>
            <a:ext cx="4572000" cy="365125"/>
          </a:xfrm>
        </p:spPr>
        <p:txBody>
          <a:bodyPr/>
          <a:lstStyle/>
          <a:p>
            <a:r>
              <a:rPr lang="en-US" dirty="0"/>
              <a:t>DEPARTMENT OF COMPUTER SCIENCE AND ENGINEERING - I</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TrueNAS</a:t>
            </a:r>
            <a:endParaRPr lang="en-IN" dirty="0"/>
          </a:p>
        </p:txBody>
      </p:sp>
      <p:sp>
        <p:nvSpPr>
          <p:cNvPr id="3" name="Content Placeholder 2"/>
          <p:cNvSpPr>
            <a:spLocks noGrp="1"/>
          </p:cNvSpPr>
          <p:nvPr>
            <p:ph idx="1"/>
          </p:nvPr>
        </p:nvSpPr>
        <p:spPr>
          <a:xfrm>
            <a:off x="609600" y="2222093"/>
            <a:ext cx="8229600" cy="4525963"/>
          </a:xfrm>
        </p:spPr>
        <p:txBody>
          <a:bodyPr/>
          <a:lstStyle/>
          <a:p>
            <a:r>
              <a:rPr lang="en-US" dirty="0" err="1"/>
              <a:t>TrueNAS</a:t>
            </a:r>
            <a:r>
              <a:rPr lang="en-US" dirty="0"/>
              <a:t> Scale is a free and open-source NAS operating system based on Debian Linux and the ZFS file system. It is a scale-out NAS solution that can be used to build clusters of NAS servers with capacities of up to hundreds of petabytes.</a:t>
            </a:r>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006"/>
            <a:ext cx="8229600" cy="1143000"/>
          </a:xfrm>
        </p:spPr>
        <p:txBody>
          <a:bodyPr/>
          <a:lstStyle/>
          <a:p>
            <a:r>
              <a:rPr lang="en-IN" dirty="0" err="1"/>
              <a:t>OpenMediavault</a:t>
            </a:r>
            <a:endParaRPr lang="en-IN" dirty="0"/>
          </a:p>
        </p:txBody>
      </p:sp>
      <p:sp>
        <p:nvSpPr>
          <p:cNvPr id="3" name="Content Placeholder 2"/>
          <p:cNvSpPr>
            <a:spLocks noGrp="1"/>
          </p:cNvSpPr>
          <p:nvPr>
            <p:ph idx="1"/>
          </p:nvPr>
        </p:nvSpPr>
        <p:spPr>
          <a:xfrm>
            <a:off x="457200" y="2057399"/>
            <a:ext cx="8229600" cy="4525963"/>
          </a:xfrm>
        </p:spPr>
        <p:txBody>
          <a:bodyPr/>
          <a:lstStyle/>
          <a:p>
            <a:r>
              <a:rPr lang="en-US" dirty="0" err="1"/>
              <a:t>OpenMediaVault</a:t>
            </a:r>
            <a:r>
              <a:rPr lang="en-US" dirty="0"/>
              <a:t> (OMV) is also a free and open-source NAS operating system based on Debian Linux. It is a simple and easy-to-use solution that allows users to set up and manage a NAS system without having to have any prior Linux experience</a:t>
            </a:r>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006"/>
            <a:ext cx="8229600" cy="1143000"/>
          </a:xfrm>
        </p:spPr>
        <p:txBody>
          <a:bodyPr/>
          <a:lstStyle/>
          <a:p>
            <a:r>
              <a:rPr lang="en-IN" dirty="0"/>
              <a:t>Why Choose </a:t>
            </a:r>
            <a:r>
              <a:rPr lang="en-IN" dirty="0" err="1"/>
              <a:t>TrueNAS</a:t>
            </a:r>
            <a:endParaRPr lang="en-IN" dirty="0"/>
          </a:p>
        </p:txBody>
      </p:sp>
      <p:sp>
        <p:nvSpPr>
          <p:cNvPr id="3" name="Content Placeholder 2"/>
          <p:cNvSpPr>
            <a:spLocks noGrp="1"/>
          </p:cNvSpPr>
          <p:nvPr>
            <p:ph idx="1"/>
          </p:nvPr>
        </p:nvSpPr>
        <p:spPr>
          <a:xfrm>
            <a:off x="457200" y="1618696"/>
            <a:ext cx="8229600" cy="4525963"/>
          </a:xfrm>
        </p:spPr>
        <p:txBody>
          <a:bodyPr>
            <a:normAutofit/>
          </a:bodyPr>
          <a:lstStyle/>
          <a:p>
            <a:r>
              <a:rPr lang="en-US" sz="2400" dirty="0" err="1"/>
              <a:t>OpenZFS</a:t>
            </a:r>
            <a:r>
              <a:rPr lang="en-US" sz="2400" dirty="0"/>
              <a:t> has supported Linux well. The issue tends to be that most Linux distributions don't include </a:t>
            </a:r>
            <a:r>
              <a:rPr lang="en-US" sz="2400" dirty="0" err="1"/>
              <a:t>OpenZFS</a:t>
            </a:r>
            <a:r>
              <a:rPr lang="en-US" sz="2400" dirty="0"/>
              <a:t> by default. </a:t>
            </a:r>
            <a:r>
              <a:rPr lang="en-US" sz="2400" dirty="0" err="1"/>
              <a:t>TrueNAS</a:t>
            </a:r>
            <a:r>
              <a:rPr lang="en-US" sz="2400" dirty="0"/>
              <a:t> SCALE changes this around by making </a:t>
            </a:r>
            <a:r>
              <a:rPr lang="en-US" sz="2400" dirty="0" err="1"/>
              <a:t>OpenZFS</a:t>
            </a:r>
            <a:r>
              <a:rPr lang="en-US" sz="2400" dirty="0"/>
              <a:t> the default file system and supporting it via APIs and </a:t>
            </a:r>
            <a:r>
              <a:rPr lang="en-US" sz="2400" dirty="0" err="1"/>
              <a:t>WebUI</a:t>
            </a:r>
            <a:r>
              <a:rPr lang="en-US" sz="2400" dirty="0"/>
              <a:t>.</a:t>
            </a:r>
            <a:endParaRPr lang="en-US" sz="2400" dirty="0"/>
          </a:p>
          <a:p>
            <a:r>
              <a:rPr lang="en-US" sz="2400" dirty="0"/>
              <a:t>The power consumption and performance of SCALE seems to be very similar to CORE.</a:t>
            </a:r>
            <a:endParaRPr lang="en-US" sz="2400" dirty="0"/>
          </a:p>
          <a:p>
            <a:r>
              <a:rPr lang="en-US" sz="2400" dirty="0"/>
              <a:t>It also has a more understandable and a rather intuitive, yet comprehensive user</a:t>
            </a:r>
            <a:endParaRPr lang="en-US" sz="2400" dirty="0"/>
          </a:p>
          <a:p>
            <a:r>
              <a:rPr lang="en-US" sz="2400" dirty="0"/>
              <a:t>interface for set up and management utility. Any user who is looking to get into building their first NAS or an existing user, can feel at ease while trying to use </a:t>
            </a:r>
            <a:r>
              <a:rPr lang="en-US" sz="2400" dirty="0" err="1"/>
              <a:t>TrueNAS</a:t>
            </a:r>
            <a:r>
              <a:rPr lang="en-US" sz="2400" dirty="0"/>
              <a:t> Scale</a:t>
            </a:r>
            <a:endParaRPr lang="en-IN" sz="2400"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373"/>
            <a:ext cx="8229600" cy="1143000"/>
          </a:xfrm>
        </p:spPr>
        <p:txBody>
          <a:bodyPr>
            <a:normAutofit/>
          </a:bodyPr>
          <a:lstStyle/>
          <a:p>
            <a:r>
              <a:rPr lang="en-US" altLang="en-IN" sz="4000" dirty="0"/>
              <a:t>Conclusion</a:t>
            </a:r>
            <a:r>
              <a:rPr lang="en-IN" sz="4000" dirty="0"/>
              <a:t> </a:t>
            </a:r>
            <a:br>
              <a:rPr lang="en-IN" sz="4000" dirty="0"/>
            </a:br>
            <a:r>
              <a:rPr lang="en-US" altLang="en-IN" sz="2700" dirty="0"/>
              <a:t>Screenshots </a:t>
            </a:r>
            <a:endParaRPr lang="en-US" altLang="en-IN" sz="2700"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pic>
        <p:nvPicPr>
          <p:cNvPr id="5" name="Content Placeholder 4"/>
          <p:cNvPicPr>
            <a:picLocks noChangeAspect="1"/>
          </p:cNvPicPr>
          <p:nvPr>
            <p:ph idx="1"/>
          </p:nvPr>
        </p:nvPicPr>
        <p:blipFill>
          <a:blip r:embed="rId1"/>
          <a:stretch>
            <a:fillRect/>
          </a:stretch>
        </p:blipFill>
        <p:spPr>
          <a:xfrm>
            <a:off x="761365" y="1752600"/>
            <a:ext cx="7620000" cy="34442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373"/>
            <a:ext cx="8229600" cy="1143000"/>
          </a:xfrm>
        </p:spPr>
        <p:txBody>
          <a:bodyPr>
            <a:normAutofit fontScale="90000"/>
          </a:bodyPr>
          <a:lstStyle/>
          <a:p>
            <a:r>
              <a:rPr lang="en-US" altLang="en-IN" sz="4000" dirty="0"/>
              <a:t>Conclusion</a:t>
            </a:r>
            <a:r>
              <a:rPr lang="en-IN" sz="4000" dirty="0"/>
              <a:t> </a:t>
            </a:r>
            <a:br>
              <a:rPr lang="en-IN" sz="4000" dirty="0"/>
            </a:br>
            <a:r>
              <a:rPr lang="en-US" altLang="en-IN" sz="3100" dirty="0"/>
              <a:t>Graphs</a:t>
            </a:r>
            <a:r>
              <a:rPr lang="en-US" altLang="en-IN" sz="2000" dirty="0"/>
              <a:t> </a:t>
            </a:r>
            <a:endParaRPr lang="en-US" altLang="en-IN" sz="2000"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pic>
        <p:nvPicPr>
          <p:cNvPr id="6" name="Content Placeholder 5"/>
          <p:cNvPicPr>
            <a:picLocks noChangeAspect="1"/>
          </p:cNvPicPr>
          <p:nvPr>
            <p:ph idx="1"/>
          </p:nvPr>
        </p:nvPicPr>
        <p:blipFill>
          <a:blip r:embed="rId1"/>
          <a:stretch>
            <a:fillRect/>
          </a:stretch>
        </p:blipFill>
        <p:spPr>
          <a:xfrm>
            <a:off x="962025" y="1905000"/>
            <a:ext cx="7219950" cy="353758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IN" sz="4000" dirty="0"/>
              <a:t>Conclusion</a:t>
            </a:r>
            <a:r>
              <a:rPr lang="en-IN" sz="4000" dirty="0"/>
              <a:t> </a:t>
            </a:r>
            <a:br>
              <a:rPr lang="en-IN" sz="4000" dirty="0"/>
            </a:br>
            <a:r>
              <a:rPr lang="en-US" altLang="en-IN" sz="3100" dirty="0"/>
              <a:t>Graphs</a:t>
            </a:r>
            <a:r>
              <a:rPr lang="en-US" altLang="en-IN" sz="2000" dirty="0"/>
              <a:t> </a:t>
            </a:r>
            <a:endParaRPr lang="en-US" altLang="en-IN" sz="2000"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pic>
        <p:nvPicPr>
          <p:cNvPr id="100" name="Content Placeholder 99"/>
          <p:cNvPicPr>
            <a:picLocks noChangeAspect="1"/>
          </p:cNvPicPr>
          <p:nvPr>
            <p:ph sz="half" idx="2"/>
          </p:nvPr>
        </p:nvPicPr>
        <p:blipFill>
          <a:blip r:embed="rId1"/>
          <a:stretch>
            <a:fillRect/>
          </a:stretch>
        </p:blipFill>
        <p:spPr>
          <a:xfrm>
            <a:off x="1219200" y="1905000"/>
            <a:ext cx="6713220" cy="396303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373"/>
            <a:ext cx="8229600" cy="1143000"/>
          </a:xfrm>
        </p:spPr>
        <p:txBody>
          <a:bodyPr>
            <a:normAutofit/>
          </a:bodyPr>
          <a:lstStyle/>
          <a:p>
            <a:r>
              <a:rPr lang="en-US" altLang="en-IN" sz="4000" dirty="0"/>
              <a:t>Conclusion</a:t>
            </a:r>
            <a:r>
              <a:rPr lang="en-IN" sz="4000" dirty="0"/>
              <a:t> </a:t>
            </a:r>
            <a:br>
              <a:rPr lang="en-IN" sz="4000" dirty="0"/>
            </a:br>
            <a:r>
              <a:rPr lang="en-US" altLang="en-IN" sz="2700" dirty="0"/>
              <a:t>Reliability and Validity</a:t>
            </a:r>
            <a:endParaRPr lang="en-US" altLang="en-IN" sz="2700" dirty="0"/>
          </a:p>
        </p:txBody>
      </p:sp>
      <p:sp>
        <p:nvSpPr>
          <p:cNvPr id="3" name="Content Placeholder 2"/>
          <p:cNvSpPr>
            <a:spLocks noGrp="1"/>
          </p:cNvSpPr>
          <p:nvPr>
            <p:ph idx="1"/>
          </p:nvPr>
        </p:nvSpPr>
        <p:spPr>
          <a:xfrm>
            <a:off x="457200" y="1995228"/>
            <a:ext cx="8229600" cy="4525963"/>
          </a:xfrm>
        </p:spPr>
        <p:txBody>
          <a:bodyPr>
            <a:normAutofit/>
          </a:bodyPr>
          <a:lstStyle/>
          <a:p>
            <a:r>
              <a:rPr lang="en-US" sz="2200" dirty="0"/>
              <a:t>Reliability means a statistical measurement of data about how reproducible it is. Since this research only created one type of NAS system with some alternative options for certain components and requirements, it is important to note that the reliability of the system is unknown.</a:t>
            </a:r>
            <a:endParaRPr lang="en-US" sz="2200" dirty="0"/>
          </a:p>
          <a:p>
            <a:endParaRPr lang="en-US" sz="2200" dirty="0"/>
          </a:p>
          <a:p>
            <a:r>
              <a:rPr lang="en-US" sz="2200" dirty="0"/>
              <a:t>The validity in this research is confirmed by re searching the findings in literature and by comparing the findings between the results in this study and the findings in literature</a:t>
            </a:r>
            <a:endParaRPr lang="en-IN" sz="2200"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IN" dirty="0"/>
              <a:t>Conclusion</a:t>
            </a:r>
            <a:br>
              <a:rPr lang="en-US" altLang="en-IN" dirty="0"/>
            </a:br>
            <a:r>
              <a:rPr lang="en-US" altLang="en-IN" sz="2700" dirty="0"/>
              <a:t>Future Studies</a:t>
            </a:r>
            <a:endParaRPr lang="en-US" altLang="en-IN" sz="2700" dirty="0"/>
          </a:p>
        </p:txBody>
      </p:sp>
      <p:sp>
        <p:nvSpPr>
          <p:cNvPr id="3" name="Content Placeholder 2"/>
          <p:cNvSpPr>
            <a:spLocks noGrp="1"/>
          </p:cNvSpPr>
          <p:nvPr>
            <p:ph idx="1"/>
          </p:nvPr>
        </p:nvSpPr>
        <p:spPr>
          <a:xfrm>
            <a:off x="457200" y="1752600"/>
            <a:ext cx="8229600" cy="4525963"/>
          </a:xfrm>
        </p:spPr>
        <p:txBody>
          <a:bodyPr>
            <a:normAutofit/>
          </a:bodyPr>
          <a:lstStyle/>
          <a:p>
            <a:r>
              <a:rPr lang="en-US" sz="2200" dirty="0"/>
              <a:t>This study discusses implementations which work on small scaled NAS or home-environment applications. </a:t>
            </a:r>
            <a:endParaRPr lang="en-US" sz="2200" dirty="0"/>
          </a:p>
          <a:p>
            <a:endParaRPr lang="en-US" sz="2200" dirty="0"/>
          </a:p>
          <a:p>
            <a:r>
              <a:rPr lang="en-US" sz="2200" dirty="0"/>
              <a:t>However, with a higher price tag, there are also NAS-devices which are usually rack mountable and decently fault-tolerant.</a:t>
            </a:r>
            <a:endParaRPr lang="en-US" sz="2200" dirty="0"/>
          </a:p>
          <a:p>
            <a:endParaRPr lang="en-US" sz="2200" dirty="0"/>
          </a:p>
          <a:p>
            <a:r>
              <a:rPr lang="en-US" sz="2200" dirty="0"/>
              <a:t> It would be a good idea to conduct a further study about the differences between pure NAS-devices and servers like in this </a:t>
            </a:r>
            <a:r>
              <a:rPr lang="en-US" sz="2200" dirty="0" err="1"/>
              <a:t>resear</a:t>
            </a:r>
            <a:endParaRPr lang="en-IN" sz="2200" dirty="0"/>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References</a:t>
            </a:r>
            <a:endParaRPr lang="en-US" dirty="0"/>
          </a:p>
        </p:txBody>
      </p:sp>
      <p:sp>
        <p:nvSpPr>
          <p:cNvPr id="3" name="Content Placeholder 2"/>
          <p:cNvSpPr>
            <a:spLocks noGrp="1"/>
          </p:cNvSpPr>
          <p:nvPr>
            <p:ph idx="1"/>
          </p:nvPr>
        </p:nvSpPr>
        <p:spPr>
          <a:xfrm>
            <a:off x="457200" y="1600200"/>
            <a:ext cx="8229600" cy="5059363"/>
          </a:xfrm>
        </p:spPr>
        <p:txBody>
          <a:bodyPr>
            <a:noAutofit/>
          </a:bodyPr>
          <a:lstStyle/>
          <a:p>
            <a:pPr marL="0" indent="0">
              <a:buNone/>
            </a:pPr>
            <a:r>
              <a:rPr lang="en-US" sz="2000" dirty="0">
                <a:latin typeface="Times New Roman" panose="02020603050405020304" charset="0"/>
                <a:cs typeface="Times New Roman" panose="02020603050405020304" charset="0"/>
              </a:rPr>
              <a:t>1. Network-Attached Storage For Small Companies ,Case: Design Foundation Finland ,Business Information Technology ,Bachelor Thesis Autumn 2012 ,Jari-Pekka Koivisto</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rPr>
              <a:t>2. Network-Attached Storage: Data Storage Applications ,Turkish Journal of Computer and Mathematics Education, V ol.12 No.12 (2021), 2385-2396 Research Article, Ravi Kumar M G, Ayudh Nagaraj, Benjamin Paul, Sharat P Dixit.</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rPr>
              <a:t>3. Cloud computing: implementing nas in directing digital images without local storage, Proceedings of International Conference “ICSEM’13”, J.C. Rosaline Christi, R. Illakia , M.Gowri</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685800" y="6356351"/>
            <a:ext cx="7620000" cy="273049"/>
          </a:xfrm>
        </p:spPr>
        <p:txBody>
          <a:bodyPr/>
          <a:lstStyle/>
          <a:p>
            <a:r>
              <a:rPr lang="en-US" dirty="0"/>
              <a:t>DEPARTMENT OF COMPUTER SCIENCE AND ENGINEERING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1840"/>
            <a:ext cx="8229600" cy="5374640"/>
          </a:xfrm>
        </p:spPr>
        <p:txBody>
          <a:bodyPr/>
          <a:lstStyle/>
          <a:p>
            <a:r>
              <a:rPr lang="en-US"/>
              <a:t>This is where the concept of NAS solution (Network Attached Storage) proves to be a viable and advantageous alternative. </a:t>
            </a:r>
            <a:endParaRPr lang="en-US"/>
          </a:p>
          <a:p>
            <a:r>
              <a:rPr lang="en-US"/>
              <a:t>NAS (Network-attached storage) is a data storage, which is connected to a computer network.</a:t>
            </a:r>
            <a:endParaRPr lang="en-US"/>
          </a:p>
          <a:p>
            <a:r>
              <a:rPr lang="en-US"/>
              <a:t>NAS acts a file server in a network, offering data storage to be located in a stand-alone network, which client computers can be connected</a:t>
            </a:r>
            <a:endParaRPr lang="en-US"/>
          </a:p>
        </p:txBody>
      </p:sp>
      <p:sp>
        <p:nvSpPr>
          <p:cNvPr id="4" name="Footer Placeholder 3"/>
          <p:cNvSpPr>
            <a:spLocks noGrp="1"/>
          </p:cNvSpPr>
          <p:nvPr>
            <p:ph type="ftr" sz="quarter" idx="11"/>
          </p:nvPr>
        </p:nvSpPr>
        <p:spPr/>
        <p:txBody>
          <a:bodyPr/>
          <a:lstStyle/>
          <a:p>
            <a:r>
              <a:rPr lang="en-US"/>
              <a:t>DEPARTMENT OF COMPUTER SCIENCE AND ENGINEERING</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References</a:t>
            </a:r>
            <a:endParaRPr lang="en-US" dirty="0"/>
          </a:p>
        </p:txBody>
      </p:sp>
      <p:sp>
        <p:nvSpPr>
          <p:cNvPr id="3" name="Content Placeholder 2"/>
          <p:cNvSpPr>
            <a:spLocks noGrp="1"/>
          </p:cNvSpPr>
          <p:nvPr>
            <p:ph idx="1"/>
          </p:nvPr>
        </p:nvSpPr>
        <p:spPr>
          <a:xfrm>
            <a:off x="457200" y="1143635"/>
            <a:ext cx="8229600" cy="5059363"/>
          </a:xfrm>
        </p:spPr>
        <p:txBody>
          <a:bodyPr>
            <a:noAutofit/>
          </a:bodyPr>
          <a:lstStyle/>
          <a:p>
            <a:pPr marL="0" indent="0">
              <a:buNone/>
            </a:pPr>
            <a:r>
              <a:rPr lang="en-US" sz="2000" dirty="0">
                <a:latin typeface="Times New Roman" panose="02020603050405020304" charset="0"/>
                <a:cs typeface="Times New Roman" panose="02020603050405020304" charset="0"/>
              </a:rPr>
              <a:t> </a:t>
            </a: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4. Harnessing RAID mechanism for enhancement of data storage and security on cloud, Sudipta Sahana, Rajesh Bose and Debabrata Sarddar, Brazillian Journal of science and technology</a:t>
            </a:r>
            <a:endParaRPr lang="en-US" sz="2000" dirty="0">
              <a:latin typeface="Times New Roman" panose="02020603050405020304" charset="0"/>
              <a:cs typeface="Times New Roman" panose="02020603050405020304" charset="0"/>
              <a:sym typeface="+mn-ea"/>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5. Network Attached Storage Architecture, Communications Of The ACM November 2000/Vol. 43, No. 11, Garth A. Gibson and Rodney Van Meter.</a:t>
            </a:r>
            <a:endParaRPr lang="en-US" sz="2000" dirty="0">
              <a:latin typeface="Times New Roman" panose="02020603050405020304" charset="0"/>
              <a:cs typeface="Times New Roman" panose="02020603050405020304" charset="0"/>
              <a:sym typeface="+mn-ea"/>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6. Dataplexed Network Attached Storage System, Volume : 3, Issue : 2, February 2014. Praveen Vijai, Minnu Meria, Midhu Babu.</a:t>
            </a:r>
            <a:endParaRPr lang="en-US" sz="2000" dirty="0">
              <a:latin typeface="Times New Roman" panose="02020603050405020304" charset="0"/>
              <a:cs typeface="Times New Roman" panose="02020603050405020304" charset="0"/>
              <a:sym typeface="+mn-ea"/>
            </a:endParaRPr>
          </a:p>
          <a:p>
            <a:pPr marL="0" indent="0">
              <a:buNone/>
            </a:pPr>
            <a:r>
              <a:rPr lang="en-US" sz="2000" dirty="0">
                <a:latin typeface="Times New Roman" panose="02020603050405020304" charset="0"/>
                <a:cs typeface="Times New Roman" panose="02020603050405020304" charset="0"/>
                <a:sym typeface="+mn-ea"/>
              </a:rPr>
              <a:t> </a:t>
            </a: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7. NAS (Network Attached Storage), International Research Journal of Engineering and Technology (IRJET), Volume: 07 Issue: 04 | Apr 2020, Siddh Mistry, Janki Prajapati, Mohini Patel, Ms. Swati. S. Saxena. </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685800" y="6356351"/>
            <a:ext cx="7620000" cy="273049"/>
          </a:xfrm>
        </p:spPr>
        <p:txBody>
          <a:bodyPr/>
          <a:lstStyle/>
          <a:p>
            <a:r>
              <a:rPr lang="en-US" dirty="0"/>
              <a:t>DEPARTMENT OF COMPUTER SCIENCE AND ENGINEERING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References</a:t>
            </a:r>
            <a:endParaRPr lang="en-US" dirty="0"/>
          </a:p>
        </p:txBody>
      </p:sp>
      <p:sp>
        <p:nvSpPr>
          <p:cNvPr id="3" name="Content Placeholder 2"/>
          <p:cNvSpPr>
            <a:spLocks noGrp="1"/>
          </p:cNvSpPr>
          <p:nvPr>
            <p:ph idx="1"/>
          </p:nvPr>
        </p:nvSpPr>
        <p:spPr>
          <a:xfrm>
            <a:off x="457200" y="1143635"/>
            <a:ext cx="8229600" cy="5059363"/>
          </a:xfrm>
        </p:spPr>
        <p:txBody>
          <a:bodyPr>
            <a:noAutofit/>
          </a:bodyPr>
          <a:lstStyle/>
          <a:p>
            <a:pPr marL="0" indent="0">
              <a:buNone/>
            </a:pPr>
            <a:r>
              <a:rPr lang="en-US" sz="2000" dirty="0">
                <a:latin typeface="Times New Roman" panose="02020603050405020304" charset="0"/>
                <a:cs typeface="Times New Roman" panose="02020603050405020304" charset="0"/>
                <a:sym typeface="+mn-ea"/>
              </a:rPr>
              <a:t>8. Hitachi NAS Storage for Unstructured Data, Silverton Consulting, Inc. StorInt</a:t>
            </a: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Briefing, 2021. </a:t>
            </a:r>
            <a:endParaRPr lang="en-US" sz="2000" dirty="0">
              <a:latin typeface="Times New Roman" panose="02020603050405020304" charset="0"/>
              <a:cs typeface="Times New Roman" panose="02020603050405020304" charset="0"/>
              <a:sym typeface="+mn-ea"/>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9. Dell Unity: NAS Capabilities, Dell Technologies, April 2022. </a:t>
            </a:r>
            <a:endParaRPr lang="en-US" sz="2000" dirty="0">
              <a:latin typeface="Times New Roman" panose="02020603050405020304" charset="0"/>
              <a:cs typeface="Times New Roman" panose="02020603050405020304" charset="0"/>
              <a:sym typeface="+mn-ea"/>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10. NAS or iSCSI? Selecting a storage system, White Paper 2006, Open-E.</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685800" y="6356351"/>
            <a:ext cx="7620000" cy="273049"/>
          </a:xfrm>
        </p:spPr>
        <p:txBody>
          <a:bodyPr/>
          <a:lstStyle/>
          <a:p>
            <a:r>
              <a:rPr lang="en-US" dirty="0"/>
              <a:t>DEPARTMENT OF COMPUTER SCIENCE AND ENGINEERING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Motivation</a:t>
            </a:r>
            <a:endParaRPr lang="en-IN" dirty="0"/>
          </a:p>
        </p:txBody>
      </p:sp>
      <p:sp>
        <p:nvSpPr>
          <p:cNvPr id="3" name="Content Placeholder 2"/>
          <p:cNvSpPr>
            <a:spLocks noGrp="1"/>
          </p:cNvSpPr>
          <p:nvPr>
            <p:ph idx="1"/>
          </p:nvPr>
        </p:nvSpPr>
        <p:spPr>
          <a:xfrm>
            <a:off x="457200" y="2438400"/>
            <a:ext cx="8229600" cy="2863215"/>
          </a:xfrm>
        </p:spPr>
        <p:txBody>
          <a:bodyPr/>
          <a:lstStyle/>
          <a:p>
            <a:r>
              <a:rPr lang="en-IN"/>
              <a:t>The purpose of network-attached storage is to enable users to collaborate and share data more effectively. The scope of NAS storage is growing at a high rate with the emerging new technologies that are developed.</a:t>
            </a:r>
            <a:endParaRPr lang="en-IN"/>
          </a:p>
          <a:p>
            <a:pPr marL="514350" indent="-514350">
              <a:buAutoNum type="arabicPeriod"/>
            </a:pPr>
            <a:endParaRPr lang="en-IN"/>
          </a:p>
        </p:txBody>
      </p:sp>
      <p:sp>
        <p:nvSpPr>
          <p:cNvPr id="4" name="Footer Placeholder 3"/>
          <p:cNvSpPr>
            <a:spLocks noGrp="1"/>
          </p:cNvSpPr>
          <p:nvPr>
            <p:ph type="ftr" sz="quarter" idx="11"/>
          </p:nvPr>
        </p:nvSpPr>
        <p:spPr/>
        <p:txBody>
          <a:bodyPr/>
          <a:lstStyle/>
          <a:p>
            <a:r>
              <a:rPr lang="en-US" dirty="0"/>
              <a:t>DEPARTMENT OF COMPUTER SCIENCE AND ENGINEERING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20360"/>
          </a:xfrm>
        </p:spPr>
        <p:txBody>
          <a:bodyPr>
            <a:normAutofit/>
          </a:bodyPr>
          <a:lstStyle/>
          <a:p>
            <a:pPr marL="514350" indent="-514350">
              <a:buAutoNum type="arabicPeriod"/>
            </a:pPr>
            <a:r>
              <a:rPr lang="en-IN" sz="2600" u="sng">
                <a:sym typeface="+mn-ea"/>
              </a:rPr>
              <a:t>Accessibility :</a:t>
            </a:r>
            <a:endParaRPr lang="en-IN" sz="2600"/>
          </a:p>
          <a:p>
            <a:pPr marL="514350" indent="-514350">
              <a:buNone/>
            </a:pPr>
            <a:r>
              <a:rPr lang="en-US" altLang="en-IN" sz="2600">
                <a:sym typeface="+mn-ea"/>
              </a:rPr>
              <a:t>     </a:t>
            </a:r>
            <a:r>
              <a:rPr lang="en-IN" sz="2600">
                <a:sym typeface="+mn-ea"/>
              </a:rPr>
              <a:t>NAS are most used and preferred mainly for their ease of access over Ethernet.</a:t>
            </a:r>
            <a:endParaRPr lang="en-IN" sz="2600">
              <a:sym typeface="+mn-ea"/>
            </a:endParaRPr>
          </a:p>
          <a:p>
            <a:pPr marL="514350" indent="-514350">
              <a:buNone/>
            </a:pPr>
            <a:r>
              <a:rPr lang="en-US" altLang="en-IN" sz="2600">
                <a:sym typeface="+mn-ea"/>
              </a:rPr>
              <a:t>2.  </a:t>
            </a:r>
            <a:r>
              <a:rPr lang="en-US" altLang="en-IN" sz="2600" u="sng">
                <a:sym typeface="+mn-ea"/>
              </a:rPr>
              <a:t>Cost-effectiveness:</a:t>
            </a:r>
            <a:r>
              <a:rPr lang="en-US" altLang="en-IN" sz="2600">
                <a:sym typeface="+mn-ea"/>
              </a:rPr>
              <a:t> </a:t>
            </a:r>
            <a:endParaRPr lang="en-US" altLang="en-IN" sz="2600">
              <a:sym typeface="+mn-ea"/>
            </a:endParaRPr>
          </a:p>
          <a:p>
            <a:pPr marL="514350" indent="-514350">
              <a:buNone/>
            </a:pPr>
            <a:r>
              <a:rPr lang="en-US" altLang="en-IN" sz="2600">
                <a:sym typeface="+mn-ea"/>
              </a:rPr>
              <a:t>      </a:t>
            </a:r>
            <a:r>
              <a:rPr lang="en-IN" sz="2600">
                <a:sym typeface="+mn-ea"/>
              </a:rPr>
              <a:t>NAS storage can be a cost-effective way to store data. This is because NAS servers are typically less expensive than traditional SAN</a:t>
            </a:r>
            <a:endParaRPr lang="en-IN" sz="2600">
              <a:sym typeface="+mn-ea"/>
            </a:endParaRPr>
          </a:p>
          <a:p>
            <a:pPr marL="514350" indent="-514350">
              <a:buNone/>
            </a:pPr>
            <a:r>
              <a:rPr lang="en-US" altLang="en-IN" sz="2600">
                <a:sym typeface="+mn-ea"/>
              </a:rPr>
              <a:t>3.  </a:t>
            </a:r>
            <a:r>
              <a:rPr lang="en-IN" sz="2600" u="sng">
                <a:sym typeface="+mn-ea"/>
              </a:rPr>
              <a:t>Collaboration:</a:t>
            </a:r>
            <a:endParaRPr lang="en-IN" sz="2600" u="sng">
              <a:sym typeface="+mn-ea"/>
            </a:endParaRPr>
          </a:p>
          <a:p>
            <a:pPr marL="514350" indent="-514350">
              <a:buNone/>
            </a:pPr>
            <a:r>
              <a:rPr lang="en-US" altLang="en-IN" sz="2600">
                <a:sym typeface="+mn-ea"/>
              </a:rPr>
              <a:t>      </a:t>
            </a:r>
            <a:r>
              <a:rPr lang="en-IN" sz="2600">
                <a:sym typeface="+mn-ea"/>
              </a:rPr>
              <a:t>NAS storage can be used to collaborate on projects with others on a network. This can be useful for businesses, schools, and other organizations</a:t>
            </a:r>
            <a:endParaRPr lang="en-IN" sz="2600">
              <a:sym typeface="+mn-ea"/>
            </a:endParaRPr>
          </a:p>
        </p:txBody>
      </p:sp>
      <p:sp>
        <p:nvSpPr>
          <p:cNvPr id="4" name="Footer Placeholder 3"/>
          <p:cNvSpPr>
            <a:spLocks noGrp="1"/>
          </p:cNvSpPr>
          <p:nvPr>
            <p:ph type="ftr" sz="quarter" idx="11"/>
          </p:nvPr>
        </p:nvSpPr>
        <p:spPr/>
        <p:txBody>
          <a:bodyPr/>
          <a:lstStyle/>
          <a:p>
            <a:r>
              <a:rPr lang="en-US"/>
              <a:t>DEPARTMENT OF COMPUTER SCIENCE AND ENGINEERING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31520"/>
            <a:ext cx="8229600" cy="5394960"/>
          </a:xfrm>
        </p:spPr>
        <p:txBody>
          <a:bodyPr>
            <a:normAutofit/>
          </a:bodyPr>
          <a:lstStyle/>
          <a:p>
            <a:pPr marL="0" indent="0">
              <a:buNone/>
            </a:pPr>
            <a:r>
              <a:rPr lang="en-US" sz="2890"/>
              <a:t>4.  </a:t>
            </a:r>
            <a:r>
              <a:rPr lang="en-US" sz="2890" u="sng"/>
              <a:t>Backup and disaster recovery:</a:t>
            </a:r>
            <a:r>
              <a:rPr lang="en-US" sz="2890"/>
              <a:t> </a:t>
            </a:r>
            <a:endParaRPr lang="en-US" sz="2890"/>
          </a:p>
          <a:p>
            <a:pPr marL="0" indent="0">
              <a:buNone/>
            </a:pPr>
            <a:r>
              <a:rPr lang="en-US" sz="2890"/>
              <a:t>     NAS storage can be used to backup data from computers and other devices. This can help to protect data from loss or corruption in the event of a disaster</a:t>
            </a:r>
            <a:endParaRPr lang="en-US" sz="2890"/>
          </a:p>
          <a:p>
            <a:pPr marL="0" indent="0">
              <a:buNone/>
            </a:pPr>
            <a:r>
              <a:rPr lang="en-US" sz="2890"/>
              <a:t>5.  </a:t>
            </a:r>
            <a:r>
              <a:rPr lang="en-US" sz="2890" u="sng"/>
              <a:t>File sharing:</a:t>
            </a:r>
            <a:endParaRPr lang="en-US" sz="2890" u="sng"/>
          </a:p>
          <a:p>
            <a:pPr marL="0" indent="0">
              <a:buNone/>
            </a:pPr>
            <a:r>
              <a:rPr lang="en-US" sz="2890"/>
              <a:t>     NAS storage can be used to share files between users on a network.</a:t>
            </a:r>
            <a:endParaRPr lang="en-US" sz="2890"/>
          </a:p>
          <a:p>
            <a:pPr marL="0" indent="0">
              <a:buNone/>
            </a:pPr>
            <a:r>
              <a:rPr lang="en-US" sz="2890"/>
              <a:t>6.</a:t>
            </a:r>
            <a:r>
              <a:rPr lang="en-US" sz="2890" u="sng"/>
              <a:t> Data archiving: </a:t>
            </a:r>
            <a:endParaRPr lang="en-US" sz="2890" u="sng"/>
          </a:p>
          <a:p>
            <a:pPr marL="0" indent="0">
              <a:buNone/>
            </a:pPr>
            <a:r>
              <a:rPr lang="en-US" sz="2890"/>
              <a:t>     NAS storage can be used to archive data that is no longer needed on a regular basis. This can help to free up space on computers and other devices.</a:t>
            </a:r>
            <a:endParaRPr lang="en-US" sz="2890"/>
          </a:p>
        </p:txBody>
      </p:sp>
      <p:sp>
        <p:nvSpPr>
          <p:cNvPr id="4" name="Footer Placeholder 3"/>
          <p:cNvSpPr>
            <a:spLocks noGrp="1"/>
          </p:cNvSpPr>
          <p:nvPr>
            <p:ph type="ftr" sz="quarter" idx="11"/>
          </p:nvPr>
        </p:nvSpPr>
        <p:spPr/>
        <p:txBody>
          <a:bodyPr/>
          <a:lstStyle/>
          <a:p>
            <a:r>
              <a:rPr lang="en-US"/>
              <a:t>DEPARTMENT OF COMPUTER SCIENCE AND ENGINEERING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p:txBody>
          <a:bodyPr>
            <a:normAutofit fontScale="95000" lnSpcReduction="10000"/>
          </a:bodyPr>
          <a:lstStyle/>
          <a:p>
            <a:r>
              <a:rPr lang="en-IN"/>
              <a:t>Fundamentally, a NAS is a computer, optimized in hardware and software to be a file</a:t>
            </a:r>
            <a:r>
              <a:rPr lang="en-US" altLang="en-IN"/>
              <a:t> </a:t>
            </a:r>
            <a:r>
              <a:rPr lang="en-IN"/>
              <a:t>server. Data is a critical asset for company. Without access to their data, companies</a:t>
            </a:r>
            <a:r>
              <a:rPr lang="en-US" altLang="en-IN"/>
              <a:t> </a:t>
            </a:r>
            <a:r>
              <a:rPr lang="en-IN"/>
              <a:t>may not provide their expected l</a:t>
            </a:r>
            <a:r>
              <a:rPr lang="en-US" altLang="en-IN"/>
              <a:t>evel of service</a:t>
            </a:r>
            <a:endParaRPr lang="en-US" altLang="en-IN"/>
          </a:p>
          <a:p>
            <a:r>
              <a:rPr lang="en-US" altLang="en-IN"/>
              <a:t>NAS (Network-attached storage) is a data storage, which is connected to a computer network. NAS can be seen as a computer drive (via Ethernet) and as such, it can be used to save documents and files and as well as read them.</a:t>
            </a:r>
            <a:endParaRPr lang="en-US" altLang="en-IN"/>
          </a:p>
        </p:txBody>
      </p:sp>
      <p:sp>
        <p:nvSpPr>
          <p:cNvPr id="4" name="Footer Placeholder 3"/>
          <p:cNvSpPr>
            <a:spLocks noGrp="1"/>
          </p:cNvSpPr>
          <p:nvPr>
            <p:ph type="ftr" sz="quarter" idx="11"/>
          </p:nvPr>
        </p:nvSpPr>
        <p:spPr/>
        <p:txBody>
          <a:bodyPr/>
          <a:lstStyle/>
          <a:p>
            <a:r>
              <a:rPr lang="en-US"/>
              <a:t>DEPARTMENT OF COMPUTER SCIENCE AND ENGINEERING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5320"/>
            <a:ext cx="8229600" cy="5471160"/>
          </a:xfrm>
        </p:spPr>
        <p:txBody>
          <a:bodyPr>
            <a:normAutofit lnSpcReduction="10000"/>
          </a:bodyPr>
          <a:lstStyle/>
          <a:p>
            <a:r>
              <a:rPr lang="en-US"/>
              <a:t>NAS provides both storage and a file system. This is often contrasted with SAN (storage area network), which provides only block-based storage and leaves file system concerns on the "client" side.</a:t>
            </a:r>
            <a:endParaRPr lang="en-US"/>
          </a:p>
          <a:p>
            <a:r>
              <a:rPr lang="en-US"/>
              <a:t>The key difference between direct-attached storage (DAS) and NAS is that DAS is simply an extension to an existing server and is not necessarily networked.</a:t>
            </a:r>
            <a:endParaRPr lang="en-US"/>
          </a:p>
          <a:p>
            <a:r>
              <a:rPr lang="en-US"/>
              <a:t>Both DAS and NAS can potentially increase availability of data by using RAID or clustering</a:t>
            </a:r>
            <a:endParaRPr lang="en-US"/>
          </a:p>
        </p:txBody>
      </p:sp>
      <p:sp>
        <p:nvSpPr>
          <p:cNvPr id="4" name="Footer Placeholder 3"/>
          <p:cNvSpPr>
            <a:spLocks noGrp="1"/>
          </p:cNvSpPr>
          <p:nvPr>
            <p:ph type="ftr" sz="quarter" idx="11"/>
          </p:nvPr>
        </p:nvSpPr>
        <p:spPr/>
        <p:txBody>
          <a:bodyPr/>
          <a:lstStyle/>
          <a:p>
            <a:r>
              <a:rPr lang="en-US"/>
              <a:t>DEPARTMENT OF COMPUTER SCIENCE AND ENGINEERING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16847</Words>
  <Application>WPS Presentation</Application>
  <PresentationFormat>On-screen Show (4:3)</PresentationFormat>
  <Paragraphs>497</Paragraphs>
  <Slides>41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Arial</vt:lpstr>
      <vt:lpstr>SimSun</vt:lpstr>
      <vt:lpstr>Wingdings</vt:lpstr>
      <vt:lpstr>Times New Roman</vt:lpstr>
      <vt:lpstr>Calibri</vt:lpstr>
      <vt:lpstr>Microsoft YaHei</vt:lpstr>
      <vt:lpstr>Arial Unicode MS</vt:lpstr>
      <vt:lpstr>Calibri Light</vt:lpstr>
      <vt:lpstr>Roboto</vt:lpstr>
      <vt:lpstr>Office Theme</vt:lpstr>
      <vt:lpstr>SRM INSTITUTE OF SCIENCE AND TECHNOLOGY Ramapuram Campus , Chennai – 600 089 DEPARTMENT OF COMPUTER SCIENCE AND ENGINEERING</vt:lpstr>
      <vt:lpstr>Agenda</vt:lpstr>
      <vt:lpstr>ABSTRACT</vt:lpstr>
      <vt:lpstr>PowerPoint 演示文稿</vt:lpstr>
      <vt:lpstr>Scope and Motivation</vt:lpstr>
      <vt:lpstr>PowerPoint 演示文稿</vt:lpstr>
      <vt:lpstr>PowerPoint 演示文稿</vt:lpstr>
      <vt:lpstr>Introduction</vt:lpstr>
      <vt:lpstr>PowerPoint 演示文稿</vt:lpstr>
      <vt:lpstr>PowerPoint 演示文稿</vt:lpstr>
      <vt:lpstr>Literature Survey</vt:lpstr>
      <vt:lpstr>Literature Survey</vt:lpstr>
      <vt:lpstr>Literature Survey</vt:lpstr>
      <vt:lpstr>Objective</vt:lpstr>
      <vt:lpstr>PowerPoint 演示文稿</vt:lpstr>
      <vt:lpstr>Problem Statement</vt:lpstr>
      <vt:lpstr>Proposed Work</vt:lpstr>
      <vt:lpstr>Use-Case Diagram</vt:lpstr>
      <vt:lpstr>Data Flow Diagram</vt:lpstr>
      <vt:lpstr>Deployment Diagram</vt:lpstr>
      <vt:lpstr>PowerPoint 演示文稿</vt:lpstr>
      <vt:lpstr>PowerPoint 演示文稿</vt:lpstr>
      <vt:lpstr>PowerPoint 演示文稿</vt:lpstr>
      <vt:lpstr>Modules</vt:lpstr>
      <vt:lpstr>PowerPoint 演示文稿</vt:lpstr>
      <vt:lpstr>PowerPoint 演示文稿</vt:lpstr>
      <vt:lpstr>RAID Levels </vt:lpstr>
      <vt:lpstr>RAID Levels</vt:lpstr>
      <vt:lpstr>Software &amp; Hardware Requirements</vt:lpstr>
      <vt:lpstr>Software Components </vt:lpstr>
      <vt:lpstr>TrueNAS</vt:lpstr>
      <vt:lpstr>OpenMediavault</vt:lpstr>
      <vt:lpstr>Why Choose TrueNAS</vt:lpstr>
      <vt:lpstr>Conclusion  Reliability and Validity</vt:lpstr>
      <vt:lpstr>Conclusion  Screenshots </vt:lpstr>
      <vt:lpstr>Conclusion  Graphs </vt:lpstr>
      <vt:lpstr>Conclusion  Reliability and Validity</vt:lpstr>
      <vt:lpstr>Conclusion Future Studies</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Abdul Samad</cp:lastModifiedBy>
  <cp:revision>23</cp:revision>
  <dcterms:created xsi:type="dcterms:W3CDTF">2023-07-26T03:49:00Z</dcterms:created>
  <dcterms:modified xsi:type="dcterms:W3CDTF">2023-11-15T16:04:02Z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1C02958F849C403D87391524A96C2D61</vt:lpwstr>
  </property>
  <property fmtid="{D5CDD505-2E9C-101B-9397-08002B2CF9AE}" pid="3" name="KSOProductBuildVer">
    <vt:lpwstr>1033-12.2.0.13306</vt:lpwstr>
  </property>
</Properties>
</file>