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20104100" cy="18065750"/>
  <p:notesSz cx="20104100" cy="18065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662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ural.co/templates/brainstorm-and-idea-prioritization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scrum/scrum-in-3-minutes/" TargetMode="External"/><Relationship Id="rId2" Type="http://schemas.openxmlformats.org/officeDocument/2006/relationships/hyperlink" Target="https://www.visual-paradigm.com/scrum/what-is-agile-software-development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tlassian.com/agile/project-management/estimation" TargetMode="External"/><Relationship Id="rId3" Type="http://schemas.openxmlformats.org/officeDocument/2006/relationships/hyperlink" Target="https://www.atlassian.com/agile/tutorials/burndown-charts" TargetMode="External"/><Relationship Id="rId7" Type="http://schemas.openxmlformats.org/officeDocument/2006/relationships/hyperlink" Target="https://www.atlassian.com/agile/tutorials/sprints" TargetMode="External"/><Relationship Id="rId2" Type="http://schemas.openxmlformats.org/officeDocument/2006/relationships/hyperlink" Target="https://www.visual-paradigm.com/scrum/scrum-burndown-chart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atlassian.com/agile/tutorials/epics" TargetMode="External"/><Relationship Id="rId5" Type="http://schemas.openxmlformats.org/officeDocument/2006/relationships/hyperlink" Target="https://www.atlassian.com/agile/tutorials/how-to-do-scrum-with-jira-software" TargetMode="External"/><Relationship Id="rId4" Type="http://schemas.openxmlformats.org/officeDocument/2006/relationships/hyperlink" Target="https://www.atlassian.com/agile/project-management" TargetMode="External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hyperlink" Target="https://developer.ibm.com/patterns/visualize-unstructured-text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hyperlink" Target="https://app.mural.co/template/e5a93b7b-49f2-48c9-afd7-a635d860eba6/93f1b98d-b2d2-4695-8e85-7e9c0d2fd9b9" TargetMode="Externa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upport.mural.co/en/articles/2113740-facilitation-superpowers" TargetMode="External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patterns/online-order-processing-system-during-pandemic/" TargetMode="External"/><Relationship Id="rId2" Type="http://schemas.openxmlformats.org/officeDocument/2006/relationships/hyperlink" Target="https://c4model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edium.com/the-internal-startup/how-to-draw-useful-technical-architecture-diagrams-2d20c9fda90d" TargetMode="External"/><Relationship Id="rId5" Type="http://schemas.openxmlformats.org/officeDocument/2006/relationships/hyperlink" Target="https://aws.amazon.com/architecture" TargetMode="External"/><Relationship Id="rId4" Type="http://schemas.openxmlformats.org/officeDocument/2006/relationships/hyperlink" Target="https://www.ibm.com/cloud/architectu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miro.com/templates/customer-problem-statement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hyperlink" Target="https://www.mural.co/templates/empathy-map-canva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8689" y="501497"/>
            <a:ext cx="3121025" cy="4921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54"/>
              </a:spcBef>
            </a:pPr>
            <a:r>
              <a:rPr sz="1400" b="1" dirty="0">
                <a:latin typeface="Calibri"/>
                <a:cs typeface="Calibri"/>
              </a:rPr>
              <a:t>Ideation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Phase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400" b="1" dirty="0">
                <a:latin typeface="Calibri"/>
                <a:cs typeface="Calibri"/>
              </a:rPr>
              <a:t>Brainstorm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&amp;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Idea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Prioritization Template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83255"/>
              </p:ext>
            </p:extLst>
          </p:nvPr>
        </p:nvGraphicFramePr>
        <p:xfrm>
          <a:off x="914704" y="1243837"/>
          <a:ext cx="5727065" cy="1140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January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2025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ID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LTVIP2025TMID35084</a:t>
                      </a:r>
                    </a:p>
                    <a:p>
                      <a:br>
                        <a:rPr lang="en-IN" sz="1100" dirty="0"/>
                      </a:b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88595">
                        <a:lnSpc>
                          <a:spcPts val="1090"/>
                        </a:lnSpc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Grain</a:t>
                      </a:r>
                      <a:r>
                        <a:rPr sz="9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Palette-A-Deep-Learning-Odyssey-</a:t>
                      </a:r>
                      <a:r>
                        <a:rPr sz="900" b="1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9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Rice-</a:t>
                      </a:r>
                      <a:r>
                        <a:rPr sz="900" b="1" dirty="0">
                          <a:latin typeface="Calibri"/>
                          <a:cs typeface="Calibri"/>
                        </a:rPr>
                        <a:t>Type-</a:t>
                      </a:r>
                      <a:r>
                        <a:rPr sz="900" b="1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Through-Transfer-</a:t>
                      </a:r>
                      <a:r>
                        <a:rPr sz="900" b="1" dirty="0"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9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Classification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Marks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Marks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2348229"/>
            <a:ext cx="5758815" cy="270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Brainstorm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&amp;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Idea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Prioritization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Template:</a:t>
            </a:r>
            <a:endParaRPr sz="1200" dirty="0">
              <a:latin typeface="Calibri"/>
              <a:cs typeface="Calibri"/>
            </a:endParaRPr>
          </a:p>
          <a:p>
            <a:pPr marL="12700" marR="5080" algn="just">
              <a:lnSpc>
                <a:spcPct val="101699"/>
              </a:lnSpc>
              <a:spcBef>
                <a:spcPts val="910"/>
              </a:spcBef>
            </a:pPr>
            <a:r>
              <a:rPr sz="1200" spc="-5" dirty="0">
                <a:latin typeface="Calibri"/>
                <a:cs typeface="Calibri"/>
              </a:rPr>
              <a:t>Brainstorming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provides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free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ope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environment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that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encourages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everyone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within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team</a:t>
            </a:r>
            <a:r>
              <a:rPr sz="1200" spc="-5" dirty="0">
                <a:latin typeface="Calibri"/>
                <a:cs typeface="Calibri"/>
              </a:rPr>
              <a:t> to</a:t>
            </a:r>
            <a:r>
              <a:rPr sz="1200" spc="2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participate</a:t>
            </a:r>
            <a:r>
              <a:rPr sz="1200" spc="2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2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the</a:t>
            </a:r>
            <a:r>
              <a:rPr sz="1200" spc="2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creative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thinking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process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that</a:t>
            </a:r>
            <a:r>
              <a:rPr sz="1200" spc="2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leads</a:t>
            </a:r>
            <a:r>
              <a:rPr sz="1200" spc="2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spc="2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problem</a:t>
            </a:r>
            <a:r>
              <a:rPr sz="1200" spc="2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solving.</a:t>
            </a:r>
            <a:r>
              <a:rPr sz="1200" spc="229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Prioritizing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volume over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value, out-of-</a:t>
            </a:r>
            <a:r>
              <a:rPr sz="1200" spc="-10" dirty="0">
                <a:latin typeface="Calibri"/>
                <a:cs typeface="Calibri"/>
              </a:rPr>
              <a:t>the-box ideas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welcome</a:t>
            </a:r>
            <a:r>
              <a:rPr sz="1200" spc="-5" dirty="0">
                <a:latin typeface="Calibri"/>
                <a:cs typeface="Calibri"/>
              </a:rPr>
              <a:t> a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uilt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upon,</a:t>
            </a:r>
            <a:r>
              <a:rPr sz="1200" spc="-10" dirty="0">
                <a:latin typeface="Calibri"/>
                <a:cs typeface="Calibri"/>
              </a:rPr>
              <a:t> 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20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participants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 </a:t>
            </a:r>
            <a:r>
              <a:rPr sz="1200" spc="-5" dirty="0">
                <a:latin typeface="Calibri"/>
                <a:cs typeface="Calibri"/>
              </a:rPr>
              <a:t>encouraged to</a:t>
            </a:r>
            <a:r>
              <a:rPr sz="1200" spc="-10" dirty="0">
                <a:latin typeface="Calibri"/>
                <a:cs typeface="Calibri"/>
              </a:rPr>
              <a:t> collaborate,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el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ng </a:t>
            </a:r>
            <a:r>
              <a:rPr sz="1200" spc="-10" dirty="0">
                <a:latin typeface="Calibri"/>
                <a:cs typeface="Calibri"/>
              </a:rPr>
              <a:t>each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other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develop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ric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amount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creative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solutions.</a:t>
            </a:r>
            <a:endParaRPr sz="1200" dirty="0">
              <a:latin typeface="Calibri"/>
              <a:cs typeface="Calibri"/>
            </a:endParaRPr>
          </a:p>
          <a:p>
            <a:pPr marL="12700" marR="10795" algn="just">
              <a:lnSpc>
                <a:spcPct val="101699"/>
              </a:lnSpc>
              <a:spcBef>
                <a:spcPts val="805"/>
              </a:spcBef>
            </a:pPr>
            <a:r>
              <a:rPr sz="1200" dirty="0">
                <a:latin typeface="Calibri"/>
                <a:cs typeface="Calibri"/>
              </a:rPr>
              <a:t>Use</a:t>
            </a:r>
            <a:r>
              <a:rPr sz="1200" spc="2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template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2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own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brainstorming</a:t>
            </a:r>
            <a:r>
              <a:rPr sz="1200" spc="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sessions</a:t>
            </a:r>
            <a:r>
              <a:rPr sz="1200" spc="2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</a:t>
            </a:r>
            <a:r>
              <a:rPr sz="1200" spc="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team</a:t>
            </a:r>
            <a:r>
              <a:rPr sz="1200" spc="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2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unleash</a:t>
            </a:r>
            <a:r>
              <a:rPr sz="1200" spc="25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their </a:t>
            </a:r>
            <a:r>
              <a:rPr sz="1200" dirty="0">
                <a:latin typeface="Calibri"/>
                <a:cs typeface="Calibri"/>
              </a:rPr>
              <a:t>imagination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start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shaping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concepts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even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you're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sitting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same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room.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200" dirty="0">
                <a:latin typeface="Calibri"/>
                <a:cs typeface="Calibri"/>
              </a:rPr>
              <a:t>Reference:</a:t>
            </a:r>
            <a:r>
              <a:rPr sz="1200" spc="335" dirty="0">
                <a:latin typeface="Calibri"/>
                <a:cs typeface="Calibri"/>
              </a:rPr>
              <a:t> </a:t>
            </a:r>
            <a:r>
              <a:rPr sz="1100" u="sng" spc="-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Calibri"/>
                <a:cs typeface="Calibri"/>
                <a:hlinkClick r:id="rId2"/>
              </a:rPr>
              <a:t>https://www.mural.co/templates/brainstorm-and-idea-prioritization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b="1" spc="-10" dirty="0">
                <a:latin typeface="Calibri"/>
                <a:cs typeface="Calibri"/>
              </a:rPr>
              <a:t>Step-</a:t>
            </a:r>
            <a:r>
              <a:rPr sz="1200" b="1" dirty="0">
                <a:latin typeface="Calibri"/>
                <a:cs typeface="Calibri"/>
              </a:rPr>
              <a:t>1: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Team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Gathering,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Collaboration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and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Select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Problem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Statement</a:t>
            </a:r>
            <a:endParaRPr sz="1200" dirty="0">
              <a:latin typeface="Calibri"/>
              <a:cs typeface="Calibri"/>
            </a:endParaRPr>
          </a:p>
          <a:p>
            <a:pPr marL="12700" marR="3101340">
              <a:lnSpc>
                <a:spcPct val="170000"/>
              </a:lnSpc>
              <a:spcBef>
                <a:spcPts val="30"/>
              </a:spcBef>
            </a:pPr>
            <a:r>
              <a:rPr sz="1100" b="1" spc="-10" dirty="0">
                <a:latin typeface="Calibri"/>
                <a:cs typeface="Calibri"/>
              </a:rPr>
              <a:t>Step-</a:t>
            </a:r>
            <a:r>
              <a:rPr sz="1100" b="1" dirty="0">
                <a:latin typeface="Calibri"/>
                <a:cs typeface="Calibri"/>
              </a:rPr>
              <a:t>2: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Brainstorm,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Idea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Listing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and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Grouping Step-</a:t>
            </a:r>
            <a:r>
              <a:rPr sz="1100" b="1" dirty="0">
                <a:latin typeface="Calibri"/>
                <a:cs typeface="Calibri"/>
              </a:rPr>
              <a:t>3: Idea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Prioritization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2323" y="503936"/>
            <a:ext cx="1376680" cy="42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240">
              <a:lnSpc>
                <a:spcPct val="1092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Project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Design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Phase </a:t>
            </a:r>
            <a:r>
              <a:rPr sz="1200" b="1" dirty="0">
                <a:latin typeface="Calibri"/>
                <a:cs typeface="Calibri"/>
              </a:rPr>
              <a:t>Solution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Architecture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107763"/>
              </p:ext>
            </p:extLst>
          </p:nvPr>
        </p:nvGraphicFramePr>
        <p:xfrm>
          <a:off x="914704" y="1126184"/>
          <a:ext cx="5727065" cy="1422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491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February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2025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761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LTVIP2025TMID35084</a:t>
                      </a:r>
                    </a:p>
                    <a:p>
                      <a:br>
                        <a:rPr lang="en-IN" sz="1100" dirty="0"/>
                      </a:b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Grain</a:t>
                      </a:r>
                      <a:r>
                        <a:rPr sz="1100" b="1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Palette-A-Deep-Learning-Odyssey-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In-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 marR="552450">
                        <a:lnSpc>
                          <a:spcPct val="10180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Rice-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Type-</a:t>
                      </a:r>
                      <a:r>
                        <a:rPr sz="1100" b="1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Through-Transfer-Learning Classification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Marks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Marks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2354325"/>
            <a:ext cx="5737860" cy="291274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b="1" dirty="0">
                <a:latin typeface="Arial"/>
                <a:cs typeface="Arial"/>
              </a:rPr>
              <a:t>Solution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Architecture: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80"/>
              </a:lnSpc>
              <a:spcBef>
                <a:spcPts val="935"/>
              </a:spcBef>
            </a:pPr>
            <a:r>
              <a:rPr sz="1200" dirty="0">
                <a:latin typeface="Arial MT"/>
                <a:cs typeface="Arial MT"/>
              </a:rPr>
              <a:t>Solution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architecture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complex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process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 many</a:t>
            </a:r>
            <a:r>
              <a:rPr sz="1200" spc="-10" dirty="0">
                <a:latin typeface="Arial MT"/>
                <a:cs typeface="Arial MT"/>
              </a:rPr>
              <a:t> sub-</a:t>
            </a:r>
            <a:r>
              <a:rPr sz="1200" dirty="0">
                <a:latin typeface="Arial MT"/>
                <a:cs typeface="Arial MT"/>
              </a:rPr>
              <a:t>processes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bridges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gap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between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business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problems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technology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solutions.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goals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to: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20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buSzPct val="83333"/>
              <a:buFont typeface="Times New Roman"/>
              <a:buChar char="●"/>
              <a:tabLst>
                <a:tab pos="469265" algn="l"/>
              </a:tabLst>
            </a:pPr>
            <a:r>
              <a:rPr sz="1200" dirty="0">
                <a:latin typeface="Arial MT"/>
                <a:cs typeface="Arial MT"/>
              </a:rPr>
              <a:t>Find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best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tech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solution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solve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existing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business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problems.</a:t>
            </a:r>
            <a:endParaRPr sz="1200">
              <a:latin typeface="Arial MT"/>
              <a:cs typeface="Arial MT"/>
            </a:endParaRPr>
          </a:p>
          <a:p>
            <a:pPr marL="469265" marR="236220" indent="-228600">
              <a:lnSpc>
                <a:spcPts val="1380"/>
              </a:lnSpc>
              <a:spcBef>
                <a:spcPts val="780"/>
              </a:spcBef>
              <a:buSzPct val="83333"/>
              <a:buFont typeface="Times New Roman"/>
              <a:buChar char="●"/>
              <a:tabLst>
                <a:tab pos="469265" algn="l"/>
              </a:tabLst>
            </a:pPr>
            <a:r>
              <a:rPr sz="1200" dirty="0">
                <a:latin typeface="Arial MT"/>
                <a:cs typeface="Arial MT"/>
              </a:rPr>
              <a:t>Describe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structure,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characteristics,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behaviour,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other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aspects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5" dirty="0">
                <a:latin typeface="Arial MT"/>
                <a:cs typeface="Arial MT"/>
              </a:rPr>
              <a:t> the </a:t>
            </a:r>
            <a:r>
              <a:rPr sz="1200" dirty="0">
                <a:latin typeface="Arial MT"/>
                <a:cs typeface="Arial MT"/>
              </a:rPr>
              <a:t>software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project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stakeholders.</a:t>
            </a:r>
            <a:endParaRPr sz="120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spcBef>
                <a:spcPts val="660"/>
              </a:spcBef>
              <a:buSzPct val="83333"/>
              <a:buFont typeface="Times New Roman"/>
              <a:buChar char="●"/>
              <a:tabLst>
                <a:tab pos="469265" algn="l"/>
              </a:tabLst>
            </a:pPr>
            <a:r>
              <a:rPr sz="1200" dirty="0">
                <a:latin typeface="Arial MT"/>
                <a:cs typeface="Arial MT"/>
              </a:rPr>
              <a:t>Define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features,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development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phases,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solution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requirements.</a:t>
            </a:r>
            <a:endParaRPr sz="1200">
              <a:latin typeface="Arial MT"/>
              <a:cs typeface="Arial MT"/>
            </a:endParaRPr>
          </a:p>
          <a:p>
            <a:pPr marL="469265" marR="200025" indent="-228600">
              <a:lnSpc>
                <a:spcPts val="1380"/>
              </a:lnSpc>
              <a:spcBef>
                <a:spcPts val="780"/>
              </a:spcBef>
              <a:buSzPct val="83333"/>
              <a:buFont typeface="Times New Roman"/>
              <a:buChar char="●"/>
              <a:tabLst>
                <a:tab pos="469265" algn="l"/>
              </a:tabLst>
            </a:pPr>
            <a:r>
              <a:rPr sz="1200" dirty="0">
                <a:latin typeface="Arial MT"/>
                <a:cs typeface="Arial MT"/>
              </a:rPr>
              <a:t>Provide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specifications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according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which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solution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defined,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managed,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0" dirty="0">
                <a:latin typeface="Arial MT"/>
                <a:cs typeface="Arial MT"/>
              </a:rPr>
              <a:t> delivered.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Example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-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Solution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Architecture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Diagram</a:t>
            </a:r>
            <a:r>
              <a:rPr sz="1100" b="1" spc="-10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308085"/>
            <a:ext cx="5502275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Key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Components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the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solution:</a:t>
            </a:r>
            <a:endParaRPr sz="1400">
              <a:latin typeface="Calibri"/>
              <a:cs typeface="Calibri"/>
            </a:endParaRPr>
          </a:p>
          <a:p>
            <a:pPr marL="165100" indent="-152400">
              <a:lnSpc>
                <a:spcPct val="100000"/>
              </a:lnSpc>
              <a:spcBef>
                <a:spcPts val="969"/>
              </a:spcBef>
              <a:buAutoNum type="arabicPeriod"/>
              <a:tabLst>
                <a:tab pos="165100" algn="l"/>
              </a:tabLst>
            </a:pPr>
            <a:r>
              <a:rPr sz="1200" b="1" dirty="0">
                <a:latin typeface="Calibri"/>
                <a:cs typeface="Calibri"/>
              </a:rPr>
              <a:t>User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Interface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(Frontend)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805"/>
              </a:spcBef>
            </a:pPr>
            <a:r>
              <a:rPr sz="1200" dirty="0">
                <a:latin typeface="Calibri"/>
                <a:cs typeface="Calibri"/>
              </a:rPr>
              <a:t>Provides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interface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users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upload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rice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images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view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classification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results.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Uses </a:t>
            </a:r>
            <a:r>
              <a:rPr sz="1200" dirty="0">
                <a:latin typeface="Calibri"/>
                <a:cs typeface="Calibri"/>
              </a:rPr>
              <a:t>HTML,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JavaScript,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React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images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backend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display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predictions.</a:t>
            </a:r>
            <a:endParaRPr sz="1200">
              <a:latin typeface="Calibri"/>
              <a:cs typeface="Calibri"/>
            </a:endParaRPr>
          </a:p>
          <a:p>
            <a:pPr marL="165100" indent="-152400">
              <a:lnSpc>
                <a:spcPct val="100000"/>
              </a:lnSpc>
              <a:spcBef>
                <a:spcPts val="935"/>
              </a:spcBef>
              <a:buAutoNum type="arabicPeriod" startAt="2"/>
              <a:tabLst>
                <a:tab pos="165100" algn="l"/>
              </a:tabLst>
            </a:pPr>
            <a:r>
              <a:rPr sz="1200" b="1" dirty="0">
                <a:latin typeface="Calibri"/>
                <a:cs typeface="Calibri"/>
              </a:rPr>
              <a:t>Backend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Logic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(Flask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API)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61659"/>
            <a:ext cx="5731509" cy="2549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03936"/>
            <a:ext cx="5711825" cy="766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0">
              <a:lnSpc>
                <a:spcPct val="1092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Handles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image</a:t>
            </a:r>
            <a:r>
              <a:rPr sz="1200" spc="-10" dirty="0">
                <a:latin typeface="Calibri"/>
                <a:cs typeface="Calibri"/>
              </a:rPr>
              <a:t> preprocessing, </a:t>
            </a:r>
            <a:r>
              <a:rPr sz="1200" dirty="0">
                <a:latin typeface="Calibri"/>
                <a:cs typeface="Calibri"/>
              </a:rPr>
              <a:t>runs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inference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10" dirty="0">
                <a:latin typeface="Calibri"/>
                <a:cs typeface="Calibri"/>
              </a:rPr>
              <a:t> MobileNetV2,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returns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classification </a:t>
            </a:r>
            <a:r>
              <a:rPr sz="1200" dirty="0">
                <a:latin typeface="Calibri"/>
                <a:cs typeface="Calibri"/>
              </a:rPr>
              <a:t>results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JSON.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Built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Flask/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Fast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API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easy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deployment.</a:t>
            </a:r>
            <a:endParaRPr sz="1200">
              <a:latin typeface="Calibri"/>
              <a:cs typeface="Calibri"/>
            </a:endParaRPr>
          </a:p>
          <a:p>
            <a:pPr marL="165735" indent="-153035">
              <a:lnSpc>
                <a:spcPct val="100000"/>
              </a:lnSpc>
              <a:spcBef>
                <a:spcPts val="950"/>
              </a:spcBef>
              <a:buAutoNum type="arabicPeriod" startAt="3"/>
              <a:tabLst>
                <a:tab pos="165735" algn="l"/>
              </a:tabLst>
            </a:pPr>
            <a:r>
              <a:rPr sz="1200" b="1" dirty="0">
                <a:latin typeface="Calibri"/>
                <a:cs typeface="Calibri"/>
              </a:rPr>
              <a:t>MobileNetV2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(Deep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Learning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Model)</a:t>
            </a:r>
            <a:endParaRPr sz="1200">
              <a:latin typeface="Calibri"/>
              <a:cs typeface="Calibri"/>
            </a:endParaRPr>
          </a:p>
          <a:p>
            <a:pPr marL="12700" marR="170815">
              <a:lnSpc>
                <a:spcPct val="110000"/>
              </a:lnSpc>
              <a:spcBef>
                <a:spcPts val="790"/>
              </a:spcBef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lightweight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CNN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optimized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mobile/web,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trained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classify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different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rice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types.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Uses </a:t>
            </a:r>
            <a:r>
              <a:rPr sz="1200" dirty="0">
                <a:latin typeface="Calibri"/>
                <a:cs typeface="Calibri"/>
              </a:rPr>
              <a:t>depth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separable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convolutions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efficiency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 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fine-tuned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accuracy.</a:t>
            </a:r>
            <a:endParaRPr sz="1200">
              <a:latin typeface="Calibri"/>
              <a:cs typeface="Calibri"/>
            </a:endParaRPr>
          </a:p>
          <a:p>
            <a:pPr marL="165100" indent="-152400">
              <a:lnSpc>
                <a:spcPct val="100000"/>
              </a:lnSpc>
              <a:spcBef>
                <a:spcPts val="935"/>
              </a:spcBef>
              <a:buAutoNum type="arabicPeriod" startAt="4"/>
              <a:tabLst>
                <a:tab pos="165100" algn="l"/>
              </a:tabLst>
            </a:pPr>
            <a:r>
              <a:rPr sz="1200" b="1" dirty="0">
                <a:latin typeface="Calibri"/>
                <a:cs typeface="Calibri"/>
              </a:rPr>
              <a:t>Output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(Rice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Classification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Result)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9200"/>
              </a:lnSpc>
              <a:spcBef>
                <a:spcPts val="815"/>
              </a:spcBef>
            </a:pPr>
            <a:r>
              <a:rPr sz="1200" dirty="0">
                <a:latin typeface="Calibri"/>
                <a:cs typeface="Calibri"/>
              </a:rPr>
              <a:t>Returns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predicted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rice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category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(e.g.,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Basmati,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Jasmine)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JSON,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which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displayed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frontend.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integrated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web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mobile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apps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real-time</a:t>
            </a:r>
            <a:r>
              <a:rPr sz="1200" spc="-20" dirty="0">
                <a:latin typeface="Calibri"/>
                <a:cs typeface="Calibri"/>
              </a:rPr>
              <a:t> use.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b="1" dirty="0">
                <a:latin typeface="Calibri"/>
                <a:cs typeface="Calibri"/>
              </a:rPr>
              <a:t>Features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Deployment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phases: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1" spc="-10" dirty="0">
                <a:latin typeface="Calibri"/>
                <a:cs typeface="Calibri"/>
              </a:rPr>
              <a:t>Features:</a:t>
            </a:r>
            <a:endParaRPr sz="1400">
              <a:latin typeface="Calibri"/>
              <a:cs typeface="Calibri"/>
            </a:endParaRPr>
          </a:p>
          <a:p>
            <a:pPr marL="12700" marR="1241425" indent="31750">
              <a:lnSpc>
                <a:spcPct val="170000"/>
              </a:lnSpc>
              <a:spcBef>
                <a:spcPts val="65"/>
              </a:spcBef>
            </a:pPr>
            <a:r>
              <a:rPr sz="1100" spc="-10" dirty="0">
                <a:latin typeface="Calibri"/>
                <a:cs typeface="Calibri"/>
              </a:rPr>
              <a:t>User-</a:t>
            </a:r>
            <a:r>
              <a:rPr sz="1100" dirty="0">
                <a:latin typeface="Calibri"/>
                <a:cs typeface="Calibri"/>
              </a:rPr>
              <a:t>Friendly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UI: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Simple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interface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image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upload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displaying</a:t>
            </a:r>
            <a:r>
              <a:rPr sz="1100" spc="-10" dirty="0">
                <a:latin typeface="Calibri"/>
                <a:cs typeface="Calibri"/>
              </a:rPr>
              <a:t> results. </a:t>
            </a:r>
            <a:r>
              <a:rPr sz="1100" dirty="0">
                <a:latin typeface="Calibri"/>
                <a:cs typeface="Calibri"/>
              </a:rPr>
              <a:t>Efficient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Backend: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Flask/Fast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API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handle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requests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process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images. </a:t>
            </a:r>
            <a:r>
              <a:rPr sz="1100" dirty="0">
                <a:latin typeface="Calibri"/>
                <a:cs typeface="Calibri"/>
              </a:rPr>
              <a:t>Accurate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Predictions: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MobileNetV2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ensures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fast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reliable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rice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classification.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400" b="1" dirty="0">
                <a:latin typeface="Calibri"/>
                <a:cs typeface="Calibri"/>
              </a:rPr>
              <a:t>Deployment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phases:</a:t>
            </a:r>
            <a:endParaRPr sz="1400">
              <a:latin typeface="Calibri"/>
              <a:cs typeface="Calibri"/>
            </a:endParaRPr>
          </a:p>
          <a:p>
            <a:pPr marL="12700" marR="993140">
              <a:lnSpc>
                <a:spcPct val="170500"/>
              </a:lnSpc>
              <a:spcBef>
                <a:spcPts val="40"/>
              </a:spcBef>
            </a:pPr>
            <a:r>
              <a:rPr sz="1100" dirty="0">
                <a:latin typeface="Calibri"/>
                <a:cs typeface="Calibri"/>
              </a:rPr>
              <a:t>Model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Training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Saving: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MobileNetV2,</a:t>
            </a:r>
            <a:r>
              <a:rPr sz="1100" spc="-10" dirty="0">
                <a:latin typeface="Calibri"/>
                <a:cs typeface="Calibri"/>
              </a:rPr>
              <a:t> fine-</a:t>
            </a:r>
            <a:r>
              <a:rPr sz="1100" dirty="0">
                <a:latin typeface="Calibri"/>
                <a:cs typeface="Calibri"/>
              </a:rPr>
              <a:t>tune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save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.h5.</a:t>
            </a:r>
            <a:r>
              <a:rPr sz="1100" spc="5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Backend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&amp; API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Setup: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Develop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Flask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API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inference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JSON</a:t>
            </a:r>
            <a:r>
              <a:rPr sz="1100" spc="-10" dirty="0">
                <a:latin typeface="Calibri"/>
                <a:cs typeface="Calibri"/>
              </a:rPr>
              <a:t> response. </a:t>
            </a:r>
            <a:r>
              <a:rPr sz="1100" dirty="0">
                <a:latin typeface="Calibri"/>
                <a:cs typeface="Calibri"/>
              </a:rPr>
              <a:t>Hosting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Deployment: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Deploy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Render,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AWS,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Google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Cloud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public</a:t>
            </a:r>
            <a:r>
              <a:rPr sz="1100" spc="-10" dirty="0">
                <a:latin typeface="Calibri"/>
                <a:cs typeface="Calibri"/>
              </a:rPr>
              <a:t> access.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400" b="1" dirty="0">
                <a:latin typeface="Calibri"/>
                <a:cs typeface="Calibri"/>
              </a:rPr>
              <a:t>Solution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Requirements:</a:t>
            </a:r>
            <a:endParaRPr sz="1400">
              <a:latin typeface="Calibri"/>
              <a:cs typeface="Calibri"/>
            </a:endParaRPr>
          </a:p>
          <a:p>
            <a:pPr marL="148590" lvl="1" indent="-141605">
              <a:lnSpc>
                <a:spcPct val="100000"/>
              </a:lnSpc>
              <a:spcBef>
                <a:spcPts val="975"/>
              </a:spcBef>
              <a:buSzPct val="92857"/>
              <a:buAutoNum type="arabicPeriod"/>
              <a:tabLst>
                <a:tab pos="148590" algn="l"/>
              </a:tabLst>
            </a:pPr>
            <a:r>
              <a:rPr sz="1400" b="1" dirty="0">
                <a:latin typeface="Calibri"/>
                <a:cs typeface="Calibri"/>
              </a:rPr>
              <a:t>Technical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requirements:</a:t>
            </a:r>
            <a:endParaRPr sz="1400">
              <a:latin typeface="Calibri"/>
              <a:cs typeface="Calibri"/>
            </a:endParaRPr>
          </a:p>
          <a:p>
            <a:pPr marL="12700" marR="610235">
              <a:lnSpc>
                <a:spcPct val="110000"/>
              </a:lnSpc>
              <a:spcBef>
                <a:spcPts val="840"/>
              </a:spcBef>
            </a:pPr>
            <a:r>
              <a:rPr sz="1100" dirty="0">
                <a:latin typeface="Calibri"/>
                <a:cs typeface="Calibri"/>
              </a:rPr>
              <a:t>Frameworks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Libraries: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TensorFlow/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Keras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training,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Flask/Fast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API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API,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and </a:t>
            </a:r>
            <a:r>
              <a:rPr sz="1100" dirty="0">
                <a:latin typeface="Calibri"/>
                <a:cs typeface="Calibri"/>
              </a:rPr>
              <a:t>React/HTML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frontend.</a:t>
            </a:r>
            <a:endParaRPr sz="1100">
              <a:latin typeface="Calibri"/>
              <a:cs typeface="Calibri"/>
            </a:endParaRPr>
          </a:p>
          <a:p>
            <a:pPr marL="12700" marR="184785">
              <a:lnSpc>
                <a:spcPts val="2260"/>
              </a:lnSpc>
              <a:spcBef>
                <a:spcPts val="215"/>
              </a:spcBef>
            </a:pPr>
            <a:r>
              <a:rPr sz="1100" spc="-10" dirty="0">
                <a:latin typeface="Calibri"/>
                <a:cs typeface="Calibri"/>
              </a:rPr>
              <a:t>Infrastructure: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cloud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server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(AWS,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GCP)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containerized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deployment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(Docker,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Kubernetes). </a:t>
            </a:r>
            <a:r>
              <a:rPr sz="1100" dirty="0">
                <a:latin typeface="Calibri"/>
                <a:cs typeface="Calibri"/>
              </a:rPr>
              <a:t>Storage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Processing: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GPU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support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training,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cloud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local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storage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files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images.</a:t>
            </a:r>
            <a:endParaRPr sz="1100">
              <a:latin typeface="Calibri"/>
              <a:cs typeface="Calibri"/>
            </a:endParaRPr>
          </a:p>
          <a:p>
            <a:pPr marL="148590" lvl="1" indent="-141605">
              <a:lnSpc>
                <a:spcPct val="100000"/>
              </a:lnSpc>
              <a:spcBef>
                <a:spcPts val="680"/>
              </a:spcBef>
              <a:buSzPct val="92857"/>
              <a:buAutoNum type="arabicPeriod" startAt="2"/>
              <a:tabLst>
                <a:tab pos="148590" algn="l"/>
              </a:tabLst>
            </a:pPr>
            <a:r>
              <a:rPr sz="1400" b="1" dirty="0">
                <a:latin typeface="Calibri"/>
                <a:cs typeface="Calibri"/>
              </a:rPr>
              <a:t>Functional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requirements: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100" dirty="0">
                <a:latin typeface="Calibri"/>
                <a:cs typeface="Calibri"/>
              </a:rPr>
              <a:t>Image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Upload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Processing: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Users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upload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rice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images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classification.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Model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Inference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Prediction: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Backend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processes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images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returns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rice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type.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dirty="0">
                <a:latin typeface="Calibri"/>
                <a:cs typeface="Calibri"/>
              </a:rPr>
              <a:t>Result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Display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&amp; API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Integration: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Predictions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displayed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UI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real-</a:t>
            </a:r>
            <a:r>
              <a:rPr sz="1100" dirty="0">
                <a:latin typeface="Calibri"/>
                <a:cs typeface="Calibri"/>
              </a:rPr>
              <a:t>time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responses.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8086" y="891285"/>
            <a:ext cx="2102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Project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Planning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Logic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79280"/>
              </p:ext>
            </p:extLst>
          </p:nvPr>
        </p:nvGraphicFramePr>
        <p:xfrm>
          <a:off x="914704" y="1339849"/>
          <a:ext cx="5727065" cy="1649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February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2025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6">
                <a:tc>
                  <a:txBody>
                    <a:bodyPr/>
                    <a:lstStyle/>
                    <a:p>
                      <a:pPr marL="67945">
                        <a:lnSpc>
                          <a:spcPts val="1650"/>
                        </a:lnSpc>
                      </a:pPr>
                      <a:r>
                        <a:rPr sz="1400" spc="-30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LTVIP2025TMID35084</a:t>
                      </a:r>
                    </a:p>
                    <a:p>
                      <a:br>
                        <a:rPr lang="en-IN" sz="1400" dirty="0"/>
                      </a:b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Grain</a:t>
                      </a:r>
                      <a:r>
                        <a:rPr sz="12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Palette-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A-Deep-Learning-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Odyssey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In-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7945" marR="382905">
                        <a:lnSpc>
                          <a:spcPct val="101699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Rice-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Type- -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Through-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Transfer</a:t>
                      </a:r>
                      <a:r>
                        <a:rPr sz="12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Learning Classification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Marks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-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2985261"/>
            <a:ext cx="5628005" cy="636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A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Sprint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fixed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period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duration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which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team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works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complete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tasks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7500"/>
              </a:lnSpc>
              <a:spcBef>
                <a:spcPts val="805"/>
              </a:spcBef>
            </a:pPr>
            <a:r>
              <a:rPr sz="1200" dirty="0">
                <a:latin typeface="Calibri"/>
                <a:cs typeface="Calibri"/>
              </a:rPr>
              <a:t>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Epic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big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task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or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project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large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complete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sprint.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broken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down </a:t>
            </a:r>
            <a:r>
              <a:rPr sz="1200" dirty="0">
                <a:latin typeface="Calibri"/>
                <a:cs typeface="Calibri"/>
              </a:rPr>
              <a:t>into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smaller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tasks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(stories)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completed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over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multiple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sprints.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Story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small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task.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Epic</a:t>
            </a:r>
            <a:r>
              <a:rPr sz="1200" spc="-2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2700" marR="355600">
              <a:lnSpc>
                <a:spcPct val="118300"/>
              </a:lnSpc>
              <a:spcBef>
                <a:spcPts val="795"/>
              </a:spcBef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Story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Point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number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represents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how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much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effort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story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takes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complete. </a:t>
            </a:r>
            <a:r>
              <a:rPr sz="1200" dirty="0">
                <a:latin typeface="Calibri"/>
                <a:cs typeface="Calibri"/>
              </a:rPr>
              <a:t>(usually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Fibonacci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series)</a:t>
            </a:r>
            <a:endParaRPr sz="1200">
              <a:latin typeface="Calibri"/>
              <a:cs typeface="Calibri"/>
            </a:endParaRPr>
          </a:p>
          <a:p>
            <a:pPr marL="421640" indent="-229235">
              <a:lnSpc>
                <a:spcPct val="100000"/>
              </a:lnSpc>
              <a:spcBef>
                <a:spcPts val="1055"/>
              </a:spcBef>
              <a:buFont typeface="Calibri"/>
              <a:buAutoNum type="arabicPlain"/>
              <a:tabLst>
                <a:tab pos="421640" algn="l"/>
              </a:tabLst>
            </a:pPr>
            <a:r>
              <a:rPr sz="1200" dirty="0">
                <a:latin typeface="Calibri"/>
                <a:cs typeface="Calibri"/>
              </a:rPr>
              <a:t>Very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Easy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task</a:t>
            </a:r>
            <a:endParaRPr sz="1200">
              <a:latin typeface="Calibri"/>
              <a:cs typeface="Calibri"/>
            </a:endParaRPr>
          </a:p>
          <a:p>
            <a:pPr marL="421640" indent="-229235">
              <a:lnSpc>
                <a:spcPct val="100000"/>
              </a:lnSpc>
              <a:spcBef>
                <a:spcPts val="250"/>
              </a:spcBef>
              <a:buFont typeface="Calibri"/>
              <a:buAutoNum type="arabicPlain"/>
              <a:tabLst>
                <a:tab pos="421640" algn="l"/>
              </a:tabLst>
            </a:pPr>
            <a:r>
              <a:rPr sz="1200" dirty="0">
                <a:latin typeface="Calibri"/>
                <a:cs typeface="Calibri"/>
              </a:rPr>
              <a:t>Easy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task</a:t>
            </a:r>
            <a:endParaRPr sz="1200">
              <a:latin typeface="Calibri"/>
              <a:cs typeface="Calibri"/>
            </a:endParaRPr>
          </a:p>
          <a:p>
            <a:pPr marL="421640" indent="-229235">
              <a:lnSpc>
                <a:spcPct val="100000"/>
              </a:lnSpc>
              <a:spcBef>
                <a:spcPts val="265"/>
              </a:spcBef>
              <a:buFont typeface="Calibri"/>
              <a:buAutoNum type="arabicPlain"/>
              <a:tabLst>
                <a:tab pos="421640" algn="l"/>
              </a:tabLst>
            </a:pPr>
            <a:r>
              <a:rPr sz="1200" spc="-10" dirty="0">
                <a:latin typeface="Calibri"/>
                <a:cs typeface="Calibri"/>
              </a:rPr>
              <a:t>Moderate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task</a:t>
            </a:r>
            <a:endParaRPr sz="1200">
              <a:latin typeface="Calibri"/>
              <a:cs typeface="Calibri"/>
            </a:endParaRPr>
          </a:p>
          <a:p>
            <a:pPr marL="192405">
              <a:lnSpc>
                <a:spcPct val="100000"/>
              </a:lnSpc>
              <a:spcBef>
                <a:spcPts val="254"/>
              </a:spcBef>
            </a:pPr>
            <a:r>
              <a:rPr sz="1200" b="1" dirty="0">
                <a:latin typeface="Calibri"/>
                <a:cs typeface="Calibri"/>
              </a:rPr>
              <a:t>5-</a:t>
            </a:r>
            <a:r>
              <a:rPr sz="1200" b="1" spc="145" dirty="0">
                <a:latin typeface="Calibri"/>
                <a:cs typeface="Calibri"/>
              </a:rPr>
              <a:t>  </a:t>
            </a:r>
            <a:r>
              <a:rPr sz="1200" spc="-10" dirty="0">
                <a:latin typeface="Calibri"/>
                <a:cs typeface="Calibri"/>
              </a:rPr>
              <a:t>Difficult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task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00" b="1" dirty="0">
                <a:latin typeface="Calibri"/>
                <a:cs typeface="Calibri"/>
              </a:rPr>
              <a:t>Sprint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1: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(2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Days)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latin typeface="Calibri"/>
                <a:cs typeface="Calibri"/>
              </a:rPr>
              <a:t>Data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Collection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Collection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Data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b="1" spc="-50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055"/>
              </a:spcBef>
              <a:tabLst>
                <a:tab pos="1482725" algn="l"/>
              </a:tabLst>
            </a:pPr>
            <a:r>
              <a:rPr sz="1200" dirty="0">
                <a:latin typeface="Calibri"/>
                <a:cs typeface="Calibri"/>
              </a:rPr>
              <a:t>Loading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Data</a:t>
            </a:r>
            <a:r>
              <a:rPr sz="1200" dirty="0">
                <a:latin typeface="Calibri"/>
                <a:cs typeface="Calibri"/>
              </a:rPr>
              <a:t>	</a:t>
            </a:r>
            <a:r>
              <a:rPr sz="1200" b="1" spc="-5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00" b="1" dirty="0">
                <a:latin typeface="Calibri"/>
                <a:cs typeface="Calibri"/>
              </a:rPr>
              <a:t>Sprint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2: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(3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Days)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latin typeface="Calibri"/>
                <a:cs typeface="Calibri"/>
              </a:rPr>
              <a:t>Data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Preprocessing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070"/>
              </a:spcBef>
            </a:pPr>
            <a:r>
              <a:rPr sz="1200" dirty="0">
                <a:latin typeface="Calibri"/>
                <a:cs typeface="Calibri"/>
              </a:rPr>
              <a:t>Handling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Missing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Values</a:t>
            </a:r>
            <a:r>
              <a:rPr sz="1200" spc="459" dirty="0">
                <a:latin typeface="Calibri"/>
                <a:cs typeface="Calibri"/>
              </a:rPr>
              <a:t> </a:t>
            </a:r>
            <a:r>
              <a:rPr sz="1200" b="1" spc="-50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  <a:p>
            <a:pPr marL="12700" marR="3339465" indent="456565">
              <a:lnSpc>
                <a:spcPct val="173300"/>
              </a:lnSpc>
            </a:pPr>
            <a:r>
              <a:rPr sz="1200" dirty="0">
                <a:latin typeface="Calibri"/>
                <a:cs typeface="Calibri"/>
              </a:rPr>
              <a:t>Handling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Categorical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b="1" spc="-50" dirty="0">
                <a:latin typeface="Calibri"/>
                <a:cs typeface="Calibri"/>
              </a:rPr>
              <a:t>2 </a:t>
            </a:r>
            <a:r>
              <a:rPr sz="1200" b="1" dirty="0">
                <a:latin typeface="Calibri"/>
                <a:cs typeface="Calibri"/>
              </a:rPr>
              <a:t>Sprint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3: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(5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Days)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Model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Building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latin typeface="Calibri"/>
                <a:cs typeface="Calibri"/>
              </a:rPr>
              <a:t>Model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Building</a:t>
            </a:r>
            <a:r>
              <a:rPr sz="1200" spc="125" dirty="0">
                <a:latin typeface="Calibri"/>
                <a:cs typeface="Calibri"/>
              </a:rPr>
              <a:t>  </a:t>
            </a:r>
            <a:r>
              <a:rPr sz="1200" b="1" spc="-50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055"/>
              </a:spcBef>
              <a:tabLst>
                <a:tab pos="1475105" algn="l"/>
              </a:tabLst>
            </a:pPr>
            <a:r>
              <a:rPr sz="1200" spc="-20" dirty="0">
                <a:latin typeface="Calibri"/>
                <a:cs typeface="Calibri"/>
              </a:rPr>
              <a:t>Testing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Model</a:t>
            </a:r>
            <a:r>
              <a:rPr sz="1200" dirty="0">
                <a:latin typeface="Calibri"/>
                <a:cs typeface="Calibri"/>
              </a:rPr>
              <a:t>	</a:t>
            </a:r>
            <a:r>
              <a:rPr sz="1200" b="1" spc="-50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079"/>
            <a:ext cx="3634104" cy="496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Sprint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4: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(3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Days)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00" spc="-10" dirty="0">
                <a:latin typeface="Calibri"/>
                <a:cs typeface="Calibri"/>
              </a:rPr>
              <a:t>Deployment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latin typeface="Calibri"/>
                <a:cs typeface="Calibri"/>
              </a:rPr>
              <a:t>Working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HTML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Pages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b="1" spc="-50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055"/>
              </a:spcBef>
              <a:tabLst>
                <a:tab pos="1696720" algn="l"/>
              </a:tabLst>
            </a:pPr>
            <a:r>
              <a:rPr sz="1200" dirty="0">
                <a:latin typeface="Calibri"/>
                <a:cs typeface="Calibri"/>
              </a:rPr>
              <a:t>Flask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deployment</a:t>
            </a:r>
            <a:r>
              <a:rPr sz="1200" dirty="0">
                <a:latin typeface="Calibri"/>
                <a:cs typeface="Calibri"/>
              </a:rPr>
              <a:t>	</a:t>
            </a:r>
            <a:r>
              <a:rPr sz="1200" b="1" spc="-50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  <a:p>
            <a:pPr marL="12700" marR="2510790">
              <a:lnSpc>
                <a:spcPct val="173300"/>
              </a:lnSpc>
            </a:pPr>
            <a:r>
              <a:rPr sz="1200" b="1" dirty="0">
                <a:latin typeface="Calibri"/>
                <a:cs typeface="Calibri"/>
              </a:rPr>
              <a:t>Sprint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3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(5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days) Total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Story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Points </a:t>
            </a:r>
            <a:r>
              <a:rPr sz="1200" dirty="0">
                <a:latin typeface="Calibri"/>
                <a:cs typeface="Calibri"/>
              </a:rPr>
              <a:t>Sprint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latin typeface="Calibri"/>
                <a:cs typeface="Calibri"/>
              </a:rPr>
              <a:t>Sprint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200" dirty="0">
                <a:latin typeface="Calibri"/>
                <a:cs typeface="Calibri"/>
              </a:rPr>
              <a:t>Sprint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latin typeface="Calibri"/>
                <a:cs typeface="Calibri"/>
              </a:rPr>
              <a:t>Sprint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4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73300"/>
              </a:lnSpc>
            </a:pPr>
            <a:r>
              <a:rPr sz="1200" spc="-10" dirty="0">
                <a:latin typeface="Calibri"/>
                <a:cs typeface="Calibri"/>
              </a:rPr>
              <a:t>Velocity=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Total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Story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Points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Completed/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Number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Sprints </a:t>
            </a:r>
            <a:r>
              <a:rPr sz="1200" spc="-20" dirty="0">
                <a:latin typeface="Calibri"/>
                <a:cs typeface="Calibri"/>
              </a:rPr>
              <a:t>Total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story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Points=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3+5+8+8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=24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latin typeface="Calibri"/>
                <a:cs typeface="Calibri"/>
              </a:rPr>
              <a:t>No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Sprints=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00" b="1" spc="-10" dirty="0">
                <a:latin typeface="Calibri"/>
                <a:cs typeface="Calibri"/>
              </a:rPr>
              <a:t>Velocity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24/4=6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00" dirty="0">
                <a:latin typeface="Calibri"/>
                <a:cs typeface="Calibri"/>
              </a:rPr>
              <a:t>6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(Story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Points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Sprint)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b="1" spc="-20" dirty="0">
                <a:latin typeface="Calibri"/>
                <a:cs typeface="Calibri"/>
              </a:rPr>
              <a:t>Your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team’s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velocity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is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6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Story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Points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per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Sprint.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3010" y="877993"/>
            <a:ext cx="6082030" cy="4445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95"/>
              </a:spcBef>
            </a:pPr>
            <a:r>
              <a:rPr sz="1400" b="1" dirty="0">
                <a:latin typeface="Arial"/>
                <a:cs typeface="Arial"/>
              </a:rPr>
              <a:t>Project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Planning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Phase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dirty="0">
                <a:latin typeface="Arial"/>
                <a:cs typeface="Arial"/>
              </a:rPr>
              <a:t>Project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Planning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Template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(Product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Backlog,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Sprint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Planning,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Stories,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Story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points)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71387"/>
              </p:ext>
            </p:extLst>
          </p:nvPr>
        </p:nvGraphicFramePr>
        <p:xfrm>
          <a:off x="2560573" y="1498346"/>
          <a:ext cx="5938520" cy="1323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735"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Date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15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February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2025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94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Team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ID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LTVIP2025TMID35084</a:t>
                      </a:r>
                    </a:p>
                    <a:p>
                      <a:br>
                        <a:rPr lang="en-IN" sz="1100" dirty="0"/>
                      </a:b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Project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Name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08585">
                        <a:lnSpc>
                          <a:spcPct val="9590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GrainPalette-A-Deep-Learning-Odyssey-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In-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Rice-Type-Classification-Through-Transfer- Learning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Maximum</a:t>
                      </a:r>
                      <a:r>
                        <a:rPr sz="11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Marks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5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Marks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2757043"/>
            <a:ext cx="434467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Product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Backlog,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Sprint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Schedule,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and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Estimation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(4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Marks)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Arial MT"/>
                <a:cs typeface="Arial MT"/>
              </a:rPr>
              <a:t>Use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below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template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create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product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backlog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sprint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schedule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400" y="3329051"/>
          <a:ext cx="9232898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3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Sprint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135255">
                        <a:lnSpc>
                          <a:spcPts val="114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Functional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Requirement</a:t>
                      </a:r>
                      <a:r>
                        <a:rPr sz="1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(Epic)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45110">
                        <a:lnSpc>
                          <a:spcPts val="114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Story Number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Story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Task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ctr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Story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Points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6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Priority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87655">
                        <a:lnSpc>
                          <a:spcPts val="1140"/>
                        </a:lnSpc>
                      </a:pPr>
                      <a:r>
                        <a:rPr sz="1000" b="1" spc="-20" dirty="0">
                          <a:latin typeface="Arial"/>
                          <a:cs typeface="Arial"/>
                        </a:rPr>
                        <a:t>Team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Members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Sprint-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6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Visiting</a:t>
                      </a:r>
                      <a:r>
                        <a:rPr sz="1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website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USN-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464184">
                        <a:lnSpc>
                          <a:spcPts val="115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user,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visit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site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simply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using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website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URL.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60"/>
                        </a:lnSpc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High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Kabir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Sprint-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marR="304165">
                        <a:lnSpc>
                          <a:spcPts val="115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Accessing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upload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page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USN-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46685">
                        <a:lnSpc>
                          <a:spcPts val="115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model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prediction,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need to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go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image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upload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page.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60"/>
                        </a:lnSpc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High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301625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Kushagra Singh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Sprint-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6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Image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uploading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USN-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82245">
                        <a:lnSpc>
                          <a:spcPts val="115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Image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upload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page,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simply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upload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image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my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device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files.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60"/>
                        </a:lnSpc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Low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Rishi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Pal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Sprint-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6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Rice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type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prediction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USN-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73050" algn="just">
                        <a:lnSpc>
                          <a:spcPts val="115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After uploading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image,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get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rice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type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prediction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addition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related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farming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particular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rice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variety.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spc="-50" dirty="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Medium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400685" algn="just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Kishan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Kumar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Sharma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2810"/>
            <a:ext cx="36302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Project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Tracker,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Velocity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&amp;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Burndown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Chart: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(4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Marks)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1188974"/>
          <a:ext cx="9025253" cy="1411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9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6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23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Sprint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364490">
                        <a:lnSpc>
                          <a:spcPts val="1150"/>
                        </a:lnSpc>
                        <a:spcBef>
                          <a:spcPts val="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Story Points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Duration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Sprint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Start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469900">
                        <a:lnSpc>
                          <a:spcPts val="1150"/>
                        </a:lnSpc>
                        <a:spcBef>
                          <a:spcPts val="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Sprint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Date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(Planned)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22555">
                        <a:lnSpc>
                          <a:spcPts val="115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Story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Points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Completed</a:t>
                      </a:r>
                      <a:r>
                        <a:rPr sz="1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(as</a:t>
                      </a:r>
                      <a:r>
                        <a:rPr sz="1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Planned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Date)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455930">
                        <a:lnSpc>
                          <a:spcPts val="1150"/>
                        </a:lnSpc>
                        <a:spcBef>
                          <a:spcPts val="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Sprint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Release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Date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(Actual)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Sprint-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Days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25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Feb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2025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26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Feb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2025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Mar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2025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Sprint-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Days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27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Feb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2025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01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Mar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2025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Mar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2025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Sprint-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Days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02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Mar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2025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06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Mar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2025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Mar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2025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marL="67945">
                        <a:lnSpc>
                          <a:spcPts val="1165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Sprint-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Days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5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07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Mar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2025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5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09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Mar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2025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5"/>
                        </a:lnSpc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5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Mar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2025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2848483"/>
            <a:ext cx="9087485" cy="18281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5"/>
              </a:spcBef>
            </a:pPr>
            <a:r>
              <a:rPr sz="1100" b="1" spc="-10" dirty="0">
                <a:solidFill>
                  <a:srgbClr val="172B4D"/>
                </a:solidFill>
                <a:latin typeface="Arial"/>
                <a:cs typeface="Arial"/>
              </a:rPr>
              <a:t>Velocity: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60"/>
              </a:lnSpc>
              <a:spcBef>
                <a:spcPts val="65"/>
              </a:spcBef>
            </a:pP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Imagine</a:t>
            </a:r>
            <a:r>
              <a:rPr sz="1100" spc="-1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we</a:t>
            </a:r>
            <a:r>
              <a:rPr sz="1100" spc="-2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have</a:t>
            </a:r>
            <a:r>
              <a:rPr sz="1100" spc="-1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a</a:t>
            </a:r>
            <a:r>
              <a:rPr sz="1100" spc="-2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172B4D"/>
                </a:solidFill>
                <a:latin typeface="Arial MT"/>
                <a:cs typeface="Arial MT"/>
              </a:rPr>
              <a:t>10-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day</a:t>
            </a:r>
            <a:r>
              <a:rPr sz="1100" spc="-1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sprint</a:t>
            </a:r>
            <a:r>
              <a:rPr sz="1100" spc="-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duration,</a:t>
            </a:r>
            <a:r>
              <a:rPr sz="1100" spc="-1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and</a:t>
            </a:r>
            <a:r>
              <a:rPr sz="1100" spc="-2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the</a:t>
            </a:r>
            <a:r>
              <a:rPr sz="1100" spc="-1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velocity</a:t>
            </a:r>
            <a:r>
              <a:rPr sz="1100" spc="-1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of</a:t>
            </a:r>
            <a:r>
              <a:rPr sz="1100" spc="-2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the</a:t>
            </a:r>
            <a:r>
              <a:rPr sz="1100" spc="-2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team</a:t>
            </a:r>
            <a:r>
              <a:rPr sz="1100" spc="-1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is</a:t>
            </a:r>
            <a:r>
              <a:rPr sz="1100" spc="-3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20</a:t>
            </a:r>
            <a:r>
              <a:rPr sz="1100" spc="-1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(points</a:t>
            </a:r>
            <a:r>
              <a:rPr sz="1100" spc="-2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per</a:t>
            </a:r>
            <a:r>
              <a:rPr sz="1100" spc="-2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sprint).</a:t>
            </a:r>
            <a:r>
              <a:rPr sz="1100" spc="-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Let’s</a:t>
            </a:r>
            <a:r>
              <a:rPr sz="1100" spc="-10" dirty="0">
                <a:solidFill>
                  <a:srgbClr val="172B4D"/>
                </a:solidFill>
                <a:latin typeface="Arial MT"/>
                <a:cs typeface="Arial MT"/>
              </a:rPr>
              <a:t> calculate</a:t>
            </a:r>
            <a:r>
              <a:rPr sz="1100" spc="-2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the</a:t>
            </a:r>
            <a:r>
              <a:rPr sz="1100" spc="-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team’s</a:t>
            </a:r>
            <a:r>
              <a:rPr sz="1100" spc="-2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average</a:t>
            </a:r>
            <a:r>
              <a:rPr sz="1100" spc="-1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172B4D"/>
                </a:solidFill>
                <a:latin typeface="Arial MT"/>
                <a:cs typeface="Arial MT"/>
              </a:rPr>
              <a:t>velocity</a:t>
            </a:r>
            <a:r>
              <a:rPr sz="1100" spc="-2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(AV)</a:t>
            </a:r>
            <a:r>
              <a:rPr sz="1100" spc="-1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172B4D"/>
                </a:solidFill>
                <a:latin typeface="Arial MT"/>
                <a:cs typeface="Arial MT"/>
              </a:rPr>
              <a:t>per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iteration</a:t>
            </a:r>
            <a:r>
              <a:rPr sz="1100" spc="-2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unit</a:t>
            </a:r>
            <a:r>
              <a:rPr sz="1100" spc="-2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(story</a:t>
            </a:r>
            <a:r>
              <a:rPr sz="1100" spc="-1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points</a:t>
            </a:r>
            <a:r>
              <a:rPr sz="1100" spc="-2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per</a:t>
            </a:r>
            <a:r>
              <a:rPr sz="1100" spc="-2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172B4D"/>
                </a:solidFill>
                <a:latin typeface="Arial MT"/>
                <a:cs typeface="Arial MT"/>
              </a:rPr>
              <a:t>day)</a:t>
            </a:r>
            <a:endParaRPr sz="1100">
              <a:latin typeface="Arial MT"/>
              <a:cs typeface="Arial MT"/>
            </a:endParaRPr>
          </a:p>
          <a:p>
            <a:pPr marL="174625" algn="ctr">
              <a:lnSpc>
                <a:spcPct val="100000"/>
              </a:lnSpc>
              <a:spcBef>
                <a:spcPts val="690"/>
              </a:spcBef>
            </a:pPr>
            <a:r>
              <a:rPr sz="1400" dirty="0">
                <a:solidFill>
                  <a:srgbClr val="172B4D"/>
                </a:solidFill>
                <a:latin typeface="Arial MT"/>
                <a:cs typeface="Arial MT"/>
              </a:rPr>
              <a:t>AV=(sprint</a:t>
            </a:r>
            <a:r>
              <a:rPr sz="1400" spc="-4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72B4D"/>
                </a:solidFill>
                <a:latin typeface="Arial MT"/>
                <a:cs typeface="Arial MT"/>
              </a:rPr>
              <a:t>duration)/Velocity=13/6=2.16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solidFill>
                  <a:srgbClr val="172B4D"/>
                </a:solidFill>
                <a:latin typeface="Arial"/>
                <a:cs typeface="Arial"/>
              </a:rPr>
              <a:t>Burndown</a:t>
            </a:r>
            <a:r>
              <a:rPr sz="1100" b="1" spc="-25" dirty="0">
                <a:solidFill>
                  <a:srgbClr val="172B4D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172B4D"/>
                </a:solidFill>
                <a:latin typeface="Arial"/>
                <a:cs typeface="Arial"/>
              </a:rPr>
              <a:t>Chart: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100">
              <a:latin typeface="Arial"/>
              <a:cs typeface="Arial"/>
            </a:endParaRPr>
          </a:p>
          <a:p>
            <a:pPr marL="12700" marR="165100">
              <a:lnSpc>
                <a:spcPts val="1260"/>
              </a:lnSpc>
            </a:pP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A</a:t>
            </a:r>
            <a:r>
              <a:rPr sz="1100" spc="-2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burn</a:t>
            </a:r>
            <a:r>
              <a:rPr sz="1100" spc="-1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down</a:t>
            </a:r>
            <a:r>
              <a:rPr sz="1100" spc="-3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chart</a:t>
            </a:r>
            <a:r>
              <a:rPr sz="1100" spc="-2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is</a:t>
            </a:r>
            <a:r>
              <a:rPr sz="1100" spc="-1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a</a:t>
            </a:r>
            <a:r>
              <a:rPr sz="1100" spc="-1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172B4D"/>
                </a:solidFill>
                <a:latin typeface="Arial MT"/>
                <a:cs typeface="Arial MT"/>
              </a:rPr>
              <a:t>graphical</a:t>
            </a:r>
            <a:r>
              <a:rPr sz="1100" spc="-2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representation</a:t>
            </a:r>
            <a:r>
              <a:rPr sz="1100" spc="-1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of</a:t>
            </a:r>
            <a:r>
              <a:rPr sz="1100" spc="-2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work</a:t>
            </a:r>
            <a:r>
              <a:rPr sz="1100" spc="-2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left</a:t>
            </a:r>
            <a:r>
              <a:rPr sz="1100" spc="-1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to</a:t>
            </a:r>
            <a:r>
              <a:rPr sz="1100" spc="-3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do</a:t>
            </a:r>
            <a:r>
              <a:rPr sz="1100" spc="-2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versus</a:t>
            </a:r>
            <a:r>
              <a:rPr sz="1100" spc="-2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time.</a:t>
            </a:r>
            <a:r>
              <a:rPr sz="1100" spc="-2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It</a:t>
            </a:r>
            <a:r>
              <a:rPr sz="1100" spc="-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is</a:t>
            </a:r>
            <a:r>
              <a:rPr sz="1100" spc="-3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often</a:t>
            </a:r>
            <a:r>
              <a:rPr sz="1100" spc="-1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used</a:t>
            </a:r>
            <a:r>
              <a:rPr sz="1100" spc="-3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in</a:t>
            </a:r>
            <a:r>
              <a:rPr sz="1100" spc="-1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agile</a:t>
            </a:r>
            <a:r>
              <a:rPr sz="1100" spc="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  <a:hlinkClick r:id="rId2"/>
              </a:rPr>
              <a:t>software</a:t>
            </a:r>
            <a:r>
              <a:rPr sz="1100" spc="-15" dirty="0">
                <a:solidFill>
                  <a:srgbClr val="172B4D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  <a:hlinkClick r:id="rId2"/>
              </a:rPr>
              <a:t>development</a:t>
            </a:r>
            <a:r>
              <a:rPr sz="1100" spc="-3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methodologies</a:t>
            </a:r>
            <a:r>
              <a:rPr sz="1100" spc="-1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172B4D"/>
                </a:solidFill>
                <a:latin typeface="Arial MT"/>
                <a:cs typeface="Arial MT"/>
              </a:rPr>
              <a:t>such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as</a:t>
            </a:r>
            <a:r>
              <a:rPr sz="1100" spc="-3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  <a:hlinkClick r:id="rId3"/>
              </a:rPr>
              <a:t>Scrum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.</a:t>
            </a:r>
            <a:r>
              <a:rPr sz="1100" spc="-2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However,</a:t>
            </a:r>
            <a:r>
              <a:rPr sz="1100" spc="-1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burn</a:t>
            </a:r>
            <a:r>
              <a:rPr sz="1100" spc="-2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down</a:t>
            </a:r>
            <a:r>
              <a:rPr sz="1100" spc="-2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charts</a:t>
            </a:r>
            <a:r>
              <a:rPr sz="1100" spc="-3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can</a:t>
            </a:r>
            <a:r>
              <a:rPr sz="1100" spc="-3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be</a:t>
            </a:r>
            <a:r>
              <a:rPr sz="1100" spc="-2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applied</a:t>
            </a:r>
            <a:r>
              <a:rPr sz="1100" spc="-2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to</a:t>
            </a:r>
            <a:r>
              <a:rPr sz="1100" spc="-2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any</a:t>
            </a:r>
            <a:r>
              <a:rPr sz="1100" spc="-3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project</a:t>
            </a:r>
            <a:r>
              <a:rPr sz="1100" spc="-2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172B4D"/>
                </a:solidFill>
                <a:latin typeface="Arial MT"/>
                <a:cs typeface="Arial MT"/>
              </a:rPr>
              <a:t>containing</a:t>
            </a:r>
            <a:r>
              <a:rPr sz="1100" spc="-2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measurable</a:t>
            </a:r>
            <a:r>
              <a:rPr sz="1100" spc="-2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progress</a:t>
            </a:r>
            <a:r>
              <a:rPr sz="1100" spc="-1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72B4D"/>
                </a:solidFill>
                <a:latin typeface="Arial MT"/>
                <a:cs typeface="Arial MT"/>
              </a:rPr>
              <a:t>over</a:t>
            </a:r>
            <a:r>
              <a:rPr sz="1100" spc="-2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172B4D"/>
                </a:solidFill>
                <a:latin typeface="Arial MT"/>
                <a:cs typeface="Arial MT"/>
              </a:rPr>
              <a:t>time.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3482466"/>
            <a:ext cx="4320540" cy="498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u="sng" spc="-1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Arial"/>
                <a:cs typeface="Arial"/>
                <a:hlinkClick r:id="rId2"/>
              </a:rPr>
              <a:t>https://www.visual-paradigm.com/scrum/scrum-burndown-chart/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100" b="1" u="sng" spc="-1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Arial"/>
                <a:cs typeface="Arial"/>
                <a:hlinkClick r:id="rId3"/>
              </a:rPr>
              <a:t>https://www.atlassian.com/agile/tutorials/burndown-charts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4587621"/>
            <a:ext cx="5111750" cy="202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172B4D"/>
                </a:solidFill>
                <a:latin typeface="Arial"/>
                <a:cs typeface="Arial"/>
              </a:rPr>
              <a:t>Reference: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81800"/>
              </a:lnSpc>
              <a:spcBef>
                <a:spcPts val="5"/>
              </a:spcBef>
            </a:pPr>
            <a:r>
              <a:rPr sz="11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https://www.atlassian.com/agile/project-management</a:t>
            </a:r>
            <a:r>
              <a:rPr sz="1100" b="1" spc="-10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11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https://www.atlassian.com/agile/tutorials/how-to-do-scrum-with-jira-software</a:t>
            </a:r>
            <a:endParaRPr sz="1100">
              <a:latin typeface="Arial"/>
              <a:cs typeface="Arial"/>
            </a:endParaRPr>
          </a:p>
          <a:p>
            <a:pPr marL="12700" marR="826135">
              <a:lnSpc>
                <a:spcPct val="181800"/>
              </a:lnSpc>
            </a:pPr>
            <a:r>
              <a:rPr sz="11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6"/>
              </a:rPr>
              <a:t>https://www.atlassian.com/agile/tutorials/epics</a:t>
            </a:r>
            <a:r>
              <a:rPr sz="1100" b="1" spc="-10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11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7"/>
              </a:rPr>
              <a:t>https://www.atlassian.com/agile/tutorials/sprints</a:t>
            </a:r>
            <a:r>
              <a:rPr sz="1100" b="1" spc="-10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11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8"/>
              </a:rPr>
              <a:t>https://www.atlassian.com/agile/project-management/estimation</a:t>
            </a:r>
            <a:r>
              <a:rPr sz="1100" b="1" spc="-10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11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https://www.atlassian.com/agile/tutorials/burndown-charts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4400" y="914400"/>
            <a:ext cx="9237345" cy="24441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0391140"/>
          </a:xfrm>
          <a:custGeom>
            <a:avLst/>
            <a:gdLst/>
            <a:ahLst/>
            <a:cxnLst/>
            <a:rect l="l" t="t" r="r" b="b"/>
            <a:pathLst>
              <a:path w="20104100" h="10391140">
                <a:moveTo>
                  <a:pt x="20104100" y="10390767"/>
                </a:moveTo>
                <a:lnTo>
                  <a:pt x="0" y="10390767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10390767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312" y="-4762"/>
            <a:ext cx="20046950" cy="10382885"/>
            <a:chOff x="45312" y="-4762"/>
            <a:chExt cx="20046950" cy="10382885"/>
          </a:xfrm>
        </p:grpSpPr>
        <p:sp>
          <p:nvSpPr>
            <p:cNvPr id="4" name="object 4"/>
            <p:cNvSpPr/>
            <p:nvPr/>
          </p:nvSpPr>
          <p:spPr>
            <a:xfrm>
              <a:off x="53225" y="8"/>
              <a:ext cx="20032980" cy="1735455"/>
            </a:xfrm>
            <a:custGeom>
              <a:avLst/>
              <a:gdLst/>
              <a:ahLst/>
              <a:cxnLst/>
              <a:rect l="l" t="t" r="r" b="b"/>
              <a:pathLst>
                <a:path w="20032980" h="1735455">
                  <a:moveTo>
                    <a:pt x="3315157" y="0"/>
                  </a:moveTo>
                  <a:lnTo>
                    <a:pt x="0" y="0"/>
                  </a:lnTo>
                  <a:lnTo>
                    <a:pt x="0" y="1735315"/>
                  </a:lnTo>
                  <a:lnTo>
                    <a:pt x="3315157" y="1735315"/>
                  </a:lnTo>
                  <a:lnTo>
                    <a:pt x="3315157" y="0"/>
                  </a:lnTo>
                  <a:close/>
                </a:path>
                <a:path w="20032980" h="1735455">
                  <a:moveTo>
                    <a:pt x="6667500" y="0"/>
                  </a:moveTo>
                  <a:lnTo>
                    <a:pt x="3318306" y="0"/>
                  </a:lnTo>
                  <a:lnTo>
                    <a:pt x="3318306" y="1735315"/>
                  </a:lnTo>
                  <a:lnTo>
                    <a:pt x="6667500" y="1735315"/>
                  </a:lnTo>
                  <a:lnTo>
                    <a:pt x="6667500" y="0"/>
                  </a:lnTo>
                  <a:close/>
                </a:path>
                <a:path w="20032980" h="1735455">
                  <a:moveTo>
                    <a:pt x="9040635" y="0"/>
                  </a:moveTo>
                  <a:lnTo>
                    <a:pt x="6670649" y="0"/>
                  </a:lnTo>
                  <a:lnTo>
                    <a:pt x="6670649" y="1735315"/>
                  </a:lnTo>
                  <a:lnTo>
                    <a:pt x="9040635" y="1735315"/>
                  </a:lnTo>
                  <a:lnTo>
                    <a:pt x="9040635" y="0"/>
                  </a:lnTo>
                  <a:close/>
                </a:path>
                <a:path w="20032980" h="1735455">
                  <a:moveTo>
                    <a:pt x="14366126" y="0"/>
                  </a:moveTo>
                  <a:lnTo>
                    <a:pt x="9043784" y="0"/>
                  </a:lnTo>
                  <a:lnTo>
                    <a:pt x="9043784" y="1735315"/>
                  </a:lnTo>
                  <a:lnTo>
                    <a:pt x="14366126" y="1735315"/>
                  </a:lnTo>
                  <a:lnTo>
                    <a:pt x="14366126" y="0"/>
                  </a:lnTo>
                  <a:close/>
                </a:path>
                <a:path w="20032980" h="1735455">
                  <a:moveTo>
                    <a:pt x="16711333" y="0"/>
                  </a:moveTo>
                  <a:lnTo>
                    <a:pt x="14369288" y="0"/>
                  </a:lnTo>
                  <a:lnTo>
                    <a:pt x="14369288" y="1735315"/>
                  </a:lnTo>
                  <a:lnTo>
                    <a:pt x="16711333" y="1735315"/>
                  </a:lnTo>
                  <a:lnTo>
                    <a:pt x="16711333" y="0"/>
                  </a:lnTo>
                  <a:close/>
                </a:path>
                <a:path w="20032980" h="1735455">
                  <a:moveTo>
                    <a:pt x="20032371" y="0"/>
                  </a:moveTo>
                  <a:lnTo>
                    <a:pt x="16714483" y="0"/>
                  </a:lnTo>
                  <a:lnTo>
                    <a:pt x="16714483" y="1735315"/>
                  </a:lnTo>
                  <a:lnTo>
                    <a:pt x="20032371" y="1735315"/>
                  </a:lnTo>
                  <a:lnTo>
                    <a:pt x="20032371" y="0"/>
                  </a:lnTo>
                  <a:close/>
                </a:path>
              </a:pathLst>
            </a:custGeom>
            <a:solidFill>
              <a:srgbClr val="F2F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225" y="1738473"/>
              <a:ext cx="20032980" cy="8633460"/>
            </a:xfrm>
            <a:custGeom>
              <a:avLst/>
              <a:gdLst/>
              <a:ahLst/>
              <a:cxnLst/>
              <a:rect l="l" t="t" r="r" b="b"/>
              <a:pathLst>
                <a:path w="20032980" h="8633460">
                  <a:moveTo>
                    <a:pt x="3315157" y="7287958"/>
                  </a:moveTo>
                  <a:lnTo>
                    <a:pt x="0" y="7287958"/>
                  </a:lnTo>
                  <a:lnTo>
                    <a:pt x="0" y="8632876"/>
                  </a:lnTo>
                  <a:lnTo>
                    <a:pt x="3315157" y="8632876"/>
                  </a:lnTo>
                  <a:lnTo>
                    <a:pt x="3315157" y="7287958"/>
                  </a:lnTo>
                  <a:close/>
                </a:path>
                <a:path w="20032980" h="8633460">
                  <a:moveTo>
                    <a:pt x="3315157" y="5939879"/>
                  </a:moveTo>
                  <a:lnTo>
                    <a:pt x="0" y="5939879"/>
                  </a:lnTo>
                  <a:lnTo>
                    <a:pt x="0" y="7284809"/>
                  </a:lnTo>
                  <a:lnTo>
                    <a:pt x="3315157" y="7284809"/>
                  </a:lnTo>
                  <a:lnTo>
                    <a:pt x="3315157" y="5939879"/>
                  </a:lnTo>
                  <a:close/>
                </a:path>
                <a:path w="20032980" h="8633460">
                  <a:moveTo>
                    <a:pt x="3315157" y="4591812"/>
                  </a:moveTo>
                  <a:lnTo>
                    <a:pt x="0" y="4591812"/>
                  </a:lnTo>
                  <a:lnTo>
                    <a:pt x="0" y="5936729"/>
                  </a:lnTo>
                  <a:lnTo>
                    <a:pt x="3315157" y="5936729"/>
                  </a:lnTo>
                  <a:lnTo>
                    <a:pt x="3315157" y="4591812"/>
                  </a:lnTo>
                  <a:close/>
                </a:path>
                <a:path w="20032980" h="8633460">
                  <a:moveTo>
                    <a:pt x="3315157" y="3243732"/>
                  </a:moveTo>
                  <a:lnTo>
                    <a:pt x="0" y="3243732"/>
                  </a:lnTo>
                  <a:lnTo>
                    <a:pt x="0" y="4588649"/>
                  </a:lnTo>
                  <a:lnTo>
                    <a:pt x="3315157" y="4588649"/>
                  </a:lnTo>
                  <a:lnTo>
                    <a:pt x="3315157" y="3243732"/>
                  </a:lnTo>
                  <a:close/>
                </a:path>
                <a:path w="20032980" h="8633460">
                  <a:moveTo>
                    <a:pt x="3315157" y="1433741"/>
                  </a:moveTo>
                  <a:lnTo>
                    <a:pt x="0" y="1433741"/>
                  </a:lnTo>
                  <a:lnTo>
                    <a:pt x="0" y="3240582"/>
                  </a:lnTo>
                  <a:lnTo>
                    <a:pt x="3315157" y="3240582"/>
                  </a:lnTo>
                  <a:lnTo>
                    <a:pt x="3315157" y="1433741"/>
                  </a:lnTo>
                  <a:close/>
                </a:path>
                <a:path w="20032980" h="8633460">
                  <a:moveTo>
                    <a:pt x="3315157" y="0"/>
                  </a:moveTo>
                  <a:lnTo>
                    <a:pt x="0" y="0"/>
                  </a:lnTo>
                  <a:lnTo>
                    <a:pt x="0" y="1430591"/>
                  </a:lnTo>
                  <a:lnTo>
                    <a:pt x="3315157" y="1430591"/>
                  </a:lnTo>
                  <a:lnTo>
                    <a:pt x="3315157" y="0"/>
                  </a:lnTo>
                  <a:close/>
                </a:path>
                <a:path w="20032980" h="8633460">
                  <a:moveTo>
                    <a:pt x="6667500" y="7287958"/>
                  </a:moveTo>
                  <a:lnTo>
                    <a:pt x="3318306" y="7287958"/>
                  </a:lnTo>
                  <a:lnTo>
                    <a:pt x="3318306" y="8632876"/>
                  </a:lnTo>
                  <a:lnTo>
                    <a:pt x="6667500" y="8632876"/>
                  </a:lnTo>
                  <a:lnTo>
                    <a:pt x="6667500" y="7287958"/>
                  </a:lnTo>
                  <a:close/>
                </a:path>
                <a:path w="20032980" h="8633460">
                  <a:moveTo>
                    <a:pt x="6667500" y="5939879"/>
                  </a:moveTo>
                  <a:lnTo>
                    <a:pt x="3318306" y="5939879"/>
                  </a:lnTo>
                  <a:lnTo>
                    <a:pt x="3318306" y="7284809"/>
                  </a:lnTo>
                  <a:lnTo>
                    <a:pt x="6667500" y="7284809"/>
                  </a:lnTo>
                  <a:lnTo>
                    <a:pt x="6667500" y="5939879"/>
                  </a:lnTo>
                  <a:close/>
                </a:path>
                <a:path w="20032980" h="8633460">
                  <a:moveTo>
                    <a:pt x="6667500" y="4591812"/>
                  </a:moveTo>
                  <a:lnTo>
                    <a:pt x="3318306" y="4591812"/>
                  </a:lnTo>
                  <a:lnTo>
                    <a:pt x="3318306" y="5936729"/>
                  </a:lnTo>
                  <a:lnTo>
                    <a:pt x="6667500" y="5936729"/>
                  </a:lnTo>
                  <a:lnTo>
                    <a:pt x="6667500" y="4591812"/>
                  </a:lnTo>
                  <a:close/>
                </a:path>
                <a:path w="20032980" h="8633460">
                  <a:moveTo>
                    <a:pt x="6667500" y="3243732"/>
                  </a:moveTo>
                  <a:lnTo>
                    <a:pt x="3318306" y="3243732"/>
                  </a:lnTo>
                  <a:lnTo>
                    <a:pt x="3318306" y="4588649"/>
                  </a:lnTo>
                  <a:lnTo>
                    <a:pt x="6667500" y="4588649"/>
                  </a:lnTo>
                  <a:lnTo>
                    <a:pt x="6667500" y="3243732"/>
                  </a:lnTo>
                  <a:close/>
                </a:path>
                <a:path w="20032980" h="8633460">
                  <a:moveTo>
                    <a:pt x="6667500" y="1433741"/>
                  </a:moveTo>
                  <a:lnTo>
                    <a:pt x="3318306" y="1433741"/>
                  </a:lnTo>
                  <a:lnTo>
                    <a:pt x="3318306" y="3240582"/>
                  </a:lnTo>
                  <a:lnTo>
                    <a:pt x="6667500" y="3240582"/>
                  </a:lnTo>
                  <a:lnTo>
                    <a:pt x="6667500" y="1433741"/>
                  </a:lnTo>
                  <a:close/>
                </a:path>
                <a:path w="20032980" h="8633460">
                  <a:moveTo>
                    <a:pt x="6667500" y="0"/>
                  </a:moveTo>
                  <a:lnTo>
                    <a:pt x="3318306" y="0"/>
                  </a:lnTo>
                  <a:lnTo>
                    <a:pt x="3318306" y="1430591"/>
                  </a:lnTo>
                  <a:lnTo>
                    <a:pt x="6667500" y="1430591"/>
                  </a:lnTo>
                  <a:lnTo>
                    <a:pt x="6667500" y="0"/>
                  </a:lnTo>
                  <a:close/>
                </a:path>
                <a:path w="20032980" h="8633460">
                  <a:moveTo>
                    <a:pt x="9040635" y="7287958"/>
                  </a:moveTo>
                  <a:lnTo>
                    <a:pt x="6670649" y="7287958"/>
                  </a:lnTo>
                  <a:lnTo>
                    <a:pt x="6670649" y="8632876"/>
                  </a:lnTo>
                  <a:lnTo>
                    <a:pt x="9040635" y="8632876"/>
                  </a:lnTo>
                  <a:lnTo>
                    <a:pt x="9040635" y="7287958"/>
                  </a:lnTo>
                  <a:close/>
                </a:path>
                <a:path w="20032980" h="8633460">
                  <a:moveTo>
                    <a:pt x="9040635" y="5939879"/>
                  </a:moveTo>
                  <a:lnTo>
                    <a:pt x="6670649" y="5939879"/>
                  </a:lnTo>
                  <a:lnTo>
                    <a:pt x="6670649" y="7284809"/>
                  </a:lnTo>
                  <a:lnTo>
                    <a:pt x="9040635" y="7284809"/>
                  </a:lnTo>
                  <a:lnTo>
                    <a:pt x="9040635" y="5939879"/>
                  </a:lnTo>
                  <a:close/>
                </a:path>
                <a:path w="20032980" h="8633460">
                  <a:moveTo>
                    <a:pt x="9040635" y="4591812"/>
                  </a:moveTo>
                  <a:lnTo>
                    <a:pt x="6670649" y="4591812"/>
                  </a:lnTo>
                  <a:lnTo>
                    <a:pt x="6670649" y="5936729"/>
                  </a:lnTo>
                  <a:lnTo>
                    <a:pt x="9040635" y="5936729"/>
                  </a:lnTo>
                  <a:lnTo>
                    <a:pt x="9040635" y="4591812"/>
                  </a:lnTo>
                  <a:close/>
                </a:path>
                <a:path w="20032980" h="8633460">
                  <a:moveTo>
                    <a:pt x="9040635" y="3243732"/>
                  </a:moveTo>
                  <a:lnTo>
                    <a:pt x="6670649" y="3243732"/>
                  </a:lnTo>
                  <a:lnTo>
                    <a:pt x="6670649" y="4588649"/>
                  </a:lnTo>
                  <a:lnTo>
                    <a:pt x="9040635" y="4588649"/>
                  </a:lnTo>
                  <a:lnTo>
                    <a:pt x="9040635" y="3243732"/>
                  </a:lnTo>
                  <a:close/>
                </a:path>
                <a:path w="20032980" h="8633460">
                  <a:moveTo>
                    <a:pt x="9040635" y="1433741"/>
                  </a:moveTo>
                  <a:lnTo>
                    <a:pt x="6670649" y="1433741"/>
                  </a:lnTo>
                  <a:lnTo>
                    <a:pt x="6670649" y="3240582"/>
                  </a:lnTo>
                  <a:lnTo>
                    <a:pt x="9040635" y="3240582"/>
                  </a:lnTo>
                  <a:lnTo>
                    <a:pt x="9040635" y="1433741"/>
                  </a:lnTo>
                  <a:close/>
                </a:path>
                <a:path w="20032980" h="8633460">
                  <a:moveTo>
                    <a:pt x="9040635" y="0"/>
                  </a:moveTo>
                  <a:lnTo>
                    <a:pt x="6670649" y="0"/>
                  </a:lnTo>
                  <a:lnTo>
                    <a:pt x="6670649" y="1430591"/>
                  </a:lnTo>
                  <a:lnTo>
                    <a:pt x="9040635" y="1430591"/>
                  </a:lnTo>
                  <a:lnTo>
                    <a:pt x="9040635" y="0"/>
                  </a:lnTo>
                  <a:close/>
                </a:path>
                <a:path w="20032980" h="8633460">
                  <a:moveTo>
                    <a:pt x="14366126" y="7287958"/>
                  </a:moveTo>
                  <a:lnTo>
                    <a:pt x="9043784" y="7287958"/>
                  </a:lnTo>
                  <a:lnTo>
                    <a:pt x="9043784" y="8632876"/>
                  </a:lnTo>
                  <a:lnTo>
                    <a:pt x="14366126" y="8632876"/>
                  </a:lnTo>
                  <a:lnTo>
                    <a:pt x="14366126" y="7287958"/>
                  </a:lnTo>
                  <a:close/>
                </a:path>
                <a:path w="20032980" h="8633460">
                  <a:moveTo>
                    <a:pt x="14366126" y="5939879"/>
                  </a:moveTo>
                  <a:lnTo>
                    <a:pt x="9043784" y="5939879"/>
                  </a:lnTo>
                  <a:lnTo>
                    <a:pt x="9043784" y="7284809"/>
                  </a:lnTo>
                  <a:lnTo>
                    <a:pt x="14366126" y="7284809"/>
                  </a:lnTo>
                  <a:lnTo>
                    <a:pt x="14366126" y="5939879"/>
                  </a:lnTo>
                  <a:close/>
                </a:path>
                <a:path w="20032980" h="8633460">
                  <a:moveTo>
                    <a:pt x="14366126" y="4591812"/>
                  </a:moveTo>
                  <a:lnTo>
                    <a:pt x="9043784" y="4591812"/>
                  </a:lnTo>
                  <a:lnTo>
                    <a:pt x="9043784" y="5936729"/>
                  </a:lnTo>
                  <a:lnTo>
                    <a:pt x="14366126" y="5936729"/>
                  </a:lnTo>
                  <a:lnTo>
                    <a:pt x="14366126" y="4591812"/>
                  </a:lnTo>
                  <a:close/>
                </a:path>
                <a:path w="20032980" h="8633460">
                  <a:moveTo>
                    <a:pt x="14366126" y="3243732"/>
                  </a:moveTo>
                  <a:lnTo>
                    <a:pt x="9043784" y="3243732"/>
                  </a:lnTo>
                  <a:lnTo>
                    <a:pt x="9043784" y="4588649"/>
                  </a:lnTo>
                  <a:lnTo>
                    <a:pt x="14366126" y="4588649"/>
                  </a:lnTo>
                  <a:lnTo>
                    <a:pt x="14366126" y="3243732"/>
                  </a:lnTo>
                  <a:close/>
                </a:path>
                <a:path w="20032980" h="8633460">
                  <a:moveTo>
                    <a:pt x="14366126" y="1433741"/>
                  </a:moveTo>
                  <a:lnTo>
                    <a:pt x="9043784" y="1433741"/>
                  </a:lnTo>
                  <a:lnTo>
                    <a:pt x="9043784" y="3240582"/>
                  </a:lnTo>
                  <a:lnTo>
                    <a:pt x="14366126" y="3240582"/>
                  </a:lnTo>
                  <a:lnTo>
                    <a:pt x="14366126" y="1433741"/>
                  </a:lnTo>
                  <a:close/>
                </a:path>
                <a:path w="20032980" h="8633460">
                  <a:moveTo>
                    <a:pt x="14366126" y="0"/>
                  </a:moveTo>
                  <a:lnTo>
                    <a:pt x="9043784" y="0"/>
                  </a:lnTo>
                  <a:lnTo>
                    <a:pt x="9043784" y="1430591"/>
                  </a:lnTo>
                  <a:lnTo>
                    <a:pt x="14366126" y="1430591"/>
                  </a:lnTo>
                  <a:lnTo>
                    <a:pt x="14366126" y="0"/>
                  </a:lnTo>
                  <a:close/>
                </a:path>
                <a:path w="20032980" h="8633460">
                  <a:moveTo>
                    <a:pt x="16711333" y="7287958"/>
                  </a:moveTo>
                  <a:lnTo>
                    <a:pt x="14369288" y="7287958"/>
                  </a:lnTo>
                  <a:lnTo>
                    <a:pt x="14369288" y="8632876"/>
                  </a:lnTo>
                  <a:lnTo>
                    <a:pt x="16711333" y="8632876"/>
                  </a:lnTo>
                  <a:lnTo>
                    <a:pt x="16711333" y="7287958"/>
                  </a:lnTo>
                  <a:close/>
                </a:path>
                <a:path w="20032980" h="8633460">
                  <a:moveTo>
                    <a:pt x="16711333" y="5939879"/>
                  </a:moveTo>
                  <a:lnTo>
                    <a:pt x="14369288" y="5939879"/>
                  </a:lnTo>
                  <a:lnTo>
                    <a:pt x="14369288" y="7284809"/>
                  </a:lnTo>
                  <a:lnTo>
                    <a:pt x="16711333" y="7284809"/>
                  </a:lnTo>
                  <a:lnTo>
                    <a:pt x="16711333" y="5939879"/>
                  </a:lnTo>
                  <a:close/>
                </a:path>
                <a:path w="20032980" h="8633460">
                  <a:moveTo>
                    <a:pt x="16711333" y="4591812"/>
                  </a:moveTo>
                  <a:lnTo>
                    <a:pt x="14369288" y="4591812"/>
                  </a:lnTo>
                  <a:lnTo>
                    <a:pt x="14369288" y="5936729"/>
                  </a:lnTo>
                  <a:lnTo>
                    <a:pt x="16711333" y="5936729"/>
                  </a:lnTo>
                  <a:lnTo>
                    <a:pt x="16711333" y="4591812"/>
                  </a:lnTo>
                  <a:close/>
                </a:path>
                <a:path w="20032980" h="8633460">
                  <a:moveTo>
                    <a:pt x="16711333" y="3243732"/>
                  </a:moveTo>
                  <a:lnTo>
                    <a:pt x="14369288" y="3243732"/>
                  </a:lnTo>
                  <a:lnTo>
                    <a:pt x="14369288" y="4588649"/>
                  </a:lnTo>
                  <a:lnTo>
                    <a:pt x="16711333" y="4588649"/>
                  </a:lnTo>
                  <a:lnTo>
                    <a:pt x="16711333" y="3243732"/>
                  </a:lnTo>
                  <a:close/>
                </a:path>
                <a:path w="20032980" h="8633460">
                  <a:moveTo>
                    <a:pt x="16711333" y="1433741"/>
                  </a:moveTo>
                  <a:lnTo>
                    <a:pt x="14369288" y="1433741"/>
                  </a:lnTo>
                  <a:lnTo>
                    <a:pt x="14369288" y="3240582"/>
                  </a:lnTo>
                  <a:lnTo>
                    <a:pt x="16711333" y="3240582"/>
                  </a:lnTo>
                  <a:lnTo>
                    <a:pt x="16711333" y="1433741"/>
                  </a:lnTo>
                  <a:close/>
                </a:path>
                <a:path w="20032980" h="8633460">
                  <a:moveTo>
                    <a:pt x="16711333" y="0"/>
                  </a:moveTo>
                  <a:lnTo>
                    <a:pt x="14369288" y="0"/>
                  </a:lnTo>
                  <a:lnTo>
                    <a:pt x="14369288" y="1430591"/>
                  </a:lnTo>
                  <a:lnTo>
                    <a:pt x="16711333" y="1430591"/>
                  </a:lnTo>
                  <a:lnTo>
                    <a:pt x="16711333" y="0"/>
                  </a:lnTo>
                  <a:close/>
                </a:path>
                <a:path w="20032980" h="8633460">
                  <a:moveTo>
                    <a:pt x="20032371" y="7287958"/>
                  </a:moveTo>
                  <a:lnTo>
                    <a:pt x="16714483" y="7287958"/>
                  </a:lnTo>
                  <a:lnTo>
                    <a:pt x="16714483" y="8632876"/>
                  </a:lnTo>
                  <a:lnTo>
                    <a:pt x="20032371" y="8632876"/>
                  </a:lnTo>
                  <a:lnTo>
                    <a:pt x="20032371" y="7287958"/>
                  </a:lnTo>
                  <a:close/>
                </a:path>
                <a:path w="20032980" h="8633460">
                  <a:moveTo>
                    <a:pt x="20032371" y="5939879"/>
                  </a:moveTo>
                  <a:lnTo>
                    <a:pt x="16714483" y="5939879"/>
                  </a:lnTo>
                  <a:lnTo>
                    <a:pt x="16714483" y="7284809"/>
                  </a:lnTo>
                  <a:lnTo>
                    <a:pt x="20032371" y="7284809"/>
                  </a:lnTo>
                  <a:lnTo>
                    <a:pt x="20032371" y="5939879"/>
                  </a:lnTo>
                  <a:close/>
                </a:path>
                <a:path w="20032980" h="8633460">
                  <a:moveTo>
                    <a:pt x="20032371" y="4591812"/>
                  </a:moveTo>
                  <a:lnTo>
                    <a:pt x="16714483" y="4591812"/>
                  </a:lnTo>
                  <a:lnTo>
                    <a:pt x="16714483" y="5936729"/>
                  </a:lnTo>
                  <a:lnTo>
                    <a:pt x="20032371" y="5936729"/>
                  </a:lnTo>
                  <a:lnTo>
                    <a:pt x="20032371" y="4591812"/>
                  </a:lnTo>
                  <a:close/>
                </a:path>
                <a:path w="20032980" h="8633460">
                  <a:moveTo>
                    <a:pt x="20032371" y="3243732"/>
                  </a:moveTo>
                  <a:lnTo>
                    <a:pt x="16714483" y="3243732"/>
                  </a:lnTo>
                  <a:lnTo>
                    <a:pt x="16714483" y="4588649"/>
                  </a:lnTo>
                  <a:lnTo>
                    <a:pt x="20032371" y="4588649"/>
                  </a:lnTo>
                  <a:lnTo>
                    <a:pt x="20032371" y="3243732"/>
                  </a:lnTo>
                  <a:close/>
                </a:path>
                <a:path w="20032980" h="8633460">
                  <a:moveTo>
                    <a:pt x="20032371" y="1433741"/>
                  </a:moveTo>
                  <a:lnTo>
                    <a:pt x="16714483" y="1433741"/>
                  </a:lnTo>
                  <a:lnTo>
                    <a:pt x="16714483" y="3240582"/>
                  </a:lnTo>
                  <a:lnTo>
                    <a:pt x="20032371" y="3240582"/>
                  </a:lnTo>
                  <a:lnTo>
                    <a:pt x="20032371" y="1433741"/>
                  </a:lnTo>
                  <a:close/>
                </a:path>
                <a:path w="20032980" h="8633460">
                  <a:moveTo>
                    <a:pt x="20032371" y="0"/>
                  </a:moveTo>
                  <a:lnTo>
                    <a:pt x="16714483" y="0"/>
                  </a:lnTo>
                  <a:lnTo>
                    <a:pt x="16714483" y="1430591"/>
                  </a:lnTo>
                  <a:lnTo>
                    <a:pt x="20032371" y="1430591"/>
                  </a:lnTo>
                  <a:lnTo>
                    <a:pt x="200323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74" y="1736888"/>
              <a:ext cx="20035520" cy="0"/>
            </a:xfrm>
            <a:custGeom>
              <a:avLst/>
              <a:gdLst/>
              <a:ahLst/>
              <a:cxnLst/>
              <a:rect l="l" t="t" r="r" b="b"/>
              <a:pathLst>
                <a:path w="20035520">
                  <a:moveTo>
                    <a:pt x="0" y="0"/>
                  </a:moveTo>
                  <a:lnTo>
                    <a:pt x="20035523" y="0"/>
                  </a:lnTo>
                </a:path>
              </a:pathLst>
            </a:custGeom>
            <a:ln w="9457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074" y="3170633"/>
              <a:ext cx="20035520" cy="0"/>
            </a:xfrm>
            <a:custGeom>
              <a:avLst/>
              <a:gdLst/>
              <a:ahLst/>
              <a:cxnLst/>
              <a:rect l="l" t="t" r="r" b="b"/>
              <a:pathLst>
                <a:path w="20035520">
                  <a:moveTo>
                    <a:pt x="0" y="0"/>
                  </a:moveTo>
                  <a:lnTo>
                    <a:pt x="20035523" y="0"/>
                  </a:lnTo>
                </a:path>
              </a:pathLst>
            </a:custGeom>
            <a:ln w="9457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074" y="4980621"/>
              <a:ext cx="20035520" cy="0"/>
            </a:xfrm>
            <a:custGeom>
              <a:avLst/>
              <a:gdLst/>
              <a:ahLst/>
              <a:cxnLst/>
              <a:rect l="l" t="t" r="r" b="b"/>
              <a:pathLst>
                <a:path w="20035520">
                  <a:moveTo>
                    <a:pt x="0" y="0"/>
                  </a:moveTo>
                  <a:lnTo>
                    <a:pt x="20035523" y="0"/>
                  </a:lnTo>
                </a:path>
              </a:pathLst>
            </a:custGeom>
            <a:ln w="9457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074" y="6328697"/>
              <a:ext cx="20035520" cy="0"/>
            </a:xfrm>
            <a:custGeom>
              <a:avLst/>
              <a:gdLst/>
              <a:ahLst/>
              <a:cxnLst/>
              <a:rect l="l" t="t" r="r" b="b"/>
              <a:pathLst>
                <a:path w="20035520">
                  <a:moveTo>
                    <a:pt x="0" y="0"/>
                  </a:moveTo>
                  <a:lnTo>
                    <a:pt x="20035523" y="0"/>
                  </a:lnTo>
                </a:path>
              </a:pathLst>
            </a:custGeom>
            <a:ln w="9457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074" y="7676772"/>
              <a:ext cx="20035520" cy="0"/>
            </a:xfrm>
            <a:custGeom>
              <a:avLst/>
              <a:gdLst/>
              <a:ahLst/>
              <a:cxnLst/>
              <a:rect l="l" t="t" r="r" b="b"/>
              <a:pathLst>
                <a:path w="20035520">
                  <a:moveTo>
                    <a:pt x="0" y="0"/>
                  </a:moveTo>
                  <a:lnTo>
                    <a:pt x="20035523" y="0"/>
                  </a:lnTo>
                </a:path>
              </a:pathLst>
            </a:custGeom>
            <a:ln w="9457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074" y="9024848"/>
              <a:ext cx="20035520" cy="0"/>
            </a:xfrm>
            <a:custGeom>
              <a:avLst/>
              <a:gdLst/>
              <a:ahLst/>
              <a:cxnLst/>
              <a:rect l="l" t="t" r="r" b="b"/>
              <a:pathLst>
                <a:path w="20035520">
                  <a:moveTo>
                    <a:pt x="0" y="0"/>
                  </a:moveTo>
                  <a:lnTo>
                    <a:pt x="20035523" y="0"/>
                  </a:lnTo>
                </a:path>
              </a:pathLst>
            </a:custGeom>
            <a:ln w="9457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65233" y="8"/>
              <a:ext cx="13406119" cy="10374630"/>
            </a:xfrm>
            <a:custGeom>
              <a:avLst/>
              <a:gdLst/>
              <a:ahLst/>
              <a:cxnLst/>
              <a:rect l="l" t="t" r="r" b="b"/>
              <a:pathLst>
                <a:path w="13406119" h="10374630">
                  <a:moveTo>
                    <a:pt x="9448" y="0"/>
                  </a:moveTo>
                  <a:lnTo>
                    <a:pt x="0" y="0"/>
                  </a:lnTo>
                  <a:lnTo>
                    <a:pt x="0" y="10374503"/>
                  </a:lnTo>
                  <a:lnTo>
                    <a:pt x="9448" y="10374503"/>
                  </a:lnTo>
                  <a:lnTo>
                    <a:pt x="9448" y="0"/>
                  </a:lnTo>
                  <a:close/>
                </a:path>
                <a:path w="13406119" h="10374630">
                  <a:moveTo>
                    <a:pt x="3361791" y="0"/>
                  </a:moveTo>
                  <a:lnTo>
                    <a:pt x="3352342" y="0"/>
                  </a:lnTo>
                  <a:lnTo>
                    <a:pt x="3352342" y="10374503"/>
                  </a:lnTo>
                  <a:lnTo>
                    <a:pt x="3361791" y="10374503"/>
                  </a:lnTo>
                  <a:lnTo>
                    <a:pt x="3361791" y="0"/>
                  </a:lnTo>
                  <a:close/>
                </a:path>
                <a:path w="13406119" h="10374630">
                  <a:moveTo>
                    <a:pt x="5734939" y="0"/>
                  </a:moveTo>
                  <a:lnTo>
                    <a:pt x="5725477" y="0"/>
                  </a:lnTo>
                  <a:lnTo>
                    <a:pt x="5725477" y="10374503"/>
                  </a:lnTo>
                  <a:lnTo>
                    <a:pt x="5734939" y="10374503"/>
                  </a:lnTo>
                  <a:lnTo>
                    <a:pt x="5734939" y="0"/>
                  </a:lnTo>
                  <a:close/>
                </a:path>
                <a:path w="13406119" h="10374630">
                  <a:moveTo>
                    <a:pt x="11060430" y="0"/>
                  </a:moveTo>
                  <a:lnTo>
                    <a:pt x="11050969" y="0"/>
                  </a:lnTo>
                  <a:lnTo>
                    <a:pt x="11050969" y="10374503"/>
                  </a:lnTo>
                  <a:lnTo>
                    <a:pt x="11060430" y="10374503"/>
                  </a:lnTo>
                  <a:lnTo>
                    <a:pt x="11060430" y="0"/>
                  </a:lnTo>
                  <a:close/>
                </a:path>
                <a:path w="13406119" h="10374630">
                  <a:moveTo>
                    <a:pt x="13405638" y="0"/>
                  </a:moveTo>
                  <a:lnTo>
                    <a:pt x="13396176" y="0"/>
                  </a:lnTo>
                  <a:lnTo>
                    <a:pt x="13396176" y="10374503"/>
                  </a:lnTo>
                  <a:lnTo>
                    <a:pt x="13405638" y="10374503"/>
                  </a:lnTo>
                  <a:lnTo>
                    <a:pt x="13405638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651" y="0"/>
              <a:ext cx="20035520" cy="10373360"/>
            </a:xfrm>
            <a:custGeom>
              <a:avLst/>
              <a:gdLst/>
              <a:ahLst/>
              <a:cxnLst/>
              <a:rect l="l" t="t" r="r" b="b"/>
              <a:pathLst>
                <a:path w="20035520" h="10373360">
                  <a:moveTo>
                    <a:pt x="20035522" y="0"/>
                  </a:moveTo>
                  <a:lnTo>
                    <a:pt x="20035522" y="10372924"/>
                  </a:lnTo>
                  <a:lnTo>
                    <a:pt x="0" y="10372924"/>
                  </a:lnTo>
                  <a:lnTo>
                    <a:pt x="0" y="0"/>
                  </a:lnTo>
                </a:path>
              </a:pathLst>
            </a:custGeom>
            <a:ln w="9457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1134" y="338060"/>
              <a:ext cx="1699895" cy="1010919"/>
            </a:xfrm>
            <a:custGeom>
              <a:avLst/>
              <a:gdLst/>
              <a:ahLst/>
              <a:cxnLst/>
              <a:rect l="l" t="t" r="r" b="b"/>
              <a:pathLst>
                <a:path w="1699895" h="1010919">
                  <a:moveTo>
                    <a:pt x="1664113" y="1010771"/>
                  </a:moveTo>
                  <a:lnTo>
                    <a:pt x="35162" y="1010771"/>
                  </a:lnTo>
                  <a:lnTo>
                    <a:pt x="21475" y="1008013"/>
                  </a:lnTo>
                  <a:lnTo>
                    <a:pt x="10298" y="1000491"/>
                  </a:lnTo>
                  <a:lnTo>
                    <a:pt x="2763" y="989335"/>
                  </a:lnTo>
                  <a:lnTo>
                    <a:pt x="0" y="975675"/>
                  </a:lnTo>
                  <a:lnTo>
                    <a:pt x="0" y="35096"/>
                  </a:lnTo>
                  <a:lnTo>
                    <a:pt x="2763" y="21435"/>
                  </a:lnTo>
                  <a:lnTo>
                    <a:pt x="10298" y="10279"/>
                  </a:lnTo>
                  <a:lnTo>
                    <a:pt x="21475" y="2758"/>
                  </a:lnTo>
                  <a:lnTo>
                    <a:pt x="35162" y="0"/>
                  </a:lnTo>
                  <a:lnTo>
                    <a:pt x="1664113" y="0"/>
                  </a:lnTo>
                  <a:lnTo>
                    <a:pt x="1677800" y="2758"/>
                  </a:lnTo>
                  <a:lnTo>
                    <a:pt x="1688977" y="10279"/>
                  </a:lnTo>
                  <a:lnTo>
                    <a:pt x="1696512" y="21435"/>
                  </a:lnTo>
                  <a:lnTo>
                    <a:pt x="1699276" y="35096"/>
                  </a:lnTo>
                  <a:lnTo>
                    <a:pt x="1699276" y="975675"/>
                  </a:lnTo>
                  <a:lnTo>
                    <a:pt x="1696512" y="989335"/>
                  </a:lnTo>
                  <a:lnTo>
                    <a:pt x="1688977" y="1000491"/>
                  </a:lnTo>
                  <a:lnTo>
                    <a:pt x="1677800" y="1008013"/>
                  </a:lnTo>
                  <a:lnTo>
                    <a:pt x="1664113" y="10107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1134" y="338060"/>
              <a:ext cx="1699895" cy="1010919"/>
            </a:xfrm>
            <a:custGeom>
              <a:avLst/>
              <a:gdLst/>
              <a:ahLst/>
              <a:cxnLst/>
              <a:rect l="l" t="t" r="r" b="b"/>
              <a:pathLst>
                <a:path w="1699895" h="1010919">
                  <a:moveTo>
                    <a:pt x="1664113" y="0"/>
                  </a:moveTo>
                  <a:lnTo>
                    <a:pt x="35162" y="0"/>
                  </a:lnTo>
                  <a:lnTo>
                    <a:pt x="21475" y="2758"/>
                  </a:lnTo>
                  <a:lnTo>
                    <a:pt x="10298" y="10279"/>
                  </a:lnTo>
                  <a:lnTo>
                    <a:pt x="2763" y="21435"/>
                  </a:lnTo>
                  <a:lnTo>
                    <a:pt x="0" y="35096"/>
                  </a:lnTo>
                  <a:lnTo>
                    <a:pt x="0" y="975675"/>
                  </a:lnTo>
                  <a:lnTo>
                    <a:pt x="2763" y="989335"/>
                  </a:lnTo>
                  <a:lnTo>
                    <a:pt x="10298" y="1000491"/>
                  </a:lnTo>
                  <a:lnTo>
                    <a:pt x="21475" y="1008013"/>
                  </a:lnTo>
                  <a:lnTo>
                    <a:pt x="35162" y="1010771"/>
                  </a:lnTo>
                  <a:lnTo>
                    <a:pt x="1664113" y="1010771"/>
                  </a:lnTo>
                  <a:lnTo>
                    <a:pt x="1677800" y="1008013"/>
                  </a:lnTo>
                  <a:lnTo>
                    <a:pt x="1688977" y="1000491"/>
                  </a:lnTo>
                  <a:lnTo>
                    <a:pt x="1696512" y="989335"/>
                  </a:lnTo>
                  <a:lnTo>
                    <a:pt x="1699276" y="975675"/>
                  </a:lnTo>
                  <a:lnTo>
                    <a:pt x="1699276" y="35096"/>
                  </a:lnTo>
                  <a:lnTo>
                    <a:pt x="1696512" y="21435"/>
                  </a:lnTo>
                  <a:lnTo>
                    <a:pt x="1688977" y="10279"/>
                  </a:lnTo>
                  <a:lnTo>
                    <a:pt x="1677800" y="2758"/>
                  </a:lnTo>
                  <a:lnTo>
                    <a:pt x="1664113" y="0"/>
                  </a:lnTo>
                  <a:close/>
                </a:path>
              </a:pathLst>
            </a:custGeom>
            <a:ln w="22068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56662" y="357923"/>
            <a:ext cx="1616710" cy="9423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495934">
              <a:lnSpc>
                <a:spcPct val="100499"/>
              </a:lnSpc>
              <a:spcBef>
                <a:spcPts val="85"/>
              </a:spcBef>
            </a:pPr>
            <a:r>
              <a:rPr sz="1200" b="1" spc="-10" dirty="0">
                <a:solidFill>
                  <a:srgbClr val="1F1F1F"/>
                </a:solidFill>
                <a:latin typeface="Trebuchet MS"/>
                <a:cs typeface="Trebuchet MS"/>
              </a:rPr>
              <a:t>Scenario: </a:t>
            </a:r>
            <a:r>
              <a:rPr sz="1200" b="1" dirty="0">
                <a:solidFill>
                  <a:srgbClr val="1F1F1F"/>
                </a:solidFill>
                <a:latin typeface="Trebuchet MS"/>
                <a:cs typeface="Trebuchet MS"/>
              </a:rPr>
              <a:t>Upload</a:t>
            </a:r>
            <a:r>
              <a:rPr sz="1200" b="1" spc="-6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1F1F1F"/>
                </a:solidFill>
                <a:latin typeface="Trebuchet MS"/>
                <a:cs typeface="Trebuchet MS"/>
              </a:rPr>
              <a:t>image</a:t>
            </a:r>
            <a:r>
              <a:rPr sz="1200" b="1" spc="-5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1F1F1F"/>
                </a:solidFill>
                <a:latin typeface="Trebuchet MS"/>
                <a:cs typeface="Trebuchet MS"/>
              </a:rPr>
              <a:t>of</a:t>
            </a:r>
            <a:r>
              <a:rPr sz="1200" b="1" spc="-5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1200" b="1" spc="-25" dirty="0">
                <a:solidFill>
                  <a:srgbClr val="1F1F1F"/>
                </a:solidFill>
                <a:latin typeface="Trebuchet MS"/>
                <a:cs typeface="Trebuchet MS"/>
              </a:rPr>
              <a:t>any </a:t>
            </a:r>
            <a:r>
              <a:rPr sz="1200" b="1" spc="-45" dirty="0">
                <a:solidFill>
                  <a:srgbClr val="1F1F1F"/>
                </a:solidFill>
                <a:latin typeface="Trebuchet MS"/>
                <a:cs typeface="Trebuchet MS"/>
              </a:rPr>
              <a:t>type</a:t>
            </a:r>
            <a:r>
              <a:rPr sz="1200" b="1" spc="-5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1F1F1F"/>
                </a:solidFill>
                <a:latin typeface="Trebuchet MS"/>
                <a:cs typeface="Trebuchet MS"/>
              </a:rPr>
              <a:t>of</a:t>
            </a:r>
            <a:r>
              <a:rPr sz="1200" b="1" spc="-4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1200" b="1" spc="-70" dirty="0">
                <a:solidFill>
                  <a:srgbClr val="1F1F1F"/>
                </a:solidFill>
                <a:latin typeface="Trebuchet MS"/>
                <a:cs typeface="Trebuchet MS"/>
              </a:rPr>
              <a:t>rice,</a:t>
            </a:r>
            <a:r>
              <a:rPr sz="1200" b="1" spc="-5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1F1F1F"/>
                </a:solidFill>
                <a:latin typeface="Trebuchet MS"/>
                <a:cs typeface="Trebuchet MS"/>
              </a:rPr>
              <a:t>processing </a:t>
            </a:r>
            <a:r>
              <a:rPr sz="1200" b="1" dirty="0">
                <a:solidFill>
                  <a:srgbClr val="1F1F1F"/>
                </a:solidFill>
                <a:latin typeface="Trebuchet MS"/>
                <a:cs typeface="Trebuchet MS"/>
              </a:rPr>
              <a:t>and</a:t>
            </a:r>
            <a:r>
              <a:rPr sz="1200" b="1" spc="-6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1F1F1F"/>
                </a:solidFill>
                <a:latin typeface="Trebuchet MS"/>
                <a:cs typeface="Trebuchet MS"/>
              </a:rPr>
              <a:t>see</a:t>
            </a:r>
            <a:r>
              <a:rPr sz="1200" b="1" spc="-6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1200" b="1" spc="-25" dirty="0">
                <a:solidFill>
                  <a:srgbClr val="1F1F1F"/>
                </a:solidFill>
                <a:latin typeface="Trebuchet MS"/>
                <a:cs typeface="Trebuchet MS"/>
              </a:rPr>
              <a:t>results</a:t>
            </a:r>
            <a:r>
              <a:rPr sz="1200" b="1" spc="-6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1F1F1F"/>
                </a:solidFill>
                <a:latin typeface="Trebuchet MS"/>
                <a:cs typeface="Trebuchet MS"/>
              </a:rPr>
              <a:t>of</a:t>
            </a:r>
            <a:r>
              <a:rPr sz="1200" b="1" spc="-6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1200" b="1" spc="-25" dirty="0">
                <a:solidFill>
                  <a:srgbClr val="1F1F1F"/>
                </a:solidFill>
                <a:latin typeface="Trebuchet MS"/>
                <a:cs typeface="Trebuchet MS"/>
              </a:rPr>
              <a:t>what</a:t>
            </a:r>
            <a:endParaRPr sz="1200">
              <a:latin typeface="Trebuchet MS"/>
              <a:cs typeface="Trebuchet MS"/>
            </a:endParaRPr>
          </a:p>
          <a:p>
            <a:pPr marL="285750">
              <a:lnSpc>
                <a:spcPct val="100000"/>
              </a:lnSpc>
              <a:spcBef>
                <a:spcPts val="5"/>
              </a:spcBef>
            </a:pPr>
            <a:r>
              <a:rPr sz="1200" b="1" spc="-45" dirty="0">
                <a:solidFill>
                  <a:srgbClr val="1F1F1F"/>
                </a:solidFill>
                <a:latin typeface="Trebuchet MS"/>
                <a:cs typeface="Trebuchet MS"/>
              </a:rPr>
              <a:t>type</a:t>
            </a:r>
            <a:r>
              <a:rPr sz="1200" b="1" spc="-5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1F1F1F"/>
                </a:solidFill>
                <a:latin typeface="Trebuchet MS"/>
                <a:cs typeface="Trebuchet MS"/>
              </a:rPr>
              <a:t>of</a:t>
            </a:r>
            <a:r>
              <a:rPr sz="1200" b="1" spc="-50" dirty="0">
                <a:solidFill>
                  <a:srgbClr val="1F1F1F"/>
                </a:solidFill>
                <a:latin typeface="Trebuchet MS"/>
                <a:cs typeface="Trebuchet MS"/>
              </a:rPr>
              <a:t> rice </a:t>
            </a:r>
            <a:r>
              <a:rPr sz="1200" b="1" spc="-75" dirty="0">
                <a:solidFill>
                  <a:srgbClr val="1F1F1F"/>
                </a:solidFill>
                <a:latin typeface="Trebuchet MS"/>
                <a:cs typeface="Trebuchet MS"/>
              </a:rPr>
              <a:t>it</a:t>
            </a:r>
            <a:r>
              <a:rPr sz="1200" b="1" spc="-4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1200" b="1" spc="-25" dirty="0">
                <a:solidFill>
                  <a:srgbClr val="1F1F1F"/>
                </a:solidFill>
                <a:latin typeface="Trebuchet MS"/>
                <a:cs typeface="Trebuchet MS"/>
              </a:rPr>
              <a:t>is.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30846" y="696515"/>
            <a:ext cx="1459230" cy="71628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450" b="1" spc="-10" dirty="0">
                <a:latin typeface="Trebuchet MS"/>
                <a:cs typeface="Trebuchet MS"/>
              </a:rPr>
              <a:t>Entice</a:t>
            </a:r>
            <a:endParaRPr sz="14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60"/>
              </a:spcBef>
            </a:pPr>
            <a:r>
              <a:rPr sz="900" dirty="0">
                <a:solidFill>
                  <a:srgbClr val="1F1F1F"/>
                </a:solidFill>
                <a:latin typeface="Trebuchet MS"/>
                <a:cs typeface="Trebuchet MS"/>
              </a:rPr>
              <a:t>How</a:t>
            </a:r>
            <a:r>
              <a:rPr sz="900" spc="3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1F1F"/>
                </a:solidFill>
                <a:latin typeface="Trebuchet MS"/>
                <a:cs typeface="Trebuchet MS"/>
              </a:rPr>
              <a:t>does</a:t>
            </a:r>
            <a:r>
              <a:rPr sz="900" spc="4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1F1F1F"/>
                </a:solidFill>
                <a:latin typeface="Trebuchet MS"/>
                <a:cs typeface="Trebuchet MS"/>
              </a:rPr>
              <a:t>someone</a:t>
            </a:r>
            <a:r>
              <a:rPr sz="900" spc="4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1F1F1F"/>
                </a:solidFill>
                <a:latin typeface="Trebuchet MS"/>
                <a:cs typeface="Trebuchet MS"/>
              </a:rPr>
              <a:t>become </a:t>
            </a:r>
            <a:r>
              <a:rPr sz="900" spc="-20" dirty="0">
                <a:solidFill>
                  <a:srgbClr val="1F1F1F"/>
                </a:solidFill>
                <a:latin typeface="Trebuchet MS"/>
                <a:cs typeface="Trebuchet MS"/>
              </a:rPr>
              <a:t>aware </a:t>
            </a:r>
            <a:r>
              <a:rPr sz="900" spc="-40" dirty="0">
                <a:solidFill>
                  <a:srgbClr val="1F1F1F"/>
                </a:solidFill>
                <a:latin typeface="Trebuchet MS"/>
                <a:cs typeface="Trebuchet MS"/>
              </a:rPr>
              <a:t>of</a:t>
            </a:r>
            <a:r>
              <a:rPr sz="900" spc="-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900" spc="-35" dirty="0">
                <a:solidFill>
                  <a:srgbClr val="1F1F1F"/>
                </a:solidFill>
                <a:latin typeface="Trebuchet MS"/>
                <a:cs typeface="Trebuchet MS"/>
              </a:rPr>
              <a:t>this</a:t>
            </a:r>
            <a:r>
              <a:rPr sz="900" spc="-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1F1F1F"/>
                </a:solidFill>
                <a:latin typeface="Trebuchet MS"/>
                <a:cs typeface="Trebuchet MS"/>
              </a:rPr>
              <a:t>service?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63657" y="328869"/>
            <a:ext cx="377825" cy="451484"/>
          </a:xfrm>
          <a:custGeom>
            <a:avLst/>
            <a:gdLst/>
            <a:ahLst/>
            <a:cxnLst/>
            <a:rect l="l" t="t" r="r" b="b"/>
            <a:pathLst>
              <a:path w="377825" h="451484">
                <a:moveTo>
                  <a:pt x="343590" y="377625"/>
                </a:moveTo>
                <a:lnTo>
                  <a:pt x="34061" y="377625"/>
                </a:lnTo>
                <a:lnTo>
                  <a:pt x="20838" y="374936"/>
                </a:lnTo>
                <a:lnTo>
                  <a:pt x="10008" y="367617"/>
                </a:lnTo>
                <a:lnTo>
                  <a:pt x="2688" y="356786"/>
                </a:lnTo>
                <a:lnTo>
                  <a:pt x="0" y="343564"/>
                </a:lnTo>
                <a:lnTo>
                  <a:pt x="0" y="34061"/>
                </a:lnTo>
                <a:lnTo>
                  <a:pt x="2694" y="20830"/>
                </a:lnTo>
                <a:lnTo>
                  <a:pt x="10019" y="10000"/>
                </a:lnTo>
                <a:lnTo>
                  <a:pt x="20853" y="2685"/>
                </a:lnTo>
                <a:lnTo>
                  <a:pt x="34061" y="0"/>
                </a:lnTo>
                <a:lnTo>
                  <a:pt x="343590" y="0"/>
                </a:lnTo>
                <a:lnTo>
                  <a:pt x="356813" y="2685"/>
                </a:lnTo>
                <a:lnTo>
                  <a:pt x="367643" y="10000"/>
                </a:lnTo>
                <a:lnTo>
                  <a:pt x="374963" y="20830"/>
                </a:lnTo>
                <a:lnTo>
                  <a:pt x="377651" y="34061"/>
                </a:lnTo>
                <a:lnTo>
                  <a:pt x="377651" y="68726"/>
                </a:lnTo>
                <a:lnTo>
                  <a:pt x="188820" y="68726"/>
                </a:lnTo>
                <a:lnTo>
                  <a:pt x="179125" y="70696"/>
                </a:lnTo>
                <a:lnTo>
                  <a:pt x="171186" y="76061"/>
                </a:lnTo>
                <a:lnTo>
                  <a:pt x="165822" y="84000"/>
                </a:lnTo>
                <a:lnTo>
                  <a:pt x="163852" y="93695"/>
                </a:lnTo>
                <a:lnTo>
                  <a:pt x="163852" y="219952"/>
                </a:lnTo>
                <a:lnTo>
                  <a:pt x="165822" y="229646"/>
                </a:lnTo>
                <a:lnTo>
                  <a:pt x="171186" y="237586"/>
                </a:lnTo>
                <a:lnTo>
                  <a:pt x="179125" y="242950"/>
                </a:lnTo>
                <a:lnTo>
                  <a:pt x="188820" y="244920"/>
                </a:lnTo>
                <a:lnTo>
                  <a:pt x="377651" y="244920"/>
                </a:lnTo>
                <a:lnTo>
                  <a:pt x="377651" y="264418"/>
                </a:lnTo>
                <a:lnTo>
                  <a:pt x="188820" y="264418"/>
                </a:lnTo>
                <a:lnTo>
                  <a:pt x="179099" y="266380"/>
                </a:lnTo>
                <a:lnTo>
                  <a:pt x="171163" y="271729"/>
                </a:lnTo>
                <a:lnTo>
                  <a:pt x="165813" y="279666"/>
                </a:lnTo>
                <a:lnTo>
                  <a:pt x="163852" y="289387"/>
                </a:lnTo>
                <a:lnTo>
                  <a:pt x="165811" y="299099"/>
                </a:lnTo>
                <a:lnTo>
                  <a:pt x="171158" y="307036"/>
                </a:lnTo>
                <a:lnTo>
                  <a:pt x="179095" y="312391"/>
                </a:lnTo>
                <a:lnTo>
                  <a:pt x="188820" y="314355"/>
                </a:lnTo>
                <a:lnTo>
                  <a:pt x="377651" y="314355"/>
                </a:lnTo>
                <a:lnTo>
                  <a:pt x="377651" y="343564"/>
                </a:lnTo>
                <a:lnTo>
                  <a:pt x="374963" y="356786"/>
                </a:lnTo>
                <a:lnTo>
                  <a:pt x="367643" y="367617"/>
                </a:lnTo>
                <a:lnTo>
                  <a:pt x="356813" y="374936"/>
                </a:lnTo>
                <a:lnTo>
                  <a:pt x="343590" y="377625"/>
                </a:lnTo>
                <a:close/>
              </a:path>
              <a:path w="377825" h="451484">
                <a:moveTo>
                  <a:pt x="377651" y="244920"/>
                </a:moveTo>
                <a:lnTo>
                  <a:pt x="188820" y="244920"/>
                </a:lnTo>
                <a:lnTo>
                  <a:pt x="198515" y="242950"/>
                </a:lnTo>
                <a:lnTo>
                  <a:pt x="206454" y="237586"/>
                </a:lnTo>
                <a:lnTo>
                  <a:pt x="211818" y="229646"/>
                </a:lnTo>
                <a:lnTo>
                  <a:pt x="213789" y="219952"/>
                </a:lnTo>
                <a:lnTo>
                  <a:pt x="213789" y="93695"/>
                </a:lnTo>
                <a:lnTo>
                  <a:pt x="211818" y="84000"/>
                </a:lnTo>
                <a:lnTo>
                  <a:pt x="206454" y="76061"/>
                </a:lnTo>
                <a:lnTo>
                  <a:pt x="198515" y="70696"/>
                </a:lnTo>
                <a:lnTo>
                  <a:pt x="188820" y="68726"/>
                </a:lnTo>
                <a:lnTo>
                  <a:pt x="377651" y="68726"/>
                </a:lnTo>
                <a:lnTo>
                  <a:pt x="377651" y="244920"/>
                </a:lnTo>
                <a:close/>
              </a:path>
              <a:path w="377825" h="451484">
                <a:moveTo>
                  <a:pt x="377651" y="314355"/>
                </a:moveTo>
                <a:lnTo>
                  <a:pt x="188820" y="314355"/>
                </a:lnTo>
                <a:lnTo>
                  <a:pt x="198541" y="312391"/>
                </a:lnTo>
                <a:lnTo>
                  <a:pt x="206477" y="307036"/>
                </a:lnTo>
                <a:lnTo>
                  <a:pt x="211827" y="299099"/>
                </a:lnTo>
                <a:lnTo>
                  <a:pt x="213789" y="289387"/>
                </a:lnTo>
                <a:lnTo>
                  <a:pt x="211827" y="279666"/>
                </a:lnTo>
                <a:lnTo>
                  <a:pt x="206477" y="271729"/>
                </a:lnTo>
                <a:lnTo>
                  <a:pt x="198541" y="266380"/>
                </a:lnTo>
                <a:lnTo>
                  <a:pt x="188820" y="264418"/>
                </a:lnTo>
                <a:lnTo>
                  <a:pt x="377651" y="264418"/>
                </a:lnTo>
                <a:lnTo>
                  <a:pt x="377651" y="314355"/>
                </a:lnTo>
                <a:close/>
              </a:path>
              <a:path w="377825" h="451484">
                <a:moveTo>
                  <a:pt x="188825" y="451388"/>
                </a:moveTo>
                <a:lnTo>
                  <a:pt x="139117" y="377625"/>
                </a:lnTo>
                <a:lnTo>
                  <a:pt x="238533" y="377625"/>
                </a:lnTo>
                <a:lnTo>
                  <a:pt x="188825" y="451388"/>
                </a:lnTo>
                <a:close/>
              </a:path>
            </a:pathLst>
          </a:custGeom>
          <a:solidFill>
            <a:srgbClr val="279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71239" y="696522"/>
            <a:ext cx="1543685" cy="71628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450" b="1" spc="-10" dirty="0">
                <a:latin typeface="Trebuchet MS"/>
                <a:cs typeface="Trebuchet MS"/>
              </a:rPr>
              <a:t>Enter</a:t>
            </a:r>
            <a:endParaRPr sz="14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60"/>
              </a:spcBef>
            </a:pPr>
            <a:r>
              <a:rPr sz="900" spc="-20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900" spc="-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24242"/>
                </a:solidFill>
                <a:latin typeface="Trebuchet MS"/>
                <a:cs typeface="Trebuchet MS"/>
              </a:rPr>
              <a:t>do</a:t>
            </a:r>
            <a:r>
              <a:rPr sz="900" spc="-3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24242"/>
                </a:solidFill>
                <a:latin typeface="Trebuchet MS"/>
                <a:cs typeface="Trebuchet MS"/>
              </a:rPr>
              <a:t>people</a:t>
            </a:r>
            <a:r>
              <a:rPr sz="900" spc="-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424242"/>
                </a:solidFill>
                <a:latin typeface="Trebuchet MS"/>
                <a:cs typeface="Trebuchet MS"/>
              </a:rPr>
              <a:t>experience</a:t>
            </a:r>
            <a:r>
              <a:rPr sz="900" spc="-3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424242"/>
                </a:solidFill>
                <a:latin typeface="Trebuchet MS"/>
                <a:cs typeface="Trebuchet MS"/>
              </a:rPr>
              <a:t>as </a:t>
            </a:r>
            <a:r>
              <a:rPr sz="900" spc="-30" dirty="0">
                <a:solidFill>
                  <a:srgbClr val="424242"/>
                </a:solidFill>
                <a:latin typeface="Trebuchet MS"/>
                <a:cs typeface="Trebuchet MS"/>
              </a:rPr>
              <a:t>they </a:t>
            </a:r>
            <a:r>
              <a:rPr sz="900" dirty="0">
                <a:solidFill>
                  <a:srgbClr val="424242"/>
                </a:solidFill>
                <a:latin typeface="Trebuchet MS"/>
                <a:cs typeface="Trebuchet MS"/>
              </a:rPr>
              <a:t>begin</a:t>
            </a:r>
            <a:r>
              <a:rPr sz="90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00" spc="-35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90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424242"/>
                </a:solidFill>
                <a:latin typeface="Trebuchet MS"/>
                <a:cs typeface="Trebuchet MS"/>
              </a:rPr>
              <a:t>process?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6358" y="302551"/>
            <a:ext cx="7041515" cy="2018664"/>
            <a:chOff x="256358" y="302551"/>
            <a:chExt cx="7041515" cy="2018664"/>
          </a:xfrm>
        </p:grpSpPr>
        <p:sp>
          <p:nvSpPr>
            <p:cNvPr id="21" name="object 21"/>
            <p:cNvSpPr/>
            <p:nvPr/>
          </p:nvSpPr>
          <p:spPr>
            <a:xfrm>
              <a:off x="6867484" y="302551"/>
              <a:ext cx="430530" cy="430530"/>
            </a:xfrm>
            <a:custGeom>
              <a:avLst/>
              <a:gdLst/>
              <a:ahLst/>
              <a:cxnLst/>
              <a:rect l="l" t="t" r="r" b="b"/>
              <a:pathLst>
                <a:path w="430529" h="430530">
                  <a:moveTo>
                    <a:pt x="174561" y="172124"/>
                  </a:moveTo>
                  <a:lnTo>
                    <a:pt x="129092" y="172124"/>
                  </a:lnTo>
                  <a:lnTo>
                    <a:pt x="129092" y="57374"/>
                  </a:lnTo>
                  <a:lnTo>
                    <a:pt x="133599" y="35036"/>
                  </a:lnTo>
                  <a:lnTo>
                    <a:pt x="145892" y="16800"/>
                  </a:lnTo>
                  <a:lnTo>
                    <a:pt x="164129" y="4507"/>
                  </a:lnTo>
                  <a:lnTo>
                    <a:pt x="186467" y="0"/>
                  </a:lnTo>
                  <a:lnTo>
                    <a:pt x="372935" y="0"/>
                  </a:lnTo>
                  <a:lnTo>
                    <a:pt x="395273" y="4507"/>
                  </a:lnTo>
                  <a:lnTo>
                    <a:pt x="413509" y="16800"/>
                  </a:lnTo>
                  <a:lnTo>
                    <a:pt x="425802" y="35036"/>
                  </a:lnTo>
                  <a:lnTo>
                    <a:pt x="430309" y="57374"/>
                  </a:lnTo>
                  <a:lnTo>
                    <a:pt x="430309" y="114749"/>
                  </a:lnTo>
                  <a:lnTo>
                    <a:pt x="215154" y="114749"/>
                  </a:lnTo>
                  <a:lnTo>
                    <a:pt x="206712" y="115571"/>
                  </a:lnTo>
                  <a:lnTo>
                    <a:pt x="173145" y="148564"/>
                  </a:lnTo>
                  <a:lnTo>
                    <a:pt x="172219" y="160411"/>
                  </a:lnTo>
                  <a:lnTo>
                    <a:pt x="174561" y="172124"/>
                  </a:lnTo>
                  <a:close/>
                </a:path>
                <a:path w="430529" h="430530">
                  <a:moveTo>
                    <a:pt x="430309" y="315560"/>
                  </a:moveTo>
                  <a:lnTo>
                    <a:pt x="215154" y="315560"/>
                  </a:lnTo>
                  <a:lnTo>
                    <a:pt x="223597" y="314738"/>
                  </a:lnTo>
                  <a:lnTo>
                    <a:pt x="231596" y="312315"/>
                  </a:lnTo>
                  <a:lnTo>
                    <a:pt x="302938" y="245563"/>
                  </a:lnTo>
                  <a:lnTo>
                    <a:pt x="315560" y="215155"/>
                  </a:lnTo>
                  <a:lnTo>
                    <a:pt x="314788" y="207230"/>
                  </a:lnTo>
                  <a:lnTo>
                    <a:pt x="314737" y="206712"/>
                  </a:lnTo>
                  <a:lnTo>
                    <a:pt x="245563" y="127371"/>
                  </a:lnTo>
                  <a:lnTo>
                    <a:pt x="215154" y="114749"/>
                  </a:lnTo>
                  <a:lnTo>
                    <a:pt x="430309" y="114749"/>
                  </a:lnTo>
                  <a:lnTo>
                    <a:pt x="430309" y="315560"/>
                  </a:lnTo>
                  <a:close/>
                </a:path>
                <a:path w="430529" h="430530">
                  <a:moveTo>
                    <a:pt x="218830" y="286873"/>
                  </a:moveTo>
                  <a:lnTo>
                    <a:pt x="211479" y="286873"/>
                  </a:lnTo>
                  <a:lnTo>
                    <a:pt x="207821" y="285475"/>
                  </a:lnTo>
                  <a:lnTo>
                    <a:pt x="199430" y="277066"/>
                  </a:lnTo>
                  <a:lnTo>
                    <a:pt x="199430" y="267976"/>
                  </a:lnTo>
                  <a:lnTo>
                    <a:pt x="237907" y="229498"/>
                  </a:lnTo>
                  <a:lnTo>
                    <a:pt x="6418" y="229498"/>
                  </a:lnTo>
                  <a:lnTo>
                    <a:pt x="0" y="223080"/>
                  </a:lnTo>
                  <a:lnTo>
                    <a:pt x="0" y="207230"/>
                  </a:lnTo>
                  <a:lnTo>
                    <a:pt x="6418" y="200811"/>
                  </a:lnTo>
                  <a:lnTo>
                    <a:pt x="237907" y="200811"/>
                  </a:lnTo>
                  <a:lnTo>
                    <a:pt x="199430" y="162316"/>
                  </a:lnTo>
                  <a:lnTo>
                    <a:pt x="199430" y="153226"/>
                  </a:lnTo>
                  <a:lnTo>
                    <a:pt x="210618" y="142037"/>
                  </a:lnTo>
                  <a:lnTo>
                    <a:pt x="219708" y="142037"/>
                  </a:lnTo>
                  <a:lnTo>
                    <a:pt x="288271" y="210619"/>
                  </a:lnTo>
                  <a:lnTo>
                    <a:pt x="288271" y="219691"/>
                  </a:lnTo>
                  <a:lnTo>
                    <a:pt x="222488" y="285475"/>
                  </a:lnTo>
                  <a:lnTo>
                    <a:pt x="218830" y="286873"/>
                  </a:lnTo>
                  <a:close/>
                </a:path>
                <a:path w="430529" h="430530">
                  <a:moveTo>
                    <a:pt x="372935" y="430310"/>
                  </a:moveTo>
                  <a:lnTo>
                    <a:pt x="186467" y="430310"/>
                  </a:lnTo>
                  <a:lnTo>
                    <a:pt x="164129" y="425803"/>
                  </a:lnTo>
                  <a:lnTo>
                    <a:pt x="145892" y="413510"/>
                  </a:lnTo>
                  <a:lnTo>
                    <a:pt x="133599" y="395273"/>
                  </a:lnTo>
                  <a:lnTo>
                    <a:pt x="129092" y="372935"/>
                  </a:lnTo>
                  <a:lnTo>
                    <a:pt x="129092" y="258186"/>
                  </a:lnTo>
                  <a:lnTo>
                    <a:pt x="174561" y="258186"/>
                  </a:lnTo>
                  <a:lnTo>
                    <a:pt x="172219" y="269898"/>
                  </a:lnTo>
                  <a:lnTo>
                    <a:pt x="173145" y="281745"/>
                  </a:lnTo>
                  <a:lnTo>
                    <a:pt x="198713" y="312315"/>
                  </a:lnTo>
                  <a:lnTo>
                    <a:pt x="215154" y="315560"/>
                  </a:lnTo>
                  <a:lnTo>
                    <a:pt x="430309" y="315560"/>
                  </a:lnTo>
                  <a:lnTo>
                    <a:pt x="430309" y="372935"/>
                  </a:lnTo>
                  <a:lnTo>
                    <a:pt x="425802" y="395273"/>
                  </a:lnTo>
                  <a:lnTo>
                    <a:pt x="413509" y="413510"/>
                  </a:lnTo>
                  <a:lnTo>
                    <a:pt x="395273" y="425803"/>
                  </a:lnTo>
                  <a:lnTo>
                    <a:pt x="372935" y="430310"/>
                  </a:lnTo>
                  <a:close/>
                </a:path>
              </a:pathLst>
            </a:custGeom>
            <a:solidFill>
              <a:srgbClr val="2796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358" y="1982441"/>
              <a:ext cx="349609" cy="33821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18435" y="1849997"/>
            <a:ext cx="1691639" cy="7734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200" b="1" spc="-40" dirty="0">
                <a:solidFill>
                  <a:srgbClr val="0561A6"/>
                </a:solidFill>
                <a:latin typeface="Trebuchet MS"/>
                <a:cs typeface="Trebuchet MS"/>
              </a:rPr>
              <a:t>Experience </a:t>
            </a:r>
            <a:r>
              <a:rPr sz="1200" b="1" spc="-10" dirty="0">
                <a:solidFill>
                  <a:srgbClr val="0561A6"/>
                </a:solidFill>
                <a:latin typeface="Trebuchet MS"/>
                <a:cs typeface="Trebuchet MS"/>
              </a:rPr>
              <a:t>steps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15"/>
              </a:spcBef>
            </a:pPr>
            <a:r>
              <a:rPr sz="900" spc="-20" dirty="0">
                <a:solidFill>
                  <a:srgbClr val="2F2F2F"/>
                </a:solidFill>
                <a:latin typeface="Trebuchet MS"/>
                <a:cs typeface="Trebuchet MS"/>
              </a:rPr>
              <a:t>What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does</a:t>
            </a:r>
            <a:r>
              <a:rPr sz="900" spc="-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the</a:t>
            </a:r>
            <a:r>
              <a:rPr sz="900" spc="-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person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55" dirty="0">
                <a:solidFill>
                  <a:srgbClr val="2F2F2F"/>
                </a:solidFill>
                <a:latin typeface="Trebuchet MS"/>
                <a:cs typeface="Trebuchet MS"/>
              </a:rPr>
              <a:t>(or</a:t>
            </a:r>
            <a:r>
              <a:rPr sz="900" spc="-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people) </a:t>
            </a:r>
            <a:r>
              <a:rPr sz="900" spc="-60" dirty="0">
                <a:solidFill>
                  <a:srgbClr val="2F2F2F"/>
                </a:solidFill>
                <a:latin typeface="Trebuchet MS"/>
                <a:cs typeface="Trebuchet MS"/>
              </a:rPr>
              <a:t>at</a:t>
            </a:r>
            <a:r>
              <a:rPr sz="900" spc="-2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the</a:t>
            </a:r>
            <a:r>
              <a:rPr sz="900" spc="-25" dirty="0">
                <a:solidFill>
                  <a:srgbClr val="2F2F2F"/>
                </a:solidFill>
                <a:latin typeface="Trebuchet MS"/>
                <a:cs typeface="Trebuchet MS"/>
              </a:rPr>
              <a:t> center </a:t>
            </a:r>
            <a:r>
              <a:rPr sz="900" spc="-40" dirty="0">
                <a:solidFill>
                  <a:srgbClr val="2F2F2F"/>
                </a:solidFill>
                <a:latin typeface="Trebuchet MS"/>
                <a:cs typeface="Trebuchet MS"/>
              </a:rPr>
              <a:t>of</a:t>
            </a:r>
            <a:r>
              <a:rPr sz="900" spc="-2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this</a:t>
            </a:r>
            <a:r>
              <a:rPr sz="900" spc="-2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scenario </a:t>
            </a:r>
            <a:r>
              <a:rPr sz="900" spc="-40" dirty="0">
                <a:solidFill>
                  <a:srgbClr val="2F2F2F"/>
                </a:solidFill>
                <a:latin typeface="Trebuchet MS"/>
                <a:cs typeface="Trebuchet MS"/>
              </a:rPr>
              <a:t>typically</a:t>
            </a:r>
            <a:r>
              <a:rPr sz="900" spc="-3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experience</a:t>
            </a:r>
            <a:r>
              <a:rPr sz="900" spc="-3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in</a:t>
            </a:r>
            <a:r>
              <a:rPr sz="900" spc="-3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each</a:t>
            </a:r>
            <a:r>
              <a:rPr sz="900" spc="-3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step?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80510" y="1988650"/>
            <a:ext cx="908050" cy="530225"/>
          </a:xfrm>
          <a:prstGeom prst="rect">
            <a:avLst/>
          </a:prstGeom>
          <a:solidFill>
            <a:srgbClr val="9EDCFA"/>
          </a:solidFill>
        </p:spPr>
        <p:txBody>
          <a:bodyPr vert="horz" wrap="square" lIns="0" tIns="36830" rIns="0" bIns="0" rtlCol="0">
            <a:spAutoFit/>
          </a:bodyPr>
          <a:lstStyle/>
          <a:p>
            <a:pPr marL="72390" marR="67945" indent="3175" algn="ctr">
              <a:lnSpc>
                <a:spcPct val="104600"/>
              </a:lnSpc>
              <a:spcBef>
                <a:spcPts val="290"/>
              </a:spcBef>
            </a:pPr>
            <a:r>
              <a:rPr sz="550" spc="-10" dirty="0">
                <a:latin typeface="Trebuchet MS"/>
                <a:cs typeface="Trebuchet MS"/>
              </a:rPr>
              <a:t>Potential</a:t>
            </a:r>
            <a:r>
              <a:rPr sz="550" spc="2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users</a:t>
            </a:r>
            <a:r>
              <a:rPr sz="550" spc="2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discover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GrainPalette</a:t>
            </a:r>
            <a:r>
              <a:rPr sz="550" spc="2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through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social</a:t>
            </a:r>
            <a:r>
              <a:rPr sz="550" spc="-1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media</a:t>
            </a:r>
            <a:r>
              <a:rPr sz="550" spc="-15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ads,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agricultural</a:t>
            </a:r>
            <a:r>
              <a:rPr sz="55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forums,</a:t>
            </a:r>
            <a:r>
              <a:rPr sz="550" spc="5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and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industry</a:t>
            </a:r>
            <a:r>
              <a:rPr sz="550" spc="-4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conferences.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64136" y="1988650"/>
            <a:ext cx="908050" cy="530225"/>
          </a:xfrm>
          <a:prstGeom prst="rect">
            <a:avLst/>
          </a:prstGeom>
          <a:solidFill>
            <a:srgbClr val="9EDCFA"/>
          </a:solidFill>
        </p:spPr>
        <p:txBody>
          <a:bodyPr vert="horz" wrap="square" lIns="0" tIns="64769" rIns="0" bIns="0" rtlCol="0">
            <a:spAutoFit/>
          </a:bodyPr>
          <a:lstStyle/>
          <a:p>
            <a:pPr marL="36830" marR="49530" indent="20320" algn="ctr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Positive</a:t>
            </a:r>
            <a:r>
              <a:rPr sz="600" spc="-2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reviews</a:t>
            </a:r>
            <a:r>
              <a:rPr sz="600" spc="-15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and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testimonials</a:t>
            </a:r>
            <a:r>
              <a:rPr sz="600" spc="6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from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farmers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and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agricultural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experts</a:t>
            </a:r>
            <a:r>
              <a:rPr sz="600" spc="-1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build curiosity.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47762" y="1988650"/>
            <a:ext cx="908050" cy="530225"/>
          </a:xfrm>
          <a:prstGeom prst="rect">
            <a:avLst/>
          </a:prstGeom>
          <a:solidFill>
            <a:srgbClr val="9EDCFA"/>
          </a:solidFill>
        </p:spPr>
        <p:txBody>
          <a:bodyPr vert="horz" wrap="square" lIns="0" tIns="47625" rIns="0" bIns="0" rtlCol="0">
            <a:spAutoFit/>
          </a:bodyPr>
          <a:lstStyle/>
          <a:p>
            <a:pPr marL="51435" marR="61594" indent="17780" algn="ctr">
              <a:lnSpc>
                <a:spcPct val="100000"/>
              </a:lnSpc>
              <a:spcBef>
                <a:spcPts val="375"/>
              </a:spcBef>
            </a:pPr>
            <a:r>
              <a:rPr sz="550" dirty="0">
                <a:latin typeface="Trebuchet MS"/>
                <a:cs typeface="Trebuchet MS"/>
              </a:rPr>
              <a:t>A</a:t>
            </a:r>
            <a:r>
              <a:rPr sz="550" spc="35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compelling</a:t>
            </a:r>
            <a:r>
              <a:rPr sz="550" spc="3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value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proposition,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such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as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"Accurate</a:t>
            </a:r>
            <a:r>
              <a:rPr sz="550" spc="35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Rice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Classification</a:t>
            </a:r>
            <a:r>
              <a:rPr sz="550" spc="40" dirty="0">
                <a:latin typeface="Trebuchet MS"/>
                <a:cs typeface="Trebuchet MS"/>
              </a:rPr>
              <a:t> </a:t>
            </a:r>
            <a:r>
              <a:rPr sz="550" spc="-30" dirty="0">
                <a:latin typeface="Trebuchet MS"/>
                <a:cs typeface="Trebuchet MS"/>
              </a:rPr>
              <a:t>in</a:t>
            </a:r>
            <a:r>
              <a:rPr sz="550" spc="4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Seconds,"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grabs </a:t>
            </a:r>
            <a:r>
              <a:rPr sz="550" spc="-10" dirty="0">
                <a:latin typeface="Trebuchet MS"/>
                <a:cs typeface="Trebuchet MS"/>
              </a:rPr>
              <a:t>attention.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52439" y="1988650"/>
            <a:ext cx="908050" cy="530225"/>
          </a:xfrm>
          <a:prstGeom prst="rect">
            <a:avLst/>
          </a:prstGeom>
          <a:solidFill>
            <a:srgbClr val="9EDCF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Times New Roman"/>
              <a:cs typeface="Times New Roman"/>
            </a:endParaRPr>
          </a:p>
          <a:p>
            <a:pPr marL="52705" marR="45085" algn="ctr">
              <a:lnSpc>
                <a:spcPct val="104600"/>
              </a:lnSpc>
            </a:pPr>
            <a:r>
              <a:rPr sz="550" dirty="0">
                <a:latin typeface="Trebuchet MS"/>
                <a:cs typeface="Trebuchet MS"/>
              </a:rPr>
              <a:t>Users</a:t>
            </a:r>
            <a:r>
              <a:rPr sz="550" spc="3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are</a:t>
            </a:r>
            <a:r>
              <a:rPr sz="550" spc="3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welcomed</a:t>
            </a:r>
            <a:r>
              <a:rPr sz="550" spc="35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with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</a:t>
            </a:r>
            <a:r>
              <a:rPr sz="550" spc="-1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simple</a:t>
            </a:r>
            <a:r>
              <a:rPr sz="550" spc="-1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onboarding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process</a:t>
            </a:r>
            <a:r>
              <a:rPr sz="550" spc="3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explaining</a:t>
            </a:r>
            <a:r>
              <a:rPr sz="550" spc="35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the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app’s</a:t>
            </a:r>
            <a:r>
              <a:rPr sz="55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purpose.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36065" y="1988650"/>
            <a:ext cx="908050" cy="530225"/>
          </a:xfrm>
          <a:prstGeom prst="rect">
            <a:avLst/>
          </a:prstGeom>
          <a:solidFill>
            <a:srgbClr val="9EDCF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Times New Roman"/>
              <a:cs typeface="Times New Roman"/>
            </a:endParaRPr>
          </a:p>
          <a:p>
            <a:pPr marL="53975" marR="64769" indent="18415" algn="ctr">
              <a:lnSpc>
                <a:spcPct val="104600"/>
              </a:lnSpc>
            </a:pPr>
            <a:r>
              <a:rPr sz="550" dirty="0">
                <a:latin typeface="Trebuchet MS"/>
                <a:cs typeface="Trebuchet MS"/>
              </a:rPr>
              <a:t>A</a:t>
            </a:r>
            <a:r>
              <a:rPr sz="550" spc="4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guided</a:t>
            </a:r>
            <a:r>
              <a:rPr sz="550" spc="4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tutorial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demonstrates</a:t>
            </a:r>
            <a:r>
              <a:rPr sz="550" spc="3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how</a:t>
            </a:r>
            <a:r>
              <a:rPr sz="550" spc="35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to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upload </a:t>
            </a:r>
            <a:r>
              <a:rPr sz="550" spc="-10" dirty="0">
                <a:latin typeface="Trebuchet MS"/>
                <a:cs typeface="Trebuchet MS"/>
              </a:rPr>
              <a:t>rice</a:t>
            </a:r>
            <a:r>
              <a:rPr sz="550" dirty="0">
                <a:latin typeface="Trebuchet MS"/>
                <a:cs typeface="Trebuchet MS"/>
              </a:rPr>
              <a:t> grain </a:t>
            </a:r>
            <a:r>
              <a:rPr sz="550" spc="-10" dirty="0">
                <a:latin typeface="Trebuchet MS"/>
                <a:cs typeface="Trebuchet MS"/>
              </a:rPr>
              <a:t>images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for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classification.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24665" y="696515"/>
            <a:ext cx="1352550" cy="71628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450" b="1" spc="45" dirty="0">
                <a:latin typeface="Trebuchet MS"/>
                <a:cs typeface="Trebuchet MS"/>
              </a:rPr>
              <a:t>Engage</a:t>
            </a:r>
            <a:endParaRPr sz="14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60"/>
              </a:spcBef>
            </a:pPr>
            <a:r>
              <a:rPr sz="900" spc="-20" dirty="0">
                <a:solidFill>
                  <a:srgbClr val="424242"/>
                </a:solidFill>
                <a:latin typeface="Trebuchet MS"/>
                <a:cs typeface="Trebuchet MS"/>
              </a:rPr>
              <a:t>In</a:t>
            </a:r>
            <a:r>
              <a:rPr sz="900" spc="-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00" spc="-35" dirty="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900" spc="-10" dirty="0">
                <a:solidFill>
                  <a:srgbClr val="424242"/>
                </a:solidFill>
                <a:latin typeface="Trebuchet MS"/>
                <a:cs typeface="Trebuchet MS"/>
              </a:rPr>
              <a:t>core</a:t>
            </a:r>
            <a:r>
              <a:rPr sz="900" spc="-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424242"/>
                </a:solidFill>
                <a:latin typeface="Trebuchet MS"/>
                <a:cs typeface="Trebuchet MS"/>
              </a:rPr>
              <a:t>moments</a:t>
            </a:r>
            <a:r>
              <a:rPr sz="900" spc="-35" dirty="0">
                <a:solidFill>
                  <a:srgbClr val="424242"/>
                </a:solidFill>
                <a:latin typeface="Trebuchet MS"/>
                <a:cs typeface="Trebuchet MS"/>
              </a:rPr>
              <a:t> in</a:t>
            </a:r>
            <a:r>
              <a:rPr sz="900" spc="-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00" spc="-35" dirty="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900" spc="-10" dirty="0">
                <a:solidFill>
                  <a:srgbClr val="424242"/>
                </a:solidFill>
                <a:latin typeface="Trebuchet MS"/>
                <a:cs typeface="Trebuchet MS"/>
              </a:rPr>
              <a:t>process,</a:t>
            </a:r>
            <a:r>
              <a:rPr sz="90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00" spc="-30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900" spc="-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424242"/>
                </a:solidFill>
                <a:latin typeface="Trebuchet MS"/>
                <a:cs typeface="Trebuchet MS"/>
              </a:rPr>
              <a:t>happens?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355936" y="287640"/>
            <a:ext cx="438784" cy="438784"/>
          </a:xfrm>
          <a:custGeom>
            <a:avLst/>
            <a:gdLst/>
            <a:ahLst/>
            <a:cxnLst/>
            <a:rect l="l" t="t" r="r" b="b"/>
            <a:pathLst>
              <a:path w="438784" h="438784">
                <a:moveTo>
                  <a:pt x="219124" y="438248"/>
                </a:moveTo>
                <a:lnTo>
                  <a:pt x="176177" y="433999"/>
                </a:lnTo>
                <a:lnTo>
                  <a:pt x="135268" y="421569"/>
                </a:lnTo>
                <a:lnTo>
                  <a:pt x="97549" y="401437"/>
                </a:lnTo>
                <a:lnTo>
                  <a:pt x="64169" y="374078"/>
                </a:lnTo>
                <a:lnTo>
                  <a:pt x="36811" y="340695"/>
                </a:lnTo>
                <a:lnTo>
                  <a:pt x="16678" y="302976"/>
                </a:lnTo>
                <a:lnTo>
                  <a:pt x="4249" y="262069"/>
                </a:lnTo>
                <a:lnTo>
                  <a:pt x="0" y="219124"/>
                </a:lnTo>
                <a:lnTo>
                  <a:pt x="4150" y="177170"/>
                </a:lnTo>
                <a:lnTo>
                  <a:pt x="4248" y="176178"/>
                </a:lnTo>
                <a:lnTo>
                  <a:pt x="16677" y="135270"/>
                </a:lnTo>
                <a:lnTo>
                  <a:pt x="36810" y="97550"/>
                </a:lnTo>
                <a:lnTo>
                  <a:pt x="64169" y="64169"/>
                </a:lnTo>
                <a:lnTo>
                  <a:pt x="97553" y="36811"/>
                </a:lnTo>
                <a:lnTo>
                  <a:pt x="135272" y="16678"/>
                </a:lnTo>
                <a:lnTo>
                  <a:pt x="176178" y="4249"/>
                </a:lnTo>
                <a:lnTo>
                  <a:pt x="219124" y="0"/>
                </a:lnTo>
                <a:lnTo>
                  <a:pt x="261675" y="4249"/>
                </a:lnTo>
                <a:lnTo>
                  <a:pt x="261928" y="4249"/>
                </a:lnTo>
                <a:lnTo>
                  <a:pt x="302735" y="16678"/>
                </a:lnTo>
                <a:lnTo>
                  <a:pt x="340494" y="36811"/>
                </a:lnTo>
                <a:lnTo>
                  <a:pt x="373901" y="64169"/>
                </a:lnTo>
                <a:lnTo>
                  <a:pt x="401311" y="97550"/>
                </a:lnTo>
                <a:lnTo>
                  <a:pt x="407780" y="109623"/>
                </a:lnTo>
                <a:lnTo>
                  <a:pt x="215459" y="109623"/>
                </a:lnTo>
                <a:lnTo>
                  <a:pt x="196313" y="111951"/>
                </a:lnTo>
                <a:lnTo>
                  <a:pt x="160836" y="126341"/>
                </a:lnTo>
                <a:lnTo>
                  <a:pt x="132474" y="152059"/>
                </a:lnTo>
                <a:lnTo>
                  <a:pt x="129622" y="159106"/>
                </a:lnTo>
                <a:lnTo>
                  <a:pt x="129515" y="160723"/>
                </a:lnTo>
                <a:lnTo>
                  <a:pt x="129448" y="161740"/>
                </a:lnTo>
                <a:lnTo>
                  <a:pt x="129332" y="163485"/>
                </a:lnTo>
                <a:lnTo>
                  <a:pt x="131138" y="169107"/>
                </a:lnTo>
                <a:lnTo>
                  <a:pt x="131203" y="169304"/>
                </a:lnTo>
                <a:lnTo>
                  <a:pt x="135272" y="174010"/>
                </a:lnTo>
                <a:lnTo>
                  <a:pt x="140840" y="176773"/>
                </a:lnTo>
                <a:lnTo>
                  <a:pt x="146827" y="177170"/>
                </a:lnTo>
                <a:lnTo>
                  <a:pt x="284814" y="177170"/>
                </a:lnTo>
                <a:lnTo>
                  <a:pt x="288572" y="183035"/>
                </a:lnTo>
                <a:lnTo>
                  <a:pt x="289737" y="185886"/>
                </a:lnTo>
                <a:lnTo>
                  <a:pt x="262833" y="185886"/>
                </a:lnTo>
                <a:lnTo>
                  <a:pt x="253970" y="190328"/>
                </a:lnTo>
                <a:lnTo>
                  <a:pt x="249578" y="203474"/>
                </a:lnTo>
                <a:lnTo>
                  <a:pt x="124141" y="203474"/>
                </a:lnTo>
                <a:lnTo>
                  <a:pt x="122600" y="203728"/>
                </a:lnTo>
                <a:lnTo>
                  <a:pt x="120013" y="204393"/>
                </a:lnTo>
                <a:lnTo>
                  <a:pt x="118585" y="204980"/>
                </a:lnTo>
                <a:lnTo>
                  <a:pt x="116961" y="205939"/>
                </a:lnTo>
                <a:lnTo>
                  <a:pt x="116807" y="205939"/>
                </a:lnTo>
                <a:lnTo>
                  <a:pt x="116276" y="206330"/>
                </a:lnTo>
                <a:lnTo>
                  <a:pt x="115676" y="206723"/>
                </a:lnTo>
                <a:lnTo>
                  <a:pt x="114730" y="207445"/>
                </a:lnTo>
                <a:lnTo>
                  <a:pt x="113557" y="208658"/>
                </a:lnTo>
                <a:lnTo>
                  <a:pt x="112461" y="210204"/>
                </a:lnTo>
                <a:lnTo>
                  <a:pt x="112187" y="210439"/>
                </a:lnTo>
                <a:lnTo>
                  <a:pt x="80884" y="257394"/>
                </a:lnTo>
                <a:lnTo>
                  <a:pt x="78536" y="260857"/>
                </a:lnTo>
                <a:lnTo>
                  <a:pt x="77655" y="265103"/>
                </a:lnTo>
                <a:lnTo>
                  <a:pt x="79240" y="273320"/>
                </a:lnTo>
                <a:lnTo>
                  <a:pt x="81646" y="276939"/>
                </a:lnTo>
                <a:lnTo>
                  <a:pt x="88611" y="281576"/>
                </a:lnTo>
                <a:lnTo>
                  <a:pt x="92877" y="282417"/>
                </a:lnTo>
                <a:lnTo>
                  <a:pt x="130269" y="282417"/>
                </a:lnTo>
                <a:lnTo>
                  <a:pt x="137293" y="291882"/>
                </a:lnTo>
                <a:lnTo>
                  <a:pt x="167320" y="315619"/>
                </a:lnTo>
                <a:lnTo>
                  <a:pt x="203674" y="327585"/>
                </a:lnTo>
                <a:lnTo>
                  <a:pt x="222789" y="328629"/>
                </a:lnTo>
                <a:lnTo>
                  <a:pt x="407879" y="328629"/>
                </a:lnTo>
                <a:lnTo>
                  <a:pt x="401439" y="340695"/>
                </a:lnTo>
                <a:lnTo>
                  <a:pt x="374078" y="374078"/>
                </a:lnTo>
                <a:lnTo>
                  <a:pt x="340695" y="401437"/>
                </a:lnTo>
                <a:lnTo>
                  <a:pt x="302976" y="421569"/>
                </a:lnTo>
                <a:lnTo>
                  <a:pt x="262069" y="433999"/>
                </a:lnTo>
                <a:lnTo>
                  <a:pt x="219124" y="438248"/>
                </a:lnTo>
                <a:close/>
              </a:path>
              <a:path w="438784" h="438784">
                <a:moveTo>
                  <a:pt x="320977" y="179000"/>
                </a:moveTo>
                <a:lnTo>
                  <a:pt x="300958" y="146370"/>
                </a:lnTo>
                <a:lnTo>
                  <a:pt x="270931" y="122633"/>
                </a:lnTo>
                <a:lnTo>
                  <a:pt x="234569" y="110667"/>
                </a:lnTo>
                <a:lnTo>
                  <a:pt x="215459" y="109623"/>
                </a:lnTo>
                <a:lnTo>
                  <a:pt x="407780" y="109623"/>
                </a:lnTo>
                <a:lnTo>
                  <a:pt x="421487" y="135270"/>
                </a:lnTo>
                <a:lnTo>
                  <a:pt x="428055" y="156805"/>
                </a:lnTo>
                <a:lnTo>
                  <a:pt x="341337" y="156805"/>
                </a:lnTo>
                <a:lnTo>
                  <a:pt x="335718" y="159106"/>
                </a:lnTo>
                <a:lnTo>
                  <a:pt x="331327" y="163485"/>
                </a:lnTo>
                <a:lnTo>
                  <a:pt x="320977" y="179000"/>
                </a:lnTo>
                <a:close/>
              </a:path>
              <a:path w="438784" h="438784">
                <a:moveTo>
                  <a:pt x="284814" y="177170"/>
                </a:moveTo>
                <a:lnTo>
                  <a:pt x="146827" y="177170"/>
                </a:lnTo>
                <a:lnTo>
                  <a:pt x="152525" y="175292"/>
                </a:lnTo>
                <a:lnTo>
                  <a:pt x="157223" y="171232"/>
                </a:lnTo>
                <a:lnTo>
                  <a:pt x="166072" y="161740"/>
                </a:lnTo>
                <a:lnTo>
                  <a:pt x="167041" y="160723"/>
                </a:lnTo>
                <a:lnTo>
                  <a:pt x="178574" y="152215"/>
                </a:lnTo>
                <a:lnTo>
                  <a:pt x="191324" y="145945"/>
                </a:lnTo>
                <a:lnTo>
                  <a:pt x="191495" y="145945"/>
                </a:lnTo>
                <a:lnTo>
                  <a:pt x="204993" y="142142"/>
                </a:lnTo>
                <a:lnTo>
                  <a:pt x="205261" y="142142"/>
                </a:lnTo>
                <a:lnTo>
                  <a:pt x="219100" y="140866"/>
                </a:lnTo>
                <a:lnTo>
                  <a:pt x="233227" y="142142"/>
                </a:lnTo>
                <a:lnTo>
                  <a:pt x="246892" y="145945"/>
                </a:lnTo>
                <a:lnTo>
                  <a:pt x="259742" y="152215"/>
                </a:lnTo>
                <a:lnTo>
                  <a:pt x="271235" y="160723"/>
                </a:lnTo>
                <a:lnTo>
                  <a:pt x="280918" y="171090"/>
                </a:lnTo>
                <a:lnTo>
                  <a:pt x="284814" y="177170"/>
                </a:lnTo>
                <a:close/>
              </a:path>
              <a:path w="438784" h="438784">
                <a:moveTo>
                  <a:pt x="436701" y="234759"/>
                </a:moveTo>
                <a:lnTo>
                  <a:pt x="314543" y="234759"/>
                </a:lnTo>
                <a:lnTo>
                  <a:pt x="316039" y="234504"/>
                </a:lnTo>
                <a:lnTo>
                  <a:pt x="317830" y="233976"/>
                </a:lnTo>
                <a:lnTo>
                  <a:pt x="318182" y="233800"/>
                </a:lnTo>
                <a:lnTo>
                  <a:pt x="319610" y="233252"/>
                </a:lnTo>
                <a:lnTo>
                  <a:pt x="320569" y="232763"/>
                </a:lnTo>
                <a:lnTo>
                  <a:pt x="321796" y="231980"/>
                </a:lnTo>
                <a:lnTo>
                  <a:pt x="321977" y="231980"/>
                </a:lnTo>
                <a:lnTo>
                  <a:pt x="322408" y="231667"/>
                </a:lnTo>
                <a:lnTo>
                  <a:pt x="322564" y="231452"/>
                </a:lnTo>
                <a:lnTo>
                  <a:pt x="323249" y="230885"/>
                </a:lnTo>
                <a:lnTo>
                  <a:pt x="323699" y="230474"/>
                </a:lnTo>
                <a:lnTo>
                  <a:pt x="324619" y="229554"/>
                </a:lnTo>
                <a:lnTo>
                  <a:pt x="325069" y="229026"/>
                </a:lnTo>
                <a:lnTo>
                  <a:pt x="325675" y="228224"/>
                </a:lnTo>
                <a:lnTo>
                  <a:pt x="325910" y="228048"/>
                </a:lnTo>
                <a:lnTo>
                  <a:pt x="357375" y="180838"/>
                </a:lnTo>
                <a:lnTo>
                  <a:pt x="359635" y="175292"/>
                </a:lnTo>
                <a:lnTo>
                  <a:pt x="359676" y="169107"/>
                </a:lnTo>
                <a:lnTo>
                  <a:pt x="357319" y="163485"/>
                </a:lnTo>
                <a:lnTo>
                  <a:pt x="354563" y="160723"/>
                </a:lnTo>
                <a:lnTo>
                  <a:pt x="352870" y="159106"/>
                </a:lnTo>
                <a:lnTo>
                  <a:pt x="347262" y="156805"/>
                </a:lnTo>
                <a:lnTo>
                  <a:pt x="428055" y="156805"/>
                </a:lnTo>
                <a:lnTo>
                  <a:pt x="433956" y="176178"/>
                </a:lnTo>
                <a:lnTo>
                  <a:pt x="438248" y="219124"/>
                </a:lnTo>
                <a:lnTo>
                  <a:pt x="437365" y="228048"/>
                </a:lnTo>
                <a:lnTo>
                  <a:pt x="437268" y="229026"/>
                </a:lnTo>
                <a:lnTo>
                  <a:pt x="437216" y="229554"/>
                </a:lnTo>
                <a:lnTo>
                  <a:pt x="437125" y="230474"/>
                </a:lnTo>
                <a:lnTo>
                  <a:pt x="437007" y="231667"/>
                </a:lnTo>
                <a:lnTo>
                  <a:pt x="436899" y="232763"/>
                </a:lnTo>
                <a:lnTo>
                  <a:pt x="436779" y="233976"/>
                </a:lnTo>
                <a:lnTo>
                  <a:pt x="436701" y="234759"/>
                </a:lnTo>
                <a:close/>
              </a:path>
              <a:path w="438784" h="438784">
                <a:moveTo>
                  <a:pt x="293980" y="196275"/>
                </a:moveTo>
                <a:lnTo>
                  <a:pt x="262833" y="185886"/>
                </a:lnTo>
                <a:lnTo>
                  <a:pt x="289737" y="185886"/>
                </a:lnTo>
                <a:lnTo>
                  <a:pt x="293980" y="196275"/>
                </a:lnTo>
                <a:close/>
              </a:path>
              <a:path w="438784" h="438784">
                <a:moveTo>
                  <a:pt x="434959" y="252366"/>
                </a:moveTo>
                <a:lnTo>
                  <a:pt x="175420" y="252366"/>
                </a:lnTo>
                <a:lnTo>
                  <a:pt x="184283" y="247924"/>
                </a:lnTo>
                <a:lnTo>
                  <a:pt x="189610" y="231980"/>
                </a:lnTo>
                <a:lnTo>
                  <a:pt x="189722" y="231452"/>
                </a:lnTo>
                <a:lnTo>
                  <a:pt x="185320" y="222667"/>
                </a:lnTo>
                <a:lnTo>
                  <a:pt x="130538" y="204393"/>
                </a:lnTo>
                <a:lnTo>
                  <a:pt x="130402" y="204393"/>
                </a:lnTo>
                <a:lnTo>
                  <a:pt x="127741" y="203728"/>
                </a:lnTo>
                <a:lnTo>
                  <a:pt x="127545" y="203728"/>
                </a:lnTo>
                <a:lnTo>
                  <a:pt x="125863" y="203474"/>
                </a:lnTo>
                <a:lnTo>
                  <a:pt x="249578" y="203474"/>
                </a:lnTo>
                <a:lnTo>
                  <a:pt x="248493" y="206723"/>
                </a:lnTo>
                <a:lnTo>
                  <a:pt x="252934" y="215585"/>
                </a:lnTo>
                <a:lnTo>
                  <a:pt x="308087" y="233976"/>
                </a:lnTo>
                <a:lnTo>
                  <a:pt x="309847" y="234504"/>
                </a:lnTo>
                <a:lnTo>
                  <a:pt x="311432" y="234759"/>
                </a:lnTo>
                <a:lnTo>
                  <a:pt x="436701" y="234759"/>
                </a:lnTo>
                <a:lnTo>
                  <a:pt x="434959" y="252366"/>
                </a:lnTo>
                <a:close/>
              </a:path>
              <a:path w="438784" h="438784">
                <a:moveTo>
                  <a:pt x="219156" y="297383"/>
                </a:moveTo>
                <a:lnTo>
                  <a:pt x="204737" y="296074"/>
                </a:lnTo>
                <a:lnTo>
                  <a:pt x="204937" y="296074"/>
                </a:lnTo>
                <a:lnTo>
                  <a:pt x="191025" y="292194"/>
                </a:lnTo>
                <a:lnTo>
                  <a:pt x="191173" y="292194"/>
                </a:lnTo>
                <a:lnTo>
                  <a:pt x="178872" y="286193"/>
                </a:lnTo>
                <a:lnTo>
                  <a:pt x="178399" y="285934"/>
                </a:lnTo>
                <a:lnTo>
                  <a:pt x="166988" y="277481"/>
                </a:lnTo>
                <a:lnTo>
                  <a:pt x="157335" y="267152"/>
                </a:lnTo>
                <a:lnTo>
                  <a:pt x="149681" y="255214"/>
                </a:lnTo>
                <a:lnTo>
                  <a:pt x="144274" y="241977"/>
                </a:lnTo>
                <a:lnTo>
                  <a:pt x="175420" y="252366"/>
                </a:lnTo>
                <a:lnTo>
                  <a:pt x="434959" y="252366"/>
                </a:lnTo>
                <a:lnTo>
                  <a:pt x="434278" y="259252"/>
                </a:lnTo>
                <a:lnTo>
                  <a:pt x="434175" y="260290"/>
                </a:lnTo>
                <a:lnTo>
                  <a:pt x="295645" y="260290"/>
                </a:lnTo>
                <a:lnTo>
                  <a:pt x="287311" y="261424"/>
                </a:lnTo>
                <a:lnTo>
                  <a:pt x="283534" y="263655"/>
                </a:lnTo>
                <a:lnTo>
                  <a:pt x="281030" y="267020"/>
                </a:lnTo>
                <a:lnTo>
                  <a:pt x="271278" y="277481"/>
                </a:lnTo>
                <a:lnTo>
                  <a:pt x="259888" y="285934"/>
                </a:lnTo>
                <a:lnTo>
                  <a:pt x="247159" y="292194"/>
                </a:lnTo>
                <a:lnTo>
                  <a:pt x="233390" y="296074"/>
                </a:lnTo>
                <a:lnTo>
                  <a:pt x="219156" y="297383"/>
                </a:lnTo>
                <a:close/>
              </a:path>
              <a:path w="438784" h="438784">
                <a:moveTo>
                  <a:pt x="130269" y="282417"/>
                </a:moveTo>
                <a:lnTo>
                  <a:pt x="92877" y="282417"/>
                </a:lnTo>
                <a:lnTo>
                  <a:pt x="101074" y="280715"/>
                </a:lnTo>
                <a:lnTo>
                  <a:pt x="104655" y="278269"/>
                </a:lnTo>
                <a:lnTo>
                  <a:pt x="106924" y="274767"/>
                </a:lnTo>
                <a:lnTo>
                  <a:pt x="117274" y="259252"/>
                </a:lnTo>
                <a:lnTo>
                  <a:pt x="125886" y="276512"/>
                </a:lnTo>
                <a:lnTo>
                  <a:pt x="130269" y="282417"/>
                </a:lnTo>
                <a:close/>
              </a:path>
              <a:path w="438784" h="438784">
                <a:moveTo>
                  <a:pt x="407879" y="328629"/>
                </a:moveTo>
                <a:lnTo>
                  <a:pt x="222789" y="328629"/>
                </a:lnTo>
                <a:lnTo>
                  <a:pt x="241938" y="326301"/>
                </a:lnTo>
                <a:lnTo>
                  <a:pt x="260369" y="320639"/>
                </a:lnTo>
                <a:lnTo>
                  <a:pt x="292662" y="300351"/>
                </a:lnTo>
                <a:lnTo>
                  <a:pt x="309614" y="278739"/>
                </a:lnTo>
                <a:lnTo>
                  <a:pt x="308635" y="270385"/>
                </a:lnTo>
                <a:lnTo>
                  <a:pt x="306503" y="266589"/>
                </a:lnTo>
                <a:lnTo>
                  <a:pt x="299851" y="261424"/>
                </a:lnTo>
                <a:lnTo>
                  <a:pt x="295645" y="260290"/>
                </a:lnTo>
                <a:lnTo>
                  <a:pt x="434175" y="260290"/>
                </a:lnTo>
                <a:lnTo>
                  <a:pt x="434063" y="261424"/>
                </a:lnTo>
                <a:lnTo>
                  <a:pt x="433999" y="262069"/>
                </a:lnTo>
                <a:lnTo>
                  <a:pt x="421571" y="302976"/>
                </a:lnTo>
                <a:lnTo>
                  <a:pt x="407879" y="328629"/>
                </a:lnTo>
                <a:close/>
              </a:path>
            </a:pathLst>
          </a:custGeom>
          <a:solidFill>
            <a:srgbClr val="279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321627" y="1988650"/>
            <a:ext cx="908050" cy="530225"/>
          </a:xfrm>
          <a:prstGeom prst="rect">
            <a:avLst/>
          </a:prstGeom>
          <a:solidFill>
            <a:srgbClr val="9EDCFA"/>
          </a:solidFill>
        </p:spPr>
        <p:txBody>
          <a:bodyPr vert="horz" wrap="square" lIns="0" tIns="64769" rIns="0" bIns="0" rtlCol="0">
            <a:spAutoFit/>
          </a:bodyPr>
          <a:lstStyle/>
          <a:p>
            <a:pPr marL="46355" marR="38735" algn="ctr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Users</a:t>
            </a:r>
            <a:r>
              <a:rPr sz="600" spc="7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upload</a:t>
            </a:r>
            <a:r>
              <a:rPr sz="600" spc="7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images</a:t>
            </a:r>
            <a:r>
              <a:rPr sz="600" spc="7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of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rice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grains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through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the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app’s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camera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or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file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upload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feature.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305252" y="1988651"/>
            <a:ext cx="908050" cy="530225"/>
          </a:xfrm>
          <a:prstGeom prst="rect">
            <a:avLst/>
          </a:prstGeom>
          <a:solidFill>
            <a:srgbClr val="9EDCF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Times New Roman"/>
              <a:cs typeface="Times New Roman"/>
            </a:endParaRPr>
          </a:p>
          <a:p>
            <a:pPr marL="100330" marR="46355" indent="-46355">
              <a:lnSpc>
                <a:spcPct val="104600"/>
              </a:lnSpc>
            </a:pPr>
            <a:r>
              <a:rPr sz="550" dirty="0">
                <a:latin typeface="Trebuchet MS"/>
                <a:cs typeface="Trebuchet MS"/>
              </a:rPr>
              <a:t>The</a:t>
            </a:r>
            <a:r>
              <a:rPr sz="550" spc="2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deep</a:t>
            </a:r>
            <a:r>
              <a:rPr sz="550" spc="2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learning</a:t>
            </a:r>
            <a:r>
              <a:rPr sz="550" spc="2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model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quickly</a:t>
            </a:r>
            <a:r>
              <a:rPr sz="550" spc="5" dirty="0">
                <a:latin typeface="Trebuchet MS"/>
                <a:cs typeface="Trebuchet MS"/>
              </a:rPr>
              <a:t> </a:t>
            </a:r>
            <a:r>
              <a:rPr sz="550" spc="10" dirty="0">
                <a:latin typeface="Trebuchet MS"/>
                <a:cs typeface="Trebuchet MS"/>
              </a:rPr>
              <a:t>processes </a:t>
            </a:r>
            <a:r>
              <a:rPr sz="550" spc="-25" dirty="0">
                <a:latin typeface="Trebuchet MS"/>
                <a:cs typeface="Trebuchet MS"/>
              </a:rPr>
              <a:t>the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images</a:t>
            </a:r>
            <a:r>
              <a:rPr sz="550" spc="4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and</a:t>
            </a:r>
            <a:r>
              <a:rPr sz="550" spc="4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provides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classification</a:t>
            </a:r>
            <a:r>
              <a:rPr sz="550" spc="5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results.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288878" y="1988651"/>
            <a:ext cx="908050" cy="530225"/>
          </a:xfrm>
          <a:prstGeom prst="rect">
            <a:avLst/>
          </a:prstGeom>
          <a:solidFill>
            <a:srgbClr val="9EDCFA"/>
          </a:solidFill>
        </p:spPr>
        <p:txBody>
          <a:bodyPr vert="horz" wrap="square" lIns="0" tIns="64769" rIns="0" bIns="0" rtlCol="0">
            <a:spAutoFit/>
          </a:bodyPr>
          <a:lstStyle/>
          <a:p>
            <a:pPr marL="41910" marR="74930" indent="40640" algn="ctr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The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app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suggests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insights</a:t>
            </a:r>
            <a:r>
              <a:rPr sz="600" spc="4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such</a:t>
            </a:r>
            <a:r>
              <a:rPr sz="600" spc="4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as</a:t>
            </a:r>
            <a:r>
              <a:rPr sz="600" spc="4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grain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30" dirty="0">
                <a:latin typeface="Trebuchet MS"/>
                <a:cs typeface="Trebuchet MS"/>
              </a:rPr>
              <a:t>quality,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type,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and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potential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market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value.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272504" y="1988651"/>
            <a:ext cx="908050" cy="530225"/>
          </a:xfrm>
          <a:prstGeom prst="rect">
            <a:avLst/>
          </a:prstGeom>
          <a:solidFill>
            <a:srgbClr val="9EDCFA"/>
          </a:solidFill>
        </p:spPr>
        <p:txBody>
          <a:bodyPr vert="horz" wrap="square" lIns="0" tIns="64769" rIns="0" bIns="0" rtlCol="0">
            <a:spAutoFit/>
          </a:bodyPr>
          <a:lstStyle/>
          <a:p>
            <a:pPr marL="78105" marR="90805" indent="20320" algn="ctr">
              <a:lnSpc>
                <a:spcPct val="104299"/>
              </a:lnSpc>
              <a:spcBef>
                <a:spcPts val="509"/>
              </a:spcBef>
            </a:pPr>
            <a:r>
              <a:rPr sz="600" spc="-10" dirty="0">
                <a:latin typeface="Trebuchet MS"/>
                <a:cs typeface="Trebuchet MS"/>
              </a:rPr>
              <a:t>Real-</a:t>
            </a:r>
            <a:r>
              <a:rPr sz="600" spc="-20" dirty="0">
                <a:latin typeface="Trebuchet MS"/>
                <a:cs typeface="Trebuchet MS"/>
              </a:rPr>
              <a:t>time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feedback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allows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users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to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refine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their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inputs</a:t>
            </a:r>
            <a:r>
              <a:rPr sz="600" spc="-20" dirty="0">
                <a:latin typeface="Trebuchet MS"/>
                <a:cs typeface="Trebuchet MS"/>
              </a:rPr>
              <a:t> for </a:t>
            </a:r>
            <a:r>
              <a:rPr sz="600" spc="-10" dirty="0">
                <a:latin typeface="Trebuchet MS"/>
                <a:cs typeface="Trebuchet MS"/>
              </a:rPr>
              <a:t>better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accuracy.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256130" y="1988651"/>
            <a:ext cx="908050" cy="530225"/>
          </a:xfrm>
          <a:prstGeom prst="rect">
            <a:avLst/>
          </a:prstGeom>
          <a:solidFill>
            <a:srgbClr val="9EDCFA"/>
          </a:solidFill>
        </p:spPr>
        <p:txBody>
          <a:bodyPr vert="horz" wrap="square" lIns="0" tIns="64769" rIns="0" bIns="0" rtlCol="0">
            <a:spAutoFit/>
          </a:bodyPr>
          <a:lstStyle/>
          <a:p>
            <a:pPr marL="52705" marR="45085" algn="ctr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User</a:t>
            </a:r>
            <a:r>
              <a:rPr sz="600" spc="4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satisfaction</a:t>
            </a:r>
            <a:r>
              <a:rPr sz="600" spc="4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grows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as</a:t>
            </a:r>
            <a:r>
              <a:rPr sz="600" spc="-2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the</a:t>
            </a:r>
            <a:r>
              <a:rPr sz="600" spc="-1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app’s</a:t>
            </a:r>
            <a:r>
              <a:rPr sz="600" spc="-1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high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accuracy</a:t>
            </a:r>
            <a:r>
              <a:rPr sz="600" spc="5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saves</a:t>
            </a:r>
            <a:r>
              <a:rPr sz="600" spc="6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time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and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effort.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677042" y="696522"/>
            <a:ext cx="1787525" cy="71628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450" b="1" spc="-20" dirty="0">
                <a:latin typeface="Trebuchet MS"/>
                <a:cs typeface="Trebuchet MS"/>
              </a:rPr>
              <a:t>Exit</a:t>
            </a:r>
            <a:endParaRPr sz="14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60"/>
              </a:spcBef>
            </a:pPr>
            <a:r>
              <a:rPr sz="900" spc="-20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900" spc="-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24242"/>
                </a:solidFill>
                <a:latin typeface="Trebuchet MS"/>
                <a:cs typeface="Trebuchet MS"/>
              </a:rPr>
              <a:t>do</a:t>
            </a:r>
            <a:r>
              <a:rPr sz="900" spc="-3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24242"/>
                </a:solidFill>
                <a:latin typeface="Trebuchet MS"/>
                <a:cs typeface="Trebuchet MS"/>
              </a:rPr>
              <a:t>people</a:t>
            </a:r>
            <a:r>
              <a:rPr sz="900" spc="-3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424242"/>
                </a:solidFill>
                <a:latin typeface="Trebuchet MS"/>
                <a:cs typeface="Trebuchet MS"/>
              </a:rPr>
              <a:t>typically experience</a:t>
            </a:r>
            <a:r>
              <a:rPr sz="9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24242"/>
                </a:solidFill>
                <a:latin typeface="Trebuchet MS"/>
                <a:cs typeface="Trebuchet MS"/>
              </a:rPr>
              <a:t>as</a:t>
            </a:r>
            <a:r>
              <a:rPr sz="9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00" spc="-35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9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24242"/>
                </a:solidFill>
                <a:latin typeface="Trebuchet MS"/>
                <a:cs typeface="Trebuchet MS"/>
              </a:rPr>
              <a:t>process</a:t>
            </a:r>
            <a:r>
              <a:rPr sz="900" spc="-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424242"/>
                </a:solidFill>
                <a:latin typeface="Trebuchet MS"/>
                <a:cs typeface="Trebuchet MS"/>
              </a:rPr>
              <a:t>finishes?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681683" y="293340"/>
            <a:ext cx="2724150" cy="431800"/>
          </a:xfrm>
          <a:custGeom>
            <a:avLst/>
            <a:gdLst/>
            <a:ahLst/>
            <a:cxnLst/>
            <a:rect l="l" t="t" r="r" b="b"/>
            <a:pathLst>
              <a:path w="2724150" h="431800">
                <a:moveTo>
                  <a:pt x="313004" y="62598"/>
                </a:moveTo>
                <a:lnTo>
                  <a:pt x="294665" y="18326"/>
                </a:lnTo>
                <a:lnTo>
                  <a:pt x="250405" y="0"/>
                </a:lnTo>
                <a:lnTo>
                  <a:pt x="62598" y="0"/>
                </a:lnTo>
                <a:lnTo>
                  <a:pt x="38239" y="4914"/>
                </a:lnTo>
                <a:lnTo>
                  <a:pt x="18351" y="18326"/>
                </a:lnTo>
                <a:lnTo>
                  <a:pt x="4914" y="38239"/>
                </a:lnTo>
                <a:lnTo>
                  <a:pt x="4838" y="38633"/>
                </a:lnTo>
                <a:lnTo>
                  <a:pt x="0" y="62598"/>
                </a:lnTo>
                <a:lnTo>
                  <a:pt x="0" y="344297"/>
                </a:lnTo>
                <a:lnTo>
                  <a:pt x="4914" y="368668"/>
                </a:lnTo>
                <a:lnTo>
                  <a:pt x="18338" y="388569"/>
                </a:lnTo>
                <a:lnTo>
                  <a:pt x="38239" y="401980"/>
                </a:lnTo>
                <a:lnTo>
                  <a:pt x="62598" y="406895"/>
                </a:lnTo>
                <a:lnTo>
                  <a:pt x="250405" y="406895"/>
                </a:lnTo>
                <a:lnTo>
                  <a:pt x="294678" y="388569"/>
                </a:lnTo>
                <a:lnTo>
                  <a:pt x="313004" y="344297"/>
                </a:lnTo>
                <a:lnTo>
                  <a:pt x="313004" y="234746"/>
                </a:lnTo>
                <a:lnTo>
                  <a:pt x="148209" y="234746"/>
                </a:lnTo>
                <a:lnTo>
                  <a:pt x="140246" y="231444"/>
                </a:lnTo>
                <a:lnTo>
                  <a:pt x="128511" y="219710"/>
                </a:lnTo>
                <a:lnTo>
                  <a:pt x="125349" y="212102"/>
                </a:lnTo>
                <a:lnTo>
                  <a:pt x="125196" y="211632"/>
                </a:lnTo>
                <a:lnTo>
                  <a:pt x="125196" y="203454"/>
                </a:lnTo>
                <a:lnTo>
                  <a:pt x="127660" y="191262"/>
                </a:lnTo>
                <a:lnTo>
                  <a:pt x="134366" y="181317"/>
                </a:lnTo>
                <a:lnTo>
                  <a:pt x="144310" y="174612"/>
                </a:lnTo>
                <a:lnTo>
                  <a:pt x="156502" y="172148"/>
                </a:lnTo>
                <a:lnTo>
                  <a:pt x="313004" y="172148"/>
                </a:lnTo>
                <a:lnTo>
                  <a:pt x="313004" y="62598"/>
                </a:lnTo>
                <a:close/>
              </a:path>
              <a:path w="2724150" h="431800">
                <a:moveTo>
                  <a:pt x="438302" y="199288"/>
                </a:moveTo>
                <a:lnTo>
                  <a:pt x="436613" y="195275"/>
                </a:lnTo>
                <a:lnTo>
                  <a:pt x="364921" y="123596"/>
                </a:lnTo>
                <a:lnTo>
                  <a:pt x="354977" y="123596"/>
                </a:lnTo>
                <a:lnTo>
                  <a:pt x="342696" y="135877"/>
                </a:lnTo>
                <a:lnTo>
                  <a:pt x="342696" y="145821"/>
                </a:lnTo>
                <a:lnTo>
                  <a:pt x="384835" y="187794"/>
                </a:lnTo>
                <a:lnTo>
                  <a:pt x="147853" y="187794"/>
                </a:lnTo>
                <a:lnTo>
                  <a:pt x="140855" y="194805"/>
                </a:lnTo>
                <a:lnTo>
                  <a:pt x="140855" y="212102"/>
                </a:lnTo>
                <a:lnTo>
                  <a:pt x="147853" y="219100"/>
                </a:lnTo>
                <a:lnTo>
                  <a:pt x="384835" y="219100"/>
                </a:lnTo>
                <a:lnTo>
                  <a:pt x="345884" y="257873"/>
                </a:lnTo>
                <a:lnTo>
                  <a:pt x="344208" y="261886"/>
                </a:lnTo>
                <a:lnTo>
                  <a:pt x="344208" y="270217"/>
                </a:lnTo>
                <a:lnTo>
                  <a:pt x="345884" y="274231"/>
                </a:lnTo>
                <a:lnTo>
                  <a:pt x="348843" y="277164"/>
                </a:lnTo>
                <a:lnTo>
                  <a:pt x="351777" y="280111"/>
                </a:lnTo>
                <a:lnTo>
                  <a:pt x="355790" y="281800"/>
                </a:lnTo>
                <a:lnTo>
                  <a:pt x="364121" y="281800"/>
                </a:lnTo>
                <a:lnTo>
                  <a:pt x="368134" y="280111"/>
                </a:lnTo>
                <a:lnTo>
                  <a:pt x="436613" y="211632"/>
                </a:lnTo>
                <a:lnTo>
                  <a:pt x="438302" y="207619"/>
                </a:lnTo>
                <a:lnTo>
                  <a:pt x="438302" y="199288"/>
                </a:lnTo>
                <a:close/>
              </a:path>
              <a:path w="2724150" h="431800">
                <a:moveTo>
                  <a:pt x="2724086" y="229704"/>
                </a:moveTo>
                <a:lnTo>
                  <a:pt x="2718778" y="183489"/>
                </a:lnTo>
                <a:lnTo>
                  <a:pt x="2703614" y="141058"/>
                </a:lnTo>
                <a:lnTo>
                  <a:pt x="2679827" y="103644"/>
                </a:lnTo>
                <a:lnTo>
                  <a:pt x="2662732" y="86550"/>
                </a:lnTo>
                <a:lnTo>
                  <a:pt x="2648610" y="72428"/>
                </a:lnTo>
                <a:lnTo>
                  <a:pt x="2643594" y="69240"/>
                </a:lnTo>
                <a:lnTo>
                  <a:pt x="2643594" y="229704"/>
                </a:lnTo>
                <a:lnTo>
                  <a:pt x="2641879" y="238391"/>
                </a:lnTo>
                <a:lnTo>
                  <a:pt x="2637155" y="245414"/>
                </a:lnTo>
                <a:lnTo>
                  <a:pt x="2630132" y="250151"/>
                </a:lnTo>
                <a:lnTo>
                  <a:pt x="2621534" y="251891"/>
                </a:lnTo>
                <a:lnTo>
                  <a:pt x="2522461" y="251891"/>
                </a:lnTo>
                <a:lnTo>
                  <a:pt x="2500363" y="108635"/>
                </a:lnTo>
                <a:lnTo>
                  <a:pt x="2502103" y="100037"/>
                </a:lnTo>
                <a:lnTo>
                  <a:pt x="2506840" y="93014"/>
                </a:lnTo>
                <a:lnTo>
                  <a:pt x="2513863" y="88277"/>
                </a:lnTo>
                <a:lnTo>
                  <a:pt x="2522461" y="86550"/>
                </a:lnTo>
                <a:lnTo>
                  <a:pt x="2531059" y="88277"/>
                </a:lnTo>
                <a:lnTo>
                  <a:pt x="2538082" y="93014"/>
                </a:lnTo>
                <a:lnTo>
                  <a:pt x="2542806" y="100037"/>
                </a:lnTo>
                <a:lnTo>
                  <a:pt x="2544546" y="108635"/>
                </a:lnTo>
                <a:lnTo>
                  <a:pt x="2544546" y="207683"/>
                </a:lnTo>
                <a:lnTo>
                  <a:pt x="2621521" y="207683"/>
                </a:lnTo>
                <a:lnTo>
                  <a:pt x="2630119" y="209423"/>
                </a:lnTo>
                <a:lnTo>
                  <a:pt x="2637129" y="214160"/>
                </a:lnTo>
                <a:lnTo>
                  <a:pt x="2641866" y="221183"/>
                </a:lnTo>
                <a:lnTo>
                  <a:pt x="2643594" y="229704"/>
                </a:lnTo>
                <a:lnTo>
                  <a:pt x="2643594" y="69240"/>
                </a:lnTo>
                <a:lnTo>
                  <a:pt x="2611196" y="48628"/>
                </a:lnTo>
                <a:lnTo>
                  <a:pt x="2568765" y="33477"/>
                </a:lnTo>
                <a:lnTo>
                  <a:pt x="2522563" y="28155"/>
                </a:lnTo>
                <a:lnTo>
                  <a:pt x="2476347" y="33477"/>
                </a:lnTo>
                <a:lnTo>
                  <a:pt x="2433917" y="48628"/>
                </a:lnTo>
                <a:lnTo>
                  <a:pt x="2396490" y="72428"/>
                </a:lnTo>
                <a:lnTo>
                  <a:pt x="2365286" y="103644"/>
                </a:lnTo>
                <a:lnTo>
                  <a:pt x="2341486" y="141058"/>
                </a:lnTo>
                <a:lnTo>
                  <a:pt x="2326322" y="183489"/>
                </a:lnTo>
                <a:lnTo>
                  <a:pt x="2321001" y="229704"/>
                </a:lnTo>
                <a:lnTo>
                  <a:pt x="2326322" y="275920"/>
                </a:lnTo>
                <a:lnTo>
                  <a:pt x="2341486" y="318338"/>
                </a:lnTo>
                <a:lnTo>
                  <a:pt x="2365286" y="355765"/>
                </a:lnTo>
                <a:lnTo>
                  <a:pt x="2396490" y="386969"/>
                </a:lnTo>
                <a:lnTo>
                  <a:pt x="2433917" y="410768"/>
                </a:lnTo>
                <a:lnTo>
                  <a:pt x="2476335" y="425932"/>
                </a:lnTo>
                <a:lnTo>
                  <a:pt x="2522550" y="431253"/>
                </a:lnTo>
                <a:lnTo>
                  <a:pt x="2568752" y="425932"/>
                </a:lnTo>
                <a:lnTo>
                  <a:pt x="2611170" y="410768"/>
                </a:lnTo>
                <a:lnTo>
                  <a:pt x="2648597" y="386969"/>
                </a:lnTo>
                <a:lnTo>
                  <a:pt x="2679814" y="355765"/>
                </a:lnTo>
                <a:lnTo>
                  <a:pt x="2703601" y="318338"/>
                </a:lnTo>
                <a:lnTo>
                  <a:pt x="2718765" y="275920"/>
                </a:lnTo>
                <a:lnTo>
                  <a:pt x="2721533" y="251891"/>
                </a:lnTo>
                <a:lnTo>
                  <a:pt x="2724086" y="229704"/>
                </a:lnTo>
                <a:close/>
              </a:path>
            </a:pathLst>
          </a:custGeom>
          <a:solidFill>
            <a:srgbClr val="279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650391" y="1988650"/>
            <a:ext cx="908050" cy="530225"/>
          </a:xfrm>
          <a:prstGeom prst="rect">
            <a:avLst/>
          </a:prstGeom>
          <a:solidFill>
            <a:srgbClr val="9EDCFA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600">
              <a:latin typeface="Times New Roman"/>
              <a:cs typeface="Times New Roman"/>
            </a:endParaRPr>
          </a:p>
          <a:p>
            <a:pPr marL="62230" marR="74930" indent="67945">
              <a:lnSpc>
                <a:spcPct val="104299"/>
              </a:lnSpc>
            </a:pPr>
            <a:r>
              <a:rPr sz="600" dirty="0">
                <a:latin typeface="Trebuchet MS"/>
                <a:cs typeface="Trebuchet MS"/>
              </a:rPr>
              <a:t>The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app</a:t>
            </a:r>
            <a:r>
              <a:rPr sz="600" spc="3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displays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50" dirty="0">
                <a:latin typeface="Trebuchet MS"/>
                <a:cs typeface="Trebuchet MS"/>
              </a:rPr>
              <a:t>a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summary</a:t>
            </a:r>
            <a:r>
              <a:rPr sz="600" spc="-10" dirty="0">
                <a:latin typeface="Trebuchet MS"/>
                <a:cs typeface="Trebuchet MS"/>
              </a:rPr>
              <a:t> report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of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the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classification</a:t>
            </a:r>
            <a:r>
              <a:rPr sz="600" spc="4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results.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634016" y="1988651"/>
            <a:ext cx="908050" cy="530225"/>
          </a:xfrm>
          <a:prstGeom prst="rect">
            <a:avLst/>
          </a:prstGeom>
          <a:solidFill>
            <a:srgbClr val="9EDCF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Times New Roman"/>
              <a:cs typeface="Times New Roman"/>
            </a:endParaRPr>
          </a:p>
          <a:p>
            <a:pPr marL="35560" marR="46990" indent="18415" algn="ctr">
              <a:lnSpc>
                <a:spcPct val="104600"/>
              </a:lnSpc>
            </a:pPr>
            <a:r>
              <a:rPr sz="550" dirty="0">
                <a:latin typeface="Trebuchet MS"/>
                <a:cs typeface="Trebuchet MS"/>
              </a:rPr>
              <a:t>Users</a:t>
            </a:r>
            <a:r>
              <a:rPr sz="550" spc="8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receive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recommendations</a:t>
            </a:r>
            <a:r>
              <a:rPr sz="550" spc="65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for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improving</a:t>
            </a:r>
            <a:r>
              <a:rPr sz="550" spc="-2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rice</a:t>
            </a:r>
            <a:r>
              <a:rPr sz="550" spc="-2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quality</a:t>
            </a:r>
            <a:r>
              <a:rPr sz="550" spc="-20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and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market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positioning.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008137" y="696515"/>
            <a:ext cx="1187450" cy="71628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450" b="1" spc="-10" dirty="0">
                <a:latin typeface="Trebuchet MS"/>
                <a:cs typeface="Trebuchet MS"/>
              </a:rPr>
              <a:t>Extend</a:t>
            </a:r>
            <a:endParaRPr sz="14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60"/>
              </a:spcBef>
            </a:pPr>
            <a:r>
              <a:rPr sz="900" spc="-20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900" spc="-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24242"/>
                </a:solidFill>
                <a:latin typeface="Trebuchet MS"/>
                <a:cs typeface="Trebuchet MS"/>
              </a:rPr>
              <a:t>happens</a:t>
            </a:r>
            <a:r>
              <a:rPr sz="900" spc="-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00" spc="-50" dirty="0">
                <a:solidFill>
                  <a:srgbClr val="424242"/>
                </a:solidFill>
                <a:latin typeface="Trebuchet MS"/>
                <a:cs typeface="Trebuchet MS"/>
              </a:rPr>
              <a:t>after</a:t>
            </a:r>
            <a:r>
              <a:rPr sz="900" spc="-1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00" spc="-40" dirty="0">
                <a:solidFill>
                  <a:srgbClr val="424242"/>
                </a:solidFill>
                <a:latin typeface="Trebuchet MS"/>
                <a:cs typeface="Trebuchet MS"/>
              </a:rPr>
              <a:t>the </a:t>
            </a:r>
            <a:r>
              <a:rPr sz="900" spc="-10" dirty="0">
                <a:solidFill>
                  <a:srgbClr val="424242"/>
                </a:solidFill>
                <a:latin typeface="Trebuchet MS"/>
                <a:cs typeface="Trebuchet MS"/>
              </a:rPr>
              <a:t>experience</a:t>
            </a:r>
            <a:r>
              <a:rPr sz="90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24242"/>
                </a:solidFill>
                <a:latin typeface="Trebuchet MS"/>
                <a:cs typeface="Trebuchet MS"/>
              </a:rPr>
              <a:t>is</a:t>
            </a:r>
            <a:r>
              <a:rPr sz="90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424242"/>
                </a:solidFill>
                <a:latin typeface="Trebuchet MS"/>
                <a:cs typeface="Trebuchet MS"/>
              </a:rPr>
              <a:t>over?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986169" y="1988650"/>
            <a:ext cx="908050" cy="530225"/>
          </a:xfrm>
          <a:prstGeom prst="rect">
            <a:avLst/>
          </a:prstGeom>
          <a:solidFill>
            <a:srgbClr val="9EDCFA"/>
          </a:solidFill>
        </p:spPr>
        <p:txBody>
          <a:bodyPr vert="horz" wrap="square" lIns="0" tIns="64769" rIns="0" bIns="0" rtlCol="0">
            <a:spAutoFit/>
          </a:bodyPr>
          <a:lstStyle/>
          <a:p>
            <a:pPr marL="66675" marR="59055" algn="ctr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Users</a:t>
            </a:r>
            <a:r>
              <a:rPr sz="600" spc="3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receive</a:t>
            </a:r>
            <a:r>
              <a:rPr sz="600" spc="4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periodic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updates</a:t>
            </a:r>
            <a:r>
              <a:rPr sz="600" spc="4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and</a:t>
            </a:r>
            <a:r>
              <a:rPr sz="600" spc="4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new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features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via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notifications.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969794" y="1988650"/>
            <a:ext cx="908050" cy="530225"/>
          </a:xfrm>
          <a:prstGeom prst="rect">
            <a:avLst/>
          </a:prstGeom>
          <a:solidFill>
            <a:srgbClr val="9EDCFA"/>
          </a:solidFill>
        </p:spPr>
        <p:txBody>
          <a:bodyPr vert="horz" wrap="square" lIns="0" tIns="64769" rIns="0" bIns="0" rtlCol="0">
            <a:spAutoFit/>
          </a:bodyPr>
          <a:lstStyle/>
          <a:p>
            <a:pPr marL="90805" marR="103505" indent="20320" algn="ctr">
              <a:lnSpc>
                <a:spcPct val="104299"/>
              </a:lnSpc>
              <a:spcBef>
                <a:spcPts val="509"/>
              </a:spcBef>
            </a:pPr>
            <a:r>
              <a:rPr sz="600" spc="10" dirty="0">
                <a:latin typeface="Trebuchet MS"/>
                <a:cs typeface="Trebuchet MS"/>
              </a:rPr>
              <a:t>Feedback</a:t>
            </a:r>
            <a:r>
              <a:rPr sz="600" spc="4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channels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allow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users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to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report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issues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and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suggest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improvements.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953419" y="1988651"/>
            <a:ext cx="908050" cy="530225"/>
          </a:xfrm>
          <a:prstGeom prst="rect">
            <a:avLst/>
          </a:prstGeom>
          <a:solidFill>
            <a:srgbClr val="9EDCFA"/>
          </a:solidFill>
        </p:spPr>
        <p:txBody>
          <a:bodyPr vert="horz" wrap="square" lIns="0" tIns="36830" rIns="0" bIns="0" rtlCol="0">
            <a:spAutoFit/>
          </a:bodyPr>
          <a:lstStyle/>
          <a:p>
            <a:pPr marL="29845" marR="40640" indent="18415" algn="ctr">
              <a:lnSpc>
                <a:spcPct val="104600"/>
              </a:lnSpc>
              <a:spcBef>
                <a:spcPts val="290"/>
              </a:spcBef>
            </a:pPr>
            <a:r>
              <a:rPr sz="550" dirty="0">
                <a:latin typeface="Trebuchet MS"/>
                <a:cs typeface="Trebuchet MS"/>
              </a:rPr>
              <a:t>Data</a:t>
            </a:r>
            <a:r>
              <a:rPr sz="550" spc="-10" dirty="0">
                <a:latin typeface="Trebuchet MS"/>
                <a:cs typeface="Trebuchet MS"/>
              </a:rPr>
              <a:t> from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past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classifications</a:t>
            </a:r>
            <a:r>
              <a:rPr sz="550" spc="9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helps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improve</a:t>
            </a:r>
            <a:r>
              <a:rPr sz="550" spc="-2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future</a:t>
            </a:r>
            <a:r>
              <a:rPr sz="550" spc="-2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accuracy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through</a:t>
            </a:r>
            <a:r>
              <a:rPr sz="550" spc="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machine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learning.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8460" y="5077056"/>
            <a:ext cx="1698625" cy="7747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200" b="1" dirty="0">
                <a:solidFill>
                  <a:srgbClr val="0F766E"/>
                </a:solidFill>
                <a:latin typeface="Trebuchet MS"/>
                <a:cs typeface="Trebuchet MS"/>
              </a:rPr>
              <a:t>Goals</a:t>
            </a:r>
            <a:r>
              <a:rPr sz="1200" b="1" spc="-35" dirty="0">
                <a:solidFill>
                  <a:srgbClr val="0F766E"/>
                </a:solidFill>
                <a:latin typeface="Trebuchet MS"/>
                <a:cs typeface="Trebuchet MS"/>
              </a:rPr>
              <a:t> </a:t>
            </a:r>
            <a:r>
              <a:rPr sz="1200" b="1" spc="-85" dirty="0">
                <a:solidFill>
                  <a:srgbClr val="0F766E"/>
                </a:solidFill>
                <a:latin typeface="Trebuchet MS"/>
                <a:cs typeface="Trebuchet MS"/>
              </a:rPr>
              <a:t>&amp;</a:t>
            </a:r>
            <a:r>
              <a:rPr sz="1200" b="1" spc="-30" dirty="0">
                <a:solidFill>
                  <a:srgbClr val="0F766E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0F766E"/>
                </a:solidFill>
                <a:latin typeface="Trebuchet MS"/>
                <a:cs typeface="Trebuchet MS"/>
              </a:rPr>
              <a:t>motivations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  <a:spcBef>
                <a:spcPts val="505"/>
              </a:spcBef>
            </a:pP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At</a:t>
            </a:r>
            <a:r>
              <a:rPr sz="900" spc="-4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each</a:t>
            </a:r>
            <a:r>
              <a:rPr sz="900" spc="-4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step,</a:t>
            </a:r>
            <a:r>
              <a:rPr sz="900" spc="-4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30" dirty="0">
                <a:solidFill>
                  <a:srgbClr val="2F2F2F"/>
                </a:solidFill>
                <a:latin typeface="Trebuchet MS"/>
                <a:cs typeface="Trebuchet MS"/>
              </a:rPr>
              <a:t>what</a:t>
            </a:r>
            <a:r>
              <a:rPr sz="900" spc="-4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is</a:t>
            </a:r>
            <a:r>
              <a:rPr sz="900" spc="-4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a</a:t>
            </a:r>
            <a:r>
              <a:rPr sz="900" spc="-4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person’s 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primary</a:t>
            </a:r>
            <a:r>
              <a:rPr sz="900" spc="-4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goal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or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motivation?</a:t>
            </a:r>
            <a:r>
              <a:rPr sz="900" spc="50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45" dirty="0">
                <a:solidFill>
                  <a:srgbClr val="2F2F2F"/>
                </a:solidFill>
                <a:latin typeface="Trebuchet MS"/>
                <a:cs typeface="Trebuchet MS"/>
              </a:rPr>
              <a:t>(“Help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105" dirty="0">
                <a:solidFill>
                  <a:srgbClr val="2F2F2F"/>
                </a:solidFill>
                <a:latin typeface="Trebuchet MS"/>
                <a:cs typeface="Trebuchet MS"/>
              </a:rPr>
              <a:t>me...”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or</a:t>
            </a:r>
            <a:r>
              <a:rPr sz="900" spc="-3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2F2F2F"/>
                </a:solidFill>
                <a:latin typeface="Trebuchet MS"/>
                <a:cs typeface="Trebuchet MS"/>
              </a:rPr>
              <a:t>“Help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me</a:t>
            </a:r>
            <a:r>
              <a:rPr sz="900" spc="-3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75" dirty="0">
                <a:solidFill>
                  <a:srgbClr val="2F2F2F"/>
                </a:solidFill>
                <a:latin typeface="Trebuchet MS"/>
                <a:cs typeface="Trebuchet MS"/>
              </a:rPr>
              <a:t>avoid...”)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41663" y="3378244"/>
            <a:ext cx="19620230" cy="6211570"/>
            <a:chOff x="241663" y="3378244"/>
            <a:chExt cx="19620230" cy="6211570"/>
          </a:xfrm>
        </p:grpSpPr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227" y="5197549"/>
              <a:ext cx="257203" cy="28440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81017" y="5402175"/>
              <a:ext cx="257175" cy="123825"/>
            </a:xfrm>
            <a:custGeom>
              <a:avLst/>
              <a:gdLst/>
              <a:ahLst/>
              <a:cxnLst/>
              <a:rect l="l" t="t" r="r" b="b"/>
              <a:pathLst>
                <a:path w="257175" h="123825">
                  <a:moveTo>
                    <a:pt x="253442" y="123449"/>
                  </a:moveTo>
                  <a:lnTo>
                    <a:pt x="3774" y="123449"/>
                  </a:lnTo>
                  <a:lnTo>
                    <a:pt x="0" y="116920"/>
                  </a:lnTo>
                  <a:lnTo>
                    <a:pt x="3089" y="111762"/>
                  </a:lnTo>
                  <a:lnTo>
                    <a:pt x="10652" y="98006"/>
                  </a:lnTo>
                  <a:lnTo>
                    <a:pt x="11686" y="95588"/>
                  </a:lnTo>
                  <a:lnTo>
                    <a:pt x="14091" y="94218"/>
                  </a:lnTo>
                  <a:lnTo>
                    <a:pt x="16845" y="94218"/>
                  </a:lnTo>
                  <a:lnTo>
                    <a:pt x="63269" y="91115"/>
                  </a:lnTo>
                  <a:lnTo>
                    <a:pt x="65338" y="90779"/>
                  </a:lnTo>
                  <a:lnTo>
                    <a:pt x="67058" y="90081"/>
                  </a:lnTo>
                  <a:lnTo>
                    <a:pt x="89746" y="67392"/>
                  </a:lnTo>
                  <a:lnTo>
                    <a:pt x="91465" y="66358"/>
                  </a:lnTo>
                  <a:lnTo>
                    <a:pt x="93185" y="66358"/>
                  </a:lnTo>
                  <a:lnTo>
                    <a:pt x="145452" y="61898"/>
                  </a:lnTo>
                  <a:lnTo>
                    <a:pt x="148206" y="61549"/>
                  </a:lnTo>
                  <a:lnTo>
                    <a:pt x="150275" y="60178"/>
                  </a:lnTo>
                  <a:lnTo>
                    <a:pt x="151645" y="58110"/>
                  </a:lnTo>
                  <a:lnTo>
                    <a:pt x="177437" y="15461"/>
                  </a:lnTo>
                  <a:lnTo>
                    <a:pt x="178471" y="14091"/>
                  </a:lnTo>
                  <a:lnTo>
                    <a:pt x="179855" y="13056"/>
                  </a:lnTo>
                  <a:lnTo>
                    <a:pt x="181225" y="12371"/>
                  </a:lnTo>
                  <a:lnTo>
                    <a:pt x="207701" y="1370"/>
                  </a:lnTo>
                  <a:lnTo>
                    <a:pt x="210791" y="0"/>
                  </a:lnTo>
                  <a:lnTo>
                    <a:pt x="214915" y="1034"/>
                  </a:lnTo>
                  <a:lnTo>
                    <a:pt x="216984" y="4123"/>
                  </a:lnTo>
                  <a:lnTo>
                    <a:pt x="255161" y="57076"/>
                  </a:lnTo>
                  <a:lnTo>
                    <a:pt x="256182" y="58460"/>
                  </a:lnTo>
                  <a:lnTo>
                    <a:pt x="256531" y="59830"/>
                  </a:lnTo>
                  <a:lnTo>
                    <a:pt x="256881" y="61550"/>
                  </a:lnTo>
                  <a:lnTo>
                    <a:pt x="256881" y="120010"/>
                  </a:lnTo>
                  <a:lnTo>
                    <a:pt x="253442" y="123449"/>
                  </a:lnTo>
                  <a:close/>
                </a:path>
              </a:pathLst>
            </a:custGeom>
            <a:solidFill>
              <a:srgbClr val="349E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3534" y="6538323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501" y="317002"/>
                  </a:moveTo>
                  <a:lnTo>
                    <a:pt x="108404" y="308921"/>
                  </a:lnTo>
                  <a:lnTo>
                    <a:pt x="64894" y="286419"/>
                  </a:lnTo>
                  <a:lnTo>
                    <a:pt x="30582" y="252108"/>
                  </a:lnTo>
                  <a:lnTo>
                    <a:pt x="8080" y="208598"/>
                  </a:lnTo>
                  <a:lnTo>
                    <a:pt x="0" y="158501"/>
                  </a:lnTo>
                  <a:lnTo>
                    <a:pt x="8080" y="108404"/>
                  </a:lnTo>
                  <a:lnTo>
                    <a:pt x="30582" y="64894"/>
                  </a:lnTo>
                  <a:lnTo>
                    <a:pt x="64894" y="30582"/>
                  </a:lnTo>
                  <a:lnTo>
                    <a:pt x="108404" y="8080"/>
                  </a:lnTo>
                  <a:lnTo>
                    <a:pt x="158501" y="0"/>
                  </a:lnTo>
                  <a:lnTo>
                    <a:pt x="208598" y="8080"/>
                  </a:lnTo>
                  <a:lnTo>
                    <a:pt x="252108" y="30582"/>
                  </a:lnTo>
                  <a:lnTo>
                    <a:pt x="286419" y="64894"/>
                  </a:lnTo>
                  <a:lnTo>
                    <a:pt x="308921" y="108404"/>
                  </a:lnTo>
                  <a:lnTo>
                    <a:pt x="310610" y="118876"/>
                  </a:lnTo>
                  <a:lnTo>
                    <a:pt x="99063" y="118876"/>
                  </a:lnTo>
                  <a:lnTo>
                    <a:pt x="91354" y="120432"/>
                  </a:lnTo>
                  <a:lnTo>
                    <a:pt x="85056" y="124677"/>
                  </a:lnTo>
                  <a:lnTo>
                    <a:pt x="80808" y="130974"/>
                  </a:lnTo>
                  <a:lnTo>
                    <a:pt x="79250" y="138688"/>
                  </a:lnTo>
                  <a:lnTo>
                    <a:pt x="80808" y="146402"/>
                  </a:lnTo>
                  <a:lnTo>
                    <a:pt x="85056" y="152699"/>
                  </a:lnTo>
                  <a:lnTo>
                    <a:pt x="91354" y="156944"/>
                  </a:lnTo>
                  <a:lnTo>
                    <a:pt x="99063" y="158501"/>
                  </a:lnTo>
                  <a:lnTo>
                    <a:pt x="317002" y="158501"/>
                  </a:lnTo>
                  <a:lnTo>
                    <a:pt x="310610" y="198126"/>
                  </a:lnTo>
                  <a:lnTo>
                    <a:pt x="99063" y="198126"/>
                  </a:lnTo>
                  <a:lnTo>
                    <a:pt x="103734" y="221262"/>
                  </a:lnTo>
                  <a:lnTo>
                    <a:pt x="116471" y="240155"/>
                  </a:lnTo>
                  <a:lnTo>
                    <a:pt x="135364" y="252893"/>
                  </a:lnTo>
                  <a:lnTo>
                    <a:pt x="158501" y="257564"/>
                  </a:lnTo>
                  <a:lnTo>
                    <a:pt x="280963" y="257564"/>
                  </a:lnTo>
                  <a:lnTo>
                    <a:pt x="252108" y="286419"/>
                  </a:lnTo>
                  <a:lnTo>
                    <a:pt x="208598" y="308921"/>
                  </a:lnTo>
                  <a:lnTo>
                    <a:pt x="158501" y="317002"/>
                  </a:lnTo>
                  <a:close/>
                </a:path>
                <a:path w="317500" h="317500">
                  <a:moveTo>
                    <a:pt x="217939" y="158501"/>
                  </a:moveTo>
                  <a:lnTo>
                    <a:pt x="99063" y="158501"/>
                  </a:lnTo>
                  <a:lnTo>
                    <a:pt x="106777" y="156944"/>
                  </a:lnTo>
                  <a:lnTo>
                    <a:pt x="113074" y="152699"/>
                  </a:lnTo>
                  <a:lnTo>
                    <a:pt x="117319" y="146402"/>
                  </a:lnTo>
                  <a:lnTo>
                    <a:pt x="118876" y="138688"/>
                  </a:lnTo>
                  <a:lnTo>
                    <a:pt x="117319" y="130974"/>
                  </a:lnTo>
                  <a:lnTo>
                    <a:pt x="113074" y="124677"/>
                  </a:lnTo>
                  <a:lnTo>
                    <a:pt x="106777" y="120432"/>
                  </a:lnTo>
                  <a:lnTo>
                    <a:pt x="99063" y="118876"/>
                  </a:lnTo>
                  <a:lnTo>
                    <a:pt x="217939" y="118876"/>
                  </a:lnTo>
                  <a:lnTo>
                    <a:pt x="210230" y="120432"/>
                  </a:lnTo>
                  <a:lnTo>
                    <a:pt x="203932" y="124677"/>
                  </a:lnTo>
                  <a:lnTo>
                    <a:pt x="199684" y="130974"/>
                  </a:lnTo>
                  <a:lnTo>
                    <a:pt x="198126" y="138688"/>
                  </a:lnTo>
                  <a:lnTo>
                    <a:pt x="199684" y="146402"/>
                  </a:lnTo>
                  <a:lnTo>
                    <a:pt x="203932" y="152699"/>
                  </a:lnTo>
                  <a:lnTo>
                    <a:pt x="210230" y="156944"/>
                  </a:lnTo>
                  <a:lnTo>
                    <a:pt x="217939" y="158501"/>
                  </a:lnTo>
                  <a:close/>
                </a:path>
                <a:path w="317500" h="317500">
                  <a:moveTo>
                    <a:pt x="317002" y="158501"/>
                  </a:moveTo>
                  <a:lnTo>
                    <a:pt x="217939" y="158501"/>
                  </a:lnTo>
                  <a:lnTo>
                    <a:pt x="225653" y="156944"/>
                  </a:lnTo>
                  <a:lnTo>
                    <a:pt x="231950" y="152699"/>
                  </a:lnTo>
                  <a:lnTo>
                    <a:pt x="236195" y="146402"/>
                  </a:lnTo>
                  <a:lnTo>
                    <a:pt x="237752" y="138688"/>
                  </a:lnTo>
                  <a:lnTo>
                    <a:pt x="236195" y="130974"/>
                  </a:lnTo>
                  <a:lnTo>
                    <a:pt x="231950" y="124677"/>
                  </a:lnTo>
                  <a:lnTo>
                    <a:pt x="225653" y="120432"/>
                  </a:lnTo>
                  <a:lnTo>
                    <a:pt x="217939" y="118876"/>
                  </a:lnTo>
                  <a:lnTo>
                    <a:pt x="310610" y="118876"/>
                  </a:lnTo>
                  <a:lnTo>
                    <a:pt x="317002" y="158501"/>
                  </a:lnTo>
                  <a:close/>
                </a:path>
                <a:path w="317500" h="317500">
                  <a:moveTo>
                    <a:pt x="280963" y="257564"/>
                  </a:moveTo>
                  <a:lnTo>
                    <a:pt x="158501" y="257564"/>
                  </a:lnTo>
                  <a:lnTo>
                    <a:pt x="181637" y="252893"/>
                  </a:lnTo>
                  <a:lnTo>
                    <a:pt x="200530" y="240155"/>
                  </a:lnTo>
                  <a:lnTo>
                    <a:pt x="213268" y="221262"/>
                  </a:lnTo>
                  <a:lnTo>
                    <a:pt x="217939" y="198126"/>
                  </a:lnTo>
                  <a:lnTo>
                    <a:pt x="310610" y="198126"/>
                  </a:lnTo>
                  <a:lnTo>
                    <a:pt x="308921" y="208598"/>
                  </a:lnTo>
                  <a:lnTo>
                    <a:pt x="286419" y="252108"/>
                  </a:lnTo>
                  <a:lnTo>
                    <a:pt x="280963" y="257564"/>
                  </a:lnTo>
                  <a:close/>
                </a:path>
              </a:pathLst>
            </a:custGeom>
            <a:solidFill>
              <a:srgbClr val="459C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1655" y="9218735"/>
              <a:ext cx="363855" cy="370840"/>
            </a:xfrm>
            <a:custGeom>
              <a:avLst/>
              <a:gdLst/>
              <a:ahLst/>
              <a:cxnLst/>
              <a:rect l="l" t="t" r="r" b="b"/>
              <a:pathLst>
                <a:path w="363855" h="370840">
                  <a:moveTo>
                    <a:pt x="57772" y="176466"/>
                  </a:moveTo>
                  <a:lnTo>
                    <a:pt x="53428" y="172161"/>
                  </a:lnTo>
                  <a:lnTo>
                    <a:pt x="4330" y="172161"/>
                  </a:lnTo>
                  <a:lnTo>
                    <a:pt x="0" y="176466"/>
                  </a:lnTo>
                  <a:lnTo>
                    <a:pt x="0" y="187172"/>
                  </a:lnTo>
                  <a:lnTo>
                    <a:pt x="4330" y="191503"/>
                  </a:lnTo>
                  <a:lnTo>
                    <a:pt x="53428" y="191503"/>
                  </a:lnTo>
                  <a:lnTo>
                    <a:pt x="57772" y="187172"/>
                  </a:lnTo>
                  <a:lnTo>
                    <a:pt x="57772" y="176466"/>
                  </a:lnTo>
                  <a:close/>
                </a:path>
                <a:path w="363855" h="370840">
                  <a:moveTo>
                    <a:pt x="94767" y="276428"/>
                  </a:moveTo>
                  <a:lnTo>
                    <a:pt x="90982" y="272656"/>
                  </a:lnTo>
                  <a:lnTo>
                    <a:pt x="87210" y="268871"/>
                  </a:lnTo>
                  <a:lnTo>
                    <a:pt x="81089" y="268871"/>
                  </a:lnTo>
                  <a:lnTo>
                    <a:pt x="46482" y="303504"/>
                  </a:lnTo>
                  <a:lnTo>
                    <a:pt x="46482" y="309626"/>
                  </a:lnTo>
                  <a:lnTo>
                    <a:pt x="52146" y="315302"/>
                  </a:lnTo>
                  <a:lnTo>
                    <a:pt x="54597" y="316255"/>
                  </a:lnTo>
                  <a:lnTo>
                    <a:pt x="59550" y="316255"/>
                  </a:lnTo>
                  <a:lnTo>
                    <a:pt x="62026" y="315302"/>
                  </a:lnTo>
                  <a:lnTo>
                    <a:pt x="94767" y="282524"/>
                  </a:lnTo>
                  <a:lnTo>
                    <a:pt x="94767" y="276428"/>
                  </a:lnTo>
                  <a:close/>
                </a:path>
                <a:path w="363855" h="370840">
                  <a:moveTo>
                    <a:pt x="94792" y="81127"/>
                  </a:moveTo>
                  <a:lnTo>
                    <a:pt x="60159" y="46469"/>
                  </a:lnTo>
                  <a:lnTo>
                    <a:pt x="54013" y="46469"/>
                  </a:lnTo>
                  <a:lnTo>
                    <a:pt x="46482" y="54013"/>
                  </a:lnTo>
                  <a:lnTo>
                    <a:pt x="46482" y="60147"/>
                  </a:lnTo>
                  <a:lnTo>
                    <a:pt x="77317" y="91033"/>
                  </a:lnTo>
                  <a:lnTo>
                    <a:pt x="79209" y="92900"/>
                  </a:lnTo>
                  <a:lnTo>
                    <a:pt x="81699" y="93853"/>
                  </a:lnTo>
                  <a:lnTo>
                    <a:pt x="86652" y="93853"/>
                  </a:lnTo>
                  <a:lnTo>
                    <a:pt x="89128" y="92900"/>
                  </a:lnTo>
                  <a:lnTo>
                    <a:pt x="94792" y="87249"/>
                  </a:lnTo>
                  <a:lnTo>
                    <a:pt x="94792" y="81127"/>
                  </a:lnTo>
                  <a:close/>
                </a:path>
                <a:path w="363855" h="370840">
                  <a:moveTo>
                    <a:pt x="191477" y="4330"/>
                  </a:moveTo>
                  <a:lnTo>
                    <a:pt x="187172" y="0"/>
                  </a:lnTo>
                  <a:lnTo>
                    <a:pt x="176466" y="0"/>
                  </a:lnTo>
                  <a:lnTo>
                    <a:pt x="172135" y="4330"/>
                  </a:lnTo>
                  <a:lnTo>
                    <a:pt x="172135" y="53301"/>
                  </a:lnTo>
                  <a:lnTo>
                    <a:pt x="176466" y="57632"/>
                  </a:lnTo>
                  <a:lnTo>
                    <a:pt x="187172" y="57632"/>
                  </a:lnTo>
                  <a:lnTo>
                    <a:pt x="191477" y="53301"/>
                  </a:lnTo>
                  <a:lnTo>
                    <a:pt x="191477" y="4330"/>
                  </a:lnTo>
                  <a:close/>
                </a:path>
                <a:path w="363855" h="370840">
                  <a:moveTo>
                    <a:pt x="227088" y="355511"/>
                  </a:moveTo>
                  <a:lnTo>
                    <a:pt x="222758" y="351180"/>
                  </a:lnTo>
                  <a:lnTo>
                    <a:pt x="140233" y="351180"/>
                  </a:lnTo>
                  <a:lnTo>
                    <a:pt x="135915" y="355511"/>
                  </a:lnTo>
                  <a:lnTo>
                    <a:pt x="135915" y="366191"/>
                  </a:lnTo>
                  <a:lnTo>
                    <a:pt x="140233" y="370522"/>
                  </a:lnTo>
                  <a:lnTo>
                    <a:pt x="222758" y="370522"/>
                  </a:lnTo>
                  <a:lnTo>
                    <a:pt x="227088" y="366191"/>
                  </a:lnTo>
                  <a:lnTo>
                    <a:pt x="227088" y="355511"/>
                  </a:lnTo>
                  <a:close/>
                </a:path>
                <a:path w="363855" h="370840">
                  <a:moveTo>
                    <a:pt x="237324" y="323329"/>
                  </a:moveTo>
                  <a:lnTo>
                    <a:pt x="232981" y="319011"/>
                  </a:lnTo>
                  <a:lnTo>
                    <a:pt x="130022" y="319011"/>
                  </a:lnTo>
                  <a:lnTo>
                    <a:pt x="125691" y="323329"/>
                  </a:lnTo>
                  <a:lnTo>
                    <a:pt x="125691" y="334022"/>
                  </a:lnTo>
                  <a:lnTo>
                    <a:pt x="130022" y="338353"/>
                  </a:lnTo>
                  <a:lnTo>
                    <a:pt x="232981" y="338353"/>
                  </a:lnTo>
                  <a:lnTo>
                    <a:pt x="237324" y="334022"/>
                  </a:lnTo>
                  <a:lnTo>
                    <a:pt x="237324" y="323329"/>
                  </a:lnTo>
                  <a:close/>
                </a:path>
                <a:path w="363855" h="370840">
                  <a:moveTo>
                    <a:pt x="285661" y="181444"/>
                  </a:moveTo>
                  <a:lnTo>
                    <a:pt x="275717" y="136994"/>
                  </a:lnTo>
                  <a:lnTo>
                    <a:pt x="247700" y="101028"/>
                  </a:lnTo>
                  <a:lnTo>
                    <a:pt x="206857" y="80479"/>
                  </a:lnTo>
                  <a:lnTo>
                    <a:pt x="184061" y="77393"/>
                  </a:lnTo>
                  <a:lnTo>
                    <a:pt x="160680" y="79311"/>
                  </a:lnTo>
                  <a:lnTo>
                    <a:pt x="106959" y="108419"/>
                  </a:lnTo>
                  <a:lnTo>
                    <a:pt x="78968" y="162852"/>
                  </a:lnTo>
                  <a:lnTo>
                    <a:pt x="77533" y="187566"/>
                  </a:lnTo>
                  <a:lnTo>
                    <a:pt x="81724" y="211366"/>
                  </a:lnTo>
                  <a:lnTo>
                    <a:pt x="91300" y="233464"/>
                  </a:lnTo>
                  <a:lnTo>
                    <a:pt x="106032" y="253072"/>
                  </a:lnTo>
                  <a:lnTo>
                    <a:pt x="112547" y="261226"/>
                  </a:lnTo>
                  <a:lnTo>
                    <a:pt x="117322" y="270014"/>
                  </a:lnTo>
                  <a:lnTo>
                    <a:pt x="120256" y="279234"/>
                  </a:lnTo>
                  <a:lnTo>
                    <a:pt x="121259" y="288671"/>
                  </a:lnTo>
                  <a:lnTo>
                    <a:pt x="121259" y="299593"/>
                  </a:lnTo>
                  <a:lnTo>
                    <a:pt x="125590" y="303898"/>
                  </a:lnTo>
                  <a:lnTo>
                    <a:pt x="237426" y="303898"/>
                  </a:lnTo>
                  <a:lnTo>
                    <a:pt x="241744" y="299593"/>
                  </a:lnTo>
                  <a:lnTo>
                    <a:pt x="241744" y="288671"/>
                  </a:lnTo>
                  <a:lnTo>
                    <a:pt x="242735" y="279234"/>
                  </a:lnTo>
                  <a:lnTo>
                    <a:pt x="245668" y="270014"/>
                  </a:lnTo>
                  <a:lnTo>
                    <a:pt x="250444" y="261226"/>
                  </a:lnTo>
                  <a:lnTo>
                    <a:pt x="256984" y="253072"/>
                  </a:lnTo>
                  <a:lnTo>
                    <a:pt x="269240" y="237502"/>
                  </a:lnTo>
                  <a:lnTo>
                    <a:pt x="278244" y="220052"/>
                  </a:lnTo>
                  <a:lnTo>
                    <a:pt x="283768" y="201218"/>
                  </a:lnTo>
                  <a:lnTo>
                    <a:pt x="285661" y="181444"/>
                  </a:lnTo>
                  <a:close/>
                </a:path>
                <a:path w="363855" h="370840">
                  <a:moveTo>
                    <a:pt x="312026" y="298348"/>
                  </a:moveTo>
                  <a:lnTo>
                    <a:pt x="277393" y="263740"/>
                  </a:lnTo>
                  <a:lnTo>
                    <a:pt x="271297" y="263740"/>
                  </a:lnTo>
                  <a:lnTo>
                    <a:pt x="263740" y="271284"/>
                  </a:lnTo>
                  <a:lnTo>
                    <a:pt x="263740" y="277393"/>
                  </a:lnTo>
                  <a:lnTo>
                    <a:pt x="294576" y="308229"/>
                  </a:lnTo>
                  <a:lnTo>
                    <a:pt x="296468" y="310146"/>
                  </a:lnTo>
                  <a:lnTo>
                    <a:pt x="298932" y="311099"/>
                  </a:lnTo>
                  <a:lnTo>
                    <a:pt x="303872" y="311099"/>
                  </a:lnTo>
                  <a:lnTo>
                    <a:pt x="306349" y="310146"/>
                  </a:lnTo>
                  <a:lnTo>
                    <a:pt x="308241" y="308229"/>
                  </a:lnTo>
                  <a:lnTo>
                    <a:pt x="312026" y="304469"/>
                  </a:lnTo>
                  <a:lnTo>
                    <a:pt x="312026" y="298348"/>
                  </a:lnTo>
                  <a:close/>
                </a:path>
                <a:path w="363855" h="370840">
                  <a:moveTo>
                    <a:pt x="317182" y="54013"/>
                  </a:moveTo>
                  <a:lnTo>
                    <a:pt x="309626" y="46469"/>
                  </a:lnTo>
                  <a:lnTo>
                    <a:pt x="303504" y="46469"/>
                  </a:lnTo>
                  <a:lnTo>
                    <a:pt x="268859" y="81127"/>
                  </a:lnTo>
                  <a:lnTo>
                    <a:pt x="268859" y="87249"/>
                  </a:lnTo>
                  <a:lnTo>
                    <a:pt x="272618" y="91033"/>
                  </a:lnTo>
                  <a:lnTo>
                    <a:pt x="274523" y="92913"/>
                  </a:lnTo>
                  <a:lnTo>
                    <a:pt x="276999" y="93853"/>
                  </a:lnTo>
                  <a:lnTo>
                    <a:pt x="281952" y="93853"/>
                  </a:lnTo>
                  <a:lnTo>
                    <a:pt x="284403" y="92913"/>
                  </a:lnTo>
                  <a:lnTo>
                    <a:pt x="286296" y="91033"/>
                  </a:lnTo>
                  <a:lnTo>
                    <a:pt x="317182" y="60147"/>
                  </a:lnTo>
                  <a:lnTo>
                    <a:pt x="317182" y="54013"/>
                  </a:lnTo>
                  <a:close/>
                </a:path>
                <a:path w="363855" h="370840">
                  <a:moveTo>
                    <a:pt x="363639" y="176466"/>
                  </a:moveTo>
                  <a:lnTo>
                    <a:pt x="359308" y="172161"/>
                  </a:lnTo>
                  <a:lnTo>
                    <a:pt x="310921" y="172161"/>
                  </a:lnTo>
                  <a:lnTo>
                    <a:pt x="306590" y="176466"/>
                  </a:lnTo>
                  <a:lnTo>
                    <a:pt x="306590" y="187172"/>
                  </a:lnTo>
                  <a:lnTo>
                    <a:pt x="310921" y="191503"/>
                  </a:lnTo>
                  <a:lnTo>
                    <a:pt x="359308" y="191503"/>
                  </a:lnTo>
                  <a:lnTo>
                    <a:pt x="363639" y="187172"/>
                  </a:lnTo>
                  <a:lnTo>
                    <a:pt x="363639" y="176466"/>
                  </a:lnTo>
                  <a:close/>
                </a:path>
              </a:pathLst>
            </a:custGeom>
            <a:solidFill>
              <a:srgbClr val="FFC0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63597" y="7927345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562" y="317264"/>
                  </a:moveTo>
                  <a:lnTo>
                    <a:pt x="97854" y="305186"/>
                  </a:lnTo>
                  <a:lnTo>
                    <a:pt x="46393" y="270800"/>
                  </a:lnTo>
                  <a:lnTo>
                    <a:pt x="12007" y="219339"/>
                  </a:lnTo>
                  <a:lnTo>
                    <a:pt x="0" y="159339"/>
                  </a:lnTo>
                  <a:lnTo>
                    <a:pt x="122" y="156687"/>
                  </a:lnTo>
                  <a:lnTo>
                    <a:pt x="12008" y="97924"/>
                  </a:lnTo>
                  <a:lnTo>
                    <a:pt x="46393" y="46463"/>
                  </a:lnTo>
                  <a:lnTo>
                    <a:pt x="97853" y="12077"/>
                  </a:lnTo>
                  <a:lnTo>
                    <a:pt x="158562" y="0"/>
                  </a:lnTo>
                  <a:lnTo>
                    <a:pt x="189652" y="3076"/>
                  </a:lnTo>
                  <a:lnTo>
                    <a:pt x="246570" y="26654"/>
                  </a:lnTo>
                  <a:lnTo>
                    <a:pt x="290539" y="70621"/>
                  </a:lnTo>
                  <a:lnTo>
                    <a:pt x="308522" y="109129"/>
                  </a:lnTo>
                  <a:lnTo>
                    <a:pt x="84742" y="109129"/>
                  </a:lnTo>
                  <a:lnTo>
                    <a:pt x="77523" y="109499"/>
                  </a:lnTo>
                  <a:lnTo>
                    <a:pt x="57285" y="136570"/>
                  </a:lnTo>
                  <a:lnTo>
                    <a:pt x="59087" y="143811"/>
                  </a:lnTo>
                  <a:lnTo>
                    <a:pt x="62934" y="150200"/>
                  </a:lnTo>
                  <a:lnTo>
                    <a:pt x="68359" y="155098"/>
                  </a:lnTo>
                  <a:lnTo>
                    <a:pt x="74966" y="158234"/>
                  </a:lnTo>
                  <a:lnTo>
                    <a:pt x="82367" y="159339"/>
                  </a:lnTo>
                  <a:lnTo>
                    <a:pt x="317124" y="159339"/>
                  </a:lnTo>
                  <a:lnTo>
                    <a:pt x="315039" y="180407"/>
                  </a:lnTo>
                  <a:lnTo>
                    <a:pt x="157792" y="180407"/>
                  </a:lnTo>
                  <a:lnTo>
                    <a:pt x="142489" y="181920"/>
                  </a:lnTo>
                  <a:lnTo>
                    <a:pt x="127916" y="186347"/>
                  </a:lnTo>
                  <a:lnTo>
                    <a:pt x="114481" y="193520"/>
                  </a:lnTo>
                  <a:lnTo>
                    <a:pt x="102594" y="203273"/>
                  </a:lnTo>
                  <a:lnTo>
                    <a:pt x="99880" y="205999"/>
                  </a:lnTo>
                  <a:lnTo>
                    <a:pt x="99880" y="210411"/>
                  </a:lnTo>
                  <a:lnTo>
                    <a:pt x="105321" y="215864"/>
                  </a:lnTo>
                  <a:lnTo>
                    <a:pt x="306172" y="215864"/>
                  </a:lnTo>
                  <a:lnTo>
                    <a:pt x="305116" y="219339"/>
                  </a:lnTo>
                  <a:lnTo>
                    <a:pt x="270730" y="270800"/>
                  </a:lnTo>
                  <a:lnTo>
                    <a:pt x="219270" y="305186"/>
                  </a:lnTo>
                  <a:lnTo>
                    <a:pt x="189655" y="314186"/>
                  </a:lnTo>
                  <a:lnTo>
                    <a:pt x="158562" y="317264"/>
                  </a:lnTo>
                  <a:close/>
                </a:path>
                <a:path w="317500" h="317500">
                  <a:moveTo>
                    <a:pt x="233204" y="159339"/>
                  </a:moveTo>
                  <a:lnTo>
                    <a:pt x="82367" y="159339"/>
                  </a:lnTo>
                  <a:lnTo>
                    <a:pt x="92148" y="157350"/>
                  </a:lnTo>
                  <a:lnTo>
                    <a:pt x="100133" y="151956"/>
                  </a:lnTo>
                  <a:lnTo>
                    <a:pt x="105515" y="143964"/>
                  </a:lnTo>
                  <a:lnTo>
                    <a:pt x="107488" y="134181"/>
                  </a:lnTo>
                  <a:lnTo>
                    <a:pt x="106493" y="127539"/>
                  </a:lnTo>
                  <a:lnTo>
                    <a:pt x="84697" y="109129"/>
                  </a:lnTo>
                  <a:lnTo>
                    <a:pt x="235593" y="109129"/>
                  </a:lnTo>
                  <a:lnTo>
                    <a:pt x="208277" y="134181"/>
                  </a:lnTo>
                  <a:lnTo>
                    <a:pt x="208155" y="136570"/>
                  </a:lnTo>
                  <a:lnTo>
                    <a:pt x="209955" y="143811"/>
                  </a:lnTo>
                  <a:lnTo>
                    <a:pt x="213804" y="150200"/>
                  </a:lnTo>
                  <a:lnTo>
                    <a:pt x="219228" y="155098"/>
                  </a:lnTo>
                  <a:lnTo>
                    <a:pt x="225828" y="158234"/>
                  </a:lnTo>
                  <a:lnTo>
                    <a:pt x="233204" y="159339"/>
                  </a:lnTo>
                  <a:close/>
                </a:path>
                <a:path w="317500" h="317500">
                  <a:moveTo>
                    <a:pt x="317124" y="159339"/>
                  </a:moveTo>
                  <a:lnTo>
                    <a:pt x="239884" y="159339"/>
                  </a:lnTo>
                  <a:lnTo>
                    <a:pt x="246279" y="156687"/>
                  </a:lnTo>
                  <a:lnTo>
                    <a:pt x="255710" y="147256"/>
                  </a:lnTo>
                  <a:lnTo>
                    <a:pt x="258362" y="140849"/>
                  </a:lnTo>
                  <a:lnTo>
                    <a:pt x="258362" y="134181"/>
                  </a:lnTo>
                  <a:lnTo>
                    <a:pt x="235593" y="109129"/>
                  </a:lnTo>
                  <a:lnTo>
                    <a:pt x="308522" y="109129"/>
                  </a:lnTo>
                  <a:lnTo>
                    <a:pt x="314117" y="127539"/>
                  </a:lnTo>
                  <a:lnTo>
                    <a:pt x="317001" y="156687"/>
                  </a:lnTo>
                  <a:lnTo>
                    <a:pt x="317124" y="159339"/>
                  </a:lnTo>
                  <a:close/>
                </a:path>
                <a:path w="317500" h="317500">
                  <a:moveTo>
                    <a:pt x="306371" y="215207"/>
                  </a:moveTo>
                  <a:lnTo>
                    <a:pt x="209905" y="215207"/>
                  </a:lnTo>
                  <a:lnTo>
                    <a:pt x="211677" y="214464"/>
                  </a:lnTo>
                  <a:lnTo>
                    <a:pt x="212980" y="213138"/>
                  </a:lnTo>
                  <a:lnTo>
                    <a:pt x="214293" y="211836"/>
                  </a:lnTo>
                  <a:lnTo>
                    <a:pt x="215037" y="210052"/>
                  </a:lnTo>
                  <a:lnTo>
                    <a:pt x="215037" y="206358"/>
                  </a:lnTo>
                  <a:lnTo>
                    <a:pt x="173087" y="181920"/>
                  </a:lnTo>
                  <a:lnTo>
                    <a:pt x="157792" y="180407"/>
                  </a:lnTo>
                  <a:lnTo>
                    <a:pt x="315039" y="180407"/>
                  </a:lnTo>
                  <a:lnTo>
                    <a:pt x="314116" y="189724"/>
                  </a:lnTo>
                  <a:lnTo>
                    <a:pt x="306371" y="215207"/>
                  </a:lnTo>
                  <a:close/>
                </a:path>
                <a:path w="317500" h="317500">
                  <a:moveTo>
                    <a:pt x="306172" y="215864"/>
                  </a:moveTo>
                  <a:lnTo>
                    <a:pt x="109745" y="215864"/>
                  </a:lnTo>
                  <a:lnTo>
                    <a:pt x="112471" y="213138"/>
                  </a:lnTo>
                  <a:lnTo>
                    <a:pt x="122233" y="205139"/>
                  </a:lnTo>
                  <a:lnTo>
                    <a:pt x="133264" y="199253"/>
                  </a:lnTo>
                  <a:lnTo>
                    <a:pt x="145228" y="195617"/>
                  </a:lnTo>
                  <a:lnTo>
                    <a:pt x="157793" y="194374"/>
                  </a:lnTo>
                  <a:lnTo>
                    <a:pt x="170351" y="195617"/>
                  </a:lnTo>
                  <a:lnTo>
                    <a:pt x="182316" y="199253"/>
                  </a:lnTo>
                  <a:lnTo>
                    <a:pt x="193350" y="205139"/>
                  </a:lnTo>
                  <a:lnTo>
                    <a:pt x="203114" y="213138"/>
                  </a:lnTo>
                  <a:lnTo>
                    <a:pt x="204415" y="214464"/>
                  </a:lnTo>
                  <a:lnTo>
                    <a:pt x="206187" y="215207"/>
                  </a:lnTo>
                  <a:lnTo>
                    <a:pt x="306371" y="215207"/>
                  </a:lnTo>
                  <a:lnTo>
                    <a:pt x="306172" y="215864"/>
                  </a:lnTo>
                  <a:close/>
                </a:path>
              </a:pathLst>
            </a:custGeom>
            <a:solidFill>
              <a:srgbClr val="E9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6369" y="3378246"/>
              <a:ext cx="629920" cy="1190625"/>
            </a:xfrm>
            <a:custGeom>
              <a:avLst/>
              <a:gdLst/>
              <a:ahLst/>
              <a:cxnLst/>
              <a:rect l="l" t="t" r="r" b="b"/>
              <a:pathLst>
                <a:path w="629919" h="1190625">
                  <a:moveTo>
                    <a:pt x="68033" y="95923"/>
                  </a:moveTo>
                  <a:lnTo>
                    <a:pt x="62941" y="90830"/>
                  </a:lnTo>
                  <a:lnTo>
                    <a:pt x="27673" y="90830"/>
                  </a:lnTo>
                  <a:lnTo>
                    <a:pt x="22618" y="95923"/>
                  </a:lnTo>
                  <a:lnTo>
                    <a:pt x="22618" y="108483"/>
                  </a:lnTo>
                  <a:lnTo>
                    <a:pt x="27673" y="113538"/>
                  </a:lnTo>
                  <a:lnTo>
                    <a:pt x="62941" y="113538"/>
                  </a:lnTo>
                  <a:lnTo>
                    <a:pt x="68033" y="108483"/>
                  </a:lnTo>
                  <a:lnTo>
                    <a:pt x="68033" y="95923"/>
                  </a:lnTo>
                  <a:close/>
                </a:path>
                <a:path w="629919" h="1190625">
                  <a:moveTo>
                    <a:pt x="75336" y="41656"/>
                  </a:moveTo>
                  <a:lnTo>
                    <a:pt x="50038" y="16370"/>
                  </a:lnTo>
                  <a:lnTo>
                    <a:pt x="42760" y="16370"/>
                  </a:lnTo>
                  <a:lnTo>
                    <a:pt x="33756" y="25361"/>
                  </a:lnTo>
                  <a:lnTo>
                    <a:pt x="33756" y="32639"/>
                  </a:lnTo>
                  <a:lnTo>
                    <a:pt x="59042" y="57937"/>
                  </a:lnTo>
                  <a:lnTo>
                    <a:pt x="66344" y="57937"/>
                  </a:lnTo>
                  <a:lnTo>
                    <a:pt x="75336" y="48933"/>
                  </a:lnTo>
                  <a:lnTo>
                    <a:pt x="75336" y="41656"/>
                  </a:lnTo>
                  <a:close/>
                </a:path>
                <a:path w="629919" h="1190625">
                  <a:moveTo>
                    <a:pt x="136156" y="5092"/>
                  </a:moveTo>
                  <a:lnTo>
                    <a:pt x="131064" y="0"/>
                  </a:lnTo>
                  <a:lnTo>
                    <a:pt x="118503" y="0"/>
                  </a:lnTo>
                  <a:lnTo>
                    <a:pt x="113449" y="5092"/>
                  </a:lnTo>
                  <a:lnTo>
                    <a:pt x="113449" y="40360"/>
                  </a:lnTo>
                  <a:lnTo>
                    <a:pt x="118503" y="45415"/>
                  </a:lnTo>
                  <a:lnTo>
                    <a:pt x="131064" y="45415"/>
                  </a:lnTo>
                  <a:lnTo>
                    <a:pt x="136156" y="40360"/>
                  </a:lnTo>
                  <a:lnTo>
                    <a:pt x="136156" y="5092"/>
                  </a:lnTo>
                  <a:close/>
                </a:path>
                <a:path w="629919" h="1190625">
                  <a:moveTo>
                    <a:pt x="215099" y="25603"/>
                  </a:moveTo>
                  <a:lnTo>
                    <a:pt x="206133" y="16611"/>
                  </a:lnTo>
                  <a:lnTo>
                    <a:pt x="198818" y="16611"/>
                  </a:lnTo>
                  <a:lnTo>
                    <a:pt x="173545" y="41884"/>
                  </a:lnTo>
                  <a:lnTo>
                    <a:pt x="173545" y="49187"/>
                  </a:lnTo>
                  <a:lnTo>
                    <a:pt x="182549" y="58140"/>
                  </a:lnTo>
                  <a:lnTo>
                    <a:pt x="189826" y="58140"/>
                  </a:lnTo>
                  <a:lnTo>
                    <a:pt x="194335" y="53670"/>
                  </a:lnTo>
                  <a:lnTo>
                    <a:pt x="215099" y="32880"/>
                  </a:lnTo>
                  <a:lnTo>
                    <a:pt x="215099" y="25603"/>
                  </a:lnTo>
                  <a:close/>
                </a:path>
                <a:path w="629919" h="1190625">
                  <a:moveTo>
                    <a:pt x="226974" y="95923"/>
                  </a:moveTo>
                  <a:lnTo>
                    <a:pt x="221881" y="90830"/>
                  </a:lnTo>
                  <a:lnTo>
                    <a:pt x="186613" y="90830"/>
                  </a:lnTo>
                  <a:lnTo>
                    <a:pt x="181559" y="95923"/>
                  </a:lnTo>
                  <a:lnTo>
                    <a:pt x="181559" y="108483"/>
                  </a:lnTo>
                  <a:lnTo>
                    <a:pt x="186613" y="113538"/>
                  </a:lnTo>
                  <a:lnTo>
                    <a:pt x="221881" y="113538"/>
                  </a:lnTo>
                  <a:lnTo>
                    <a:pt x="226974" y="108483"/>
                  </a:lnTo>
                  <a:lnTo>
                    <a:pt x="226974" y="95923"/>
                  </a:lnTo>
                  <a:close/>
                </a:path>
                <a:path w="629919" h="1190625">
                  <a:moveTo>
                    <a:pt x="272389" y="227063"/>
                  </a:moveTo>
                  <a:lnTo>
                    <a:pt x="158851" y="181660"/>
                  </a:lnTo>
                  <a:lnTo>
                    <a:pt x="158851" y="90830"/>
                  </a:lnTo>
                  <a:lnTo>
                    <a:pt x="157073" y="81991"/>
                  </a:lnTo>
                  <a:lnTo>
                    <a:pt x="152209" y="74777"/>
                  </a:lnTo>
                  <a:lnTo>
                    <a:pt x="144995" y="69900"/>
                  </a:lnTo>
                  <a:lnTo>
                    <a:pt x="136156" y="68122"/>
                  </a:lnTo>
                  <a:lnTo>
                    <a:pt x="113449" y="68122"/>
                  </a:lnTo>
                  <a:lnTo>
                    <a:pt x="104609" y="69900"/>
                  </a:lnTo>
                  <a:lnTo>
                    <a:pt x="97383" y="74777"/>
                  </a:lnTo>
                  <a:lnTo>
                    <a:pt x="92519" y="81991"/>
                  </a:lnTo>
                  <a:lnTo>
                    <a:pt x="90741" y="90830"/>
                  </a:lnTo>
                  <a:lnTo>
                    <a:pt x="90741" y="249770"/>
                  </a:lnTo>
                  <a:lnTo>
                    <a:pt x="52425" y="225996"/>
                  </a:lnTo>
                  <a:lnTo>
                    <a:pt x="45237" y="221208"/>
                  </a:lnTo>
                  <a:lnTo>
                    <a:pt x="37071" y="219621"/>
                  </a:lnTo>
                  <a:lnTo>
                    <a:pt x="28905" y="221208"/>
                  </a:lnTo>
                  <a:lnTo>
                    <a:pt x="21742" y="225996"/>
                  </a:lnTo>
                  <a:lnTo>
                    <a:pt x="6388" y="241338"/>
                  </a:lnTo>
                  <a:lnTo>
                    <a:pt x="1600" y="248526"/>
                  </a:lnTo>
                  <a:lnTo>
                    <a:pt x="0" y="256692"/>
                  </a:lnTo>
                  <a:lnTo>
                    <a:pt x="1600" y="264858"/>
                  </a:lnTo>
                  <a:lnTo>
                    <a:pt x="68287" y="333933"/>
                  </a:lnTo>
                  <a:lnTo>
                    <a:pt x="112344" y="359435"/>
                  </a:lnTo>
                  <a:lnTo>
                    <a:pt x="136156" y="363308"/>
                  </a:lnTo>
                  <a:lnTo>
                    <a:pt x="226974" y="363308"/>
                  </a:lnTo>
                  <a:lnTo>
                    <a:pt x="244640" y="359740"/>
                  </a:lnTo>
                  <a:lnTo>
                    <a:pt x="259080" y="350012"/>
                  </a:lnTo>
                  <a:lnTo>
                    <a:pt x="268820" y="335584"/>
                  </a:lnTo>
                  <a:lnTo>
                    <a:pt x="272389" y="317893"/>
                  </a:lnTo>
                  <a:lnTo>
                    <a:pt x="272389" y="249770"/>
                  </a:lnTo>
                  <a:lnTo>
                    <a:pt x="272389" y="227063"/>
                  </a:lnTo>
                  <a:close/>
                </a:path>
                <a:path w="629919" h="1190625">
                  <a:moveTo>
                    <a:pt x="629920" y="1143889"/>
                  </a:moveTo>
                  <a:lnTo>
                    <a:pt x="626757" y="1140726"/>
                  </a:lnTo>
                  <a:lnTo>
                    <a:pt x="583653" y="1140726"/>
                  </a:lnTo>
                  <a:lnTo>
                    <a:pt x="580491" y="1143889"/>
                  </a:lnTo>
                  <a:lnTo>
                    <a:pt x="580491" y="1186992"/>
                  </a:lnTo>
                  <a:lnTo>
                    <a:pt x="583653" y="1190155"/>
                  </a:lnTo>
                  <a:lnTo>
                    <a:pt x="622858" y="1190155"/>
                  </a:lnTo>
                  <a:lnTo>
                    <a:pt x="626757" y="1190155"/>
                  </a:lnTo>
                  <a:lnTo>
                    <a:pt x="629920" y="1186992"/>
                  </a:lnTo>
                  <a:lnTo>
                    <a:pt x="629920" y="1143889"/>
                  </a:lnTo>
                  <a:close/>
                </a:path>
                <a:path w="629919" h="1190625">
                  <a:moveTo>
                    <a:pt x="629920" y="900264"/>
                  </a:moveTo>
                  <a:lnTo>
                    <a:pt x="626757" y="897089"/>
                  </a:lnTo>
                  <a:lnTo>
                    <a:pt x="583653" y="897089"/>
                  </a:lnTo>
                  <a:lnTo>
                    <a:pt x="580491" y="900264"/>
                  </a:lnTo>
                  <a:lnTo>
                    <a:pt x="580491" y="943356"/>
                  </a:lnTo>
                  <a:lnTo>
                    <a:pt x="583653" y="946531"/>
                  </a:lnTo>
                  <a:lnTo>
                    <a:pt x="622858" y="946531"/>
                  </a:lnTo>
                  <a:lnTo>
                    <a:pt x="626757" y="946531"/>
                  </a:lnTo>
                  <a:lnTo>
                    <a:pt x="629920" y="943356"/>
                  </a:lnTo>
                  <a:lnTo>
                    <a:pt x="629920" y="900264"/>
                  </a:lnTo>
                  <a:close/>
                </a:path>
                <a:path w="629919" h="1190625">
                  <a:moveTo>
                    <a:pt x="629920" y="671512"/>
                  </a:moveTo>
                  <a:lnTo>
                    <a:pt x="626757" y="668337"/>
                  </a:lnTo>
                  <a:lnTo>
                    <a:pt x="583653" y="668337"/>
                  </a:lnTo>
                  <a:lnTo>
                    <a:pt x="580491" y="671512"/>
                  </a:lnTo>
                  <a:lnTo>
                    <a:pt x="580491" y="714603"/>
                  </a:lnTo>
                  <a:lnTo>
                    <a:pt x="583653" y="717765"/>
                  </a:lnTo>
                  <a:lnTo>
                    <a:pt x="622858" y="717765"/>
                  </a:lnTo>
                  <a:lnTo>
                    <a:pt x="626757" y="717765"/>
                  </a:lnTo>
                  <a:lnTo>
                    <a:pt x="629920" y="714603"/>
                  </a:lnTo>
                  <a:lnTo>
                    <a:pt x="629920" y="671512"/>
                  </a:lnTo>
                  <a:close/>
                </a:path>
              </a:pathLst>
            </a:custGeom>
            <a:solidFill>
              <a:srgbClr val="9E7E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953419" y="3419926"/>
              <a:ext cx="908050" cy="530225"/>
            </a:xfrm>
            <a:custGeom>
              <a:avLst/>
              <a:gdLst/>
              <a:ahLst/>
              <a:cxnLst/>
              <a:rect l="l" t="t" r="r" b="b"/>
              <a:pathLst>
                <a:path w="908050" h="530225">
                  <a:moveTo>
                    <a:pt x="0" y="0"/>
                  </a:moveTo>
                  <a:lnTo>
                    <a:pt x="907962" y="0"/>
                  </a:lnTo>
                  <a:lnTo>
                    <a:pt x="907962" y="529644"/>
                  </a:lnTo>
                  <a:lnTo>
                    <a:pt x="0" y="529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C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580520" y="5200172"/>
            <a:ext cx="908050" cy="530225"/>
          </a:xfrm>
          <a:prstGeom prst="rect">
            <a:avLst/>
          </a:prstGeom>
          <a:solidFill>
            <a:srgbClr val="86E6D9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600">
              <a:latin typeface="Times New Roman"/>
              <a:cs typeface="Times New Roman"/>
            </a:endParaRPr>
          </a:p>
          <a:p>
            <a:pPr marL="177165" marR="43815" indent="-125730">
              <a:lnSpc>
                <a:spcPct val="104299"/>
              </a:lnSpc>
            </a:pPr>
            <a:r>
              <a:rPr sz="600" dirty="0">
                <a:latin typeface="Trebuchet MS"/>
                <a:cs typeface="Trebuchet MS"/>
              </a:rPr>
              <a:t>"Help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me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find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reliable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solution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for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rice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classification."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564145" y="5200172"/>
            <a:ext cx="908050" cy="530225"/>
          </a:xfrm>
          <a:prstGeom prst="rect">
            <a:avLst/>
          </a:prstGeom>
          <a:solidFill>
            <a:srgbClr val="86E6D9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600">
              <a:latin typeface="Times New Roman"/>
              <a:cs typeface="Times New Roman"/>
            </a:endParaRPr>
          </a:p>
          <a:p>
            <a:pPr marL="33020" marR="45720" indent="20320" algn="ctr">
              <a:lnSpc>
                <a:spcPct val="104299"/>
              </a:lnSpc>
            </a:pPr>
            <a:r>
              <a:rPr sz="600" dirty="0">
                <a:latin typeface="Trebuchet MS"/>
                <a:cs typeface="Trebuchet MS"/>
              </a:rPr>
              <a:t>"Help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me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improve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the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efficiency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of</a:t>
            </a:r>
            <a:r>
              <a:rPr sz="600" spc="-2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sorting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rice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grains."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47771" y="5200172"/>
            <a:ext cx="908050" cy="530225"/>
          </a:xfrm>
          <a:prstGeom prst="rect">
            <a:avLst/>
          </a:prstGeom>
          <a:solidFill>
            <a:srgbClr val="86E6D9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600">
              <a:latin typeface="Times New Roman"/>
              <a:cs typeface="Times New Roman"/>
            </a:endParaRPr>
          </a:p>
          <a:p>
            <a:pPr marL="50800" marR="43180" algn="ctr">
              <a:lnSpc>
                <a:spcPct val="104299"/>
              </a:lnSpc>
            </a:pPr>
            <a:r>
              <a:rPr sz="600" dirty="0">
                <a:latin typeface="Trebuchet MS"/>
                <a:cs typeface="Trebuchet MS"/>
              </a:rPr>
              <a:t>"Help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me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reduce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errors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in</a:t>
            </a:r>
            <a:r>
              <a:rPr sz="600" spc="-3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rice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type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identification."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952443" y="5200172"/>
            <a:ext cx="908050" cy="530225"/>
          </a:xfrm>
          <a:prstGeom prst="rect">
            <a:avLst/>
          </a:prstGeom>
          <a:solidFill>
            <a:srgbClr val="86E6D9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600">
              <a:latin typeface="Times New Roman"/>
              <a:cs typeface="Times New Roman"/>
            </a:endParaRPr>
          </a:p>
          <a:p>
            <a:pPr marL="111125" marR="80010" indent="-23495">
              <a:lnSpc>
                <a:spcPct val="104299"/>
              </a:lnSpc>
            </a:pPr>
            <a:r>
              <a:rPr sz="600" dirty="0">
                <a:latin typeface="Trebuchet MS"/>
                <a:cs typeface="Trebuchet MS"/>
              </a:rPr>
              <a:t>"Help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me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understand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how </a:t>
            </a:r>
            <a:r>
              <a:rPr sz="600" spc="-10" dirty="0">
                <a:latin typeface="Trebuchet MS"/>
                <a:cs typeface="Trebuchet MS"/>
              </a:rPr>
              <a:t>to</a:t>
            </a:r>
            <a:r>
              <a:rPr sz="600" dirty="0">
                <a:latin typeface="Trebuchet MS"/>
                <a:cs typeface="Trebuchet MS"/>
              </a:rPr>
              <a:t> use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the </a:t>
            </a:r>
            <a:r>
              <a:rPr sz="600" spc="-25" dirty="0">
                <a:latin typeface="Trebuchet MS"/>
                <a:cs typeface="Trebuchet MS"/>
              </a:rPr>
              <a:t>app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quickly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and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easily."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936069" y="5200172"/>
            <a:ext cx="908050" cy="530225"/>
          </a:xfrm>
          <a:prstGeom prst="rect">
            <a:avLst/>
          </a:prstGeom>
          <a:solidFill>
            <a:srgbClr val="86E6D9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600">
              <a:latin typeface="Times New Roman"/>
              <a:cs typeface="Times New Roman"/>
            </a:endParaRPr>
          </a:p>
          <a:p>
            <a:pPr marL="67945" marR="100965" indent="121285">
              <a:lnSpc>
                <a:spcPct val="104299"/>
              </a:lnSpc>
            </a:pPr>
            <a:r>
              <a:rPr sz="600" dirty="0">
                <a:latin typeface="Trebuchet MS"/>
                <a:cs typeface="Trebuchet MS"/>
              </a:rPr>
              <a:t>"Help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me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avoid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confusion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during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the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onboarding</a:t>
            </a:r>
            <a:r>
              <a:rPr sz="600" spc="9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process."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321621" y="5200172"/>
            <a:ext cx="908050" cy="530225"/>
          </a:xfrm>
          <a:prstGeom prst="rect">
            <a:avLst/>
          </a:prstGeom>
          <a:solidFill>
            <a:srgbClr val="86E6D9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600">
              <a:latin typeface="Times New Roman"/>
              <a:cs typeface="Times New Roman"/>
            </a:endParaRPr>
          </a:p>
          <a:p>
            <a:pPr marL="85090" marR="78740" algn="ctr">
              <a:lnSpc>
                <a:spcPct val="104299"/>
              </a:lnSpc>
            </a:pPr>
            <a:r>
              <a:rPr sz="600" dirty="0">
                <a:latin typeface="Trebuchet MS"/>
                <a:cs typeface="Trebuchet MS"/>
              </a:rPr>
              <a:t>"Help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me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classify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rice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types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accurately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and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quickly."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305247" y="5200172"/>
            <a:ext cx="908050" cy="530225"/>
          </a:xfrm>
          <a:prstGeom prst="rect">
            <a:avLst/>
          </a:prstGeom>
          <a:solidFill>
            <a:srgbClr val="86E6D9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600">
              <a:latin typeface="Times New Roman"/>
              <a:cs typeface="Times New Roman"/>
            </a:endParaRPr>
          </a:p>
          <a:p>
            <a:pPr marL="33655" marR="66675" indent="40640" algn="ctr">
              <a:lnSpc>
                <a:spcPct val="104299"/>
              </a:lnSpc>
            </a:pPr>
            <a:r>
              <a:rPr sz="600" dirty="0">
                <a:latin typeface="Trebuchet MS"/>
                <a:cs typeface="Trebuchet MS"/>
              </a:rPr>
              <a:t>"Help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me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understand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the</a:t>
            </a:r>
            <a:r>
              <a:rPr sz="600" spc="-4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differences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between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rice</a:t>
            </a:r>
            <a:r>
              <a:rPr sz="60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varieties."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288872" y="5200173"/>
            <a:ext cx="908050" cy="530225"/>
          </a:xfrm>
          <a:prstGeom prst="rect">
            <a:avLst/>
          </a:prstGeom>
          <a:solidFill>
            <a:srgbClr val="86E6D9"/>
          </a:solidFill>
        </p:spPr>
        <p:txBody>
          <a:bodyPr vert="horz" wrap="square" lIns="0" tIns="64769" rIns="0" bIns="0" rtlCol="0">
            <a:spAutoFit/>
          </a:bodyPr>
          <a:lstStyle/>
          <a:p>
            <a:pPr marL="52705" marR="65405" indent="20320" algn="ctr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"Help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me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make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informed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decisions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based</a:t>
            </a:r>
            <a:r>
              <a:rPr sz="600" spc="5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on</a:t>
            </a:r>
            <a:r>
              <a:rPr sz="600" spc="6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classification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results."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272504" y="5200173"/>
            <a:ext cx="908050" cy="530225"/>
          </a:xfrm>
          <a:prstGeom prst="rect">
            <a:avLst/>
          </a:prstGeom>
          <a:solidFill>
            <a:srgbClr val="86E6D9"/>
          </a:solidFill>
        </p:spPr>
        <p:txBody>
          <a:bodyPr vert="horz" wrap="square" lIns="0" tIns="64769" rIns="0" bIns="0" rtlCol="0">
            <a:spAutoFit/>
          </a:bodyPr>
          <a:lstStyle/>
          <a:p>
            <a:pPr marL="42545" marR="55244" indent="20320" algn="ctr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"Help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me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avoid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misclassifications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that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could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affect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quality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and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pricing."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3256130" y="5200172"/>
            <a:ext cx="908050" cy="530225"/>
          </a:xfrm>
          <a:prstGeom prst="rect">
            <a:avLst/>
          </a:prstGeom>
          <a:solidFill>
            <a:srgbClr val="86E6D9"/>
          </a:solidFill>
        </p:spPr>
        <p:txBody>
          <a:bodyPr vert="horz" wrap="square" lIns="0" tIns="444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endParaRPr sz="550">
              <a:latin typeface="Times New Roman"/>
              <a:cs typeface="Times New Roman"/>
            </a:endParaRPr>
          </a:p>
          <a:p>
            <a:pPr marL="163195" marR="53975" indent="-3810">
              <a:lnSpc>
                <a:spcPct val="104600"/>
              </a:lnSpc>
              <a:spcBef>
                <a:spcPts val="5"/>
              </a:spcBef>
            </a:pPr>
            <a:r>
              <a:rPr sz="550" spc="-90" dirty="0">
                <a:latin typeface="Trebuchet MS"/>
                <a:cs typeface="Trebuchet MS"/>
              </a:rPr>
              <a:t>1.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"Help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me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improve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efficiency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and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reduce</a:t>
            </a:r>
            <a:endParaRPr sz="550">
              <a:latin typeface="Trebuchet MS"/>
              <a:cs typeface="Trebuchet MS"/>
            </a:endParaRPr>
          </a:p>
          <a:p>
            <a:pPr marL="322580">
              <a:lnSpc>
                <a:spcPct val="100000"/>
              </a:lnSpc>
              <a:spcBef>
                <a:spcPts val="30"/>
              </a:spcBef>
            </a:pPr>
            <a:r>
              <a:rPr sz="550" dirty="0">
                <a:latin typeface="Trebuchet MS"/>
                <a:cs typeface="Trebuchet MS"/>
              </a:rPr>
              <a:t>labor</a:t>
            </a:r>
            <a:r>
              <a:rPr sz="550" spc="-3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costs."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4650395" y="5200173"/>
            <a:ext cx="908050" cy="530225"/>
          </a:xfrm>
          <a:prstGeom prst="rect">
            <a:avLst/>
          </a:prstGeom>
          <a:solidFill>
            <a:srgbClr val="86E6D9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600">
              <a:latin typeface="Times New Roman"/>
              <a:cs typeface="Times New Roman"/>
            </a:endParaRPr>
          </a:p>
          <a:p>
            <a:pPr marL="43180" marR="55880" indent="20320" algn="ctr">
              <a:lnSpc>
                <a:spcPct val="104299"/>
              </a:lnSpc>
            </a:pPr>
            <a:r>
              <a:rPr sz="600" dirty="0">
                <a:latin typeface="Trebuchet MS"/>
                <a:cs typeface="Trebuchet MS"/>
              </a:rPr>
              <a:t>"Help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me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understand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the </a:t>
            </a:r>
            <a:r>
              <a:rPr sz="600" spc="-10" dirty="0">
                <a:latin typeface="Trebuchet MS"/>
                <a:cs typeface="Trebuchet MS"/>
              </a:rPr>
              <a:t>classification</a:t>
            </a:r>
            <a:r>
              <a:rPr sz="6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report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clearly."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5634020" y="5200173"/>
            <a:ext cx="908050" cy="530225"/>
          </a:xfrm>
          <a:prstGeom prst="rect">
            <a:avLst/>
          </a:prstGeom>
          <a:solidFill>
            <a:srgbClr val="86E6D9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600">
              <a:latin typeface="Times New Roman"/>
              <a:cs typeface="Times New Roman"/>
            </a:endParaRPr>
          </a:p>
          <a:p>
            <a:pPr marL="43180" marR="55880" indent="20320" algn="ctr">
              <a:lnSpc>
                <a:spcPct val="104299"/>
              </a:lnSpc>
            </a:pPr>
            <a:r>
              <a:rPr sz="600" dirty="0">
                <a:latin typeface="Trebuchet MS"/>
                <a:cs typeface="Trebuchet MS"/>
              </a:rPr>
              <a:t>"Help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me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apply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the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insights</a:t>
            </a:r>
            <a:r>
              <a:rPr sz="600" spc="-10" dirty="0">
                <a:latin typeface="Trebuchet MS"/>
                <a:cs typeface="Trebuchet MS"/>
              </a:rPr>
              <a:t> to </a:t>
            </a:r>
            <a:r>
              <a:rPr sz="600" dirty="0">
                <a:latin typeface="Trebuchet MS"/>
                <a:cs typeface="Trebuchet MS"/>
              </a:rPr>
              <a:t>improve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rice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quality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and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sales."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986164" y="5200173"/>
            <a:ext cx="908050" cy="530225"/>
          </a:xfrm>
          <a:prstGeom prst="rect">
            <a:avLst/>
          </a:prstGeom>
          <a:solidFill>
            <a:srgbClr val="86E6D9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600">
              <a:latin typeface="Times New Roman"/>
              <a:cs typeface="Times New Roman"/>
            </a:endParaRPr>
          </a:p>
          <a:p>
            <a:pPr marL="40005" marR="52069" indent="19050" algn="ctr">
              <a:lnSpc>
                <a:spcPct val="104299"/>
              </a:lnSpc>
            </a:pPr>
            <a:r>
              <a:rPr sz="600" dirty="0">
                <a:latin typeface="Trebuchet MS"/>
                <a:cs typeface="Trebuchet MS"/>
              </a:rPr>
              <a:t>"Help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me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stay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updated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with</a:t>
            </a:r>
            <a:r>
              <a:rPr sz="600" dirty="0">
                <a:latin typeface="Trebuchet MS"/>
                <a:cs typeface="Trebuchet MS"/>
              </a:rPr>
              <a:t> app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improvements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and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new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features."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7969791" y="5200173"/>
            <a:ext cx="908050" cy="530225"/>
          </a:xfrm>
          <a:prstGeom prst="rect">
            <a:avLst/>
          </a:prstGeom>
          <a:solidFill>
            <a:srgbClr val="86E6D9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600">
              <a:latin typeface="Times New Roman"/>
              <a:cs typeface="Times New Roman"/>
            </a:endParaRPr>
          </a:p>
          <a:p>
            <a:pPr marL="59690" marR="72390" indent="20320" algn="ctr">
              <a:lnSpc>
                <a:spcPct val="104299"/>
              </a:lnSpc>
            </a:pPr>
            <a:r>
              <a:rPr sz="600" dirty="0">
                <a:latin typeface="Trebuchet MS"/>
                <a:cs typeface="Trebuchet MS"/>
              </a:rPr>
              <a:t>"Help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me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track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classification</a:t>
            </a:r>
            <a:r>
              <a:rPr sz="600" spc="4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accuracy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over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time."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8953416" y="5200173"/>
            <a:ext cx="908050" cy="530225"/>
          </a:xfrm>
          <a:prstGeom prst="rect">
            <a:avLst/>
          </a:prstGeom>
          <a:solidFill>
            <a:srgbClr val="86E6D9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600">
              <a:latin typeface="Times New Roman"/>
              <a:cs typeface="Times New Roman"/>
            </a:endParaRPr>
          </a:p>
          <a:p>
            <a:pPr marL="48260" marR="40640" algn="ctr">
              <a:lnSpc>
                <a:spcPct val="104299"/>
              </a:lnSpc>
            </a:pPr>
            <a:r>
              <a:rPr sz="600" dirty="0">
                <a:latin typeface="Trebuchet MS"/>
                <a:cs typeface="Trebuchet MS"/>
              </a:rPr>
              <a:t>"Help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me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compare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past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and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present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classification</a:t>
            </a:r>
            <a:r>
              <a:rPr sz="600" spc="4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trends."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18460" y="6425044"/>
            <a:ext cx="1906905" cy="7734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85"/>
              </a:spcBef>
            </a:pPr>
            <a:r>
              <a:rPr sz="1200" b="1" spc="-30" dirty="0">
                <a:solidFill>
                  <a:srgbClr val="137E42"/>
                </a:solidFill>
                <a:latin typeface="Trebuchet MS"/>
                <a:cs typeface="Trebuchet MS"/>
              </a:rPr>
              <a:t>Positive </a:t>
            </a:r>
            <a:r>
              <a:rPr sz="1200" b="1" spc="-10" dirty="0">
                <a:solidFill>
                  <a:srgbClr val="137E42"/>
                </a:solidFill>
                <a:latin typeface="Trebuchet MS"/>
                <a:cs typeface="Trebuchet MS"/>
              </a:rPr>
              <a:t>moments</a:t>
            </a:r>
            <a:endParaRPr sz="12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  <a:spcBef>
                <a:spcPts val="515"/>
              </a:spcBef>
            </a:pPr>
            <a:r>
              <a:rPr sz="900" spc="-20" dirty="0">
                <a:solidFill>
                  <a:srgbClr val="2F2F2F"/>
                </a:solidFill>
                <a:latin typeface="Trebuchet MS"/>
                <a:cs typeface="Trebuchet MS"/>
              </a:rPr>
              <a:t>What</a:t>
            </a:r>
            <a:r>
              <a:rPr sz="90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steps</a:t>
            </a:r>
            <a:r>
              <a:rPr sz="90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does</a:t>
            </a:r>
            <a:r>
              <a:rPr sz="90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a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40" dirty="0">
                <a:solidFill>
                  <a:srgbClr val="2F2F2F"/>
                </a:solidFill>
                <a:latin typeface="Trebuchet MS"/>
                <a:cs typeface="Trebuchet MS"/>
              </a:rPr>
              <a:t>typical</a:t>
            </a:r>
            <a:r>
              <a:rPr sz="90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person</a:t>
            </a:r>
            <a:r>
              <a:rPr sz="90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Trebuchet MS"/>
                <a:cs typeface="Trebuchet MS"/>
              </a:rPr>
              <a:t>find 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enjoyable,</a:t>
            </a:r>
            <a:r>
              <a:rPr sz="900" spc="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productive,</a:t>
            </a:r>
            <a:r>
              <a:rPr sz="900" spc="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60" dirty="0">
                <a:solidFill>
                  <a:srgbClr val="2F2F2F"/>
                </a:solidFill>
                <a:latin typeface="Trebuchet MS"/>
                <a:cs typeface="Trebuchet MS"/>
              </a:rPr>
              <a:t>fun,</a:t>
            </a:r>
            <a:r>
              <a:rPr sz="900" spc="2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40" dirty="0">
                <a:solidFill>
                  <a:srgbClr val="2F2F2F"/>
                </a:solidFill>
                <a:latin typeface="Trebuchet MS"/>
                <a:cs typeface="Trebuchet MS"/>
              </a:rPr>
              <a:t>motivating, </a:t>
            </a:r>
            <a:r>
              <a:rPr sz="900" spc="-45" dirty="0">
                <a:solidFill>
                  <a:srgbClr val="2F2F2F"/>
                </a:solidFill>
                <a:latin typeface="Trebuchet MS"/>
                <a:cs typeface="Trebuchet MS"/>
              </a:rPr>
              <a:t>delightful,</a:t>
            </a:r>
            <a:r>
              <a:rPr sz="900" spc="-2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or</a:t>
            </a:r>
            <a:r>
              <a:rPr sz="90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exciting?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580520" y="6569827"/>
            <a:ext cx="908050" cy="530225"/>
          </a:xfrm>
          <a:prstGeom prst="rect">
            <a:avLst/>
          </a:prstGeom>
          <a:solidFill>
            <a:srgbClr val="AAED92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Times New Roman"/>
              <a:cs typeface="Times New Roman"/>
            </a:endParaRPr>
          </a:p>
          <a:p>
            <a:pPr marL="28575" marR="40005" indent="18415" algn="ctr">
              <a:lnSpc>
                <a:spcPct val="104600"/>
              </a:lnSpc>
            </a:pPr>
            <a:r>
              <a:rPr sz="550" dirty="0">
                <a:latin typeface="Trebuchet MS"/>
                <a:cs typeface="Trebuchet MS"/>
              </a:rPr>
              <a:t>Discovering</a:t>
            </a:r>
            <a:r>
              <a:rPr sz="550" spc="90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that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GrainPalette</a:t>
            </a:r>
            <a:r>
              <a:rPr sz="550" spc="25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can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automate</a:t>
            </a:r>
            <a:r>
              <a:rPr sz="550" spc="3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and</a:t>
            </a:r>
            <a:r>
              <a:rPr sz="550" spc="30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simplify</a:t>
            </a:r>
            <a:r>
              <a:rPr sz="550" spc="30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rice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classification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is</a:t>
            </a:r>
            <a:r>
              <a:rPr sz="550" spc="2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exciting.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564145" y="6569827"/>
            <a:ext cx="908050" cy="530225"/>
          </a:xfrm>
          <a:prstGeom prst="rect">
            <a:avLst/>
          </a:prstGeom>
          <a:solidFill>
            <a:srgbClr val="AAED92"/>
          </a:solidFill>
        </p:spPr>
        <p:txBody>
          <a:bodyPr vert="horz" wrap="square" lIns="0" tIns="64769" rIns="0" bIns="0" rtlCol="0">
            <a:spAutoFit/>
          </a:bodyPr>
          <a:lstStyle/>
          <a:p>
            <a:pPr marL="71120" marR="85090" indent="20320" algn="ctr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Positive</a:t>
            </a:r>
            <a:r>
              <a:rPr sz="600" spc="-3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testimonials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and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high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ratings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build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motivation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to</a:t>
            </a:r>
            <a:r>
              <a:rPr sz="600" spc="-20" dirty="0">
                <a:latin typeface="Trebuchet MS"/>
                <a:cs typeface="Trebuchet MS"/>
              </a:rPr>
              <a:t> </a:t>
            </a:r>
            <a:r>
              <a:rPr sz="600" spc="-30" dirty="0">
                <a:latin typeface="Trebuchet MS"/>
                <a:cs typeface="Trebuchet MS"/>
              </a:rPr>
              <a:t>try</a:t>
            </a:r>
            <a:r>
              <a:rPr sz="600" spc="-25" dirty="0">
                <a:latin typeface="Trebuchet MS"/>
                <a:cs typeface="Trebuchet MS"/>
              </a:rPr>
              <a:t> the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app.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547771" y="6569827"/>
            <a:ext cx="908050" cy="530225"/>
          </a:xfrm>
          <a:prstGeom prst="rect">
            <a:avLst/>
          </a:prstGeom>
          <a:solidFill>
            <a:srgbClr val="AAED92"/>
          </a:solidFill>
        </p:spPr>
        <p:txBody>
          <a:bodyPr vert="horz" wrap="square" lIns="0" tIns="36830" rIns="0" bIns="0" rtlCol="0">
            <a:spAutoFit/>
          </a:bodyPr>
          <a:lstStyle/>
          <a:p>
            <a:pPr marL="29845" marR="41275" indent="18415" algn="ctr">
              <a:lnSpc>
                <a:spcPct val="104600"/>
              </a:lnSpc>
              <a:spcBef>
                <a:spcPts val="290"/>
              </a:spcBef>
            </a:pPr>
            <a:r>
              <a:rPr sz="550" spc="10" dirty="0">
                <a:latin typeface="Trebuchet MS"/>
                <a:cs typeface="Trebuchet MS"/>
              </a:rPr>
              <a:t>Seeing</a:t>
            </a:r>
            <a:r>
              <a:rPr sz="550" dirty="0">
                <a:latin typeface="Trebuchet MS"/>
                <a:cs typeface="Trebuchet MS"/>
              </a:rPr>
              <a:t> </a:t>
            </a:r>
            <a:r>
              <a:rPr sz="550" spc="10" dirty="0">
                <a:latin typeface="Trebuchet MS"/>
                <a:cs typeface="Trebuchet MS"/>
              </a:rPr>
              <a:t>a</a:t>
            </a:r>
            <a:r>
              <a:rPr sz="550" dirty="0">
                <a:latin typeface="Trebuchet MS"/>
                <a:cs typeface="Trebuchet MS"/>
              </a:rPr>
              <a:t> </a:t>
            </a:r>
            <a:r>
              <a:rPr sz="550" spc="10" dirty="0">
                <a:latin typeface="Trebuchet MS"/>
                <a:cs typeface="Trebuchet MS"/>
              </a:rPr>
              <a:t>demo</a:t>
            </a:r>
            <a:r>
              <a:rPr sz="550" dirty="0">
                <a:latin typeface="Trebuchet MS"/>
                <a:cs typeface="Trebuchet MS"/>
              </a:rPr>
              <a:t> of</a:t>
            </a:r>
            <a:r>
              <a:rPr sz="550" spc="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quick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and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accurate </a:t>
            </a:r>
            <a:r>
              <a:rPr sz="550" spc="-20" dirty="0">
                <a:latin typeface="Trebuchet MS"/>
                <a:cs typeface="Trebuchet MS"/>
              </a:rPr>
              <a:t>rice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classification</a:t>
            </a:r>
            <a:r>
              <a:rPr sz="550" spc="5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feels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impressive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and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promising.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952455" y="6569827"/>
            <a:ext cx="908050" cy="530225"/>
          </a:xfrm>
          <a:prstGeom prst="rect">
            <a:avLst/>
          </a:prstGeom>
          <a:solidFill>
            <a:srgbClr val="AAED92"/>
          </a:solidFill>
        </p:spPr>
        <p:txBody>
          <a:bodyPr vert="horz" wrap="square" lIns="0" tIns="64769" rIns="0" bIns="0" rtlCol="0">
            <a:spAutoFit/>
          </a:bodyPr>
          <a:lstStyle/>
          <a:p>
            <a:pPr marL="97790" marR="102870" indent="12700" algn="ctr">
              <a:lnSpc>
                <a:spcPct val="104299"/>
              </a:lnSpc>
              <a:spcBef>
                <a:spcPts val="509"/>
              </a:spcBef>
            </a:pPr>
            <a:r>
              <a:rPr sz="600" spc="55" dirty="0">
                <a:latin typeface="Trebuchet MS"/>
                <a:cs typeface="Trebuchet MS"/>
              </a:rPr>
              <a:t>A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smooth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and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quick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onboarding</a:t>
            </a:r>
            <a:r>
              <a:rPr sz="600" spc="9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process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feels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easy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and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welcoming.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936081" y="6569827"/>
            <a:ext cx="908050" cy="530225"/>
          </a:xfrm>
          <a:prstGeom prst="rect">
            <a:avLst/>
          </a:prstGeom>
          <a:solidFill>
            <a:srgbClr val="AAED92"/>
          </a:solidFill>
        </p:spPr>
        <p:txBody>
          <a:bodyPr vert="horz" wrap="square" lIns="0" tIns="64769" rIns="0" bIns="0" rtlCol="0">
            <a:spAutoFit/>
          </a:bodyPr>
          <a:lstStyle/>
          <a:p>
            <a:pPr marL="59055" marR="51435" algn="ctr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Successfully</a:t>
            </a:r>
            <a:r>
              <a:rPr sz="600" spc="1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uploading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the</a:t>
            </a:r>
            <a:r>
              <a:rPr sz="600" spc="-10" dirty="0">
                <a:latin typeface="Trebuchet MS"/>
                <a:cs typeface="Trebuchet MS"/>
              </a:rPr>
              <a:t> </a:t>
            </a:r>
            <a:r>
              <a:rPr sz="600" spc="-30" dirty="0">
                <a:latin typeface="Trebuchet MS"/>
                <a:cs typeface="Trebuchet MS"/>
              </a:rPr>
              <a:t>first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image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without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issues</a:t>
            </a:r>
            <a:r>
              <a:rPr sz="600" spc="6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creates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confidence.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321621" y="6569827"/>
            <a:ext cx="908050" cy="530225"/>
          </a:xfrm>
          <a:prstGeom prst="rect">
            <a:avLst/>
          </a:prstGeom>
          <a:solidFill>
            <a:srgbClr val="AAED92"/>
          </a:solidFill>
        </p:spPr>
        <p:txBody>
          <a:bodyPr vert="horz" wrap="square" lIns="0" tIns="64769" rIns="0" bIns="0" rtlCol="0">
            <a:spAutoFit/>
          </a:bodyPr>
          <a:lstStyle/>
          <a:p>
            <a:pPr marL="52069" marR="85090" indent="40640" algn="ctr">
              <a:lnSpc>
                <a:spcPct val="104299"/>
              </a:lnSpc>
              <a:spcBef>
                <a:spcPts val="509"/>
              </a:spcBef>
            </a:pPr>
            <a:r>
              <a:rPr sz="600" spc="-10" dirty="0">
                <a:latin typeface="Trebuchet MS"/>
                <a:cs typeface="Trebuchet MS"/>
              </a:rPr>
              <a:t>Getting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fast</a:t>
            </a:r>
            <a:r>
              <a:rPr sz="60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and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accurate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results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from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the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deep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learning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model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feels </a:t>
            </a:r>
            <a:r>
              <a:rPr sz="600" spc="-10" dirty="0">
                <a:latin typeface="Trebuchet MS"/>
                <a:cs typeface="Trebuchet MS"/>
              </a:rPr>
              <a:t>satisfying.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305247" y="6569828"/>
            <a:ext cx="908050" cy="530225"/>
          </a:xfrm>
          <a:prstGeom prst="rect">
            <a:avLst/>
          </a:prstGeom>
          <a:solidFill>
            <a:srgbClr val="AAED92"/>
          </a:solidFill>
        </p:spPr>
        <p:txBody>
          <a:bodyPr vert="horz" wrap="square" lIns="0" tIns="64769" rIns="0" bIns="0" rtlCol="0">
            <a:spAutoFit/>
          </a:bodyPr>
          <a:lstStyle/>
          <a:p>
            <a:pPr marL="42545" marR="55244" indent="20320" algn="ctr">
              <a:lnSpc>
                <a:spcPct val="104299"/>
              </a:lnSpc>
              <a:spcBef>
                <a:spcPts val="509"/>
              </a:spcBef>
            </a:pPr>
            <a:r>
              <a:rPr sz="600" spc="10" dirty="0">
                <a:latin typeface="Trebuchet MS"/>
                <a:cs typeface="Trebuchet MS"/>
              </a:rPr>
              <a:t>Seeing</a:t>
            </a:r>
            <a:r>
              <a:rPr sz="600" spc="7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detailed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insights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about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rice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quality</a:t>
            </a:r>
            <a:r>
              <a:rPr sz="600" spc="-1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and</a:t>
            </a:r>
            <a:r>
              <a:rPr sz="600" spc="-1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type</a:t>
            </a:r>
            <a:r>
              <a:rPr sz="600" spc="-1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boosts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confidence.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1288872" y="6569828"/>
            <a:ext cx="908050" cy="530225"/>
          </a:xfrm>
          <a:prstGeom prst="rect">
            <a:avLst/>
          </a:prstGeom>
          <a:solidFill>
            <a:srgbClr val="AAED92"/>
          </a:solidFill>
        </p:spPr>
        <p:txBody>
          <a:bodyPr vert="horz" wrap="square" lIns="0" tIns="64769" rIns="0" bIns="0" rtlCol="0">
            <a:spAutoFit/>
          </a:bodyPr>
          <a:lstStyle/>
          <a:p>
            <a:pPr marL="46355" marR="38735" algn="ctr">
              <a:lnSpc>
                <a:spcPct val="104299"/>
              </a:lnSpc>
              <a:spcBef>
                <a:spcPts val="509"/>
              </a:spcBef>
            </a:pPr>
            <a:r>
              <a:rPr sz="600" spc="-10" dirty="0">
                <a:latin typeface="Trebuchet MS"/>
                <a:cs typeface="Trebuchet MS"/>
              </a:rPr>
              <a:t>Real-</a:t>
            </a:r>
            <a:r>
              <a:rPr sz="600" spc="-20" dirty="0">
                <a:latin typeface="Trebuchet MS"/>
                <a:cs typeface="Trebuchet MS"/>
              </a:rPr>
              <a:t>time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feedback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and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improvement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suggestions</a:t>
            </a:r>
            <a:r>
              <a:rPr sz="600" spc="10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feel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empowering.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2272504" y="6569828"/>
            <a:ext cx="908050" cy="530225"/>
          </a:xfrm>
          <a:prstGeom prst="rect">
            <a:avLst/>
          </a:prstGeom>
          <a:solidFill>
            <a:srgbClr val="AAED92"/>
          </a:solidFill>
        </p:spPr>
        <p:txBody>
          <a:bodyPr vert="horz" wrap="square" lIns="0" tIns="64769" rIns="0" bIns="0" rtlCol="0">
            <a:spAutoFit/>
          </a:bodyPr>
          <a:lstStyle/>
          <a:p>
            <a:pPr marL="62865" marR="75565" indent="20320" algn="ctr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High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accuracy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rates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make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the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process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feel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productive</a:t>
            </a:r>
            <a:r>
              <a:rPr sz="600" spc="45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and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rewarding.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3256130" y="6569828"/>
            <a:ext cx="908050" cy="530225"/>
          </a:xfrm>
          <a:prstGeom prst="rect">
            <a:avLst/>
          </a:prstGeom>
          <a:solidFill>
            <a:srgbClr val="AAED92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Times New Roman"/>
              <a:cs typeface="Times New Roman"/>
            </a:endParaRPr>
          </a:p>
          <a:p>
            <a:pPr marL="46990" marR="62865" indent="52705">
              <a:lnSpc>
                <a:spcPct val="104600"/>
              </a:lnSpc>
            </a:pPr>
            <a:r>
              <a:rPr sz="550" dirty="0">
                <a:latin typeface="Trebuchet MS"/>
                <a:cs typeface="Trebuchet MS"/>
              </a:rPr>
              <a:t>The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ability</a:t>
            </a:r>
            <a:r>
              <a:rPr sz="550" dirty="0">
                <a:latin typeface="Trebuchet MS"/>
                <a:cs typeface="Trebuchet MS"/>
              </a:rPr>
              <a:t> to </a:t>
            </a:r>
            <a:r>
              <a:rPr sz="550" spc="-10" dirty="0">
                <a:latin typeface="Trebuchet MS"/>
                <a:cs typeface="Trebuchet MS"/>
              </a:rPr>
              <a:t>compare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different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rice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types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side-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by-side</a:t>
            </a:r>
            <a:r>
              <a:rPr sz="550" spc="2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adds</a:t>
            </a:r>
            <a:r>
              <a:rPr sz="550" spc="2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an</a:t>
            </a:r>
            <a:r>
              <a:rPr sz="550" spc="2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element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of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curiosity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and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learning.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4650395" y="6569828"/>
            <a:ext cx="908050" cy="530225"/>
          </a:xfrm>
          <a:prstGeom prst="rect">
            <a:avLst/>
          </a:prstGeom>
          <a:solidFill>
            <a:srgbClr val="AAED92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Times New Roman"/>
              <a:cs typeface="Times New Roman"/>
            </a:endParaRPr>
          </a:p>
          <a:p>
            <a:pPr marL="50800" marR="62230" indent="18415" algn="ctr">
              <a:lnSpc>
                <a:spcPct val="104600"/>
              </a:lnSpc>
            </a:pPr>
            <a:r>
              <a:rPr sz="550" dirty="0">
                <a:latin typeface="Trebuchet MS"/>
                <a:cs typeface="Trebuchet MS"/>
              </a:rPr>
              <a:t>Viewing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detailed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and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well-</a:t>
            </a:r>
            <a:r>
              <a:rPr sz="550" spc="-10" dirty="0">
                <a:latin typeface="Trebuchet MS"/>
                <a:cs typeface="Trebuchet MS"/>
              </a:rPr>
              <a:t>organized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classification</a:t>
            </a:r>
            <a:r>
              <a:rPr sz="550" spc="3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report</a:t>
            </a:r>
            <a:r>
              <a:rPr sz="550" spc="3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feels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informative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and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useful.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5634020" y="6569828"/>
            <a:ext cx="908050" cy="530225"/>
          </a:xfrm>
          <a:prstGeom prst="rect">
            <a:avLst/>
          </a:prstGeom>
          <a:solidFill>
            <a:srgbClr val="AAED92"/>
          </a:solidFill>
        </p:spPr>
        <p:txBody>
          <a:bodyPr vert="horz" wrap="square" lIns="0" tIns="64769" rIns="0" bIns="0" rtlCol="0">
            <a:spAutoFit/>
          </a:bodyPr>
          <a:lstStyle/>
          <a:p>
            <a:pPr marL="62865" marR="65405" indent="9525" algn="ctr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Being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able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to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share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or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export</a:t>
            </a:r>
            <a:r>
              <a:rPr sz="600" spc="-2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the</a:t>
            </a:r>
            <a:r>
              <a:rPr sz="600" spc="-2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results</a:t>
            </a:r>
            <a:r>
              <a:rPr sz="600" spc="-20" dirty="0">
                <a:latin typeface="Trebuchet MS"/>
                <a:cs typeface="Trebuchet MS"/>
              </a:rPr>
              <a:t> with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one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click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feels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seamless.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6986164" y="6569828"/>
            <a:ext cx="908050" cy="530225"/>
          </a:xfrm>
          <a:prstGeom prst="rect">
            <a:avLst/>
          </a:prstGeom>
          <a:solidFill>
            <a:srgbClr val="AAED92"/>
          </a:solidFill>
        </p:spPr>
        <p:txBody>
          <a:bodyPr vert="horz" wrap="square" lIns="0" tIns="64769" rIns="0" bIns="0" rtlCol="0">
            <a:spAutoFit/>
          </a:bodyPr>
          <a:lstStyle/>
          <a:p>
            <a:pPr marL="83185" marR="79375" indent="3175" algn="ctr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Receiving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helpful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tips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and</a:t>
            </a:r>
            <a:r>
              <a:rPr sz="600" spc="4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updates</a:t>
            </a:r>
            <a:r>
              <a:rPr sz="600" spc="4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through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notifications</a:t>
            </a:r>
            <a:r>
              <a:rPr sz="6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feels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engaging.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7969791" y="6569828"/>
            <a:ext cx="908050" cy="530225"/>
          </a:xfrm>
          <a:prstGeom prst="rect">
            <a:avLst/>
          </a:prstGeom>
          <a:solidFill>
            <a:srgbClr val="AAED92"/>
          </a:solidFill>
        </p:spPr>
        <p:txBody>
          <a:bodyPr vert="horz" wrap="square" lIns="0" tIns="64769" rIns="0" bIns="0" rtlCol="0">
            <a:spAutoFit/>
          </a:bodyPr>
          <a:lstStyle/>
          <a:p>
            <a:pPr marL="46355" marR="59055" indent="20320" algn="ctr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Tracking</a:t>
            </a:r>
            <a:r>
              <a:rPr sz="600" spc="-4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classification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history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and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trends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over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time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builds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sense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of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progress.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8953416" y="6569829"/>
            <a:ext cx="908050" cy="530225"/>
          </a:xfrm>
          <a:prstGeom prst="rect">
            <a:avLst/>
          </a:prstGeom>
          <a:solidFill>
            <a:srgbClr val="AAED92"/>
          </a:solidFill>
        </p:spPr>
        <p:txBody>
          <a:bodyPr vert="horz" wrap="square" lIns="0" tIns="64769" rIns="0" bIns="0" rtlCol="0">
            <a:spAutoFit/>
          </a:bodyPr>
          <a:lstStyle/>
          <a:p>
            <a:pPr marL="34925" marR="47625" indent="20320" algn="ctr">
              <a:lnSpc>
                <a:spcPct val="104299"/>
              </a:lnSpc>
              <a:spcBef>
                <a:spcPts val="509"/>
              </a:spcBef>
            </a:pPr>
            <a:r>
              <a:rPr sz="600" spc="10" dirty="0">
                <a:latin typeface="Trebuchet MS"/>
                <a:cs typeface="Trebuchet MS"/>
              </a:rPr>
              <a:t>Seeing</a:t>
            </a:r>
            <a:r>
              <a:rPr sz="600" spc="7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improvements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in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classification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accuracy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over </a:t>
            </a:r>
            <a:r>
              <a:rPr sz="600" spc="-10" dirty="0">
                <a:latin typeface="Trebuchet MS"/>
                <a:cs typeface="Trebuchet MS"/>
              </a:rPr>
              <a:t>repeated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use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feels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rewarding.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18460" y="9138273"/>
            <a:ext cx="1934210" cy="7734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200" b="1" dirty="0">
                <a:solidFill>
                  <a:srgbClr val="B05A0D"/>
                </a:solidFill>
                <a:latin typeface="Trebuchet MS"/>
                <a:cs typeface="Trebuchet MS"/>
              </a:rPr>
              <a:t>Areas</a:t>
            </a:r>
            <a:r>
              <a:rPr sz="1200" b="1" spc="-65" dirty="0">
                <a:solidFill>
                  <a:srgbClr val="B05A0D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B05A0D"/>
                </a:solidFill>
                <a:latin typeface="Trebuchet MS"/>
                <a:cs typeface="Trebuchet MS"/>
              </a:rPr>
              <a:t>of</a:t>
            </a:r>
            <a:r>
              <a:rPr sz="1200" b="1" spc="-60" dirty="0">
                <a:solidFill>
                  <a:srgbClr val="B05A0D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B05A0D"/>
                </a:solidFill>
                <a:latin typeface="Trebuchet MS"/>
                <a:cs typeface="Trebuchet MS"/>
              </a:rPr>
              <a:t>opportunity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15"/>
              </a:spcBef>
            </a:pP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How</a:t>
            </a:r>
            <a:r>
              <a:rPr sz="900" spc="-4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30" dirty="0">
                <a:solidFill>
                  <a:srgbClr val="2F2F2F"/>
                </a:solidFill>
                <a:latin typeface="Trebuchet MS"/>
                <a:cs typeface="Trebuchet MS"/>
              </a:rPr>
              <a:t>might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we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make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each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step</a:t>
            </a:r>
            <a:r>
              <a:rPr sz="900" spc="-4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Trebuchet MS"/>
                <a:cs typeface="Trebuchet MS"/>
              </a:rPr>
              <a:t>better? What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ideas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do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we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have?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Trebuchet MS"/>
                <a:cs typeface="Trebuchet MS"/>
              </a:rPr>
              <a:t>What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Trebuchet MS"/>
                <a:cs typeface="Trebuchet MS"/>
              </a:rPr>
              <a:t>have others</a:t>
            </a:r>
            <a:r>
              <a:rPr sz="900" spc="-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suggested?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80520" y="9251530"/>
            <a:ext cx="908050" cy="530225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Times New Roman"/>
              <a:cs typeface="Times New Roman"/>
            </a:endParaRPr>
          </a:p>
          <a:p>
            <a:pPr marL="45720" marR="57150" indent="18415" algn="ctr">
              <a:lnSpc>
                <a:spcPct val="104600"/>
              </a:lnSpc>
            </a:pPr>
            <a:r>
              <a:rPr sz="550" dirty="0">
                <a:latin typeface="Trebuchet MS"/>
                <a:cs typeface="Trebuchet MS"/>
              </a:rPr>
              <a:t>Improve</a:t>
            </a:r>
            <a:r>
              <a:rPr sz="550" spc="5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visibility</a:t>
            </a:r>
            <a:r>
              <a:rPr sz="550" spc="5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by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partnering</a:t>
            </a:r>
            <a:r>
              <a:rPr sz="550" spc="-20" dirty="0">
                <a:latin typeface="Trebuchet MS"/>
                <a:cs typeface="Trebuchet MS"/>
              </a:rPr>
              <a:t> with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agricultural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organizations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and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influencers.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564145" y="9251530"/>
            <a:ext cx="908050" cy="530225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64769" rIns="0" bIns="0" rtlCol="0">
            <a:spAutoFit/>
          </a:bodyPr>
          <a:lstStyle/>
          <a:p>
            <a:pPr marL="32384" marR="64135" indent="38735" algn="ctr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Create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targeted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social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media</a:t>
            </a:r>
            <a:r>
              <a:rPr sz="600" spc="5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campaigns</a:t>
            </a:r>
            <a:r>
              <a:rPr sz="600" spc="55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to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reach </a:t>
            </a:r>
            <a:r>
              <a:rPr sz="600" spc="-10" dirty="0">
                <a:latin typeface="Trebuchet MS"/>
                <a:cs typeface="Trebuchet MS"/>
              </a:rPr>
              <a:t>farmers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and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agribusinesses</a:t>
            </a:r>
            <a:r>
              <a:rPr sz="600" spc="100" dirty="0">
                <a:latin typeface="Trebuchet MS"/>
                <a:cs typeface="Trebuchet MS"/>
              </a:rPr>
              <a:t> </a:t>
            </a:r>
            <a:r>
              <a:rPr sz="600" spc="-35" dirty="0">
                <a:latin typeface="Trebuchet MS"/>
                <a:cs typeface="Trebuchet MS"/>
              </a:rPr>
              <a:t>directly.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547771" y="9251530"/>
            <a:ext cx="908050" cy="530225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64769" rIns="0" bIns="0" rtlCol="0">
            <a:spAutoFit/>
          </a:bodyPr>
          <a:lstStyle/>
          <a:p>
            <a:pPr marL="86995" marR="99695" indent="20320" algn="ctr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Develop</a:t>
            </a:r>
            <a:r>
              <a:rPr sz="600" spc="4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</a:t>
            </a:r>
            <a:r>
              <a:rPr sz="600" spc="5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series</a:t>
            </a:r>
            <a:r>
              <a:rPr sz="600" spc="45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of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short,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clear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demo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videos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to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explain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the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app’s</a:t>
            </a:r>
            <a:r>
              <a:rPr sz="600" spc="-4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benefits.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952480" y="9251530"/>
            <a:ext cx="908050" cy="530225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64769" rIns="0" bIns="0" rtlCol="0">
            <a:spAutoFit/>
          </a:bodyPr>
          <a:lstStyle/>
          <a:p>
            <a:pPr marL="36830" marR="49530" indent="40640" algn="ctr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Introduce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 </a:t>
            </a:r>
            <a:r>
              <a:rPr sz="600" spc="-10" dirty="0">
                <a:latin typeface="Trebuchet MS"/>
                <a:cs typeface="Trebuchet MS"/>
              </a:rPr>
              <a:t>step-</a:t>
            </a:r>
            <a:r>
              <a:rPr sz="600" spc="-25" dirty="0">
                <a:latin typeface="Trebuchet MS"/>
                <a:cs typeface="Trebuchet MS"/>
              </a:rPr>
              <a:t>by-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step</a:t>
            </a:r>
            <a:r>
              <a:rPr sz="600" spc="5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onboarding</a:t>
            </a:r>
            <a:r>
              <a:rPr sz="600" spc="5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wizard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to</a:t>
            </a:r>
            <a:r>
              <a:rPr sz="600" spc="-3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simplify</a:t>
            </a:r>
            <a:r>
              <a:rPr sz="600" spc="-3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the</a:t>
            </a:r>
            <a:r>
              <a:rPr sz="600" spc="-4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setup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process.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936106" y="9251530"/>
            <a:ext cx="908050" cy="530225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Times New Roman"/>
              <a:cs typeface="Times New Roman"/>
            </a:endParaRPr>
          </a:p>
          <a:p>
            <a:pPr marL="52069" marR="44450" algn="ctr">
              <a:lnSpc>
                <a:spcPct val="104600"/>
              </a:lnSpc>
            </a:pPr>
            <a:r>
              <a:rPr sz="550" dirty="0">
                <a:latin typeface="Trebuchet MS"/>
                <a:cs typeface="Trebuchet MS"/>
              </a:rPr>
              <a:t>Improve</a:t>
            </a:r>
            <a:r>
              <a:rPr sz="550" spc="2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UI/UX</a:t>
            </a:r>
            <a:r>
              <a:rPr sz="550" spc="2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design</a:t>
            </a:r>
            <a:r>
              <a:rPr sz="550" spc="25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for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better </a:t>
            </a:r>
            <a:r>
              <a:rPr sz="550" dirty="0">
                <a:latin typeface="Trebuchet MS"/>
                <a:cs typeface="Trebuchet MS"/>
              </a:rPr>
              <a:t>navigation</a:t>
            </a:r>
            <a:r>
              <a:rPr sz="550" spc="-10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and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faster</a:t>
            </a:r>
            <a:r>
              <a:rPr sz="550" spc="4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understanding</a:t>
            </a:r>
            <a:r>
              <a:rPr sz="550" spc="40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of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features.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9321621" y="9251530"/>
            <a:ext cx="908050" cy="530225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Times New Roman"/>
              <a:cs typeface="Times New Roman"/>
            </a:endParaRPr>
          </a:p>
          <a:p>
            <a:pPr marL="53975" marR="83820" indent="93980" algn="just">
              <a:lnSpc>
                <a:spcPct val="104600"/>
              </a:lnSpc>
            </a:pPr>
            <a:r>
              <a:rPr sz="550" dirty="0">
                <a:latin typeface="Trebuchet MS"/>
                <a:cs typeface="Trebuchet MS"/>
              </a:rPr>
              <a:t>Enhance</a:t>
            </a:r>
            <a:r>
              <a:rPr sz="550" spc="2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the</a:t>
            </a:r>
            <a:r>
              <a:rPr sz="550" spc="2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image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recognition</a:t>
            </a:r>
            <a:r>
              <a:rPr sz="550" spc="-1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model</a:t>
            </a:r>
            <a:r>
              <a:rPr sz="550" spc="-10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to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improve</a:t>
            </a:r>
            <a:r>
              <a:rPr sz="550" spc="-1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accuracy</a:t>
            </a:r>
            <a:r>
              <a:rPr sz="550" spc="-10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and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10" dirty="0">
                <a:latin typeface="Trebuchet MS"/>
                <a:cs typeface="Trebuchet MS"/>
              </a:rPr>
              <a:t>reduce</a:t>
            </a:r>
            <a:r>
              <a:rPr sz="550" dirty="0">
                <a:latin typeface="Trebuchet MS"/>
                <a:cs typeface="Trebuchet MS"/>
              </a:rPr>
              <a:t> </a:t>
            </a:r>
            <a:r>
              <a:rPr sz="550" spc="10" dirty="0">
                <a:latin typeface="Trebuchet MS"/>
                <a:cs typeface="Trebuchet MS"/>
              </a:rPr>
              <a:t>processing</a:t>
            </a:r>
            <a:r>
              <a:rPr sz="550" spc="5" dirty="0">
                <a:latin typeface="Trebuchet MS"/>
                <a:cs typeface="Trebuchet MS"/>
              </a:rPr>
              <a:t> </a:t>
            </a:r>
            <a:r>
              <a:rPr sz="550" spc="-40" dirty="0">
                <a:latin typeface="Trebuchet MS"/>
                <a:cs typeface="Trebuchet MS"/>
              </a:rPr>
              <a:t>time.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0305247" y="9251531"/>
            <a:ext cx="908050" cy="530225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64769" rIns="0" bIns="0" rtlCol="0">
            <a:spAutoFit/>
          </a:bodyPr>
          <a:lstStyle/>
          <a:p>
            <a:pPr marL="71755" marR="84455" indent="20320" algn="ctr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Introduce</a:t>
            </a:r>
            <a:r>
              <a:rPr sz="600" spc="-2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</a:t>
            </a:r>
            <a:r>
              <a:rPr sz="600" spc="-2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progress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bar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to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show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how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long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the </a:t>
            </a:r>
            <a:r>
              <a:rPr sz="600" spc="-10" dirty="0">
                <a:latin typeface="Trebuchet MS"/>
                <a:cs typeface="Trebuchet MS"/>
              </a:rPr>
              <a:t>classification</a:t>
            </a:r>
            <a:r>
              <a:rPr sz="60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will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take.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1288872" y="9251531"/>
            <a:ext cx="908050" cy="530225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Times New Roman"/>
              <a:cs typeface="Times New Roman"/>
            </a:endParaRPr>
          </a:p>
          <a:p>
            <a:pPr marL="64135" marR="56515" algn="ctr">
              <a:lnSpc>
                <a:spcPct val="104600"/>
              </a:lnSpc>
            </a:pPr>
            <a:r>
              <a:rPr sz="550" dirty="0">
                <a:latin typeface="Trebuchet MS"/>
                <a:cs typeface="Trebuchet MS"/>
              </a:rPr>
              <a:t>Provide</a:t>
            </a:r>
            <a:r>
              <a:rPr sz="550" spc="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detailed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insights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about</a:t>
            </a:r>
            <a:r>
              <a:rPr sz="550" spc="-10" dirty="0">
                <a:latin typeface="Trebuchet MS"/>
                <a:cs typeface="Trebuchet MS"/>
              </a:rPr>
              <a:t> classification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criteria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to increase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user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understanding.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2272504" y="9251531"/>
            <a:ext cx="908050" cy="530225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Times New Roman"/>
              <a:cs typeface="Times New Roman"/>
            </a:endParaRPr>
          </a:p>
          <a:p>
            <a:pPr marL="27940" marR="20320" algn="ctr">
              <a:lnSpc>
                <a:spcPct val="104600"/>
              </a:lnSpc>
            </a:pPr>
            <a:r>
              <a:rPr sz="550" dirty="0">
                <a:latin typeface="Trebuchet MS"/>
                <a:cs typeface="Trebuchet MS"/>
              </a:rPr>
              <a:t>Allow</a:t>
            </a:r>
            <a:r>
              <a:rPr sz="550" spc="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users</a:t>
            </a:r>
            <a:r>
              <a:rPr sz="550" spc="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to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compare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classification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results</a:t>
            </a:r>
            <a:r>
              <a:rPr sz="550" spc="20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side-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by-side</a:t>
            </a:r>
            <a:r>
              <a:rPr sz="550" spc="-10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for</a:t>
            </a:r>
            <a:r>
              <a:rPr sz="550" spc="-10" dirty="0">
                <a:latin typeface="Trebuchet MS"/>
                <a:cs typeface="Trebuchet MS"/>
              </a:rPr>
              <a:t> better decision-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making.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3256130" y="9251531"/>
            <a:ext cx="908050" cy="530225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600">
              <a:latin typeface="Times New Roman"/>
              <a:cs typeface="Times New Roman"/>
            </a:endParaRPr>
          </a:p>
          <a:p>
            <a:pPr marL="76835" marR="80010" indent="10160" algn="ctr">
              <a:lnSpc>
                <a:spcPct val="104299"/>
              </a:lnSpc>
            </a:pPr>
            <a:r>
              <a:rPr sz="600" spc="-10" dirty="0">
                <a:latin typeface="Trebuchet MS"/>
                <a:cs typeface="Trebuchet MS"/>
              </a:rPr>
              <a:t>Offer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an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offline</a:t>
            </a:r>
            <a:r>
              <a:rPr sz="60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mode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for</a:t>
            </a:r>
            <a:r>
              <a:rPr sz="600" dirty="0">
                <a:latin typeface="Trebuchet MS"/>
                <a:cs typeface="Trebuchet MS"/>
              </a:rPr>
              <a:t> areas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with</a:t>
            </a:r>
            <a:r>
              <a:rPr sz="60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poor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internet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connectivity.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4650395" y="9251531"/>
            <a:ext cx="908050" cy="530225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444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endParaRPr sz="550">
              <a:latin typeface="Times New Roman"/>
              <a:cs typeface="Times New Roman"/>
            </a:endParaRPr>
          </a:p>
          <a:p>
            <a:pPr marL="55880" marR="55880" indent="6985">
              <a:lnSpc>
                <a:spcPct val="104600"/>
              </a:lnSpc>
              <a:spcBef>
                <a:spcPts val="5"/>
              </a:spcBef>
            </a:pPr>
            <a:r>
              <a:rPr sz="550" dirty="0">
                <a:latin typeface="Trebuchet MS"/>
                <a:cs typeface="Trebuchet MS"/>
              </a:rPr>
              <a:t>Provide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 </a:t>
            </a:r>
            <a:r>
              <a:rPr sz="550" spc="-10" dirty="0">
                <a:latin typeface="Trebuchet MS"/>
                <a:cs typeface="Trebuchet MS"/>
              </a:rPr>
              <a:t>clear</a:t>
            </a:r>
            <a:r>
              <a:rPr sz="55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summary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of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classification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results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with</a:t>
            </a:r>
            <a:r>
              <a:rPr sz="550" spc="2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actionable</a:t>
            </a:r>
            <a:r>
              <a:rPr sz="550" spc="2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insights.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5634020" y="9251531"/>
            <a:ext cx="908050" cy="530225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64769" rIns="0" bIns="0" rtlCol="0">
            <a:spAutoFit/>
          </a:bodyPr>
          <a:lstStyle/>
          <a:p>
            <a:pPr marL="33655" marR="46355" indent="20320" algn="ctr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Improve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report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formatting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to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make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data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easier</a:t>
            </a:r>
            <a:r>
              <a:rPr sz="600" spc="-10" dirty="0">
                <a:latin typeface="Trebuchet MS"/>
                <a:cs typeface="Trebuchet MS"/>
              </a:rPr>
              <a:t> to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interpret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and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share.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6986164" y="9251531"/>
            <a:ext cx="908050" cy="530225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64769" rIns="0" bIns="0" rtlCol="0">
            <a:spAutoFit/>
          </a:bodyPr>
          <a:lstStyle/>
          <a:p>
            <a:pPr marL="50165" marR="62865" indent="20320" algn="ctr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Send</a:t>
            </a:r>
            <a:r>
              <a:rPr sz="600" spc="1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personalized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notifications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about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app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updates</a:t>
            </a:r>
            <a:r>
              <a:rPr sz="600" spc="4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and</a:t>
            </a:r>
            <a:r>
              <a:rPr sz="600" spc="4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new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features.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7969791" y="9251531"/>
            <a:ext cx="908050" cy="530225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600">
              <a:latin typeface="Times New Roman"/>
              <a:cs typeface="Times New Roman"/>
            </a:endParaRPr>
          </a:p>
          <a:p>
            <a:pPr marL="67945" marR="100965" indent="46990" algn="just">
              <a:lnSpc>
                <a:spcPct val="104299"/>
              </a:lnSpc>
            </a:pPr>
            <a:r>
              <a:rPr sz="600" dirty="0">
                <a:latin typeface="Trebuchet MS"/>
                <a:cs typeface="Trebuchet MS"/>
              </a:rPr>
              <a:t>Allow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users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to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track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classification</a:t>
            </a:r>
            <a:r>
              <a:rPr sz="600" spc="4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history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and trends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over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spc="-35" dirty="0">
                <a:latin typeface="Trebuchet MS"/>
                <a:cs typeface="Trebuchet MS"/>
              </a:rPr>
              <a:t>time.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8953416" y="9251532"/>
            <a:ext cx="908050" cy="530225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Times New Roman"/>
              <a:cs typeface="Times New Roman"/>
            </a:endParaRPr>
          </a:p>
          <a:p>
            <a:pPr marL="66675" marR="60960" indent="1270" algn="ctr">
              <a:lnSpc>
                <a:spcPct val="104600"/>
              </a:lnSpc>
            </a:pPr>
            <a:r>
              <a:rPr sz="550" dirty="0">
                <a:latin typeface="Trebuchet MS"/>
                <a:cs typeface="Trebuchet MS"/>
              </a:rPr>
              <a:t>Use</a:t>
            </a:r>
            <a:r>
              <a:rPr sz="550" spc="2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machine</a:t>
            </a:r>
            <a:r>
              <a:rPr sz="550" spc="2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learning</a:t>
            </a:r>
            <a:r>
              <a:rPr sz="550" spc="25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to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improve</a:t>
            </a:r>
            <a:r>
              <a:rPr sz="550" spc="-2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classification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accuracy</a:t>
            </a:r>
            <a:r>
              <a:rPr sz="550" spc="3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based</a:t>
            </a:r>
            <a:r>
              <a:rPr sz="550" spc="3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on</a:t>
            </a:r>
            <a:r>
              <a:rPr sz="550" spc="30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user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feedback.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18460" y="7789293"/>
            <a:ext cx="1927225" cy="7734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200" b="1" spc="-10" dirty="0">
                <a:solidFill>
                  <a:srgbClr val="BF0C0C"/>
                </a:solidFill>
                <a:latin typeface="Trebuchet MS"/>
                <a:cs typeface="Trebuchet MS"/>
              </a:rPr>
              <a:t>Negative</a:t>
            </a:r>
            <a:r>
              <a:rPr sz="1200" b="1" spc="-30" dirty="0">
                <a:solidFill>
                  <a:srgbClr val="BF0C0C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BF0C0C"/>
                </a:solidFill>
                <a:latin typeface="Trebuchet MS"/>
                <a:cs typeface="Trebuchet MS"/>
              </a:rPr>
              <a:t>moments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15"/>
              </a:spcBef>
            </a:pPr>
            <a:r>
              <a:rPr sz="900" spc="-20" dirty="0">
                <a:solidFill>
                  <a:srgbClr val="2F2F2F"/>
                </a:solidFill>
                <a:latin typeface="Trebuchet MS"/>
                <a:cs typeface="Trebuchet MS"/>
              </a:rPr>
              <a:t>What</a:t>
            </a:r>
            <a:r>
              <a:rPr sz="90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steps</a:t>
            </a:r>
            <a:r>
              <a:rPr sz="90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does</a:t>
            </a:r>
            <a:r>
              <a:rPr sz="90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a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40" dirty="0">
                <a:solidFill>
                  <a:srgbClr val="2F2F2F"/>
                </a:solidFill>
                <a:latin typeface="Trebuchet MS"/>
                <a:cs typeface="Trebuchet MS"/>
              </a:rPr>
              <a:t>typical</a:t>
            </a:r>
            <a:r>
              <a:rPr sz="90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person</a:t>
            </a:r>
            <a:r>
              <a:rPr sz="90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Trebuchet MS"/>
                <a:cs typeface="Trebuchet MS"/>
              </a:rPr>
              <a:t>find </a:t>
            </a:r>
            <a:r>
              <a:rPr sz="900" spc="-45" dirty="0">
                <a:solidFill>
                  <a:srgbClr val="2F2F2F"/>
                </a:solidFill>
                <a:latin typeface="Trebuchet MS"/>
                <a:cs typeface="Trebuchet MS"/>
              </a:rPr>
              <a:t>frustrating,</a:t>
            </a:r>
            <a:r>
              <a:rPr sz="900" spc="2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Trebuchet MS"/>
                <a:cs typeface="Trebuchet MS"/>
              </a:rPr>
              <a:t>confusing,</a:t>
            </a:r>
            <a:r>
              <a:rPr sz="900" spc="3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Trebuchet MS"/>
                <a:cs typeface="Trebuchet MS"/>
              </a:rPr>
              <a:t>angering,</a:t>
            </a:r>
            <a:r>
              <a:rPr sz="900" spc="3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50" dirty="0">
                <a:solidFill>
                  <a:srgbClr val="2F2F2F"/>
                </a:solidFill>
                <a:latin typeface="Trebuchet MS"/>
                <a:cs typeface="Trebuchet MS"/>
              </a:rPr>
              <a:t>costly, 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or</a:t>
            </a:r>
            <a:r>
              <a:rPr sz="900" spc="-2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Trebuchet MS"/>
                <a:cs typeface="Trebuchet MS"/>
              </a:rPr>
              <a:t>time-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consuming?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580520" y="7918312"/>
            <a:ext cx="908050" cy="530225"/>
          </a:xfrm>
          <a:prstGeom prst="rect">
            <a:avLst/>
          </a:prstGeom>
          <a:solidFill>
            <a:srgbClr val="FEBBBE"/>
          </a:solidFill>
        </p:spPr>
        <p:txBody>
          <a:bodyPr vert="horz" wrap="square" lIns="0" tIns="64769" rIns="0" bIns="0" rtlCol="0">
            <a:spAutoFit/>
          </a:bodyPr>
          <a:lstStyle/>
          <a:p>
            <a:pPr marL="86360" marR="99060" indent="20320" algn="ctr">
              <a:lnSpc>
                <a:spcPct val="104299"/>
              </a:lnSpc>
              <a:spcBef>
                <a:spcPts val="509"/>
              </a:spcBef>
            </a:pPr>
            <a:r>
              <a:rPr sz="600" spc="-25" dirty="0">
                <a:latin typeface="Trebuchet MS"/>
                <a:cs typeface="Trebuchet MS"/>
              </a:rPr>
              <a:t>Difficulty</a:t>
            </a:r>
            <a:r>
              <a:rPr sz="600" spc="5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finding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reliable information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about</a:t>
            </a:r>
            <a:r>
              <a:rPr sz="600" spc="-1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the</a:t>
            </a:r>
            <a:r>
              <a:rPr sz="600" spc="-1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app</a:t>
            </a:r>
            <a:r>
              <a:rPr sz="600" spc="-10" dirty="0">
                <a:latin typeface="Trebuchet MS"/>
                <a:cs typeface="Trebuchet MS"/>
              </a:rPr>
              <a:t> online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creates</a:t>
            </a:r>
            <a:r>
              <a:rPr sz="600" spc="-10" dirty="0">
                <a:latin typeface="Trebuchet MS"/>
                <a:cs typeface="Trebuchet MS"/>
              </a:rPr>
              <a:t> frustration.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564145" y="7918312"/>
            <a:ext cx="908050" cy="530225"/>
          </a:xfrm>
          <a:prstGeom prst="rect">
            <a:avLst/>
          </a:prstGeom>
          <a:solidFill>
            <a:srgbClr val="FEBBBE"/>
          </a:solidFill>
        </p:spPr>
        <p:txBody>
          <a:bodyPr vert="horz" wrap="square" lIns="0" tIns="64769" rIns="0" bIns="0" rtlCol="0">
            <a:spAutoFit/>
          </a:bodyPr>
          <a:lstStyle/>
          <a:p>
            <a:pPr marL="51435" marR="64135" indent="20320" algn="ctr">
              <a:lnSpc>
                <a:spcPct val="104299"/>
              </a:lnSpc>
              <a:spcBef>
                <a:spcPts val="509"/>
              </a:spcBef>
            </a:pPr>
            <a:r>
              <a:rPr sz="600" spc="10" dirty="0">
                <a:latin typeface="Trebuchet MS"/>
                <a:cs typeface="Trebuchet MS"/>
              </a:rPr>
              <a:t>Confusing</a:t>
            </a:r>
            <a:r>
              <a:rPr sz="600" spc="4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or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inconsistent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marketing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20" dirty="0">
                <a:latin typeface="Trebuchet MS"/>
                <a:cs typeface="Trebuchet MS"/>
              </a:rPr>
              <a:t>messages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reduce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trust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and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interest.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547771" y="7918312"/>
            <a:ext cx="908050" cy="530225"/>
          </a:xfrm>
          <a:prstGeom prst="rect">
            <a:avLst/>
          </a:prstGeom>
          <a:solidFill>
            <a:srgbClr val="FEBBBE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600">
              <a:latin typeface="Times New Roman"/>
              <a:cs typeface="Times New Roman"/>
            </a:endParaRPr>
          </a:p>
          <a:p>
            <a:pPr marL="46990" marR="54610" indent="15240" algn="ctr">
              <a:lnSpc>
                <a:spcPct val="104299"/>
              </a:lnSpc>
            </a:pPr>
            <a:r>
              <a:rPr sz="600" dirty="0">
                <a:latin typeface="Trebuchet MS"/>
                <a:cs typeface="Trebuchet MS"/>
              </a:rPr>
              <a:t>Lack</a:t>
            </a:r>
            <a:r>
              <a:rPr sz="600" spc="-1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of</a:t>
            </a:r>
            <a:r>
              <a:rPr sz="600" spc="-1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clear</a:t>
            </a:r>
            <a:r>
              <a:rPr sz="600" spc="-1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pricing</a:t>
            </a:r>
            <a:r>
              <a:rPr sz="600" spc="-15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or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hidden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costs</a:t>
            </a:r>
            <a:r>
              <a:rPr sz="600" spc="3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can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make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users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feel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hesitant.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952467" y="7918312"/>
            <a:ext cx="908050" cy="530225"/>
          </a:xfrm>
          <a:prstGeom prst="rect">
            <a:avLst/>
          </a:prstGeom>
          <a:solidFill>
            <a:srgbClr val="FEBBBE"/>
          </a:solidFill>
        </p:spPr>
        <p:txBody>
          <a:bodyPr vert="horz" wrap="square" lIns="0" tIns="64769" rIns="0" bIns="0" rtlCol="0">
            <a:spAutoFit/>
          </a:bodyPr>
          <a:lstStyle/>
          <a:p>
            <a:pPr marL="32384" marR="45085" indent="20320" algn="ctr">
              <a:lnSpc>
                <a:spcPct val="104299"/>
              </a:lnSpc>
              <a:spcBef>
                <a:spcPts val="509"/>
              </a:spcBef>
            </a:pPr>
            <a:r>
              <a:rPr sz="600" spc="55" dirty="0">
                <a:latin typeface="Trebuchet MS"/>
                <a:cs typeface="Trebuchet MS"/>
              </a:rPr>
              <a:t>A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complicated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or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lengthy</a:t>
            </a:r>
            <a:r>
              <a:rPr sz="600" spc="-10" dirty="0">
                <a:latin typeface="Trebuchet MS"/>
                <a:cs typeface="Trebuchet MS"/>
              </a:rPr>
              <a:t> onboarding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process</a:t>
            </a:r>
            <a:r>
              <a:rPr sz="600" spc="6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can</a:t>
            </a:r>
            <a:r>
              <a:rPr sz="600" spc="6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discourage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users.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936093" y="7918313"/>
            <a:ext cx="908050" cy="530225"/>
          </a:xfrm>
          <a:prstGeom prst="rect">
            <a:avLst/>
          </a:prstGeom>
          <a:solidFill>
            <a:srgbClr val="FEBBBE"/>
          </a:solidFill>
        </p:spPr>
        <p:txBody>
          <a:bodyPr vert="horz" wrap="square" lIns="0" tIns="64769" rIns="0" bIns="0" rtlCol="0">
            <a:spAutoFit/>
          </a:bodyPr>
          <a:lstStyle/>
          <a:p>
            <a:pPr marL="93345" marR="106045" indent="136525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Poor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internet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connectivity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causing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delays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during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setup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creates</a:t>
            </a:r>
            <a:r>
              <a:rPr sz="600" spc="-10" dirty="0">
                <a:latin typeface="Trebuchet MS"/>
                <a:cs typeface="Trebuchet MS"/>
              </a:rPr>
              <a:t> annoyance.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9321621" y="7918313"/>
            <a:ext cx="908050" cy="530225"/>
          </a:xfrm>
          <a:prstGeom prst="rect">
            <a:avLst/>
          </a:prstGeom>
          <a:solidFill>
            <a:srgbClr val="FEBBBE"/>
          </a:solidFill>
        </p:spPr>
        <p:txBody>
          <a:bodyPr vert="horz" wrap="square" lIns="0" tIns="64769" rIns="0" bIns="0" rtlCol="0">
            <a:spAutoFit/>
          </a:bodyPr>
          <a:lstStyle/>
          <a:p>
            <a:pPr marL="27940" marR="40640" indent="20320" algn="ctr">
              <a:lnSpc>
                <a:spcPct val="104299"/>
              </a:lnSpc>
              <a:spcBef>
                <a:spcPts val="509"/>
              </a:spcBef>
            </a:pPr>
            <a:r>
              <a:rPr sz="600" spc="-10" dirty="0">
                <a:latin typeface="Trebuchet MS"/>
                <a:cs typeface="Trebuchet MS"/>
              </a:rPr>
              <a:t>Inaccurate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classification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results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can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frustrate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and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discourage</a:t>
            </a:r>
            <a:r>
              <a:rPr sz="600" spc="114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users.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0305247" y="7918313"/>
            <a:ext cx="908050" cy="530225"/>
          </a:xfrm>
          <a:prstGeom prst="rect">
            <a:avLst/>
          </a:prstGeom>
          <a:solidFill>
            <a:srgbClr val="FEBBBE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600">
              <a:latin typeface="Times New Roman"/>
              <a:cs typeface="Times New Roman"/>
            </a:endParaRPr>
          </a:p>
          <a:p>
            <a:pPr marL="67310" marR="59690" algn="ctr">
              <a:lnSpc>
                <a:spcPct val="104299"/>
              </a:lnSpc>
            </a:pPr>
            <a:r>
              <a:rPr sz="600" spc="10" dirty="0">
                <a:latin typeface="Trebuchet MS"/>
                <a:cs typeface="Trebuchet MS"/>
              </a:rPr>
              <a:t>Slow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processing</a:t>
            </a:r>
            <a:r>
              <a:rPr sz="600" spc="2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times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during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image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analysis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can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waste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time.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1288872" y="7918313"/>
            <a:ext cx="908050" cy="530225"/>
          </a:xfrm>
          <a:prstGeom prst="rect">
            <a:avLst/>
          </a:prstGeom>
          <a:solidFill>
            <a:srgbClr val="FEBBBE"/>
          </a:solidFill>
        </p:spPr>
        <p:txBody>
          <a:bodyPr vert="horz" wrap="square" lIns="0" tIns="47625" rIns="0" bIns="0" rtlCol="0">
            <a:spAutoFit/>
          </a:bodyPr>
          <a:lstStyle/>
          <a:p>
            <a:pPr marL="46990" marR="39370" indent="1270">
              <a:lnSpc>
                <a:spcPct val="100000"/>
              </a:lnSpc>
              <a:spcBef>
                <a:spcPts val="375"/>
              </a:spcBef>
            </a:pPr>
            <a:r>
              <a:rPr sz="550" dirty="0">
                <a:latin typeface="Trebuchet MS"/>
                <a:cs typeface="Trebuchet MS"/>
              </a:rPr>
              <a:t>Poor</a:t>
            </a:r>
            <a:r>
              <a:rPr sz="550" spc="-10" dirty="0">
                <a:latin typeface="Trebuchet MS"/>
                <a:cs typeface="Trebuchet MS"/>
              </a:rPr>
              <a:t> camera </a:t>
            </a:r>
            <a:r>
              <a:rPr sz="550" spc="-20" dirty="0">
                <a:latin typeface="Trebuchet MS"/>
                <a:cs typeface="Trebuchet MS"/>
              </a:rPr>
              <a:t>integration</a:t>
            </a:r>
            <a:r>
              <a:rPr sz="550" spc="-10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or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image</a:t>
            </a:r>
            <a:r>
              <a:rPr sz="550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quality</a:t>
            </a:r>
            <a:r>
              <a:rPr sz="550" spc="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issues </a:t>
            </a:r>
            <a:r>
              <a:rPr sz="550" spc="-25" dirty="0">
                <a:latin typeface="Trebuchet MS"/>
                <a:cs typeface="Trebuchet MS"/>
              </a:rPr>
              <a:t>may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lead </a:t>
            </a:r>
            <a:r>
              <a:rPr sz="550" spc="-30" dirty="0">
                <a:latin typeface="Trebuchet MS"/>
                <a:cs typeface="Trebuchet MS"/>
              </a:rPr>
              <a:t>to</a:t>
            </a:r>
            <a:r>
              <a:rPr sz="550" spc="-10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failed</a:t>
            </a:r>
            <a:r>
              <a:rPr sz="550" spc="-10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classification.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2272504" y="7918313"/>
            <a:ext cx="908050" cy="530225"/>
          </a:xfrm>
          <a:prstGeom prst="rect">
            <a:avLst/>
          </a:prstGeom>
          <a:solidFill>
            <a:srgbClr val="FEBBBE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Times New Roman"/>
              <a:cs typeface="Times New Roman"/>
            </a:endParaRPr>
          </a:p>
          <a:p>
            <a:pPr marL="31750" marR="43180" indent="18415" algn="ctr">
              <a:lnSpc>
                <a:spcPct val="104600"/>
              </a:lnSpc>
            </a:pPr>
            <a:r>
              <a:rPr sz="550" dirty="0">
                <a:latin typeface="Trebuchet MS"/>
                <a:cs typeface="Trebuchet MS"/>
              </a:rPr>
              <a:t>Lack of </a:t>
            </a:r>
            <a:r>
              <a:rPr sz="550" spc="-10" dirty="0">
                <a:latin typeface="Trebuchet MS"/>
                <a:cs typeface="Trebuchet MS"/>
              </a:rPr>
              <a:t>detailed</a:t>
            </a:r>
            <a:r>
              <a:rPr sz="55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insights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or</a:t>
            </a:r>
            <a:r>
              <a:rPr sz="550" spc="-1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explanations</a:t>
            </a:r>
            <a:r>
              <a:rPr sz="550" spc="-1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about</a:t>
            </a:r>
            <a:r>
              <a:rPr sz="550" spc="-15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the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classification</a:t>
            </a:r>
            <a:r>
              <a:rPr sz="550" spc="7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process</a:t>
            </a:r>
            <a:r>
              <a:rPr sz="550" spc="75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may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confuse</a:t>
            </a:r>
            <a:r>
              <a:rPr sz="550" spc="5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users.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3256130" y="7918312"/>
            <a:ext cx="908050" cy="530225"/>
          </a:xfrm>
          <a:prstGeom prst="rect">
            <a:avLst/>
          </a:prstGeom>
          <a:solidFill>
            <a:srgbClr val="FEBBBE"/>
          </a:solidFill>
        </p:spPr>
        <p:txBody>
          <a:bodyPr vert="horz" wrap="square" lIns="0" tIns="36830" rIns="0" bIns="0" rtlCol="0">
            <a:spAutoFit/>
          </a:bodyPr>
          <a:lstStyle/>
          <a:p>
            <a:pPr marL="76200" marR="86995" indent="18415" algn="ctr">
              <a:lnSpc>
                <a:spcPct val="104600"/>
              </a:lnSpc>
              <a:spcBef>
                <a:spcPts val="290"/>
              </a:spcBef>
            </a:pPr>
            <a:r>
              <a:rPr sz="550" dirty="0">
                <a:latin typeface="Trebuchet MS"/>
                <a:cs typeface="Trebuchet MS"/>
              </a:rPr>
              <a:t>Receiving</a:t>
            </a:r>
            <a:r>
              <a:rPr sz="550" spc="2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inconsistent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results</a:t>
            </a:r>
            <a:r>
              <a:rPr sz="550" spc="-2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from</a:t>
            </a:r>
            <a:r>
              <a:rPr sz="550" spc="-2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similar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images</a:t>
            </a:r>
            <a:r>
              <a:rPr sz="550" spc="6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reduces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confidence</a:t>
            </a:r>
            <a:r>
              <a:rPr sz="550" spc="-10" dirty="0">
                <a:latin typeface="Trebuchet MS"/>
                <a:cs typeface="Trebuchet MS"/>
              </a:rPr>
              <a:t> in </a:t>
            </a:r>
            <a:r>
              <a:rPr sz="550" dirty="0">
                <a:latin typeface="Trebuchet MS"/>
                <a:cs typeface="Trebuchet MS"/>
              </a:rPr>
              <a:t>the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app’s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accuracy.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4650395" y="7918313"/>
            <a:ext cx="908050" cy="530225"/>
          </a:xfrm>
          <a:prstGeom prst="rect">
            <a:avLst/>
          </a:prstGeom>
          <a:solidFill>
            <a:srgbClr val="FEBBBE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600">
              <a:latin typeface="Times New Roman"/>
              <a:cs typeface="Times New Roman"/>
            </a:endParaRPr>
          </a:p>
          <a:p>
            <a:pPr marL="38100" marR="59690" indent="125095">
              <a:lnSpc>
                <a:spcPct val="104299"/>
              </a:lnSpc>
            </a:pPr>
            <a:r>
              <a:rPr sz="600" spc="10" dirty="0">
                <a:latin typeface="Trebuchet MS"/>
                <a:cs typeface="Trebuchet MS"/>
              </a:rPr>
              <a:t>Confusing</a:t>
            </a:r>
            <a:r>
              <a:rPr sz="600" spc="4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report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formats</a:t>
            </a:r>
            <a:r>
              <a:rPr sz="600" dirty="0">
                <a:latin typeface="Trebuchet MS"/>
                <a:cs typeface="Trebuchet MS"/>
              </a:rPr>
              <a:t> make </a:t>
            </a:r>
            <a:r>
              <a:rPr sz="600" spc="-55" dirty="0">
                <a:latin typeface="Trebuchet MS"/>
                <a:cs typeface="Trebuchet MS"/>
              </a:rPr>
              <a:t>it</a:t>
            </a:r>
            <a:r>
              <a:rPr sz="600" dirty="0">
                <a:latin typeface="Trebuchet MS"/>
                <a:cs typeface="Trebuchet MS"/>
              </a:rPr>
              <a:t> hard </a:t>
            </a:r>
            <a:r>
              <a:rPr sz="600" spc="-25" dirty="0">
                <a:latin typeface="Trebuchet MS"/>
                <a:cs typeface="Trebuchet MS"/>
              </a:rPr>
              <a:t>to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understand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the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results.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5634020" y="7918313"/>
            <a:ext cx="908050" cy="530225"/>
          </a:xfrm>
          <a:prstGeom prst="rect">
            <a:avLst/>
          </a:prstGeom>
          <a:solidFill>
            <a:srgbClr val="FEBBBE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600">
              <a:latin typeface="Times New Roman"/>
              <a:cs typeface="Times New Roman"/>
            </a:endParaRPr>
          </a:p>
          <a:p>
            <a:pPr marL="60960" marR="53340" algn="ctr">
              <a:lnSpc>
                <a:spcPct val="104299"/>
              </a:lnSpc>
            </a:pPr>
            <a:r>
              <a:rPr sz="600" spc="-20" dirty="0">
                <a:latin typeface="Trebuchet MS"/>
                <a:cs typeface="Trebuchet MS"/>
              </a:rPr>
              <a:t>Difficulties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in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exporting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or sharing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results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can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create</a:t>
            </a:r>
            <a:r>
              <a:rPr sz="6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frustration.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6986164" y="7918313"/>
            <a:ext cx="908050" cy="530225"/>
          </a:xfrm>
          <a:prstGeom prst="rect">
            <a:avLst/>
          </a:prstGeom>
          <a:solidFill>
            <a:srgbClr val="FEBBBE"/>
          </a:solidFill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600">
              <a:latin typeface="Times New Roman"/>
              <a:cs typeface="Times New Roman"/>
            </a:endParaRPr>
          </a:p>
          <a:p>
            <a:pPr marL="59055" marR="71755" indent="20320" algn="ctr">
              <a:lnSpc>
                <a:spcPct val="104299"/>
              </a:lnSpc>
            </a:pPr>
            <a:r>
              <a:rPr sz="600" dirty="0">
                <a:latin typeface="Trebuchet MS"/>
                <a:cs typeface="Trebuchet MS"/>
              </a:rPr>
              <a:t>Frequent</a:t>
            </a:r>
            <a:r>
              <a:rPr sz="600" spc="-2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or</a:t>
            </a:r>
            <a:r>
              <a:rPr sz="600" spc="-1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irrelevant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push</a:t>
            </a:r>
            <a:r>
              <a:rPr sz="600" spc="3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notifications</a:t>
            </a:r>
            <a:r>
              <a:rPr sz="600" spc="4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may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feel</a:t>
            </a:r>
            <a:r>
              <a:rPr sz="600" spc="-3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intrusive.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7969791" y="7918314"/>
            <a:ext cx="908050" cy="530225"/>
          </a:xfrm>
          <a:prstGeom prst="rect">
            <a:avLst/>
          </a:prstGeom>
          <a:solidFill>
            <a:srgbClr val="FEBBBE"/>
          </a:solidFill>
        </p:spPr>
        <p:txBody>
          <a:bodyPr vert="horz" wrap="square" lIns="0" tIns="64769" rIns="0" bIns="0" rtlCol="0">
            <a:spAutoFit/>
          </a:bodyPr>
          <a:lstStyle/>
          <a:p>
            <a:pPr marL="59690" marR="52069" algn="ctr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Poor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customer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support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when</a:t>
            </a:r>
            <a:r>
              <a:rPr sz="600" spc="3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seeking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clarification</a:t>
            </a:r>
            <a:r>
              <a:rPr sz="600" spc="3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reduces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trust.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8953416" y="7918314"/>
            <a:ext cx="908050" cy="530225"/>
          </a:xfrm>
          <a:prstGeom prst="rect">
            <a:avLst/>
          </a:prstGeom>
          <a:solidFill>
            <a:srgbClr val="FEBBBE"/>
          </a:solidFill>
        </p:spPr>
        <p:txBody>
          <a:bodyPr vert="horz" wrap="square" lIns="0" tIns="64769" rIns="0" bIns="0" rtlCol="0">
            <a:spAutoFit/>
          </a:bodyPr>
          <a:lstStyle/>
          <a:p>
            <a:pPr marL="89535" marR="102235" indent="20320" algn="ctr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Data</a:t>
            </a:r>
            <a:r>
              <a:rPr sz="600" spc="3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loss</a:t>
            </a:r>
            <a:r>
              <a:rPr sz="600" spc="35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or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unavailability</a:t>
            </a:r>
            <a:r>
              <a:rPr sz="600" spc="-35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of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previous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reports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can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anger</a:t>
            </a:r>
            <a:r>
              <a:rPr sz="600" spc="5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users.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821844" y="3228356"/>
            <a:ext cx="1957705" cy="63563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200" b="1" spc="-10" dirty="0">
                <a:solidFill>
                  <a:srgbClr val="7035CC"/>
                </a:solidFill>
                <a:latin typeface="Trebuchet MS"/>
                <a:cs typeface="Trebuchet MS"/>
              </a:rPr>
              <a:t>Interactions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15"/>
              </a:spcBef>
            </a:pPr>
            <a:r>
              <a:rPr sz="900" spc="-20" dirty="0">
                <a:solidFill>
                  <a:srgbClr val="2F2F2F"/>
                </a:solidFill>
                <a:latin typeface="Trebuchet MS"/>
                <a:cs typeface="Trebuchet MS"/>
              </a:rPr>
              <a:t>What</a:t>
            </a:r>
            <a:r>
              <a:rPr sz="900" spc="-2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30" dirty="0">
                <a:solidFill>
                  <a:srgbClr val="2F2F2F"/>
                </a:solidFill>
                <a:latin typeface="Trebuchet MS"/>
                <a:cs typeface="Trebuchet MS"/>
              </a:rPr>
              <a:t>interactions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do</a:t>
            </a:r>
            <a:r>
              <a:rPr sz="900" spc="-2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30" dirty="0">
                <a:solidFill>
                  <a:srgbClr val="2F2F2F"/>
                </a:solidFill>
                <a:latin typeface="Trebuchet MS"/>
                <a:cs typeface="Trebuchet MS"/>
              </a:rPr>
              <a:t>they</a:t>
            </a:r>
            <a:r>
              <a:rPr sz="900" spc="-2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have</a:t>
            </a:r>
            <a:r>
              <a:rPr sz="900" spc="-2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60" dirty="0">
                <a:solidFill>
                  <a:srgbClr val="2F2F2F"/>
                </a:solidFill>
                <a:latin typeface="Trebuchet MS"/>
                <a:cs typeface="Trebuchet MS"/>
              </a:rPr>
              <a:t>at</a:t>
            </a:r>
            <a:r>
              <a:rPr sz="900" spc="-2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Trebuchet MS"/>
                <a:cs typeface="Trebuchet MS"/>
              </a:rPr>
              <a:t>each 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step</a:t>
            </a:r>
            <a:r>
              <a:rPr sz="900" spc="-3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along</a:t>
            </a:r>
            <a:r>
              <a:rPr sz="900" spc="-3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the</a:t>
            </a:r>
            <a:r>
              <a:rPr sz="900" spc="-2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Trebuchet MS"/>
                <a:cs typeface="Trebuchet MS"/>
              </a:rPr>
              <a:t>way?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963713" y="3975071"/>
            <a:ext cx="1791970" cy="763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b="1" spc="-30" dirty="0">
                <a:solidFill>
                  <a:srgbClr val="2F2F2F"/>
                </a:solidFill>
                <a:latin typeface="Trebuchet MS"/>
                <a:cs typeface="Trebuchet MS"/>
              </a:rPr>
              <a:t>People:</a:t>
            </a:r>
            <a:r>
              <a:rPr sz="900" b="1" spc="-2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Who</a:t>
            </a:r>
            <a:r>
              <a:rPr sz="90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do</a:t>
            </a:r>
            <a:r>
              <a:rPr sz="90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30" dirty="0">
                <a:solidFill>
                  <a:srgbClr val="2F2F2F"/>
                </a:solidFill>
                <a:latin typeface="Trebuchet MS"/>
                <a:cs typeface="Trebuchet MS"/>
              </a:rPr>
              <a:t>they</a:t>
            </a:r>
            <a:r>
              <a:rPr sz="90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see</a:t>
            </a:r>
            <a:r>
              <a:rPr sz="90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or</a:t>
            </a:r>
            <a:r>
              <a:rPr sz="90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45" dirty="0">
                <a:solidFill>
                  <a:srgbClr val="2F2F2F"/>
                </a:solidFill>
                <a:latin typeface="Trebuchet MS"/>
                <a:cs typeface="Trebuchet MS"/>
              </a:rPr>
              <a:t>talk</a:t>
            </a:r>
            <a:r>
              <a:rPr sz="90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2F2F2F"/>
                </a:solidFill>
                <a:latin typeface="Trebuchet MS"/>
                <a:cs typeface="Trebuchet MS"/>
              </a:rPr>
              <a:t>to?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900" b="1" spc="-20" dirty="0">
                <a:solidFill>
                  <a:srgbClr val="2F2F2F"/>
                </a:solidFill>
                <a:latin typeface="Trebuchet MS"/>
                <a:cs typeface="Trebuchet MS"/>
              </a:rPr>
              <a:t>Places:</a:t>
            </a:r>
            <a:r>
              <a:rPr sz="900" b="1" spc="-4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Where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Trebuchet MS"/>
                <a:cs typeface="Trebuchet MS"/>
              </a:rPr>
              <a:t>are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Trebuchet MS"/>
                <a:cs typeface="Trebuchet MS"/>
              </a:rPr>
              <a:t>they?</a:t>
            </a:r>
            <a:endParaRPr sz="900">
              <a:latin typeface="Trebuchet MS"/>
              <a:cs typeface="Trebuchet MS"/>
            </a:endParaRPr>
          </a:p>
          <a:p>
            <a:pPr marL="12700" marR="36830">
              <a:lnSpc>
                <a:spcPct val="100000"/>
              </a:lnSpc>
              <a:spcBef>
                <a:spcPts val="745"/>
              </a:spcBef>
            </a:pPr>
            <a:r>
              <a:rPr sz="900" b="1" spc="-20" dirty="0">
                <a:solidFill>
                  <a:srgbClr val="2F2F2F"/>
                </a:solidFill>
                <a:latin typeface="Trebuchet MS"/>
                <a:cs typeface="Trebuchet MS"/>
              </a:rPr>
              <a:t>Things: </a:t>
            </a:r>
            <a:r>
              <a:rPr sz="900" spc="-20" dirty="0">
                <a:solidFill>
                  <a:srgbClr val="2F2F2F"/>
                </a:solidFill>
                <a:latin typeface="Trebuchet MS"/>
                <a:cs typeface="Trebuchet MS"/>
              </a:rPr>
              <a:t>What </a:t>
            </a:r>
            <a:r>
              <a:rPr sz="900" spc="-35" dirty="0">
                <a:solidFill>
                  <a:srgbClr val="2F2F2F"/>
                </a:solidFill>
                <a:latin typeface="Trebuchet MS"/>
                <a:cs typeface="Trebuchet MS"/>
              </a:rPr>
              <a:t>digital</a:t>
            </a:r>
            <a:r>
              <a:rPr sz="900" spc="-20" dirty="0">
                <a:solidFill>
                  <a:srgbClr val="2F2F2F"/>
                </a:solidFill>
                <a:latin typeface="Trebuchet MS"/>
                <a:cs typeface="Trebuchet MS"/>
              </a:rPr>
              <a:t> touchpoints</a:t>
            </a:r>
            <a:r>
              <a:rPr sz="90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2F2F2F"/>
                </a:solidFill>
                <a:latin typeface="Trebuchet MS"/>
                <a:cs typeface="Trebuchet MS"/>
              </a:rPr>
              <a:t>or </a:t>
            </a:r>
            <a:r>
              <a:rPr sz="900" spc="-20" dirty="0">
                <a:solidFill>
                  <a:srgbClr val="2F2F2F"/>
                </a:solidFill>
                <a:latin typeface="Trebuchet MS"/>
                <a:cs typeface="Trebuchet MS"/>
              </a:rPr>
              <a:t>physical</a:t>
            </a:r>
            <a:r>
              <a:rPr sz="90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2F2F2F"/>
                </a:solidFill>
                <a:latin typeface="Trebuchet MS"/>
                <a:cs typeface="Trebuchet MS"/>
              </a:rPr>
              <a:t>objects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F2F2F"/>
                </a:solidFill>
                <a:latin typeface="Trebuchet MS"/>
                <a:cs typeface="Trebuchet MS"/>
              </a:rPr>
              <a:t>do</a:t>
            </a:r>
            <a:r>
              <a:rPr sz="900" spc="-15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30" dirty="0">
                <a:solidFill>
                  <a:srgbClr val="2F2F2F"/>
                </a:solidFill>
                <a:latin typeface="Trebuchet MS"/>
                <a:cs typeface="Trebuchet MS"/>
              </a:rPr>
              <a:t>they</a:t>
            </a:r>
            <a:r>
              <a:rPr sz="900" spc="-10" dirty="0">
                <a:solidFill>
                  <a:srgbClr val="2F2F2F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F2F2F"/>
                </a:solidFill>
                <a:latin typeface="Trebuchet MS"/>
                <a:cs typeface="Trebuchet MS"/>
              </a:rPr>
              <a:t>use?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580514" y="3419924"/>
            <a:ext cx="908050" cy="530225"/>
          </a:xfrm>
          <a:prstGeom prst="rect">
            <a:avLst/>
          </a:prstGeom>
          <a:solidFill>
            <a:srgbClr val="D8C7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42545" marR="53975" indent="18415" algn="ctr">
              <a:lnSpc>
                <a:spcPct val="104600"/>
              </a:lnSpc>
              <a:spcBef>
                <a:spcPts val="290"/>
              </a:spcBef>
            </a:pPr>
            <a:r>
              <a:rPr sz="550" dirty="0">
                <a:latin typeface="Trebuchet MS"/>
                <a:cs typeface="Trebuchet MS"/>
              </a:rPr>
              <a:t>Users</a:t>
            </a:r>
            <a:r>
              <a:rPr sz="550" spc="3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may</a:t>
            </a:r>
            <a:r>
              <a:rPr sz="550" spc="40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see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promotional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content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from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social</a:t>
            </a:r>
            <a:r>
              <a:rPr sz="550" spc="-1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media</a:t>
            </a:r>
            <a:r>
              <a:rPr sz="550" spc="-1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influencers,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agricultural</a:t>
            </a:r>
            <a:r>
              <a:rPr sz="55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experts,</a:t>
            </a:r>
            <a:r>
              <a:rPr sz="550" spc="5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or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industry</a:t>
            </a:r>
            <a:r>
              <a:rPr sz="550" spc="-4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leaders.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564140" y="3419924"/>
            <a:ext cx="908050" cy="530225"/>
          </a:xfrm>
          <a:prstGeom prst="rect">
            <a:avLst/>
          </a:prstGeom>
          <a:solidFill>
            <a:srgbClr val="D8C7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86995" marR="98425" indent="18415" algn="ctr">
              <a:lnSpc>
                <a:spcPct val="104600"/>
              </a:lnSpc>
              <a:spcBef>
                <a:spcPts val="290"/>
              </a:spcBef>
            </a:pPr>
            <a:r>
              <a:rPr sz="550" dirty="0">
                <a:latin typeface="Trebuchet MS"/>
                <a:cs typeface="Trebuchet MS"/>
              </a:rPr>
              <a:t>They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encounter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GrainPalette</a:t>
            </a:r>
            <a:r>
              <a:rPr sz="550" spc="2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through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online</a:t>
            </a:r>
            <a:r>
              <a:rPr sz="550" spc="-2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ads,</a:t>
            </a:r>
            <a:r>
              <a:rPr sz="550" spc="-2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agricultural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fairs,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and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farming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seminars.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547765" y="3419924"/>
            <a:ext cx="908050" cy="530225"/>
          </a:xfrm>
          <a:prstGeom prst="rect">
            <a:avLst/>
          </a:prstGeom>
          <a:solidFill>
            <a:srgbClr val="D8C7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34290" marR="45085" indent="18415" algn="ctr">
              <a:lnSpc>
                <a:spcPct val="104600"/>
              </a:lnSpc>
              <a:spcBef>
                <a:spcPts val="290"/>
              </a:spcBef>
            </a:pPr>
            <a:r>
              <a:rPr sz="550" dirty="0">
                <a:latin typeface="Trebuchet MS"/>
                <a:cs typeface="Trebuchet MS"/>
              </a:rPr>
              <a:t>They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interact</a:t>
            </a:r>
            <a:r>
              <a:rPr sz="550" spc="20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with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social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media</a:t>
            </a:r>
            <a:r>
              <a:rPr sz="550" spc="-1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platforms (e.g.,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Facebook,</a:t>
            </a:r>
            <a:r>
              <a:rPr sz="550" spc="3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Instagram),</a:t>
            </a:r>
            <a:r>
              <a:rPr sz="550" spc="30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the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GrainPalette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website,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and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online</a:t>
            </a:r>
            <a:r>
              <a:rPr sz="550" spc="-1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video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demos.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952453" y="3419924"/>
            <a:ext cx="908050" cy="530225"/>
          </a:xfrm>
          <a:prstGeom prst="rect">
            <a:avLst/>
          </a:prstGeom>
          <a:solidFill>
            <a:srgbClr val="D8C7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75565" marR="88265" indent="20320" algn="ctr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Users</a:t>
            </a:r>
            <a:r>
              <a:rPr sz="600" spc="5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interact</a:t>
            </a:r>
            <a:r>
              <a:rPr sz="600" spc="5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with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customer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support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through</a:t>
            </a:r>
            <a:r>
              <a:rPr sz="600" spc="-10" dirty="0">
                <a:latin typeface="Trebuchet MS"/>
                <a:cs typeface="Trebuchet MS"/>
              </a:rPr>
              <a:t> chat </a:t>
            </a:r>
            <a:r>
              <a:rPr sz="600" dirty="0">
                <a:latin typeface="Trebuchet MS"/>
                <a:cs typeface="Trebuchet MS"/>
              </a:rPr>
              <a:t>or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FAQs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during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onboarding.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936079" y="3419924"/>
            <a:ext cx="908050" cy="530225"/>
          </a:xfrm>
          <a:prstGeom prst="rect">
            <a:avLst/>
          </a:prstGeom>
          <a:solidFill>
            <a:srgbClr val="D8C7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Times New Roman"/>
              <a:cs typeface="Times New Roman"/>
            </a:endParaRPr>
          </a:p>
          <a:p>
            <a:pPr marL="47625" marR="40005" algn="ctr">
              <a:lnSpc>
                <a:spcPct val="104600"/>
              </a:lnSpc>
            </a:pPr>
            <a:r>
              <a:rPr sz="550" dirty="0">
                <a:latin typeface="Trebuchet MS"/>
                <a:cs typeface="Trebuchet MS"/>
              </a:rPr>
              <a:t>They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are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usually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at</a:t>
            </a:r>
            <a:r>
              <a:rPr sz="55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home,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on</a:t>
            </a:r>
            <a:r>
              <a:rPr sz="550" spc="-1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the</a:t>
            </a:r>
            <a:r>
              <a:rPr sz="550" spc="-10" dirty="0">
                <a:latin typeface="Trebuchet MS"/>
                <a:cs typeface="Trebuchet MS"/>
              </a:rPr>
              <a:t> </a:t>
            </a:r>
            <a:r>
              <a:rPr sz="550" spc="-30" dirty="0">
                <a:latin typeface="Trebuchet MS"/>
                <a:cs typeface="Trebuchet MS"/>
              </a:rPr>
              <a:t>farm,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or</a:t>
            </a:r>
            <a:r>
              <a:rPr sz="550" spc="-10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in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agricultural</a:t>
            </a:r>
            <a:r>
              <a:rPr sz="550" spc="-1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offices</a:t>
            </a:r>
            <a:r>
              <a:rPr sz="550" spc="-10" dirty="0">
                <a:latin typeface="Trebuchet MS"/>
                <a:cs typeface="Trebuchet MS"/>
              </a:rPr>
              <a:t> while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setting</a:t>
            </a:r>
            <a:r>
              <a:rPr sz="550" spc="-2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up</a:t>
            </a:r>
            <a:r>
              <a:rPr sz="550" spc="-1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the</a:t>
            </a:r>
            <a:r>
              <a:rPr sz="550" spc="-20" dirty="0">
                <a:latin typeface="Trebuchet MS"/>
                <a:cs typeface="Trebuchet MS"/>
              </a:rPr>
              <a:t> app.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9321626" y="3419924"/>
            <a:ext cx="908050" cy="530225"/>
          </a:xfrm>
          <a:prstGeom prst="rect">
            <a:avLst/>
          </a:prstGeom>
          <a:solidFill>
            <a:srgbClr val="D8C7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Times New Roman"/>
              <a:cs typeface="Times New Roman"/>
            </a:endParaRPr>
          </a:p>
          <a:p>
            <a:pPr marL="40005" marR="36830" indent="4445" algn="ctr">
              <a:lnSpc>
                <a:spcPct val="104600"/>
              </a:lnSpc>
            </a:pPr>
            <a:r>
              <a:rPr sz="550" dirty="0">
                <a:latin typeface="Trebuchet MS"/>
                <a:cs typeface="Trebuchet MS"/>
              </a:rPr>
              <a:t>Users</a:t>
            </a:r>
            <a:r>
              <a:rPr sz="550" spc="5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may</a:t>
            </a:r>
            <a:r>
              <a:rPr sz="550" spc="5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seek</a:t>
            </a:r>
            <a:r>
              <a:rPr sz="550" spc="5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guidance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from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customer support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or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other</a:t>
            </a:r>
            <a:r>
              <a:rPr sz="550" spc="-1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farmers</a:t>
            </a:r>
            <a:r>
              <a:rPr sz="550" spc="-1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when</a:t>
            </a:r>
            <a:r>
              <a:rPr sz="550" spc="-10" dirty="0">
                <a:latin typeface="Trebuchet MS"/>
                <a:cs typeface="Trebuchet MS"/>
              </a:rPr>
              <a:t> using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the</a:t>
            </a:r>
            <a:r>
              <a:rPr sz="550" spc="-40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app.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0305251" y="3419925"/>
            <a:ext cx="908050" cy="530225"/>
          </a:xfrm>
          <a:prstGeom prst="rect">
            <a:avLst/>
          </a:prstGeom>
          <a:solidFill>
            <a:srgbClr val="D8C7FF"/>
          </a:solidFill>
        </p:spPr>
        <p:txBody>
          <a:bodyPr vert="horz" wrap="square" lIns="0" tIns="64769" rIns="0" bIns="0" rtlCol="0">
            <a:spAutoFit/>
          </a:bodyPr>
          <a:lstStyle/>
          <a:p>
            <a:pPr marL="40005" marR="52705" indent="20320" algn="ctr">
              <a:lnSpc>
                <a:spcPct val="104299"/>
              </a:lnSpc>
              <a:spcBef>
                <a:spcPts val="509"/>
              </a:spcBef>
            </a:pPr>
            <a:r>
              <a:rPr sz="600" dirty="0">
                <a:latin typeface="Trebuchet MS"/>
                <a:cs typeface="Trebuchet MS"/>
              </a:rPr>
              <a:t>They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are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typically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in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rice</a:t>
            </a:r>
            <a:r>
              <a:rPr sz="600" spc="-20" dirty="0">
                <a:latin typeface="Trebuchet MS"/>
                <a:cs typeface="Trebuchet MS"/>
              </a:rPr>
              <a:t> fields,</a:t>
            </a:r>
            <a:r>
              <a:rPr sz="600" spc="-1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warehouses,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or</a:t>
            </a:r>
            <a:r>
              <a:rPr sz="600" spc="-2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grain</a:t>
            </a:r>
            <a:r>
              <a:rPr sz="600" spc="-2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processing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centers during </a:t>
            </a:r>
            <a:r>
              <a:rPr sz="600" spc="-20" dirty="0">
                <a:latin typeface="Trebuchet MS"/>
                <a:cs typeface="Trebuchet MS"/>
              </a:rPr>
              <a:t>use.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1288877" y="3419925"/>
            <a:ext cx="908050" cy="530225"/>
          </a:xfrm>
          <a:prstGeom prst="rect">
            <a:avLst/>
          </a:prstGeom>
          <a:solidFill>
            <a:srgbClr val="D8C7FF"/>
          </a:solidFill>
        </p:spPr>
        <p:txBody>
          <a:bodyPr vert="horz" wrap="square" lIns="0" tIns="36830" rIns="0" bIns="0" rtlCol="0">
            <a:spAutoFit/>
          </a:bodyPr>
          <a:lstStyle/>
          <a:p>
            <a:pPr marL="31750" marR="43180" indent="18415" algn="ctr">
              <a:lnSpc>
                <a:spcPct val="104600"/>
              </a:lnSpc>
              <a:spcBef>
                <a:spcPts val="290"/>
              </a:spcBef>
            </a:pPr>
            <a:r>
              <a:rPr sz="550" dirty="0">
                <a:latin typeface="Trebuchet MS"/>
                <a:cs typeface="Trebuchet MS"/>
              </a:rPr>
              <a:t>They</a:t>
            </a:r>
            <a:r>
              <a:rPr sz="550" spc="3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use</a:t>
            </a:r>
            <a:r>
              <a:rPr sz="550" spc="3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smartphone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cameras</a:t>
            </a:r>
            <a:r>
              <a:rPr sz="550" spc="-1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to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capture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rice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images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and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the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app’s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interface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to</a:t>
            </a:r>
            <a:r>
              <a:rPr sz="550" spc="2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process</a:t>
            </a:r>
            <a:r>
              <a:rPr sz="550" spc="15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them.</a:t>
            </a:r>
            <a:endParaRPr sz="550">
              <a:latin typeface="Trebuchet MS"/>
              <a:cs typeface="Trebuchet MS"/>
            </a:endParaRPr>
          </a:p>
        </p:txBody>
      </p:sp>
      <p:graphicFrame>
        <p:nvGraphicFramePr>
          <p:cNvPr id="126" name="object 126"/>
          <p:cNvGraphicFramePr>
            <a:graphicFrameLocks noGrp="1"/>
          </p:cNvGraphicFramePr>
          <p:nvPr/>
        </p:nvGraphicFramePr>
        <p:xfrm>
          <a:off x="12272504" y="3419926"/>
          <a:ext cx="7544432" cy="528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5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5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629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  <a:spcBef>
                          <a:spcPts val="545"/>
                        </a:spcBef>
                      </a:pPr>
                      <a:r>
                        <a:rPr sz="600" dirty="0">
                          <a:latin typeface="Trebuchet MS"/>
                          <a:cs typeface="Trebuchet MS"/>
                        </a:rPr>
                        <a:t>Some</a:t>
                      </a:r>
                      <a:r>
                        <a:rPr sz="6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dirty="0"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6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10" dirty="0">
                          <a:latin typeface="Trebuchet MS"/>
                          <a:cs typeface="Trebuchet MS"/>
                        </a:rPr>
                        <a:t>might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  <a:spcBef>
                          <a:spcPts val="545"/>
                        </a:spcBef>
                      </a:pPr>
                      <a:r>
                        <a:rPr sz="600" spc="-10" dirty="0">
                          <a:latin typeface="Trebuchet MS"/>
                          <a:cs typeface="Trebuchet MS"/>
                        </a:rPr>
                        <a:t>Real-</a:t>
                      </a:r>
                      <a:r>
                        <a:rPr sz="600" spc="-20" dirty="0">
                          <a:latin typeface="Trebuchet MS"/>
                          <a:cs typeface="Trebuchet MS"/>
                        </a:rPr>
                        <a:t>time</a:t>
                      </a:r>
                      <a:r>
                        <a:rPr sz="6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10" dirty="0">
                          <a:latin typeface="Trebuchet MS"/>
                          <a:cs typeface="Trebuchet MS"/>
                        </a:rPr>
                        <a:t>feedback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715"/>
                        </a:lnSpc>
                        <a:spcBef>
                          <a:spcPts val="545"/>
                        </a:spcBef>
                      </a:pPr>
                      <a:r>
                        <a:rPr sz="600" dirty="0"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6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dirty="0">
                          <a:latin typeface="Trebuchet MS"/>
                          <a:cs typeface="Trebuchet MS"/>
                        </a:rPr>
                        <a:t>may</a:t>
                      </a:r>
                      <a:r>
                        <a:rPr sz="6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dirty="0">
                          <a:latin typeface="Trebuchet MS"/>
                          <a:cs typeface="Trebuchet MS"/>
                        </a:rPr>
                        <a:t>share</a:t>
                      </a:r>
                      <a:r>
                        <a:rPr sz="600" spc="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10" dirty="0">
                          <a:latin typeface="Trebuchet MS"/>
                          <a:cs typeface="Trebuchet MS"/>
                        </a:rPr>
                        <a:t>their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  <a:spcBef>
                          <a:spcPts val="545"/>
                        </a:spcBef>
                      </a:pPr>
                      <a:r>
                        <a:rPr sz="600" dirty="0"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6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dirty="0">
                          <a:latin typeface="Trebuchet MS"/>
                          <a:cs typeface="Trebuchet MS"/>
                        </a:rPr>
                        <a:t>are</a:t>
                      </a:r>
                      <a:r>
                        <a:rPr sz="6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dirty="0">
                          <a:latin typeface="Trebuchet MS"/>
                          <a:cs typeface="Trebuchet MS"/>
                        </a:rPr>
                        <a:t>usually</a:t>
                      </a:r>
                      <a:r>
                        <a:rPr sz="6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20" dirty="0">
                          <a:latin typeface="Trebuchet MS"/>
                          <a:cs typeface="Trebuchet MS"/>
                        </a:rPr>
                        <a:t>back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550" dirty="0"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550" spc="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receive</a:t>
                      </a:r>
                      <a:r>
                        <a:rPr sz="550" spc="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follow-</a:t>
                      </a:r>
                      <a:r>
                        <a:rPr sz="550" spc="-25" dirty="0">
                          <a:latin typeface="Trebuchet MS"/>
                          <a:cs typeface="Trebuchet MS"/>
                        </a:rPr>
                        <a:t>ups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585"/>
                        </a:lnSpc>
                      </a:pPr>
                      <a:r>
                        <a:rPr sz="550" dirty="0">
                          <a:latin typeface="Trebuchet MS"/>
                          <a:cs typeface="Trebuchet MS"/>
                        </a:rPr>
                        <a:t>They</a:t>
                      </a:r>
                      <a:r>
                        <a:rPr sz="55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might</a:t>
                      </a:r>
                      <a:r>
                        <a:rPr sz="55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discuss</a:t>
                      </a:r>
                      <a:r>
                        <a:rPr sz="55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25" dirty="0">
                          <a:latin typeface="Trebuchet MS"/>
                          <a:cs typeface="Trebuchet MS"/>
                        </a:rPr>
                        <a:t>app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ts val="715"/>
                        </a:lnSpc>
                        <a:spcBef>
                          <a:spcPts val="545"/>
                        </a:spcBef>
                      </a:pPr>
                      <a:r>
                        <a:rPr sz="600" dirty="0">
                          <a:latin typeface="Trebuchet MS"/>
                          <a:cs typeface="Trebuchet MS"/>
                        </a:rPr>
                        <a:t>Push</a:t>
                      </a:r>
                      <a:r>
                        <a:rPr sz="600" spc="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10" dirty="0">
                          <a:latin typeface="Trebuchet MS"/>
                          <a:cs typeface="Trebuchet MS"/>
                        </a:rPr>
                        <a:t>notifications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69215" marB="0">
                    <a:solidFill>
                      <a:srgbClr val="D8C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R="133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Trebuchet MS"/>
                          <a:cs typeface="Trebuchet MS"/>
                        </a:rPr>
                        <a:t>consult</a:t>
                      </a:r>
                      <a:r>
                        <a:rPr sz="6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dirty="0">
                          <a:latin typeface="Trebuchet MS"/>
                          <a:cs typeface="Trebuchet MS"/>
                        </a:rPr>
                        <a:t>experts</a:t>
                      </a:r>
                      <a:r>
                        <a:rPr sz="6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600" spc="-20" dirty="0">
                          <a:latin typeface="Trebuchet MS"/>
                          <a:cs typeface="Trebuchet MS"/>
                        </a:rPr>
                        <a:t> team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Trebuchet MS"/>
                          <a:cs typeface="Trebuchet MS"/>
                        </a:rPr>
                        <a:t>through</a:t>
                      </a:r>
                      <a:r>
                        <a:rPr sz="6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6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10" dirty="0">
                          <a:latin typeface="Trebuchet MS"/>
                          <a:cs typeface="Trebuchet MS"/>
                        </a:rPr>
                        <a:t>app’s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Trebuchet MS"/>
                          <a:cs typeface="Trebuchet MS"/>
                        </a:rPr>
                        <a:t>results</a:t>
                      </a:r>
                      <a:r>
                        <a:rPr sz="6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20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600" spc="-10" dirty="0">
                          <a:latin typeface="Trebuchet MS"/>
                          <a:cs typeface="Trebuchet MS"/>
                        </a:rPr>
                        <a:t> agricultural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620"/>
                        </a:lnSpc>
                      </a:pPr>
                      <a:r>
                        <a:rPr sz="600" spc="-30" dirty="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6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dirty="0">
                          <a:latin typeface="Trebuchet MS"/>
                          <a:cs typeface="Trebuchet MS"/>
                        </a:rPr>
                        <a:t>home</a:t>
                      </a:r>
                      <a:r>
                        <a:rPr sz="6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6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10" dirty="0">
                          <a:latin typeface="Trebuchet MS"/>
                          <a:cs typeface="Trebuchet MS"/>
                        </a:rPr>
                        <a:t>in their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ts val="620"/>
                        </a:lnSpc>
                      </a:pPr>
                      <a:r>
                        <a:rPr sz="550" spc="-10" dirty="0">
                          <a:latin typeface="Trebuchet MS"/>
                          <a:cs typeface="Trebuchet MS"/>
                        </a:rPr>
                        <a:t>from</a:t>
                      </a:r>
                      <a:r>
                        <a:rPr sz="55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55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GrainPalette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ts val="620"/>
                        </a:lnSpc>
                      </a:pPr>
                      <a:r>
                        <a:rPr sz="550" dirty="0">
                          <a:latin typeface="Trebuchet MS"/>
                          <a:cs typeface="Trebuchet MS"/>
                        </a:rPr>
                        <a:t>performance</a:t>
                      </a:r>
                      <a:r>
                        <a:rPr sz="55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and 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results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620"/>
                        </a:lnSpc>
                      </a:pPr>
                      <a:r>
                        <a:rPr sz="600" spc="-20" dirty="0">
                          <a:latin typeface="Trebuchet MS"/>
                          <a:cs typeface="Trebuchet MS"/>
                        </a:rPr>
                        <a:t>inform</a:t>
                      </a:r>
                      <a:r>
                        <a:rPr sz="6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dirty="0">
                          <a:latin typeface="Trebuchet MS"/>
                          <a:cs typeface="Trebuchet MS"/>
                        </a:rPr>
                        <a:t>users</a:t>
                      </a:r>
                      <a:r>
                        <a:rPr sz="600" spc="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dirty="0">
                          <a:latin typeface="Trebuchet MS"/>
                          <a:cs typeface="Trebuchet MS"/>
                        </a:rPr>
                        <a:t>about</a:t>
                      </a:r>
                      <a:r>
                        <a:rPr sz="6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25" dirty="0">
                          <a:latin typeface="Trebuchet MS"/>
                          <a:cs typeface="Trebuchet MS"/>
                        </a:rPr>
                        <a:t>app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8C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R="133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Trebuchet MS"/>
                          <a:cs typeface="Trebuchet MS"/>
                        </a:rPr>
                        <a:t>members</a:t>
                      </a:r>
                      <a:r>
                        <a:rPr sz="6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6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10" dirty="0">
                          <a:latin typeface="Trebuchet MS"/>
                          <a:cs typeface="Trebuchet MS"/>
                        </a:rPr>
                        <a:t>validate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Trebuchet MS"/>
                          <a:cs typeface="Trebuchet MS"/>
                        </a:rPr>
                        <a:t>dashboard</a:t>
                      </a:r>
                      <a:r>
                        <a:rPr sz="6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10" dirty="0">
                          <a:latin typeface="Trebuchet MS"/>
                          <a:cs typeface="Trebuchet MS"/>
                        </a:rPr>
                        <a:t>enhances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Trebuchet MS"/>
                          <a:cs typeface="Trebuchet MS"/>
                        </a:rPr>
                        <a:t>experts</a:t>
                      </a:r>
                      <a:r>
                        <a:rPr sz="6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6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10" dirty="0">
                          <a:latin typeface="Trebuchet MS"/>
                          <a:cs typeface="Trebuchet MS"/>
                        </a:rPr>
                        <a:t>other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620"/>
                        </a:lnSpc>
                      </a:pPr>
                      <a:r>
                        <a:rPr sz="600" spc="-20" dirty="0">
                          <a:latin typeface="Trebuchet MS"/>
                          <a:cs typeface="Trebuchet MS"/>
                        </a:rPr>
                        <a:t>office</a:t>
                      </a:r>
                      <a:r>
                        <a:rPr sz="6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10" dirty="0">
                          <a:latin typeface="Trebuchet MS"/>
                          <a:cs typeface="Trebuchet MS"/>
                        </a:rPr>
                        <a:t>while</a:t>
                      </a:r>
                      <a:r>
                        <a:rPr sz="6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10" dirty="0">
                          <a:latin typeface="Trebuchet MS"/>
                          <a:cs typeface="Trebuchet MS"/>
                        </a:rPr>
                        <a:t>reviewing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ts val="620"/>
                        </a:lnSpc>
                      </a:pPr>
                      <a:r>
                        <a:rPr sz="550" dirty="0">
                          <a:latin typeface="Trebuchet MS"/>
                          <a:cs typeface="Trebuchet MS"/>
                        </a:rPr>
                        <a:t>team</a:t>
                      </a:r>
                      <a:r>
                        <a:rPr sz="55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through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emails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25" dirty="0">
                          <a:latin typeface="Trebuchet MS"/>
                          <a:cs typeface="Trebuchet MS"/>
                        </a:rPr>
                        <a:t>or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ts val="620"/>
                        </a:lnSpc>
                      </a:pPr>
                      <a:r>
                        <a:rPr sz="550" spc="-20" dirty="0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sz="550" dirty="0">
                          <a:latin typeface="Trebuchet MS"/>
                          <a:cs typeface="Trebuchet MS"/>
                        </a:rPr>
                        <a:t> industry peers </a:t>
                      </a:r>
                      <a:r>
                        <a:rPr sz="550" spc="-25" dirty="0">
                          <a:latin typeface="Trebuchet MS"/>
                          <a:cs typeface="Trebuchet MS"/>
                        </a:rPr>
                        <a:t>at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620"/>
                        </a:lnSpc>
                      </a:pPr>
                      <a:r>
                        <a:rPr sz="600" dirty="0">
                          <a:latin typeface="Trebuchet MS"/>
                          <a:cs typeface="Trebuchet MS"/>
                        </a:rPr>
                        <a:t>updates</a:t>
                      </a:r>
                      <a:r>
                        <a:rPr sz="6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6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25" dirty="0">
                          <a:latin typeface="Trebuchet MS"/>
                          <a:cs typeface="Trebuchet MS"/>
                        </a:rPr>
                        <a:t>new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8C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R="33655" algn="ctr">
                        <a:lnSpc>
                          <a:spcPts val="720"/>
                        </a:lnSpc>
                      </a:pPr>
                      <a:r>
                        <a:rPr sz="600" spc="-10" dirty="0">
                          <a:latin typeface="Trebuchet MS"/>
                          <a:cs typeface="Trebuchet MS"/>
                        </a:rPr>
                        <a:t>results.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ts val="720"/>
                        </a:lnSpc>
                      </a:pPr>
                      <a:r>
                        <a:rPr sz="600" dirty="0"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6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600" spc="-10" dirty="0">
                          <a:latin typeface="Trebuchet MS"/>
                          <a:cs typeface="Trebuchet MS"/>
                        </a:rPr>
                        <a:t>interaction.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ts val="720"/>
                        </a:lnSpc>
                      </a:pPr>
                      <a:r>
                        <a:rPr sz="600" spc="-10" dirty="0">
                          <a:latin typeface="Trebuchet MS"/>
                          <a:cs typeface="Trebuchet MS"/>
                        </a:rPr>
                        <a:t>farmers.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ts val="720"/>
                        </a:lnSpc>
                      </a:pPr>
                      <a:r>
                        <a:rPr sz="600" spc="-10" dirty="0">
                          <a:latin typeface="Trebuchet MS"/>
                          <a:cs typeface="Trebuchet MS"/>
                        </a:rPr>
                        <a:t>reports.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605"/>
                        </a:lnSpc>
                      </a:pPr>
                      <a:r>
                        <a:rPr sz="550" spc="-10" dirty="0">
                          <a:latin typeface="Trebuchet MS"/>
                          <a:cs typeface="Trebuchet MS"/>
                        </a:rPr>
                        <a:t>notifications.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605"/>
                        </a:lnSpc>
                      </a:pPr>
                      <a:r>
                        <a:rPr sz="550" dirty="0">
                          <a:latin typeface="Trebuchet MS"/>
                          <a:cs typeface="Trebuchet MS"/>
                        </a:rPr>
                        <a:t>events or</a:t>
                      </a:r>
                      <a:r>
                        <a:rPr sz="55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550" spc="-10" dirty="0">
                          <a:latin typeface="Trebuchet MS"/>
                          <a:cs typeface="Trebuchet MS"/>
                        </a:rPr>
                        <a:t>meetings.</a:t>
                      </a:r>
                      <a:endParaRPr sz="55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8C7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720"/>
                        </a:lnSpc>
                      </a:pPr>
                      <a:r>
                        <a:rPr sz="600" spc="-10" dirty="0">
                          <a:latin typeface="Trebuchet MS"/>
                          <a:cs typeface="Trebuchet MS"/>
                        </a:rPr>
                        <a:t>features.</a:t>
                      </a:r>
                      <a:endParaRPr sz="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D8C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8663" y="892809"/>
            <a:ext cx="2489835" cy="397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Project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Design</a:t>
            </a:r>
            <a:r>
              <a:rPr sz="1200" b="1" spc="-10" dirty="0">
                <a:latin typeface="Arial"/>
                <a:cs typeface="Arial"/>
              </a:rPr>
              <a:t> Phase-</a:t>
            </a:r>
            <a:r>
              <a:rPr sz="1200" b="1" spc="-35" dirty="0">
                <a:latin typeface="Arial"/>
                <a:cs typeface="Arial"/>
              </a:rPr>
              <a:t>II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b="1" dirty="0">
                <a:latin typeface="Arial"/>
                <a:cs typeface="Arial"/>
              </a:rPr>
              <a:t>Data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Flow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Diagram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&amp;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User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Stories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72008"/>
              </p:ext>
            </p:extLst>
          </p:nvPr>
        </p:nvGraphicFramePr>
        <p:xfrm>
          <a:off x="2560573" y="1466341"/>
          <a:ext cx="5938520" cy="110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005"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Date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31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January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2025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29"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Team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ID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LTVIP2025TMID35084</a:t>
                      </a:r>
                    </a:p>
                    <a:p>
                      <a:br>
                        <a:rPr lang="en-IN" sz="1100" dirty="0"/>
                      </a:br>
                      <a:endParaRPr sz="11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Project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Name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62230">
                        <a:lnSpc>
                          <a:spcPts val="104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Grain</a:t>
                      </a:r>
                      <a:r>
                        <a:rPr sz="900" b="1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Palette-A-Deep-Learning-Odyssey-In-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Rice</a:t>
                      </a:r>
                      <a:r>
                        <a:rPr sz="900" b="1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Type-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Through-Transfer-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Learning</a:t>
                      </a:r>
                      <a:r>
                        <a:rPr sz="90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Classification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Maximum</a:t>
                      </a:r>
                      <a:r>
                        <a:rPr sz="11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Marks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4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Marks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2496439"/>
            <a:ext cx="9113520" cy="815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Data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Flow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Diagrams: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3200"/>
              </a:lnSpc>
              <a:spcBef>
                <a:spcPts val="805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Flow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Diagram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(DFD)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traditional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visual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representation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information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flows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system.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neat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clear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DFD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depict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right </a:t>
            </a:r>
            <a:r>
              <a:rPr sz="1100" dirty="0">
                <a:latin typeface="Arial MT"/>
                <a:cs typeface="Arial MT"/>
              </a:rPr>
              <a:t>amount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system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requirement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graphically.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how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enters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leaves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system,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what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changes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information,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is </a:t>
            </a:r>
            <a:r>
              <a:rPr sz="1100" spc="-10" dirty="0">
                <a:latin typeface="Arial MT"/>
                <a:cs typeface="Arial MT"/>
              </a:rPr>
              <a:t>stored.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3668395"/>
            <a:ext cx="14465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Example: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(Simplified)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308" y="4005244"/>
            <a:ext cx="2771934" cy="247997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613400" y="3630041"/>
            <a:ext cx="34925" cy="2828925"/>
          </a:xfrm>
          <a:custGeom>
            <a:avLst/>
            <a:gdLst/>
            <a:ahLst/>
            <a:cxnLst/>
            <a:rect l="l" t="t" r="r" b="b"/>
            <a:pathLst>
              <a:path w="34925" h="2828925">
                <a:moveTo>
                  <a:pt x="0" y="0"/>
                </a:moveTo>
                <a:lnTo>
                  <a:pt x="34925" y="2828925"/>
                </a:lnTo>
              </a:path>
            </a:pathLst>
          </a:custGeom>
          <a:ln w="9525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27700" y="3414141"/>
            <a:ext cx="3603625" cy="3714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40"/>
              </a:spcBef>
            </a:pPr>
            <a:r>
              <a:rPr sz="1100" dirty="0">
                <a:latin typeface="Calibri"/>
                <a:cs typeface="Calibri"/>
              </a:rPr>
              <a:t>Example: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DFD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Level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(Industry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Standard)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76925" y="3858018"/>
            <a:ext cx="4489450" cy="2870200"/>
            <a:chOff x="5876925" y="3858018"/>
            <a:chExt cx="4489450" cy="2870200"/>
          </a:xfrm>
        </p:grpSpPr>
        <p:sp>
          <p:nvSpPr>
            <p:cNvPr id="10" name="object 10"/>
            <p:cNvSpPr/>
            <p:nvPr/>
          </p:nvSpPr>
          <p:spPr>
            <a:xfrm>
              <a:off x="5880100" y="3861193"/>
              <a:ext cx="4483100" cy="2863850"/>
            </a:xfrm>
            <a:custGeom>
              <a:avLst/>
              <a:gdLst/>
              <a:ahLst/>
              <a:cxnLst/>
              <a:rect l="l" t="t" r="r" b="b"/>
              <a:pathLst>
                <a:path w="4483100" h="2863850">
                  <a:moveTo>
                    <a:pt x="0" y="2863850"/>
                  </a:moveTo>
                  <a:lnTo>
                    <a:pt x="4483100" y="2863850"/>
                  </a:lnTo>
                  <a:lnTo>
                    <a:pt x="4483100" y="0"/>
                  </a:lnTo>
                  <a:lnTo>
                    <a:pt x="0" y="0"/>
                  </a:lnTo>
                  <a:lnTo>
                    <a:pt x="0" y="28638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4714" y="3919119"/>
              <a:ext cx="4293870" cy="26287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7943215"/>
          </a:xfrm>
          <a:custGeom>
            <a:avLst/>
            <a:gdLst/>
            <a:ahLst/>
            <a:cxnLst/>
            <a:rect l="l" t="t" r="r" b="b"/>
            <a:pathLst>
              <a:path w="20104100" h="7943215">
                <a:moveTo>
                  <a:pt x="20104099" y="7942755"/>
                </a:moveTo>
                <a:lnTo>
                  <a:pt x="0" y="7942755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7942755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177685"/>
            <a:ext cx="2244090" cy="1905"/>
          </a:xfrm>
          <a:custGeom>
            <a:avLst/>
            <a:gdLst/>
            <a:ahLst/>
            <a:cxnLst/>
            <a:rect l="l" t="t" r="r" b="b"/>
            <a:pathLst>
              <a:path w="2244090" h="1904">
                <a:moveTo>
                  <a:pt x="0" y="1348"/>
                </a:moveTo>
                <a:lnTo>
                  <a:pt x="2243718" y="1348"/>
                </a:lnTo>
                <a:lnTo>
                  <a:pt x="2243718" y="0"/>
                </a:lnTo>
                <a:lnTo>
                  <a:pt x="0" y="0"/>
                </a:lnTo>
                <a:lnTo>
                  <a:pt x="0" y="1348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1433" y="-3493"/>
            <a:ext cx="2245360" cy="7183120"/>
            <a:chOff x="-1433" y="-3493"/>
            <a:chExt cx="2245360" cy="7183120"/>
          </a:xfrm>
        </p:grpSpPr>
        <p:sp>
          <p:nvSpPr>
            <p:cNvPr id="5" name="object 5"/>
            <p:cNvSpPr/>
            <p:nvPr/>
          </p:nvSpPr>
          <p:spPr>
            <a:xfrm>
              <a:off x="223134" y="0"/>
              <a:ext cx="2021205" cy="5980430"/>
            </a:xfrm>
            <a:custGeom>
              <a:avLst/>
              <a:gdLst/>
              <a:ahLst/>
              <a:cxnLst/>
              <a:rect l="l" t="t" r="r" b="b"/>
              <a:pathLst>
                <a:path w="2021205" h="5980430">
                  <a:moveTo>
                    <a:pt x="0" y="5980310"/>
                  </a:moveTo>
                  <a:lnTo>
                    <a:pt x="2020584" y="5980310"/>
                  </a:lnTo>
                  <a:lnTo>
                    <a:pt x="2020584" y="0"/>
                  </a:lnTo>
                  <a:lnTo>
                    <a:pt x="0" y="0"/>
                  </a:lnTo>
                  <a:lnTo>
                    <a:pt x="0" y="598031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2" y="-1588"/>
              <a:ext cx="2241550" cy="7179309"/>
            </a:xfrm>
            <a:custGeom>
              <a:avLst/>
              <a:gdLst/>
              <a:ahLst/>
              <a:cxnLst/>
              <a:rect l="l" t="t" r="r" b="b"/>
              <a:pathLst>
                <a:path w="2241550" h="7179309">
                  <a:moveTo>
                    <a:pt x="0" y="0"/>
                  </a:moveTo>
                  <a:lnTo>
                    <a:pt x="2240926" y="0"/>
                  </a:lnTo>
                  <a:lnTo>
                    <a:pt x="2240926" y="7178822"/>
                  </a:lnTo>
                  <a:lnTo>
                    <a:pt x="0" y="7178822"/>
                  </a:lnTo>
                  <a:lnTo>
                    <a:pt x="0" y="0"/>
                  </a:lnTo>
                  <a:close/>
                </a:path>
              </a:pathLst>
            </a:custGeom>
            <a:ln w="35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2746" y="5980311"/>
              <a:ext cx="2019935" cy="1197610"/>
            </a:xfrm>
            <a:custGeom>
              <a:avLst/>
              <a:gdLst/>
              <a:ahLst/>
              <a:cxnLst/>
              <a:rect l="l" t="t" r="r" b="b"/>
              <a:pathLst>
                <a:path w="2019935" h="1197609">
                  <a:moveTo>
                    <a:pt x="0" y="1197373"/>
                  </a:moveTo>
                  <a:lnTo>
                    <a:pt x="2019929" y="1197373"/>
                  </a:lnTo>
                  <a:lnTo>
                    <a:pt x="2019929" y="0"/>
                  </a:lnTo>
                  <a:lnTo>
                    <a:pt x="0" y="0"/>
                  </a:lnTo>
                  <a:lnTo>
                    <a:pt x="0" y="1197373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433" y="5980311"/>
              <a:ext cx="224790" cy="1197610"/>
            </a:xfrm>
            <a:custGeom>
              <a:avLst/>
              <a:gdLst/>
              <a:ahLst/>
              <a:cxnLst/>
              <a:rect l="l" t="t" r="r" b="b"/>
              <a:pathLst>
                <a:path w="224790" h="1197609">
                  <a:moveTo>
                    <a:pt x="0" y="0"/>
                  </a:moveTo>
                  <a:lnTo>
                    <a:pt x="224179" y="0"/>
                  </a:lnTo>
                  <a:lnTo>
                    <a:pt x="224179" y="1197373"/>
                  </a:lnTo>
                  <a:lnTo>
                    <a:pt x="0" y="1197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9051" y="6246815"/>
              <a:ext cx="942340" cy="753745"/>
            </a:xfrm>
            <a:custGeom>
              <a:avLst/>
              <a:gdLst/>
              <a:ahLst/>
              <a:cxnLst/>
              <a:rect l="l" t="t" r="r" b="b"/>
              <a:pathLst>
                <a:path w="942340" h="753745">
                  <a:moveTo>
                    <a:pt x="847978" y="753728"/>
                  </a:moveTo>
                  <a:lnTo>
                    <a:pt x="94204" y="753728"/>
                  </a:lnTo>
                  <a:lnTo>
                    <a:pt x="57629" y="746294"/>
                  </a:lnTo>
                  <a:lnTo>
                    <a:pt x="27675" y="726053"/>
                  </a:lnTo>
                  <a:lnTo>
                    <a:pt x="7434" y="696099"/>
                  </a:lnTo>
                  <a:lnTo>
                    <a:pt x="0" y="659524"/>
                  </a:lnTo>
                  <a:lnTo>
                    <a:pt x="0" y="94204"/>
                  </a:lnTo>
                  <a:lnTo>
                    <a:pt x="7434" y="57629"/>
                  </a:lnTo>
                  <a:lnTo>
                    <a:pt x="27680" y="27675"/>
                  </a:lnTo>
                  <a:lnTo>
                    <a:pt x="57648" y="7434"/>
                  </a:lnTo>
                  <a:lnTo>
                    <a:pt x="94248" y="0"/>
                  </a:lnTo>
                  <a:lnTo>
                    <a:pt x="847979" y="0"/>
                  </a:lnTo>
                  <a:lnTo>
                    <a:pt x="884579" y="7434"/>
                  </a:lnTo>
                  <a:lnTo>
                    <a:pt x="914547" y="27675"/>
                  </a:lnTo>
                  <a:lnTo>
                    <a:pt x="934792" y="57629"/>
                  </a:lnTo>
                  <a:lnTo>
                    <a:pt x="942227" y="94204"/>
                  </a:lnTo>
                  <a:lnTo>
                    <a:pt x="942183" y="659524"/>
                  </a:lnTo>
                  <a:lnTo>
                    <a:pt x="934749" y="696099"/>
                  </a:lnTo>
                  <a:lnTo>
                    <a:pt x="914508" y="726053"/>
                  </a:lnTo>
                  <a:lnTo>
                    <a:pt x="884554" y="746294"/>
                  </a:lnTo>
                  <a:lnTo>
                    <a:pt x="847978" y="7537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97790" y="6733529"/>
              <a:ext cx="43180" cy="34290"/>
            </a:xfrm>
            <a:custGeom>
              <a:avLst/>
              <a:gdLst/>
              <a:ahLst/>
              <a:cxnLst/>
              <a:rect l="l" t="t" r="r" b="b"/>
              <a:pathLst>
                <a:path w="43180" h="34290">
                  <a:moveTo>
                    <a:pt x="27250" y="33941"/>
                  </a:moveTo>
                  <a:lnTo>
                    <a:pt x="24994" y="33941"/>
                  </a:lnTo>
                  <a:lnTo>
                    <a:pt x="22211" y="31160"/>
                  </a:lnTo>
                  <a:lnTo>
                    <a:pt x="22211" y="28904"/>
                  </a:lnTo>
                  <a:lnTo>
                    <a:pt x="30584" y="20533"/>
                  </a:lnTo>
                  <a:lnTo>
                    <a:pt x="1595" y="20533"/>
                  </a:lnTo>
                  <a:lnTo>
                    <a:pt x="0" y="18938"/>
                  </a:lnTo>
                  <a:lnTo>
                    <a:pt x="0" y="15005"/>
                  </a:lnTo>
                  <a:lnTo>
                    <a:pt x="1595" y="13409"/>
                  </a:lnTo>
                  <a:lnTo>
                    <a:pt x="30584" y="13407"/>
                  </a:lnTo>
                  <a:lnTo>
                    <a:pt x="22213" y="5038"/>
                  </a:lnTo>
                  <a:lnTo>
                    <a:pt x="22213" y="2782"/>
                  </a:lnTo>
                  <a:lnTo>
                    <a:pt x="24994" y="0"/>
                  </a:lnTo>
                  <a:lnTo>
                    <a:pt x="27250" y="0"/>
                  </a:lnTo>
                  <a:lnTo>
                    <a:pt x="41702" y="14452"/>
                  </a:lnTo>
                  <a:lnTo>
                    <a:pt x="43092" y="15843"/>
                  </a:lnTo>
                  <a:lnTo>
                    <a:pt x="43092" y="18099"/>
                  </a:lnTo>
                  <a:lnTo>
                    <a:pt x="27250" y="33941"/>
                  </a:lnTo>
                  <a:close/>
                </a:path>
              </a:pathLst>
            </a:custGeom>
            <a:solidFill>
              <a:srgbClr val="4CD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17833" y="6297712"/>
            <a:ext cx="458470" cy="48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9855">
              <a:lnSpc>
                <a:spcPct val="100000"/>
              </a:lnSpc>
              <a:spcBef>
                <a:spcPts val="95"/>
              </a:spcBef>
            </a:pPr>
            <a:r>
              <a:rPr sz="500" b="1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500" b="1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00" b="1" spc="-20" dirty="0">
                <a:solidFill>
                  <a:srgbClr val="FFFFFF"/>
                </a:solidFill>
                <a:latin typeface="Trebuchet MS"/>
                <a:cs typeface="Trebuchet MS"/>
              </a:rPr>
              <a:t>some</a:t>
            </a:r>
            <a:r>
              <a:rPr sz="500" b="1" spc="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00" b="1" spc="-25" dirty="0">
                <a:solidFill>
                  <a:srgbClr val="FFFFFF"/>
                </a:solidFill>
                <a:latin typeface="Trebuchet MS"/>
                <a:cs typeface="Trebuchet MS"/>
              </a:rPr>
              <a:t>inspiration?</a:t>
            </a:r>
            <a:endParaRPr sz="5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95"/>
              </a:spcBef>
            </a:pPr>
            <a:r>
              <a:rPr sz="350" dirty="0">
                <a:solidFill>
                  <a:srgbClr val="F5F5F5"/>
                </a:solidFill>
                <a:latin typeface="Trebuchet MS"/>
                <a:cs typeface="Trebuchet MS"/>
              </a:rPr>
              <a:t>See</a:t>
            </a:r>
            <a:r>
              <a:rPr sz="350" spc="25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F5F5F5"/>
                </a:solidFill>
                <a:latin typeface="Trebuchet MS"/>
                <a:cs typeface="Trebuchet MS"/>
              </a:rPr>
              <a:t>a</a:t>
            </a:r>
            <a:r>
              <a:rPr sz="350" spc="30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F5F5F5"/>
                </a:solidFill>
                <a:latin typeface="Trebuchet MS"/>
                <a:cs typeface="Trebuchet MS"/>
              </a:rPr>
              <a:t>finished</a:t>
            </a:r>
            <a:r>
              <a:rPr sz="350" spc="30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F5F5F5"/>
                </a:solidFill>
                <a:latin typeface="Trebuchet MS"/>
                <a:cs typeface="Trebuchet MS"/>
              </a:rPr>
              <a:t>version</a:t>
            </a:r>
            <a:r>
              <a:rPr sz="350" spc="500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F5F5F5"/>
                </a:solidFill>
                <a:latin typeface="Trebuchet MS"/>
                <a:cs typeface="Trebuchet MS"/>
              </a:rPr>
              <a:t>of</a:t>
            </a:r>
            <a:r>
              <a:rPr sz="350" spc="-5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F5F5F5"/>
                </a:solidFill>
                <a:latin typeface="Trebuchet MS"/>
                <a:cs typeface="Trebuchet MS"/>
              </a:rPr>
              <a:t>this</a:t>
            </a:r>
            <a:r>
              <a:rPr sz="350" spc="-5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F5F5F5"/>
                </a:solidFill>
                <a:latin typeface="Trebuchet MS"/>
                <a:cs typeface="Trebuchet MS"/>
              </a:rPr>
              <a:t>template</a:t>
            </a:r>
            <a:r>
              <a:rPr sz="350" spc="-5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50" spc="-25" dirty="0">
                <a:solidFill>
                  <a:srgbClr val="F5F5F5"/>
                </a:solidFill>
                <a:latin typeface="Trebuchet MS"/>
                <a:cs typeface="Trebuchet MS"/>
              </a:rPr>
              <a:t>to</a:t>
            </a:r>
            <a:r>
              <a:rPr sz="350" spc="500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F5F5F5"/>
                </a:solidFill>
                <a:latin typeface="Trebuchet MS"/>
                <a:cs typeface="Trebuchet MS"/>
              </a:rPr>
              <a:t>kickstart</a:t>
            </a:r>
            <a:r>
              <a:rPr sz="350" spc="-15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F5F5F5"/>
                </a:solidFill>
                <a:latin typeface="Trebuchet MS"/>
                <a:cs typeface="Trebuchet MS"/>
              </a:rPr>
              <a:t>your</a:t>
            </a:r>
            <a:r>
              <a:rPr sz="350" spc="-20" dirty="0">
                <a:solidFill>
                  <a:srgbClr val="F5F5F5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F5F5F5"/>
                </a:solidFill>
                <a:latin typeface="Trebuchet MS"/>
                <a:cs typeface="Trebuchet MS"/>
              </a:rPr>
              <a:t>work.</a:t>
            </a:r>
            <a:endParaRPr sz="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350">
              <a:latin typeface="Trebuchet MS"/>
              <a:cs typeface="Trebuchet MS"/>
            </a:endParaRPr>
          </a:p>
          <a:p>
            <a:pPr marL="34290">
              <a:lnSpc>
                <a:spcPct val="100000"/>
              </a:lnSpc>
            </a:pPr>
            <a:r>
              <a:rPr sz="350" b="1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Open</a:t>
            </a:r>
            <a:r>
              <a:rPr sz="350" b="1" spc="-1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example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9768" y="288946"/>
            <a:ext cx="1492250" cy="6682105"/>
            <a:chOff x="479768" y="288946"/>
            <a:chExt cx="1492250" cy="6682105"/>
          </a:xfrm>
        </p:grpSpPr>
        <p:pic>
          <p:nvPicPr>
            <p:cNvPr id="13" name="object 13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6184" y="6698131"/>
              <a:ext cx="455596" cy="10473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79768" y="6216890"/>
              <a:ext cx="942340" cy="753745"/>
            </a:xfrm>
            <a:custGeom>
              <a:avLst/>
              <a:gdLst/>
              <a:ahLst/>
              <a:cxnLst/>
              <a:rect l="l" t="t" r="r" b="b"/>
              <a:pathLst>
                <a:path w="942340" h="753745">
                  <a:moveTo>
                    <a:pt x="847978" y="753728"/>
                  </a:moveTo>
                  <a:lnTo>
                    <a:pt x="94204" y="753728"/>
                  </a:lnTo>
                  <a:lnTo>
                    <a:pt x="57629" y="746294"/>
                  </a:lnTo>
                  <a:lnTo>
                    <a:pt x="27675" y="726053"/>
                  </a:lnTo>
                  <a:lnTo>
                    <a:pt x="7434" y="696099"/>
                  </a:lnTo>
                  <a:lnTo>
                    <a:pt x="0" y="659524"/>
                  </a:lnTo>
                  <a:lnTo>
                    <a:pt x="0" y="94204"/>
                  </a:lnTo>
                  <a:lnTo>
                    <a:pt x="7434" y="57629"/>
                  </a:lnTo>
                  <a:lnTo>
                    <a:pt x="27680" y="27675"/>
                  </a:lnTo>
                  <a:lnTo>
                    <a:pt x="57648" y="7434"/>
                  </a:lnTo>
                  <a:lnTo>
                    <a:pt x="94248" y="0"/>
                  </a:lnTo>
                  <a:lnTo>
                    <a:pt x="847979" y="0"/>
                  </a:lnTo>
                  <a:lnTo>
                    <a:pt x="884579" y="7434"/>
                  </a:lnTo>
                  <a:lnTo>
                    <a:pt x="914547" y="27675"/>
                  </a:lnTo>
                  <a:lnTo>
                    <a:pt x="934792" y="57629"/>
                  </a:lnTo>
                  <a:lnTo>
                    <a:pt x="942227" y="94204"/>
                  </a:lnTo>
                  <a:lnTo>
                    <a:pt x="942183" y="659524"/>
                  </a:lnTo>
                  <a:lnTo>
                    <a:pt x="934749" y="696099"/>
                  </a:lnTo>
                  <a:lnTo>
                    <a:pt x="914508" y="726053"/>
                  </a:lnTo>
                  <a:lnTo>
                    <a:pt x="884554" y="746294"/>
                  </a:lnTo>
                  <a:lnTo>
                    <a:pt x="847978" y="753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>
              <a:hlinkClick r:id="rId2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734" y="6317972"/>
              <a:ext cx="858294" cy="55156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644" y="288946"/>
              <a:ext cx="837965" cy="56802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00400" y="1137927"/>
            <a:ext cx="1508125" cy="11004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-10" dirty="0">
                <a:latin typeface="Trebuchet MS"/>
                <a:cs typeface="Trebuchet MS"/>
              </a:rPr>
              <a:t>Brainstorm</a:t>
            </a: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300" b="1" spc="-70" dirty="0">
                <a:latin typeface="Trebuchet MS"/>
                <a:cs typeface="Trebuchet MS"/>
              </a:rPr>
              <a:t>&amp;</a:t>
            </a:r>
            <a:r>
              <a:rPr sz="1300" b="1" spc="-55" dirty="0">
                <a:latin typeface="Trebuchet MS"/>
                <a:cs typeface="Trebuchet MS"/>
              </a:rPr>
              <a:t> </a:t>
            </a:r>
            <a:r>
              <a:rPr sz="1300" b="1" dirty="0">
                <a:latin typeface="Trebuchet MS"/>
                <a:cs typeface="Trebuchet MS"/>
              </a:rPr>
              <a:t>idea</a:t>
            </a:r>
            <a:r>
              <a:rPr sz="1300" b="1" spc="-75" dirty="0">
                <a:latin typeface="Trebuchet MS"/>
                <a:cs typeface="Trebuchet MS"/>
              </a:rPr>
              <a:t> </a:t>
            </a:r>
            <a:r>
              <a:rPr sz="1300" b="1" spc="-35" dirty="0">
                <a:latin typeface="Trebuchet MS"/>
                <a:cs typeface="Trebuchet MS"/>
              </a:rPr>
              <a:t>prioritization</a:t>
            </a:r>
            <a:endParaRPr sz="1300">
              <a:latin typeface="Trebuchet MS"/>
              <a:cs typeface="Trebuchet MS"/>
            </a:endParaRPr>
          </a:p>
          <a:p>
            <a:pPr marL="12700" marR="92075">
              <a:lnSpc>
                <a:spcPct val="106700"/>
              </a:lnSpc>
              <a:spcBef>
                <a:spcPts val="1105"/>
              </a:spcBef>
            </a:pPr>
            <a:r>
              <a:rPr sz="650" dirty="0">
                <a:latin typeface="Trebuchet MS"/>
                <a:cs typeface="Trebuchet MS"/>
              </a:rPr>
              <a:t>Use</a:t>
            </a:r>
            <a:r>
              <a:rPr sz="650" spc="5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this</a:t>
            </a:r>
            <a:r>
              <a:rPr sz="650" spc="1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template</a:t>
            </a:r>
            <a:r>
              <a:rPr sz="650" spc="5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in</a:t>
            </a:r>
            <a:r>
              <a:rPr sz="650" spc="1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your</a:t>
            </a:r>
            <a:r>
              <a:rPr sz="650" spc="5" dirty="0">
                <a:latin typeface="Trebuchet MS"/>
                <a:cs typeface="Trebuchet MS"/>
              </a:rPr>
              <a:t> </a:t>
            </a:r>
            <a:r>
              <a:rPr sz="650" spc="-25" dirty="0">
                <a:latin typeface="Trebuchet MS"/>
                <a:cs typeface="Trebuchet MS"/>
              </a:rPr>
              <a:t>own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brainstorming</a:t>
            </a:r>
            <a:r>
              <a:rPr sz="650" spc="10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sessions</a:t>
            </a:r>
            <a:r>
              <a:rPr sz="650" spc="105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so</a:t>
            </a:r>
            <a:r>
              <a:rPr sz="650" spc="105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your</a:t>
            </a:r>
            <a:r>
              <a:rPr sz="650" spc="105" dirty="0">
                <a:latin typeface="Trebuchet MS"/>
                <a:cs typeface="Trebuchet MS"/>
              </a:rPr>
              <a:t> </a:t>
            </a:r>
            <a:r>
              <a:rPr sz="650" spc="-20" dirty="0">
                <a:latin typeface="Trebuchet MS"/>
                <a:cs typeface="Trebuchet MS"/>
              </a:rPr>
              <a:t>team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can</a:t>
            </a:r>
            <a:r>
              <a:rPr sz="650" spc="4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unleash</a:t>
            </a:r>
            <a:r>
              <a:rPr sz="650" spc="40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their</a:t>
            </a:r>
            <a:r>
              <a:rPr sz="650" spc="4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imagination</a:t>
            </a:r>
            <a:r>
              <a:rPr sz="650" spc="40" dirty="0">
                <a:latin typeface="Trebuchet MS"/>
                <a:cs typeface="Trebuchet MS"/>
              </a:rPr>
              <a:t> </a:t>
            </a:r>
            <a:r>
              <a:rPr sz="650" spc="-25" dirty="0">
                <a:latin typeface="Trebuchet MS"/>
                <a:cs typeface="Trebuchet MS"/>
              </a:rPr>
              <a:t>and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start</a:t>
            </a:r>
            <a:r>
              <a:rPr sz="650" spc="7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shaping</a:t>
            </a:r>
            <a:r>
              <a:rPr sz="650" spc="7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concepts</a:t>
            </a:r>
            <a:r>
              <a:rPr sz="650" spc="7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even</a:t>
            </a:r>
            <a:r>
              <a:rPr sz="650" spc="70" dirty="0">
                <a:latin typeface="Trebuchet MS"/>
                <a:cs typeface="Trebuchet MS"/>
              </a:rPr>
              <a:t> </a:t>
            </a:r>
            <a:r>
              <a:rPr sz="650" spc="-45" dirty="0">
                <a:latin typeface="Trebuchet MS"/>
                <a:cs typeface="Trebuchet MS"/>
              </a:rPr>
              <a:t>if</a:t>
            </a:r>
            <a:r>
              <a:rPr sz="650" spc="70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you're</a:t>
            </a:r>
            <a:r>
              <a:rPr sz="650" spc="500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not </a:t>
            </a:r>
            <a:r>
              <a:rPr sz="650" spc="-10" dirty="0">
                <a:latin typeface="Trebuchet MS"/>
                <a:cs typeface="Trebuchet MS"/>
              </a:rPr>
              <a:t>sitting</a:t>
            </a:r>
            <a:r>
              <a:rPr sz="650" spc="5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in</a:t>
            </a:r>
            <a:r>
              <a:rPr sz="650" spc="5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the</a:t>
            </a:r>
            <a:r>
              <a:rPr sz="650" spc="5" dirty="0">
                <a:latin typeface="Trebuchet MS"/>
                <a:cs typeface="Trebuchet MS"/>
              </a:rPr>
              <a:t> </a:t>
            </a:r>
            <a:r>
              <a:rPr sz="650" dirty="0">
                <a:latin typeface="Trebuchet MS"/>
                <a:cs typeface="Trebuchet MS"/>
              </a:rPr>
              <a:t>same</a:t>
            </a:r>
            <a:r>
              <a:rPr sz="650" spc="5" dirty="0">
                <a:latin typeface="Trebuchet MS"/>
                <a:cs typeface="Trebuchet MS"/>
              </a:rPr>
              <a:t> </a:t>
            </a:r>
            <a:r>
              <a:rPr sz="650" spc="-10" dirty="0">
                <a:latin typeface="Trebuchet MS"/>
                <a:cs typeface="Trebuchet MS"/>
              </a:rPr>
              <a:t>room.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0457" y="2340681"/>
            <a:ext cx="696595" cy="3409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450" b="1" spc="-30" dirty="0">
                <a:latin typeface="Trebuchet MS"/>
                <a:cs typeface="Trebuchet MS"/>
              </a:rPr>
              <a:t>10</a:t>
            </a:r>
            <a:r>
              <a:rPr sz="450" b="1" spc="-10" dirty="0">
                <a:latin typeface="Trebuchet MS"/>
                <a:cs typeface="Trebuchet MS"/>
              </a:rPr>
              <a:t> minutes</a:t>
            </a:r>
            <a:r>
              <a:rPr sz="450" b="1" spc="-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to</a:t>
            </a:r>
            <a:r>
              <a:rPr sz="450" spc="-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prepare</a:t>
            </a:r>
            <a:endParaRPr sz="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450" b="1" spc="-85" dirty="0">
                <a:latin typeface="Trebuchet MS"/>
                <a:cs typeface="Trebuchet MS"/>
              </a:rPr>
              <a:t>1</a:t>
            </a:r>
            <a:r>
              <a:rPr sz="450" b="1" spc="-20" dirty="0">
                <a:latin typeface="Trebuchet MS"/>
                <a:cs typeface="Trebuchet MS"/>
              </a:rPr>
              <a:t> </a:t>
            </a:r>
            <a:r>
              <a:rPr sz="450" b="1" dirty="0">
                <a:latin typeface="Trebuchet MS"/>
                <a:cs typeface="Trebuchet MS"/>
              </a:rPr>
              <a:t>hour</a:t>
            </a:r>
            <a:r>
              <a:rPr sz="450" b="1" spc="-2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to</a:t>
            </a:r>
            <a:r>
              <a:rPr sz="450" spc="-2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collaborate</a:t>
            </a:r>
            <a:endParaRPr sz="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450" b="1" dirty="0">
                <a:latin typeface="Trebuchet MS"/>
                <a:cs typeface="Trebuchet MS"/>
              </a:rPr>
              <a:t>2-8</a:t>
            </a:r>
            <a:r>
              <a:rPr sz="450" b="1" spc="-5" dirty="0">
                <a:latin typeface="Trebuchet MS"/>
                <a:cs typeface="Trebuchet MS"/>
              </a:rPr>
              <a:t> </a:t>
            </a:r>
            <a:r>
              <a:rPr sz="450" b="1" spc="-10" dirty="0">
                <a:latin typeface="Trebuchet MS"/>
                <a:cs typeface="Trebuchet MS"/>
              </a:rPr>
              <a:t>people</a:t>
            </a:r>
            <a:r>
              <a:rPr sz="450" b="1" spc="-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recommended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0"/>
            <a:ext cx="572770" cy="5980430"/>
            <a:chOff x="0" y="0"/>
            <a:chExt cx="572770" cy="5980430"/>
          </a:xfrm>
        </p:grpSpPr>
        <p:sp>
          <p:nvSpPr>
            <p:cNvPr id="20" name="object 20"/>
            <p:cNvSpPr/>
            <p:nvPr/>
          </p:nvSpPr>
          <p:spPr>
            <a:xfrm>
              <a:off x="513689" y="2397808"/>
              <a:ext cx="59055" cy="266700"/>
            </a:xfrm>
            <a:custGeom>
              <a:avLst/>
              <a:gdLst/>
              <a:ahLst/>
              <a:cxnLst/>
              <a:rect l="l" t="t" r="r" b="b"/>
              <a:pathLst>
                <a:path w="59054" h="266700">
                  <a:moveTo>
                    <a:pt x="42024" y="218541"/>
                  </a:moveTo>
                  <a:lnTo>
                    <a:pt x="36347" y="212864"/>
                  </a:lnTo>
                  <a:lnTo>
                    <a:pt x="22313" y="212864"/>
                  </a:lnTo>
                  <a:lnTo>
                    <a:pt x="16637" y="218541"/>
                  </a:lnTo>
                  <a:lnTo>
                    <a:pt x="16637" y="232575"/>
                  </a:lnTo>
                  <a:lnTo>
                    <a:pt x="22313" y="238252"/>
                  </a:lnTo>
                  <a:lnTo>
                    <a:pt x="36347" y="238252"/>
                  </a:lnTo>
                  <a:lnTo>
                    <a:pt x="42024" y="232575"/>
                  </a:lnTo>
                  <a:lnTo>
                    <a:pt x="42024" y="225552"/>
                  </a:lnTo>
                  <a:lnTo>
                    <a:pt x="42024" y="218541"/>
                  </a:lnTo>
                  <a:close/>
                </a:path>
                <a:path w="59054" h="266700">
                  <a:moveTo>
                    <a:pt x="47371" y="29629"/>
                  </a:moveTo>
                  <a:lnTo>
                    <a:pt x="45732" y="27990"/>
                  </a:lnTo>
                  <a:lnTo>
                    <a:pt x="31165" y="27990"/>
                  </a:lnTo>
                  <a:lnTo>
                    <a:pt x="31165" y="14503"/>
                  </a:lnTo>
                  <a:lnTo>
                    <a:pt x="29514" y="12865"/>
                  </a:lnTo>
                  <a:lnTo>
                    <a:pt x="25476" y="12865"/>
                  </a:lnTo>
                  <a:lnTo>
                    <a:pt x="23825" y="14503"/>
                  </a:lnTo>
                  <a:lnTo>
                    <a:pt x="23825" y="35318"/>
                  </a:lnTo>
                  <a:lnTo>
                    <a:pt x="43713" y="35318"/>
                  </a:lnTo>
                  <a:lnTo>
                    <a:pt x="45732" y="35318"/>
                  </a:lnTo>
                  <a:lnTo>
                    <a:pt x="47371" y="33680"/>
                  </a:lnTo>
                  <a:lnTo>
                    <a:pt x="47371" y="29629"/>
                  </a:lnTo>
                  <a:close/>
                </a:path>
                <a:path w="59054" h="266700">
                  <a:moveTo>
                    <a:pt x="50317" y="255041"/>
                  </a:moveTo>
                  <a:lnTo>
                    <a:pt x="33515" y="240855"/>
                  </a:lnTo>
                  <a:lnTo>
                    <a:pt x="29324" y="240855"/>
                  </a:lnTo>
                  <a:lnTo>
                    <a:pt x="25146" y="240855"/>
                  </a:lnTo>
                  <a:lnTo>
                    <a:pt x="8331" y="255041"/>
                  </a:lnTo>
                  <a:lnTo>
                    <a:pt x="8521" y="263461"/>
                  </a:lnTo>
                  <a:lnTo>
                    <a:pt x="9918" y="265010"/>
                  </a:lnTo>
                  <a:lnTo>
                    <a:pt x="17614" y="266014"/>
                  </a:lnTo>
                  <a:lnTo>
                    <a:pt x="23533" y="266395"/>
                  </a:lnTo>
                  <a:lnTo>
                    <a:pt x="35115" y="266395"/>
                  </a:lnTo>
                  <a:lnTo>
                    <a:pt x="41033" y="266001"/>
                  </a:lnTo>
                  <a:lnTo>
                    <a:pt x="48742" y="265010"/>
                  </a:lnTo>
                  <a:lnTo>
                    <a:pt x="50126" y="263461"/>
                  </a:lnTo>
                  <a:lnTo>
                    <a:pt x="50317" y="255041"/>
                  </a:lnTo>
                  <a:close/>
                </a:path>
                <a:path w="59054" h="266700">
                  <a:moveTo>
                    <a:pt x="53784" y="106768"/>
                  </a:moveTo>
                  <a:lnTo>
                    <a:pt x="52844" y="105841"/>
                  </a:lnTo>
                  <a:lnTo>
                    <a:pt x="42837" y="105841"/>
                  </a:lnTo>
                  <a:lnTo>
                    <a:pt x="42837" y="110337"/>
                  </a:lnTo>
                  <a:lnTo>
                    <a:pt x="42837" y="126238"/>
                  </a:lnTo>
                  <a:lnTo>
                    <a:pt x="36855" y="132219"/>
                  </a:lnTo>
                  <a:lnTo>
                    <a:pt x="21805" y="132219"/>
                  </a:lnTo>
                  <a:lnTo>
                    <a:pt x="15824" y="126238"/>
                  </a:lnTo>
                  <a:lnTo>
                    <a:pt x="15824" y="110337"/>
                  </a:lnTo>
                  <a:lnTo>
                    <a:pt x="42837" y="110337"/>
                  </a:lnTo>
                  <a:lnTo>
                    <a:pt x="42837" y="105841"/>
                  </a:lnTo>
                  <a:lnTo>
                    <a:pt x="5816" y="105841"/>
                  </a:lnTo>
                  <a:lnTo>
                    <a:pt x="4876" y="106768"/>
                  </a:lnTo>
                  <a:lnTo>
                    <a:pt x="4876" y="109410"/>
                  </a:lnTo>
                  <a:lnTo>
                    <a:pt x="5816" y="110337"/>
                  </a:lnTo>
                  <a:lnTo>
                    <a:pt x="11315" y="110337"/>
                  </a:lnTo>
                  <a:lnTo>
                    <a:pt x="11315" y="124879"/>
                  </a:lnTo>
                  <a:lnTo>
                    <a:pt x="14274" y="130187"/>
                  </a:lnTo>
                  <a:lnTo>
                    <a:pt x="19545" y="133934"/>
                  </a:lnTo>
                  <a:lnTo>
                    <a:pt x="19545" y="135001"/>
                  </a:lnTo>
                  <a:lnTo>
                    <a:pt x="14274" y="138747"/>
                  </a:lnTo>
                  <a:lnTo>
                    <a:pt x="11315" y="144056"/>
                  </a:lnTo>
                  <a:lnTo>
                    <a:pt x="11315" y="158597"/>
                  </a:lnTo>
                  <a:lnTo>
                    <a:pt x="5816" y="158597"/>
                  </a:lnTo>
                  <a:lnTo>
                    <a:pt x="4876" y="159524"/>
                  </a:lnTo>
                  <a:lnTo>
                    <a:pt x="4876" y="162166"/>
                  </a:lnTo>
                  <a:lnTo>
                    <a:pt x="5816" y="163093"/>
                  </a:lnTo>
                  <a:lnTo>
                    <a:pt x="52844" y="163093"/>
                  </a:lnTo>
                  <a:lnTo>
                    <a:pt x="53784" y="162166"/>
                  </a:lnTo>
                  <a:lnTo>
                    <a:pt x="53784" y="159524"/>
                  </a:lnTo>
                  <a:lnTo>
                    <a:pt x="52844" y="158597"/>
                  </a:lnTo>
                  <a:lnTo>
                    <a:pt x="47345" y="158597"/>
                  </a:lnTo>
                  <a:lnTo>
                    <a:pt x="47345" y="147205"/>
                  </a:lnTo>
                  <a:lnTo>
                    <a:pt x="47345" y="144056"/>
                  </a:lnTo>
                  <a:lnTo>
                    <a:pt x="44373" y="138747"/>
                  </a:lnTo>
                  <a:lnTo>
                    <a:pt x="42418" y="137363"/>
                  </a:lnTo>
                  <a:lnTo>
                    <a:pt x="42418" y="146723"/>
                  </a:lnTo>
                  <a:lnTo>
                    <a:pt x="41744" y="147205"/>
                  </a:lnTo>
                  <a:lnTo>
                    <a:pt x="38531" y="144894"/>
                  </a:lnTo>
                  <a:lnTo>
                    <a:pt x="34201" y="143624"/>
                  </a:lnTo>
                  <a:lnTo>
                    <a:pt x="24460" y="143624"/>
                  </a:lnTo>
                  <a:lnTo>
                    <a:pt x="20129" y="144894"/>
                  </a:lnTo>
                  <a:lnTo>
                    <a:pt x="16916" y="147205"/>
                  </a:lnTo>
                  <a:lnTo>
                    <a:pt x="16243" y="146723"/>
                  </a:lnTo>
                  <a:lnTo>
                    <a:pt x="18084" y="140703"/>
                  </a:lnTo>
                  <a:lnTo>
                    <a:pt x="23164" y="136728"/>
                  </a:lnTo>
                  <a:lnTo>
                    <a:pt x="35496" y="136728"/>
                  </a:lnTo>
                  <a:lnTo>
                    <a:pt x="40563" y="140703"/>
                  </a:lnTo>
                  <a:lnTo>
                    <a:pt x="42418" y="146723"/>
                  </a:lnTo>
                  <a:lnTo>
                    <a:pt x="42418" y="137363"/>
                  </a:lnTo>
                  <a:lnTo>
                    <a:pt x="41529" y="136728"/>
                  </a:lnTo>
                  <a:lnTo>
                    <a:pt x="39116" y="135001"/>
                  </a:lnTo>
                  <a:lnTo>
                    <a:pt x="39116" y="133934"/>
                  </a:lnTo>
                  <a:lnTo>
                    <a:pt x="41529" y="132219"/>
                  </a:lnTo>
                  <a:lnTo>
                    <a:pt x="44373" y="130187"/>
                  </a:lnTo>
                  <a:lnTo>
                    <a:pt x="47345" y="124879"/>
                  </a:lnTo>
                  <a:lnTo>
                    <a:pt x="47345" y="110337"/>
                  </a:lnTo>
                  <a:lnTo>
                    <a:pt x="52844" y="110337"/>
                  </a:lnTo>
                  <a:lnTo>
                    <a:pt x="53784" y="109410"/>
                  </a:lnTo>
                  <a:lnTo>
                    <a:pt x="53784" y="106768"/>
                  </a:lnTo>
                  <a:close/>
                </a:path>
                <a:path w="59054" h="266700">
                  <a:moveTo>
                    <a:pt x="58661" y="29324"/>
                  </a:moveTo>
                  <a:lnTo>
                    <a:pt x="56349" y="17919"/>
                  </a:lnTo>
                  <a:lnTo>
                    <a:pt x="52565" y="12319"/>
                  </a:lnTo>
                  <a:lnTo>
                    <a:pt x="52565" y="29324"/>
                  </a:lnTo>
                  <a:lnTo>
                    <a:pt x="50736" y="38366"/>
                  </a:lnTo>
                  <a:lnTo>
                    <a:pt x="45745" y="45745"/>
                  </a:lnTo>
                  <a:lnTo>
                    <a:pt x="38366" y="50723"/>
                  </a:lnTo>
                  <a:lnTo>
                    <a:pt x="29324" y="52552"/>
                  </a:lnTo>
                  <a:lnTo>
                    <a:pt x="20294" y="50723"/>
                  </a:lnTo>
                  <a:lnTo>
                    <a:pt x="12903" y="45745"/>
                  </a:lnTo>
                  <a:lnTo>
                    <a:pt x="7924" y="38366"/>
                  </a:lnTo>
                  <a:lnTo>
                    <a:pt x="6096" y="29324"/>
                  </a:lnTo>
                  <a:lnTo>
                    <a:pt x="7924" y="20294"/>
                  </a:lnTo>
                  <a:lnTo>
                    <a:pt x="12903" y="12903"/>
                  </a:lnTo>
                  <a:lnTo>
                    <a:pt x="20294" y="7924"/>
                  </a:lnTo>
                  <a:lnTo>
                    <a:pt x="29324" y="6096"/>
                  </a:lnTo>
                  <a:lnTo>
                    <a:pt x="38366" y="7924"/>
                  </a:lnTo>
                  <a:lnTo>
                    <a:pt x="45745" y="12903"/>
                  </a:lnTo>
                  <a:lnTo>
                    <a:pt x="50736" y="20294"/>
                  </a:lnTo>
                  <a:lnTo>
                    <a:pt x="52565" y="29324"/>
                  </a:lnTo>
                  <a:lnTo>
                    <a:pt x="52565" y="12319"/>
                  </a:lnTo>
                  <a:lnTo>
                    <a:pt x="50063" y="8597"/>
                  </a:lnTo>
                  <a:lnTo>
                    <a:pt x="46355" y="6096"/>
                  </a:lnTo>
                  <a:lnTo>
                    <a:pt x="40728" y="2311"/>
                  </a:lnTo>
                  <a:lnTo>
                    <a:pt x="29324" y="0"/>
                  </a:lnTo>
                  <a:lnTo>
                    <a:pt x="17919" y="2311"/>
                  </a:lnTo>
                  <a:lnTo>
                    <a:pt x="8597" y="8597"/>
                  </a:lnTo>
                  <a:lnTo>
                    <a:pt x="2311" y="17919"/>
                  </a:lnTo>
                  <a:lnTo>
                    <a:pt x="0" y="29324"/>
                  </a:lnTo>
                  <a:lnTo>
                    <a:pt x="2311" y="40728"/>
                  </a:lnTo>
                  <a:lnTo>
                    <a:pt x="8597" y="50050"/>
                  </a:lnTo>
                  <a:lnTo>
                    <a:pt x="17919" y="56349"/>
                  </a:lnTo>
                  <a:lnTo>
                    <a:pt x="29324" y="58648"/>
                  </a:lnTo>
                  <a:lnTo>
                    <a:pt x="40728" y="56349"/>
                  </a:lnTo>
                  <a:lnTo>
                    <a:pt x="46355" y="52552"/>
                  </a:lnTo>
                  <a:lnTo>
                    <a:pt x="50063" y="50050"/>
                  </a:lnTo>
                  <a:lnTo>
                    <a:pt x="56349" y="40728"/>
                  </a:lnTo>
                  <a:lnTo>
                    <a:pt x="58661" y="29324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0"/>
              <a:ext cx="223520" cy="5980430"/>
            </a:xfrm>
            <a:custGeom>
              <a:avLst/>
              <a:gdLst/>
              <a:ahLst/>
              <a:cxnLst/>
              <a:rect l="l" t="t" r="r" b="b"/>
              <a:pathLst>
                <a:path w="223520" h="5980430">
                  <a:moveTo>
                    <a:pt x="223134" y="0"/>
                  </a:moveTo>
                  <a:lnTo>
                    <a:pt x="223134" y="5980227"/>
                  </a:lnTo>
                  <a:lnTo>
                    <a:pt x="0" y="5980227"/>
                  </a:lnTo>
                  <a:lnTo>
                    <a:pt x="0" y="0"/>
                  </a:lnTo>
                  <a:lnTo>
                    <a:pt x="223134" y="0"/>
                  </a:lnTo>
                  <a:close/>
                </a:path>
              </a:pathLst>
            </a:custGeom>
            <a:solidFill>
              <a:srgbClr val="18A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8518" y="99814"/>
            <a:ext cx="130810" cy="384810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650" b="1" spc="-10" dirty="0">
                <a:solidFill>
                  <a:srgbClr val="FFFFFF"/>
                </a:solidFill>
                <a:latin typeface="Trebuchet MS"/>
                <a:cs typeface="Trebuchet MS"/>
              </a:rPr>
              <a:t>Template</a:t>
            </a:r>
            <a:endParaRPr sz="65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13100" y="-3493"/>
            <a:ext cx="3975735" cy="7183120"/>
            <a:chOff x="513100" y="-3493"/>
            <a:chExt cx="3975735" cy="7183120"/>
          </a:xfrm>
        </p:grpSpPr>
        <p:sp>
          <p:nvSpPr>
            <p:cNvPr id="24" name="object 24"/>
            <p:cNvSpPr/>
            <p:nvPr/>
          </p:nvSpPr>
          <p:spPr>
            <a:xfrm>
              <a:off x="513100" y="2839834"/>
              <a:ext cx="1436370" cy="15240"/>
            </a:xfrm>
            <a:custGeom>
              <a:avLst/>
              <a:gdLst/>
              <a:ahLst/>
              <a:cxnLst/>
              <a:rect l="l" t="t" r="r" b="b"/>
              <a:pathLst>
                <a:path w="1436370" h="15239">
                  <a:moveTo>
                    <a:pt x="0" y="0"/>
                  </a:moveTo>
                  <a:lnTo>
                    <a:pt x="1436359" y="0"/>
                  </a:lnTo>
                  <a:lnTo>
                    <a:pt x="1436359" y="14962"/>
                  </a:lnTo>
                  <a:lnTo>
                    <a:pt x="0" y="14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43709" y="10"/>
              <a:ext cx="2244725" cy="7179309"/>
            </a:xfrm>
            <a:custGeom>
              <a:avLst/>
              <a:gdLst/>
              <a:ahLst/>
              <a:cxnLst/>
              <a:rect l="l" t="t" r="r" b="b"/>
              <a:pathLst>
                <a:path w="2244725" h="7179309">
                  <a:moveTo>
                    <a:pt x="2244661" y="7177684"/>
                  </a:moveTo>
                  <a:lnTo>
                    <a:pt x="0" y="7177684"/>
                  </a:lnTo>
                  <a:lnTo>
                    <a:pt x="0" y="7179005"/>
                  </a:lnTo>
                  <a:lnTo>
                    <a:pt x="2244661" y="7179005"/>
                  </a:lnTo>
                  <a:lnTo>
                    <a:pt x="2244661" y="7177684"/>
                  </a:lnTo>
                  <a:close/>
                </a:path>
                <a:path w="2244725" h="7179309">
                  <a:moveTo>
                    <a:pt x="2244661" y="0"/>
                  </a:moveTo>
                  <a:lnTo>
                    <a:pt x="0" y="0"/>
                  </a:lnTo>
                  <a:lnTo>
                    <a:pt x="0" y="5980315"/>
                  </a:lnTo>
                  <a:lnTo>
                    <a:pt x="2244661" y="5980315"/>
                  </a:lnTo>
                  <a:lnTo>
                    <a:pt x="22446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45518" y="-1588"/>
              <a:ext cx="2241550" cy="7179309"/>
            </a:xfrm>
            <a:custGeom>
              <a:avLst/>
              <a:gdLst/>
              <a:ahLst/>
              <a:cxnLst/>
              <a:rect l="l" t="t" r="r" b="b"/>
              <a:pathLst>
                <a:path w="2241550" h="7179309">
                  <a:moveTo>
                    <a:pt x="0" y="0"/>
                  </a:moveTo>
                  <a:lnTo>
                    <a:pt x="2241053" y="0"/>
                  </a:lnTo>
                  <a:lnTo>
                    <a:pt x="2241053" y="7178800"/>
                  </a:lnTo>
                  <a:lnTo>
                    <a:pt x="0" y="7178800"/>
                  </a:lnTo>
                  <a:lnTo>
                    <a:pt x="0" y="0"/>
                  </a:lnTo>
                  <a:close/>
                </a:path>
              </a:pathLst>
            </a:custGeom>
            <a:ln w="35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47942" y="5980314"/>
              <a:ext cx="2236470" cy="1197610"/>
            </a:xfrm>
            <a:custGeom>
              <a:avLst/>
              <a:gdLst/>
              <a:ahLst/>
              <a:cxnLst/>
              <a:rect l="l" t="t" r="r" b="b"/>
              <a:pathLst>
                <a:path w="2236470" h="1197609">
                  <a:moveTo>
                    <a:pt x="0" y="0"/>
                  </a:moveTo>
                  <a:lnTo>
                    <a:pt x="2236078" y="0"/>
                  </a:lnTo>
                  <a:lnTo>
                    <a:pt x="2236078" y="1197373"/>
                  </a:lnTo>
                  <a:lnTo>
                    <a:pt x="0" y="1197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71753" y="1220869"/>
              <a:ext cx="1645920" cy="15240"/>
            </a:xfrm>
            <a:custGeom>
              <a:avLst/>
              <a:gdLst/>
              <a:ahLst/>
              <a:cxnLst/>
              <a:rect l="l" t="t" r="r" b="b"/>
              <a:pathLst>
                <a:path w="1645920" h="15240">
                  <a:moveTo>
                    <a:pt x="0" y="0"/>
                  </a:moveTo>
                  <a:lnTo>
                    <a:pt x="1645716" y="0"/>
                  </a:lnTo>
                  <a:lnTo>
                    <a:pt x="1645716" y="14962"/>
                  </a:lnTo>
                  <a:lnTo>
                    <a:pt x="0" y="14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598790" y="1771722"/>
            <a:ext cx="1341120" cy="2520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400" b="1" dirty="0">
                <a:solidFill>
                  <a:srgbClr val="1F1F1F"/>
                </a:solidFill>
                <a:latin typeface="Trebuchet MS"/>
                <a:cs typeface="Trebuchet MS"/>
              </a:rPr>
              <a:t>Set the </a:t>
            </a:r>
            <a:r>
              <a:rPr sz="400" b="1" spc="-20" dirty="0">
                <a:solidFill>
                  <a:srgbClr val="1F1F1F"/>
                </a:solidFill>
                <a:latin typeface="Trebuchet MS"/>
                <a:cs typeface="Trebuchet MS"/>
              </a:rPr>
              <a:t>goal</a:t>
            </a:r>
            <a:endParaRPr sz="400">
              <a:latin typeface="Trebuchet MS"/>
              <a:cs typeface="Trebuchet MS"/>
            </a:endParaRPr>
          </a:p>
          <a:p>
            <a:pPr marL="13335" marR="5080">
              <a:lnSpc>
                <a:spcPct val="107200"/>
              </a:lnSpc>
              <a:spcBef>
                <a:spcPts val="120"/>
              </a:spcBef>
            </a:pPr>
            <a:r>
              <a:rPr sz="400" dirty="0">
                <a:latin typeface="Trebuchet MS"/>
                <a:cs typeface="Trebuchet MS"/>
              </a:rPr>
              <a:t>Think</a:t>
            </a:r>
            <a:r>
              <a:rPr sz="400" spc="3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about</a:t>
            </a:r>
            <a:r>
              <a:rPr sz="400" spc="4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the</a:t>
            </a:r>
            <a:r>
              <a:rPr sz="400" spc="4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problem</a:t>
            </a:r>
            <a:r>
              <a:rPr sz="400" spc="4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you'll</a:t>
            </a:r>
            <a:r>
              <a:rPr sz="400" spc="3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be</a:t>
            </a:r>
            <a:r>
              <a:rPr sz="400" spc="4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focusing</a:t>
            </a:r>
            <a:r>
              <a:rPr sz="400" spc="4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on</a:t>
            </a:r>
            <a:r>
              <a:rPr sz="400" spc="4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solving</a:t>
            </a:r>
            <a:r>
              <a:rPr sz="400" spc="35" dirty="0">
                <a:latin typeface="Trebuchet MS"/>
                <a:cs typeface="Trebuchet MS"/>
              </a:rPr>
              <a:t> </a:t>
            </a:r>
            <a:r>
              <a:rPr sz="400" spc="-25" dirty="0">
                <a:latin typeface="Trebuchet MS"/>
                <a:cs typeface="Trebuchet MS"/>
              </a:rPr>
              <a:t>in</a:t>
            </a:r>
            <a:r>
              <a:rPr sz="400" spc="50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the</a:t>
            </a:r>
            <a:r>
              <a:rPr sz="400" spc="2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brainstorming</a:t>
            </a:r>
            <a:r>
              <a:rPr sz="400" spc="25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session.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71753" y="14493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043" y="0"/>
                </a:lnTo>
                <a:lnTo>
                  <a:pt x="76043" y="76043"/>
                </a:lnTo>
                <a:lnTo>
                  <a:pt x="0" y="76043"/>
                </a:lnTo>
                <a:lnTo>
                  <a:pt x="0" y="0"/>
                </a:lnTo>
                <a:close/>
              </a:path>
            </a:pathLst>
          </a:custGeom>
          <a:ln w="3599">
            <a:solidFill>
              <a:srgbClr val="18A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459372" y="1401455"/>
            <a:ext cx="1537970" cy="25209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0"/>
              </a:spcBef>
            </a:pPr>
            <a:r>
              <a:rPr sz="375" b="1" baseline="-22222" dirty="0">
                <a:solidFill>
                  <a:srgbClr val="2589A7"/>
                </a:solidFill>
                <a:latin typeface="Trebuchet MS"/>
                <a:cs typeface="Trebuchet MS"/>
              </a:rPr>
              <a:t>A</a:t>
            </a:r>
            <a:r>
              <a:rPr sz="375" b="1" spc="442" baseline="-22222" dirty="0">
                <a:solidFill>
                  <a:srgbClr val="2589A7"/>
                </a:solidFill>
                <a:latin typeface="Trebuchet MS"/>
                <a:cs typeface="Trebuchet MS"/>
              </a:rPr>
              <a:t>  </a:t>
            </a:r>
            <a:r>
              <a:rPr sz="400" b="1" spc="-10" dirty="0">
                <a:solidFill>
                  <a:srgbClr val="1F1F1F"/>
                </a:solidFill>
                <a:latin typeface="Trebuchet MS"/>
                <a:cs typeface="Trebuchet MS"/>
              </a:rPr>
              <a:t>Team gathering</a:t>
            </a:r>
            <a:endParaRPr sz="400">
              <a:latin typeface="Trebuchet MS"/>
              <a:cs typeface="Trebuchet MS"/>
            </a:endParaRPr>
          </a:p>
          <a:p>
            <a:pPr marL="152400" marR="30480">
              <a:lnSpc>
                <a:spcPct val="107200"/>
              </a:lnSpc>
              <a:spcBef>
                <a:spcPts val="120"/>
              </a:spcBef>
            </a:pPr>
            <a:r>
              <a:rPr sz="400" dirty="0">
                <a:latin typeface="Trebuchet MS"/>
                <a:cs typeface="Trebuchet MS"/>
              </a:rPr>
              <a:t>Define</a:t>
            </a:r>
            <a:r>
              <a:rPr sz="400" spc="5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who</a:t>
            </a:r>
            <a:r>
              <a:rPr sz="400" spc="5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should</a:t>
            </a:r>
            <a:r>
              <a:rPr sz="400" spc="5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participate</a:t>
            </a:r>
            <a:r>
              <a:rPr sz="400" spc="5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in</a:t>
            </a:r>
            <a:r>
              <a:rPr sz="400" spc="5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the</a:t>
            </a:r>
            <a:r>
              <a:rPr sz="400" spc="5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session</a:t>
            </a:r>
            <a:r>
              <a:rPr sz="400" spc="5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and</a:t>
            </a:r>
            <a:r>
              <a:rPr sz="400" spc="5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send</a:t>
            </a:r>
            <a:r>
              <a:rPr sz="400" spc="55" dirty="0">
                <a:latin typeface="Trebuchet MS"/>
                <a:cs typeface="Trebuchet MS"/>
              </a:rPr>
              <a:t> </a:t>
            </a:r>
            <a:r>
              <a:rPr sz="400" spc="-25" dirty="0">
                <a:latin typeface="Trebuchet MS"/>
                <a:cs typeface="Trebuchet MS"/>
              </a:rPr>
              <a:t>an</a:t>
            </a:r>
            <a:r>
              <a:rPr sz="400" spc="500" dirty="0">
                <a:latin typeface="Trebuchet MS"/>
                <a:cs typeface="Trebuchet MS"/>
              </a:rPr>
              <a:t> </a:t>
            </a:r>
            <a:r>
              <a:rPr sz="400" spc="-20" dirty="0">
                <a:latin typeface="Trebuchet MS"/>
                <a:cs typeface="Trebuchet MS"/>
              </a:rPr>
              <a:t>invite.</a:t>
            </a:r>
            <a:r>
              <a:rPr sz="400" spc="2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Share</a:t>
            </a:r>
            <a:r>
              <a:rPr sz="400" spc="2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relevant</a:t>
            </a:r>
            <a:r>
              <a:rPr sz="400" spc="3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information</a:t>
            </a:r>
            <a:r>
              <a:rPr sz="400" spc="2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or</a:t>
            </a:r>
            <a:r>
              <a:rPr sz="400" spc="2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pre-work</a:t>
            </a:r>
            <a:r>
              <a:rPr sz="400" spc="3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ahead.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71753" y="181961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043" y="0"/>
                </a:lnTo>
                <a:lnTo>
                  <a:pt x="76043" y="76043"/>
                </a:lnTo>
                <a:lnTo>
                  <a:pt x="0" y="76043"/>
                </a:lnTo>
                <a:lnTo>
                  <a:pt x="0" y="0"/>
                </a:lnTo>
                <a:close/>
              </a:path>
            </a:pathLst>
          </a:custGeom>
          <a:ln w="3599">
            <a:solidFill>
              <a:srgbClr val="18A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485150" y="1821037"/>
            <a:ext cx="49530" cy="692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b="1" spc="-50" dirty="0">
                <a:solidFill>
                  <a:srgbClr val="2589A7"/>
                </a:solidFill>
                <a:latin typeface="Trebuchet MS"/>
                <a:cs typeface="Trebuchet MS"/>
              </a:rPr>
              <a:t>B</a:t>
            </a:r>
            <a:endParaRPr sz="2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99405" y="2140341"/>
            <a:ext cx="1261110" cy="23749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00" b="1" dirty="0">
                <a:latin typeface="Trebuchet MS"/>
                <a:cs typeface="Trebuchet MS"/>
              </a:rPr>
              <a:t>Learn</a:t>
            </a:r>
            <a:r>
              <a:rPr sz="400" b="1" spc="5" dirty="0">
                <a:latin typeface="Trebuchet MS"/>
                <a:cs typeface="Trebuchet MS"/>
              </a:rPr>
              <a:t> </a:t>
            </a:r>
            <a:r>
              <a:rPr sz="400" b="1" dirty="0">
                <a:latin typeface="Trebuchet MS"/>
                <a:cs typeface="Trebuchet MS"/>
              </a:rPr>
              <a:t>how</a:t>
            </a:r>
            <a:r>
              <a:rPr sz="400" b="1" spc="10" dirty="0">
                <a:latin typeface="Trebuchet MS"/>
                <a:cs typeface="Trebuchet MS"/>
              </a:rPr>
              <a:t> </a:t>
            </a:r>
            <a:r>
              <a:rPr sz="400" b="1" dirty="0">
                <a:latin typeface="Trebuchet MS"/>
                <a:cs typeface="Trebuchet MS"/>
              </a:rPr>
              <a:t>to</a:t>
            </a:r>
            <a:r>
              <a:rPr sz="400" b="1" spc="10" dirty="0">
                <a:latin typeface="Trebuchet MS"/>
                <a:cs typeface="Trebuchet MS"/>
              </a:rPr>
              <a:t> </a:t>
            </a:r>
            <a:r>
              <a:rPr sz="400" b="1" dirty="0">
                <a:latin typeface="Trebuchet MS"/>
                <a:cs typeface="Trebuchet MS"/>
              </a:rPr>
              <a:t>use</a:t>
            </a:r>
            <a:r>
              <a:rPr sz="400" b="1" spc="10" dirty="0">
                <a:latin typeface="Trebuchet MS"/>
                <a:cs typeface="Trebuchet MS"/>
              </a:rPr>
              <a:t> </a:t>
            </a:r>
            <a:r>
              <a:rPr sz="400" b="1" dirty="0">
                <a:latin typeface="Trebuchet MS"/>
                <a:cs typeface="Trebuchet MS"/>
              </a:rPr>
              <a:t>the</a:t>
            </a:r>
            <a:r>
              <a:rPr sz="400" b="1" spc="10" dirty="0">
                <a:latin typeface="Trebuchet MS"/>
                <a:cs typeface="Trebuchet MS"/>
              </a:rPr>
              <a:t> </a:t>
            </a:r>
            <a:r>
              <a:rPr sz="400" b="1" spc="-10" dirty="0">
                <a:latin typeface="Trebuchet MS"/>
                <a:cs typeface="Trebuchet MS"/>
              </a:rPr>
              <a:t>facilitation</a:t>
            </a:r>
            <a:r>
              <a:rPr sz="400" b="1" spc="5" dirty="0">
                <a:latin typeface="Trebuchet MS"/>
                <a:cs typeface="Trebuchet MS"/>
              </a:rPr>
              <a:t> </a:t>
            </a:r>
            <a:r>
              <a:rPr sz="400" b="1" spc="-10" dirty="0">
                <a:latin typeface="Trebuchet MS"/>
                <a:cs typeface="Trebuchet MS"/>
              </a:rPr>
              <a:t>tools</a:t>
            </a:r>
            <a:endParaRPr sz="400">
              <a:latin typeface="Trebuchet MS"/>
              <a:cs typeface="Trebuchet MS"/>
            </a:endParaRPr>
          </a:p>
          <a:p>
            <a:pPr marL="12700" marR="5080">
              <a:lnSpc>
                <a:spcPct val="107200"/>
              </a:lnSpc>
              <a:spcBef>
                <a:spcPts val="60"/>
              </a:spcBef>
            </a:pPr>
            <a:r>
              <a:rPr sz="400" dirty="0">
                <a:latin typeface="Trebuchet MS"/>
                <a:cs typeface="Trebuchet MS"/>
              </a:rPr>
              <a:t>Use</a:t>
            </a:r>
            <a:r>
              <a:rPr sz="400" spc="4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the</a:t>
            </a:r>
            <a:r>
              <a:rPr sz="400" spc="45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Facilitation</a:t>
            </a:r>
            <a:r>
              <a:rPr sz="400" spc="4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Superpowers</a:t>
            </a:r>
            <a:r>
              <a:rPr sz="400" spc="4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to</a:t>
            </a:r>
            <a:r>
              <a:rPr sz="400" spc="4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run</a:t>
            </a:r>
            <a:r>
              <a:rPr sz="400" spc="4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a</a:t>
            </a:r>
            <a:r>
              <a:rPr sz="400" spc="4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happy</a:t>
            </a:r>
            <a:r>
              <a:rPr sz="400" spc="45" dirty="0">
                <a:latin typeface="Trebuchet MS"/>
                <a:cs typeface="Trebuchet MS"/>
              </a:rPr>
              <a:t> </a:t>
            </a:r>
            <a:r>
              <a:rPr sz="400" spc="-25" dirty="0">
                <a:latin typeface="Trebuchet MS"/>
                <a:cs typeface="Trebuchet MS"/>
              </a:rPr>
              <a:t>and</a:t>
            </a:r>
            <a:r>
              <a:rPr sz="400" spc="50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productive</a:t>
            </a:r>
            <a:r>
              <a:rPr sz="400" spc="4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session.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53449" y="382946"/>
            <a:ext cx="1243330" cy="59499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700" b="1" spc="-10" dirty="0">
                <a:solidFill>
                  <a:srgbClr val="1F1F1F"/>
                </a:solidFill>
                <a:latin typeface="Trebuchet MS"/>
                <a:cs typeface="Trebuchet MS"/>
              </a:rPr>
              <a:t>Before</a:t>
            </a:r>
            <a:r>
              <a:rPr sz="700" b="1" spc="-3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700" b="1" dirty="0">
                <a:solidFill>
                  <a:srgbClr val="1F1F1F"/>
                </a:solidFill>
                <a:latin typeface="Trebuchet MS"/>
                <a:cs typeface="Trebuchet MS"/>
              </a:rPr>
              <a:t>you</a:t>
            </a:r>
            <a:r>
              <a:rPr sz="700" b="1" spc="-3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700" b="1" spc="-10" dirty="0">
                <a:solidFill>
                  <a:srgbClr val="1F1F1F"/>
                </a:solidFill>
                <a:latin typeface="Trebuchet MS"/>
                <a:cs typeface="Trebuchet MS"/>
              </a:rPr>
              <a:t>collaborate</a:t>
            </a:r>
            <a:endParaRPr sz="700">
              <a:latin typeface="Trebuchet MS"/>
              <a:cs typeface="Trebuchet MS"/>
            </a:endParaRPr>
          </a:p>
          <a:p>
            <a:pPr marL="17780" marR="5080">
              <a:lnSpc>
                <a:spcPct val="107700"/>
              </a:lnSpc>
              <a:spcBef>
                <a:spcPts val="335"/>
              </a:spcBef>
            </a:pPr>
            <a:r>
              <a:rPr sz="500" dirty="0">
                <a:latin typeface="Trebuchet MS"/>
                <a:cs typeface="Trebuchet MS"/>
              </a:rPr>
              <a:t>A</a:t>
            </a:r>
            <a:r>
              <a:rPr sz="500" spc="35" dirty="0">
                <a:latin typeface="Trebuchet MS"/>
                <a:cs typeface="Trebuchet MS"/>
              </a:rPr>
              <a:t> </a:t>
            </a:r>
            <a:r>
              <a:rPr sz="500" spc="-30" dirty="0">
                <a:latin typeface="Trebuchet MS"/>
                <a:cs typeface="Trebuchet MS"/>
              </a:rPr>
              <a:t>little</a:t>
            </a:r>
            <a:r>
              <a:rPr sz="500" spc="35" dirty="0">
                <a:latin typeface="Trebuchet MS"/>
                <a:cs typeface="Trebuchet MS"/>
              </a:rPr>
              <a:t> </a:t>
            </a:r>
            <a:r>
              <a:rPr sz="500" spc="-10" dirty="0">
                <a:latin typeface="Trebuchet MS"/>
                <a:cs typeface="Trebuchet MS"/>
              </a:rPr>
              <a:t>bit</a:t>
            </a:r>
            <a:r>
              <a:rPr sz="500" spc="3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of</a:t>
            </a:r>
            <a:r>
              <a:rPr sz="500" spc="3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preparation</a:t>
            </a:r>
            <a:r>
              <a:rPr sz="500" spc="3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goes</a:t>
            </a:r>
            <a:r>
              <a:rPr sz="500" spc="3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a</a:t>
            </a:r>
            <a:r>
              <a:rPr sz="500" spc="3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long</a:t>
            </a:r>
            <a:r>
              <a:rPr sz="500" spc="35" dirty="0">
                <a:latin typeface="Trebuchet MS"/>
                <a:cs typeface="Trebuchet MS"/>
              </a:rPr>
              <a:t> </a:t>
            </a:r>
            <a:r>
              <a:rPr sz="500" spc="-25" dirty="0">
                <a:latin typeface="Trebuchet MS"/>
                <a:cs typeface="Trebuchet MS"/>
              </a:rPr>
              <a:t>way</a:t>
            </a:r>
            <a:r>
              <a:rPr sz="500" spc="500" dirty="0">
                <a:latin typeface="Trebuchet MS"/>
                <a:cs typeface="Trebuchet MS"/>
              </a:rPr>
              <a:t> </a:t>
            </a:r>
            <a:r>
              <a:rPr sz="500" spc="-10" dirty="0">
                <a:latin typeface="Trebuchet MS"/>
                <a:cs typeface="Trebuchet MS"/>
              </a:rPr>
              <a:t>with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this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session.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Here’s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what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you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spc="-20" dirty="0">
                <a:latin typeface="Trebuchet MS"/>
                <a:cs typeface="Trebuchet MS"/>
              </a:rPr>
              <a:t>need</a:t>
            </a:r>
            <a:r>
              <a:rPr sz="500" spc="50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to</a:t>
            </a:r>
            <a:r>
              <a:rPr sz="500" spc="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do</a:t>
            </a:r>
            <a:r>
              <a:rPr sz="500" spc="1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to</a:t>
            </a:r>
            <a:r>
              <a:rPr sz="500" spc="1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get</a:t>
            </a:r>
            <a:r>
              <a:rPr sz="500" spc="10" dirty="0">
                <a:latin typeface="Trebuchet MS"/>
                <a:cs typeface="Trebuchet MS"/>
              </a:rPr>
              <a:t> </a:t>
            </a:r>
            <a:r>
              <a:rPr sz="500" spc="-10" dirty="0">
                <a:latin typeface="Trebuchet MS"/>
                <a:cs typeface="Trebuchet MS"/>
              </a:rPr>
              <a:t>going.</a:t>
            </a:r>
            <a:endParaRPr sz="500">
              <a:latin typeface="Trebuchet MS"/>
              <a:cs typeface="Trebuchet MS"/>
            </a:endParaRPr>
          </a:p>
          <a:p>
            <a:pPr marL="95885">
              <a:lnSpc>
                <a:spcPct val="100000"/>
              </a:lnSpc>
              <a:spcBef>
                <a:spcPts val="360"/>
              </a:spcBef>
            </a:pPr>
            <a:r>
              <a:rPr sz="450" b="1" spc="-35" dirty="0">
                <a:solidFill>
                  <a:srgbClr val="2589A7"/>
                </a:solidFill>
                <a:latin typeface="Trebuchet MS"/>
                <a:cs typeface="Trebuchet MS"/>
              </a:rPr>
              <a:t>10</a:t>
            </a:r>
            <a:r>
              <a:rPr sz="450" b="1" spc="-5" dirty="0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sz="450" b="1" spc="-10" dirty="0">
                <a:solidFill>
                  <a:srgbClr val="2589A7"/>
                </a:solidFill>
                <a:latin typeface="Trebuchet MS"/>
                <a:cs typeface="Trebuchet MS"/>
              </a:rPr>
              <a:t>minutes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71753" y="217929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043" y="0"/>
                </a:lnTo>
                <a:lnTo>
                  <a:pt x="76043" y="76043"/>
                </a:lnTo>
                <a:lnTo>
                  <a:pt x="0" y="76043"/>
                </a:lnTo>
                <a:lnTo>
                  <a:pt x="0" y="0"/>
                </a:lnTo>
                <a:close/>
              </a:path>
            </a:pathLst>
          </a:custGeom>
          <a:ln w="5999">
            <a:solidFill>
              <a:srgbClr val="18A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84719" y="2180713"/>
            <a:ext cx="50165" cy="692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b="1" spc="-50" dirty="0">
                <a:solidFill>
                  <a:srgbClr val="2589A7"/>
                </a:solidFill>
                <a:latin typeface="Trebuchet MS"/>
                <a:cs typeface="Trebuchet MS"/>
              </a:rPr>
              <a:t>C</a:t>
            </a:r>
            <a:endParaRPr sz="25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473959" y="905298"/>
            <a:ext cx="692150" cy="1584325"/>
            <a:chOff x="2473959" y="905298"/>
            <a:chExt cx="692150" cy="1584325"/>
          </a:xfrm>
        </p:grpSpPr>
        <p:sp>
          <p:nvSpPr>
            <p:cNvPr id="39" name="object 39"/>
            <p:cNvSpPr/>
            <p:nvPr/>
          </p:nvSpPr>
          <p:spPr>
            <a:xfrm>
              <a:off x="2473947" y="905304"/>
              <a:ext cx="53340" cy="59690"/>
            </a:xfrm>
            <a:custGeom>
              <a:avLst/>
              <a:gdLst/>
              <a:ahLst/>
              <a:cxnLst/>
              <a:rect l="l" t="t" r="r" b="b"/>
              <a:pathLst>
                <a:path w="53339" h="59690">
                  <a:moveTo>
                    <a:pt x="29591" y="18719"/>
                  </a:moveTo>
                  <a:lnTo>
                    <a:pt x="28219" y="17348"/>
                  </a:lnTo>
                  <a:lnTo>
                    <a:pt x="26530" y="17348"/>
                  </a:lnTo>
                  <a:lnTo>
                    <a:pt x="24841" y="17348"/>
                  </a:lnTo>
                  <a:lnTo>
                    <a:pt x="23482" y="18719"/>
                  </a:lnTo>
                  <a:lnTo>
                    <a:pt x="23482" y="35369"/>
                  </a:lnTo>
                  <a:lnTo>
                    <a:pt x="24841" y="36728"/>
                  </a:lnTo>
                  <a:lnTo>
                    <a:pt x="28219" y="36728"/>
                  </a:lnTo>
                  <a:lnTo>
                    <a:pt x="29591" y="35369"/>
                  </a:lnTo>
                  <a:lnTo>
                    <a:pt x="29591" y="18719"/>
                  </a:lnTo>
                  <a:close/>
                </a:path>
                <a:path w="53339" h="59690">
                  <a:moveTo>
                    <a:pt x="53060" y="26111"/>
                  </a:moveTo>
                  <a:lnTo>
                    <a:pt x="50698" y="20129"/>
                  </a:lnTo>
                  <a:lnTo>
                    <a:pt x="47066" y="15862"/>
                  </a:lnTo>
                  <a:lnTo>
                    <a:pt x="47066" y="32651"/>
                  </a:lnTo>
                  <a:lnTo>
                    <a:pt x="45453" y="40640"/>
                  </a:lnTo>
                  <a:lnTo>
                    <a:pt x="41059" y="47167"/>
                  </a:lnTo>
                  <a:lnTo>
                    <a:pt x="34531" y="51574"/>
                  </a:lnTo>
                  <a:lnTo>
                    <a:pt x="26530" y="53187"/>
                  </a:lnTo>
                  <a:lnTo>
                    <a:pt x="18542" y="51574"/>
                  </a:lnTo>
                  <a:lnTo>
                    <a:pt x="12014" y="47167"/>
                  </a:lnTo>
                  <a:lnTo>
                    <a:pt x="7620" y="40640"/>
                  </a:lnTo>
                  <a:lnTo>
                    <a:pt x="6007" y="32651"/>
                  </a:lnTo>
                  <a:lnTo>
                    <a:pt x="7620" y="24663"/>
                  </a:lnTo>
                  <a:lnTo>
                    <a:pt x="12014" y="18135"/>
                  </a:lnTo>
                  <a:lnTo>
                    <a:pt x="18542" y="13728"/>
                  </a:lnTo>
                  <a:lnTo>
                    <a:pt x="26530" y="12115"/>
                  </a:lnTo>
                  <a:lnTo>
                    <a:pt x="34531" y="13728"/>
                  </a:lnTo>
                  <a:lnTo>
                    <a:pt x="41059" y="18135"/>
                  </a:lnTo>
                  <a:lnTo>
                    <a:pt x="45453" y="24663"/>
                  </a:lnTo>
                  <a:lnTo>
                    <a:pt x="47066" y="32651"/>
                  </a:lnTo>
                  <a:lnTo>
                    <a:pt x="47066" y="15862"/>
                  </a:lnTo>
                  <a:lnTo>
                    <a:pt x="46774" y="15506"/>
                  </a:lnTo>
                  <a:lnTo>
                    <a:pt x="47929" y="14046"/>
                  </a:lnTo>
                  <a:lnTo>
                    <a:pt x="47891" y="13728"/>
                  </a:lnTo>
                  <a:lnTo>
                    <a:pt x="47688" y="12115"/>
                  </a:lnTo>
                  <a:lnTo>
                    <a:pt x="43827" y="9118"/>
                  </a:lnTo>
                  <a:lnTo>
                    <a:pt x="41795" y="7543"/>
                  </a:lnTo>
                  <a:lnTo>
                    <a:pt x="40055" y="7543"/>
                  </a:lnTo>
                  <a:lnTo>
                    <a:pt x="38836" y="9118"/>
                  </a:lnTo>
                  <a:lnTo>
                    <a:pt x="35750" y="7543"/>
                  </a:lnTo>
                  <a:lnTo>
                    <a:pt x="35610" y="7543"/>
                  </a:lnTo>
                  <a:lnTo>
                    <a:pt x="32880" y="6680"/>
                  </a:lnTo>
                  <a:lnTo>
                    <a:pt x="29578" y="6299"/>
                  </a:lnTo>
                  <a:lnTo>
                    <a:pt x="29603" y="4089"/>
                  </a:lnTo>
                  <a:lnTo>
                    <a:pt x="31750" y="4089"/>
                  </a:lnTo>
                  <a:lnTo>
                    <a:pt x="32664" y="3162"/>
                  </a:lnTo>
                  <a:lnTo>
                    <a:pt x="32651" y="914"/>
                  </a:lnTo>
                  <a:lnTo>
                    <a:pt x="31737" y="0"/>
                  </a:lnTo>
                  <a:lnTo>
                    <a:pt x="21336" y="0"/>
                  </a:lnTo>
                  <a:lnTo>
                    <a:pt x="20408" y="914"/>
                  </a:lnTo>
                  <a:lnTo>
                    <a:pt x="20408" y="3162"/>
                  </a:lnTo>
                  <a:lnTo>
                    <a:pt x="21336" y="4089"/>
                  </a:lnTo>
                  <a:lnTo>
                    <a:pt x="23482" y="4089"/>
                  </a:lnTo>
                  <a:lnTo>
                    <a:pt x="23507" y="6299"/>
                  </a:lnTo>
                  <a:lnTo>
                    <a:pt x="14325" y="9118"/>
                  </a:lnTo>
                  <a:lnTo>
                    <a:pt x="6794" y="14935"/>
                  </a:lnTo>
                  <a:lnTo>
                    <a:pt x="1816" y="22999"/>
                  </a:lnTo>
                  <a:lnTo>
                    <a:pt x="0" y="32651"/>
                  </a:lnTo>
                  <a:lnTo>
                    <a:pt x="2095" y="42976"/>
                  </a:lnTo>
                  <a:lnTo>
                    <a:pt x="7772" y="51409"/>
                  </a:lnTo>
                  <a:lnTo>
                    <a:pt x="16205" y="57099"/>
                  </a:lnTo>
                  <a:lnTo>
                    <a:pt x="26530" y="59182"/>
                  </a:lnTo>
                  <a:lnTo>
                    <a:pt x="36868" y="57099"/>
                  </a:lnTo>
                  <a:lnTo>
                    <a:pt x="42659" y="53187"/>
                  </a:lnTo>
                  <a:lnTo>
                    <a:pt x="45300" y="51409"/>
                  </a:lnTo>
                  <a:lnTo>
                    <a:pt x="50977" y="42976"/>
                  </a:lnTo>
                  <a:lnTo>
                    <a:pt x="53060" y="32651"/>
                  </a:lnTo>
                  <a:lnTo>
                    <a:pt x="53060" y="26111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22618" y="2455227"/>
              <a:ext cx="43180" cy="34290"/>
            </a:xfrm>
            <a:custGeom>
              <a:avLst/>
              <a:gdLst/>
              <a:ahLst/>
              <a:cxnLst/>
              <a:rect l="l" t="t" r="r" b="b"/>
              <a:pathLst>
                <a:path w="43180" h="34289">
                  <a:moveTo>
                    <a:pt x="27250" y="33941"/>
                  </a:moveTo>
                  <a:lnTo>
                    <a:pt x="24994" y="33941"/>
                  </a:lnTo>
                  <a:lnTo>
                    <a:pt x="22211" y="31160"/>
                  </a:lnTo>
                  <a:lnTo>
                    <a:pt x="22211" y="28904"/>
                  </a:lnTo>
                  <a:lnTo>
                    <a:pt x="30584" y="20533"/>
                  </a:lnTo>
                  <a:lnTo>
                    <a:pt x="1595" y="20533"/>
                  </a:lnTo>
                  <a:lnTo>
                    <a:pt x="0" y="18938"/>
                  </a:lnTo>
                  <a:lnTo>
                    <a:pt x="0" y="15005"/>
                  </a:lnTo>
                  <a:lnTo>
                    <a:pt x="1595" y="13409"/>
                  </a:lnTo>
                  <a:lnTo>
                    <a:pt x="30584" y="13407"/>
                  </a:lnTo>
                  <a:lnTo>
                    <a:pt x="22213" y="5038"/>
                  </a:lnTo>
                  <a:lnTo>
                    <a:pt x="22213" y="2782"/>
                  </a:lnTo>
                  <a:lnTo>
                    <a:pt x="24994" y="0"/>
                  </a:lnTo>
                  <a:lnTo>
                    <a:pt x="27250" y="0"/>
                  </a:lnTo>
                  <a:lnTo>
                    <a:pt x="41702" y="14452"/>
                  </a:lnTo>
                  <a:lnTo>
                    <a:pt x="43092" y="15843"/>
                  </a:lnTo>
                  <a:lnTo>
                    <a:pt x="43092" y="18099"/>
                  </a:lnTo>
                  <a:lnTo>
                    <a:pt x="27250" y="33941"/>
                  </a:lnTo>
                  <a:close/>
                </a:path>
              </a:pathLst>
            </a:custGeom>
            <a:solidFill>
              <a:srgbClr val="1B61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627067" y="2420540"/>
            <a:ext cx="326390" cy="9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b="1" dirty="0">
                <a:solidFill>
                  <a:srgbClr val="1B6184"/>
                </a:solidFill>
                <a:latin typeface="Trebuchet MS"/>
                <a:cs typeface="Trebuchet MS"/>
                <a:hlinkClick r:id="rId6"/>
              </a:rPr>
              <a:t>Open</a:t>
            </a:r>
            <a:r>
              <a:rPr sz="400" b="1" spc="50" dirty="0">
                <a:solidFill>
                  <a:srgbClr val="1B6184"/>
                </a:solidFill>
                <a:latin typeface="Trebuchet MS"/>
                <a:cs typeface="Trebuchet MS"/>
                <a:hlinkClick r:id="rId6"/>
              </a:rPr>
              <a:t> </a:t>
            </a:r>
            <a:r>
              <a:rPr sz="400" b="1" spc="-10" dirty="0">
                <a:solidFill>
                  <a:srgbClr val="1B6184"/>
                </a:solidFill>
                <a:latin typeface="Trebuchet MS"/>
                <a:cs typeface="Trebuchet MS"/>
                <a:hlinkClick r:id="rId6"/>
              </a:rPr>
              <a:t>article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65908" y="-3493"/>
            <a:ext cx="4267835" cy="7183120"/>
            <a:chOff x="2465908" y="-3493"/>
            <a:chExt cx="4267835" cy="7183120"/>
          </a:xfrm>
        </p:grpSpPr>
        <p:pic>
          <p:nvPicPr>
            <p:cNvPr id="43" name="object 43">
              <a:hlinkClick r:id="rId6"/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2673" y="2417931"/>
              <a:ext cx="582157" cy="10541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65908" y="283329"/>
              <a:ext cx="112642" cy="11264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488370" y="10"/>
              <a:ext cx="2245360" cy="7179309"/>
            </a:xfrm>
            <a:custGeom>
              <a:avLst/>
              <a:gdLst/>
              <a:ahLst/>
              <a:cxnLst/>
              <a:rect l="l" t="t" r="r" b="b"/>
              <a:pathLst>
                <a:path w="2245359" h="7179309">
                  <a:moveTo>
                    <a:pt x="2217763" y="7177672"/>
                  </a:moveTo>
                  <a:lnTo>
                    <a:pt x="0" y="7177672"/>
                  </a:lnTo>
                  <a:lnTo>
                    <a:pt x="0" y="7179005"/>
                  </a:lnTo>
                  <a:lnTo>
                    <a:pt x="2217763" y="7179005"/>
                  </a:lnTo>
                  <a:lnTo>
                    <a:pt x="2217763" y="7177672"/>
                  </a:lnTo>
                  <a:close/>
                </a:path>
                <a:path w="2245359" h="7179309">
                  <a:moveTo>
                    <a:pt x="2244864" y="0"/>
                  </a:moveTo>
                  <a:lnTo>
                    <a:pt x="0" y="0"/>
                  </a:lnTo>
                  <a:lnTo>
                    <a:pt x="0" y="5980290"/>
                  </a:lnTo>
                  <a:lnTo>
                    <a:pt x="2244864" y="5980290"/>
                  </a:lnTo>
                  <a:lnTo>
                    <a:pt x="2244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90179" y="-1588"/>
              <a:ext cx="2241550" cy="7179309"/>
            </a:xfrm>
            <a:custGeom>
              <a:avLst/>
              <a:gdLst/>
              <a:ahLst/>
              <a:cxnLst/>
              <a:rect l="l" t="t" r="r" b="b"/>
              <a:pathLst>
                <a:path w="2241550" h="7179309">
                  <a:moveTo>
                    <a:pt x="0" y="0"/>
                  </a:moveTo>
                  <a:lnTo>
                    <a:pt x="2241256" y="0"/>
                  </a:lnTo>
                  <a:lnTo>
                    <a:pt x="2241256" y="7178801"/>
                  </a:lnTo>
                  <a:lnTo>
                    <a:pt x="0" y="7178801"/>
                  </a:lnTo>
                  <a:lnTo>
                    <a:pt x="0" y="0"/>
                  </a:lnTo>
                  <a:close/>
                </a:path>
              </a:pathLst>
            </a:custGeom>
            <a:ln w="35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91681" y="5980299"/>
              <a:ext cx="2211070" cy="1197610"/>
            </a:xfrm>
            <a:custGeom>
              <a:avLst/>
              <a:gdLst/>
              <a:ahLst/>
              <a:cxnLst/>
              <a:rect l="l" t="t" r="r" b="b"/>
              <a:pathLst>
                <a:path w="2211070" h="1197609">
                  <a:moveTo>
                    <a:pt x="0" y="1197373"/>
                  </a:moveTo>
                  <a:lnTo>
                    <a:pt x="2210982" y="1197373"/>
                  </a:lnTo>
                  <a:lnTo>
                    <a:pt x="2210982" y="0"/>
                  </a:lnTo>
                  <a:lnTo>
                    <a:pt x="0" y="0"/>
                  </a:lnTo>
                  <a:lnTo>
                    <a:pt x="0" y="1197373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707613" y="1226046"/>
              <a:ext cx="1645920" cy="15240"/>
            </a:xfrm>
            <a:custGeom>
              <a:avLst/>
              <a:gdLst/>
              <a:ahLst/>
              <a:cxnLst/>
              <a:rect l="l" t="t" r="r" b="b"/>
              <a:pathLst>
                <a:path w="1645920" h="15240">
                  <a:moveTo>
                    <a:pt x="0" y="0"/>
                  </a:moveTo>
                  <a:lnTo>
                    <a:pt x="1645716" y="0"/>
                  </a:lnTo>
                  <a:lnTo>
                    <a:pt x="1645716" y="14962"/>
                  </a:lnTo>
                  <a:lnTo>
                    <a:pt x="0" y="14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42113" y="2500019"/>
              <a:ext cx="1547800" cy="1152265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5109397" y="2757232"/>
            <a:ext cx="993775" cy="22352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58419" algn="ctr">
              <a:lnSpc>
                <a:spcPct val="100000"/>
              </a:lnSpc>
              <a:spcBef>
                <a:spcPts val="325"/>
              </a:spcBef>
            </a:pPr>
            <a:r>
              <a:rPr sz="550" b="1" dirty="0">
                <a:solidFill>
                  <a:srgbClr val="18A7D7"/>
                </a:solidFill>
                <a:latin typeface="Trebuchet MS"/>
                <a:cs typeface="Trebuchet MS"/>
              </a:rPr>
              <a:t>Key</a:t>
            </a:r>
            <a:r>
              <a:rPr sz="550" b="1" spc="-20" dirty="0">
                <a:solidFill>
                  <a:srgbClr val="18A7D7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18A7D7"/>
                </a:solidFill>
                <a:latin typeface="Trebuchet MS"/>
                <a:cs typeface="Trebuchet MS"/>
              </a:rPr>
              <a:t>rules</a:t>
            </a:r>
            <a:r>
              <a:rPr sz="550" b="1" spc="-20" dirty="0">
                <a:solidFill>
                  <a:srgbClr val="18A7D7"/>
                </a:solidFill>
                <a:latin typeface="Trebuchet MS"/>
                <a:cs typeface="Trebuchet MS"/>
              </a:rPr>
              <a:t> </a:t>
            </a:r>
            <a:r>
              <a:rPr sz="550" b="1" dirty="0">
                <a:solidFill>
                  <a:srgbClr val="18A7D7"/>
                </a:solidFill>
                <a:latin typeface="Trebuchet MS"/>
                <a:cs typeface="Trebuchet MS"/>
              </a:rPr>
              <a:t>of</a:t>
            </a:r>
            <a:r>
              <a:rPr sz="550" b="1" spc="-20" dirty="0">
                <a:solidFill>
                  <a:srgbClr val="18A7D7"/>
                </a:solidFill>
                <a:latin typeface="Trebuchet MS"/>
                <a:cs typeface="Trebuchet MS"/>
              </a:rPr>
              <a:t> </a:t>
            </a:r>
            <a:r>
              <a:rPr sz="550" b="1" spc="-10" dirty="0">
                <a:solidFill>
                  <a:srgbClr val="18A7D7"/>
                </a:solidFill>
                <a:latin typeface="Trebuchet MS"/>
                <a:cs typeface="Trebuchet MS"/>
              </a:rPr>
              <a:t>brainstorming</a:t>
            </a:r>
            <a:endParaRPr sz="5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400" spc="-10" dirty="0">
                <a:latin typeface="Trebuchet MS"/>
                <a:cs typeface="Trebuchet MS"/>
              </a:rPr>
              <a:t>To</a:t>
            </a:r>
            <a:r>
              <a:rPr sz="400" spc="2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run</a:t>
            </a:r>
            <a:r>
              <a:rPr sz="400" spc="2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an</a:t>
            </a:r>
            <a:r>
              <a:rPr sz="400" spc="2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smooth</a:t>
            </a:r>
            <a:r>
              <a:rPr sz="400" spc="2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and</a:t>
            </a:r>
            <a:r>
              <a:rPr sz="400" spc="2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productive</a:t>
            </a:r>
            <a:r>
              <a:rPr sz="400" spc="25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session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83776" y="3074761"/>
            <a:ext cx="325120" cy="90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Trebuchet MS"/>
                <a:cs typeface="Trebuchet MS"/>
              </a:rPr>
              <a:t>Stay in </a:t>
            </a:r>
            <a:r>
              <a:rPr sz="400" spc="-10" dirty="0">
                <a:latin typeface="Trebuchet MS"/>
                <a:cs typeface="Trebuchet MS"/>
              </a:rPr>
              <a:t>topic.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85378" y="3247187"/>
            <a:ext cx="406400" cy="90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Trebuchet MS"/>
                <a:cs typeface="Trebuchet MS"/>
              </a:rPr>
              <a:t>Defer</a:t>
            </a:r>
            <a:r>
              <a:rPr sz="400" spc="4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judgment.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85229" y="3419614"/>
            <a:ext cx="371475" cy="90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Trebuchet MS"/>
                <a:cs typeface="Trebuchet MS"/>
              </a:rPr>
              <a:t>Go for</a:t>
            </a:r>
            <a:r>
              <a:rPr sz="400" spc="5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volume.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19673" y="3419613"/>
            <a:ext cx="511809" cy="90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-30" dirty="0">
                <a:latin typeface="Trebuchet MS"/>
                <a:cs typeface="Trebuchet MS"/>
              </a:rPr>
              <a:t>If</a:t>
            </a:r>
            <a:r>
              <a:rPr sz="400" spc="2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possible,</a:t>
            </a:r>
            <a:r>
              <a:rPr sz="400" spc="3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be</a:t>
            </a:r>
            <a:r>
              <a:rPr sz="400" spc="3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visual.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720305" y="3247187"/>
            <a:ext cx="402590" cy="90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dirty="0">
                <a:latin typeface="Trebuchet MS"/>
                <a:cs typeface="Trebuchet MS"/>
              </a:rPr>
              <a:t>Listen to </a:t>
            </a:r>
            <a:r>
              <a:rPr sz="400" spc="-10" dirty="0">
                <a:latin typeface="Trebuchet MS"/>
                <a:cs typeface="Trebuchet MS"/>
              </a:rPr>
              <a:t>others.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719939" y="3074761"/>
            <a:ext cx="542290" cy="90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spc="10" dirty="0">
                <a:latin typeface="Trebuchet MS"/>
                <a:cs typeface="Trebuchet MS"/>
              </a:rPr>
              <a:t>Encourage</a:t>
            </a:r>
            <a:r>
              <a:rPr sz="400" spc="1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wild</a:t>
            </a:r>
            <a:r>
              <a:rPr sz="400" spc="2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ideas.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689082" y="380538"/>
            <a:ext cx="1649095" cy="39878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700" b="1" spc="-10" dirty="0">
                <a:latin typeface="Trebuchet MS"/>
                <a:cs typeface="Trebuchet MS"/>
              </a:rPr>
              <a:t>Define</a:t>
            </a:r>
            <a:r>
              <a:rPr sz="700" b="1" spc="-25" dirty="0">
                <a:latin typeface="Trebuchet MS"/>
                <a:cs typeface="Trebuchet MS"/>
              </a:rPr>
              <a:t> </a:t>
            </a:r>
            <a:r>
              <a:rPr sz="700" b="1" spc="-20" dirty="0">
                <a:latin typeface="Trebuchet MS"/>
                <a:cs typeface="Trebuchet MS"/>
              </a:rPr>
              <a:t>your </a:t>
            </a:r>
            <a:r>
              <a:rPr sz="700" b="1" spc="-10" dirty="0">
                <a:latin typeface="Trebuchet MS"/>
                <a:cs typeface="Trebuchet MS"/>
              </a:rPr>
              <a:t>problem</a:t>
            </a:r>
            <a:r>
              <a:rPr sz="700" b="1" spc="-20" dirty="0">
                <a:latin typeface="Trebuchet MS"/>
                <a:cs typeface="Trebuchet MS"/>
              </a:rPr>
              <a:t> </a:t>
            </a:r>
            <a:r>
              <a:rPr sz="700" b="1" spc="-10" dirty="0">
                <a:latin typeface="Trebuchet MS"/>
                <a:cs typeface="Trebuchet MS"/>
              </a:rPr>
              <a:t>statement</a:t>
            </a:r>
            <a:endParaRPr sz="700">
              <a:latin typeface="Trebuchet MS"/>
              <a:cs typeface="Trebuchet MS"/>
            </a:endParaRPr>
          </a:p>
          <a:p>
            <a:pPr marL="18415" marR="5080">
              <a:lnSpc>
                <a:spcPct val="107500"/>
              </a:lnSpc>
              <a:spcBef>
                <a:spcPts val="335"/>
              </a:spcBef>
            </a:pPr>
            <a:r>
              <a:rPr sz="500" dirty="0">
                <a:latin typeface="Trebuchet MS"/>
                <a:cs typeface="Trebuchet MS"/>
              </a:rPr>
              <a:t>What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problem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are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you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trying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to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solve?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Frame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spc="-20" dirty="0">
                <a:latin typeface="Trebuchet MS"/>
                <a:cs typeface="Trebuchet MS"/>
              </a:rPr>
              <a:t>your</a:t>
            </a:r>
            <a:r>
              <a:rPr sz="500" spc="50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problem</a:t>
            </a:r>
            <a:r>
              <a:rPr sz="500" spc="3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as</a:t>
            </a:r>
            <a:r>
              <a:rPr sz="500" spc="4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a</a:t>
            </a:r>
            <a:r>
              <a:rPr sz="500" spc="4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How</a:t>
            </a:r>
            <a:r>
              <a:rPr sz="500" spc="4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Might</a:t>
            </a:r>
            <a:r>
              <a:rPr sz="500" spc="4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We</a:t>
            </a:r>
            <a:r>
              <a:rPr sz="500" spc="40" dirty="0">
                <a:latin typeface="Trebuchet MS"/>
                <a:cs typeface="Trebuchet MS"/>
              </a:rPr>
              <a:t> </a:t>
            </a:r>
            <a:r>
              <a:rPr sz="500" spc="-10" dirty="0">
                <a:latin typeface="Trebuchet MS"/>
                <a:cs typeface="Trebuchet MS"/>
              </a:rPr>
              <a:t>statement.</a:t>
            </a:r>
            <a:r>
              <a:rPr sz="500" spc="4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This</a:t>
            </a:r>
            <a:r>
              <a:rPr sz="500" spc="40" dirty="0">
                <a:latin typeface="Trebuchet MS"/>
                <a:cs typeface="Trebuchet MS"/>
              </a:rPr>
              <a:t> </a:t>
            </a:r>
            <a:r>
              <a:rPr sz="500" spc="-20" dirty="0">
                <a:latin typeface="Trebuchet MS"/>
                <a:cs typeface="Trebuchet MS"/>
              </a:rPr>
              <a:t>will</a:t>
            </a:r>
            <a:r>
              <a:rPr sz="500" spc="4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be</a:t>
            </a:r>
            <a:r>
              <a:rPr sz="500" spc="40" dirty="0">
                <a:latin typeface="Trebuchet MS"/>
                <a:cs typeface="Trebuchet MS"/>
              </a:rPr>
              <a:t> </a:t>
            </a:r>
            <a:r>
              <a:rPr sz="500" spc="-25" dirty="0">
                <a:latin typeface="Trebuchet MS"/>
                <a:cs typeface="Trebuchet MS"/>
              </a:rPr>
              <a:t>the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694928" y="754642"/>
            <a:ext cx="756920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dirty="0">
                <a:latin typeface="Trebuchet MS"/>
                <a:cs typeface="Trebuchet MS"/>
              </a:rPr>
              <a:t>focus</a:t>
            </a:r>
            <a:r>
              <a:rPr sz="500" spc="2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of</a:t>
            </a:r>
            <a:r>
              <a:rPr sz="500" spc="2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your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spc="-10" dirty="0">
                <a:latin typeface="Trebuchet MS"/>
                <a:cs typeface="Trebuchet MS"/>
              </a:rPr>
              <a:t>brainstorm.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774461" y="919393"/>
            <a:ext cx="287655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b="1" dirty="0">
                <a:solidFill>
                  <a:srgbClr val="2589A7"/>
                </a:solidFill>
                <a:latin typeface="Trebuchet MS"/>
                <a:cs typeface="Trebuchet MS"/>
              </a:rPr>
              <a:t>5</a:t>
            </a:r>
            <a:r>
              <a:rPr sz="450" b="1" spc="-5" dirty="0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sz="450" b="1" spc="-10" dirty="0">
                <a:solidFill>
                  <a:srgbClr val="2589A7"/>
                </a:solidFill>
                <a:latin typeface="Trebuchet MS"/>
                <a:cs typeface="Trebuchet MS"/>
              </a:rPr>
              <a:t>minutes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701756" y="281023"/>
            <a:ext cx="113030" cy="721360"/>
            <a:chOff x="4701756" y="281023"/>
            <a:chExt cx="113030" cy="721360"/>
          </a:xfrm>
        </p:grpSpPr>
        <p:sp>
          <p:nvSpPr>
            <p:cNvPr id="61" name="object 61"/>
            <p:cNvSpPr/>
            <p:nvPr/>
          </p:nvSpPr>
          <p:spPr>
            <a:xfrm>
              <a:off x="4711700" y="942693"/>
              <a:ext cx="53340" cy="59690"/>
            </a:xfrm>
            <a:custGeom>
              <a:avLst/>
              <a:gdLst/>
              <a:ahLst/>
              <a:cxnLst/>
              <a:rect l="l" t="t" r="r" b="b"/>
              <a:pathLst>
                <a:path w="53339" h="59690">
                  <a:moveTo>
                    <a:pt x="29578" y="18719"/>
                  </a:moveTo>
                  <a:lnTo>
                    <a:pt x="28219" y="17348"/>
                  </a:lnTo>
                  <a:lnTo>
                    <a:pt x="26530" y="17348"/>
                  </a:lnTo>
                  <a:lnTo>
                    <a:pt x="24841" y="17348"/>
                  </a:lnTo>
                  <a:lnTo>
                    <a:pt x="23469" y="18719"/>
                  </a:lnTo>
                  <a:lnTo>
                    <a:pt x="23469" y="35369"/>
                  </a:lnTo>
                  <a:lnTo>
                    <a:pt x="24841" y="36741"/>
                  </a:lnTo>
                  <a:lnTo>
                    <a:pt x="28219" y="36741"/>
                  </a:lnTo>
                  <a:lnTo>
                    <a:pt x="29578" y="35369"/>
                  </a:lnTo>
                  <a:lnTo>
                    <a:pt x="29578" y="18719"/>
                  </a:lnTo>
                  <a:close/>
                </a:path>
                <a:path w="53339" h="59690">
                  <a:moveTo>
                    <a:pt x="53060" y="26111"/>
                  </a:moveTo>
                  <a:lnTo>
                    <a:pt x="50685" y="20129"/>
                  </a:lnTo>
                  <a:lnTo>
                    <a:pt x="47053" y="15862"/>
                  </a:lnTo>
                  <a:lnTo>
                    <a:pt x="47053" y="32651"/>
                  </a:lnTo>
                  <a:lnTo>
                    <a:pt x="45440" y="40640"/>
                  </a:lnTo>
                  <a:lnTo>
                    <a:pt x="41046" y="47167"/>
                  </a:lnTo>
                  <a:lnTo>
                    <a:pt x="34518" y="51574"/>
                  </a:lnTo>
                  <a:lnTo>
                    <a:pt x="26530" y="53187"/>
                  </a:lnTo>
                  <a:lnTo>
                    <a:pt x="18529" y="51574"/>
                  </a:lnTo>
                  <a:lnTo>
                    <a:pt x="12001" y="47167"/>
                  </a:lnTo>
                  <a:lnTo>
                    <a:pt x="7607" y="40640"/>
                  </a:lnTo>
                  <a:lnTo>
                    <a:pt x="5994" y="32651"/>
                  </a:lnTo>
                  <a:lnTo>
                    <a:pt x="7607" y="24663"/>
                  </a:lnTo>
                  <a:lnTo>
                    <a:pt x="12001" y="18135"/>
                  </a:lnTo>
                  <a:lnTo>
                    <a:pt x="18529" y="13728"/>
                  </a:lnTo>
                  <a:lnTo>
                    <a:pt x="26530" y="12115"/>
                  </a:lnTo>
                  <a:lnTo>
                    <a:pt x="34518" y="13728"/>
                  </a:lnTo>
                  <a:lnTo>
                    <a:pt x="41046" y="18135"/>
                  </a:lnTo>
                  <a:lnTo>
                    <a:pt x="45440" y="24663"/>
                  </a:lnTo>
                  <a:lnTo>
                    <a:pt x="47053" y="32651"/>
                  </a:lnTo>
                  <a:lnTo>
                    <a:pt x="47053" y="15862"/>
                  </a:lnTo>
                  <a:lnTo>
                    <a:pt x="46761" y="15506"/>
                  </a:lnTo>
                  <a:lnTo>
                    <a:pt x="47917" y="14046"/>
                  </a:lnTo>
                  <a:lnTo>
                    <a:pt x="47879" y="13728"/>
                  </a:lnTo>
                  <a:lnTo>
                    <a:pt x="47675" y="12115"/>
                  </a:lnTo>
                  <a:lnTo>
                    <a:pt x="43815" y="9118"/>
                  </a:lnTo>
                  <a:lnTo>
                    <a:pt x="41783" y="7543"/>
                  </a:lnTo>
                  <a:lnTo>
                    <a:pt x="40055" y="7543"/>
                  </a:lnTo>
                  <a:lnTo>
                    <a:pt x="38823" y="9118"/>
                  </a:lnTo>
                  <a:lnTo>
                    <a:pt x="35750" y="7543"/>
                  </a:lnTo>
                  <a:lnTo>
                    <a:pt x="35598" y="7543"/>
                  </a:lnTo>
                  <a:lnTo>
                    <a:pt x="32867" y="6680"/>
                  </a:lnTo>
                  <a:lnTo>
                    <a:pt x="29565" y="6299"/>
                  </a:lnTo>
                  <a:lnTo>
                    <a:pt x="29591" y="4089"/>
                  </a:lnTo>
                  <a:lnTo>
                    <a:pt x="31737" y="4089"/>
                  </a:lnTo>
                  <a:lnTo>
                    <a:pt x="32651" y="3175"/>
                  </a:lnTo>
                  <a:lnTo>
                    <a:pt x="32651" y="914"/>
                  </a:lnTo>
                  <a:lnTo>
                    <a:pt x="31737" y="0"/>
                  </a:lnTo>
                  <a:lnTo>
                    <a:pt x="21323" y="0"/>
                  </a:lnTo>
                  <a:lnTo>
                    <a:pt x="20408" y="914"/>
                  </a:lnTo>
                  <a:lnTo>
                    <a:pt x="20408" y="3175"/>
                  </a:lnTo>
                  <a:lnTo>
                    <a:pt x="21323" y="4089"/>
                  </a:lnTo>
                  <a:lnTo>
                    <a:pt x="23469" y="4089"/>
                  </a:lnTo>
                  <a:lnTo>
                    <a:pt x="23495" y="6299"/>
                  </a:lnTo>
                  <a:lnTo>
                    <a:pt x="14312" y="9118"/>
                  </a:lnTo>
                  <a:lnTo>
                    <a:pt x="6781" y="14935"/>
                  </a:lnTo>
                  <a:lnTo>
                    <a:pt x="1803" y="22999"/>
                  </a:lnTo>
                  <a:lnTo>
                    <a:pt x="0" y="32651"/>
                  </a:lnTo>
                  <a:lnTo>
                    <a:pt x="2082" y="42976"/>
                  </a:lnTo>
                  <a:lnTo>
                    <a:pt x="7772" y="51409"/>
                  </a:lnTo>
                  <a:lnTo>
                    <a:pt x="16205" y="57099"/>
                  </a:lnTo>
                  <a:lnTo>
                    <a:pt x="26530" y="59182"/>
                  </a:lnTo>
                  <a:lnTo>
                    <a:pt x="36855" y="57099"/>
                  </a:lnTo>
                  <a:lnTo>
                    <a:pt x="42646" y="53187"/>
                  </a:lnTo>
                  <a:lnTo>
                    <a:pt x="45288" y="51409"/>
                  </a:lnTo>
                  <a:lnTo>
                    <a:pt x="50965" y="42976"/>
                  </a:lnTo>
                  <a:lnTo>
                    <a:pt x="53060" y="32651"/>
                  </a:lnTo>
                  <a:lnTo>
                    <a:pt x="53060" y="26111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01756" y="281023"/>
              <a:ext cx="112642" cy="112642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4733552" y="286401"/>
            <a:ext cx="4953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b="1" spc="-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204026" y="1472002"/>
            <a:ext cx="723900" cy="450215"/>
            <a:chOff x="5204026" y="1472002"/>
            <a:chExt cx="723900" cy="450215"/>
          </a:xfrm>
        </p:grpSpPr>
        <p:sp>
          <p:nvSpPr>
            <p:cNvPr id="65" name="object 65"/>
            <p:cNvSpPr/>
            <p:nvPr/>
          </p:nvSpPr>
          <p:spPr>
            <a:xfrm>
              <a:off x="5219858" y="1490464"/>
              <a:ext cx="708025" cy="431800"/>
            </a:xfrm>
            <a:custGeom>
              <a:avLst/>
              <a:gdLst/>
              <a:ahLst/>
              <a:cxnLst/>
              <a:rect l="l" t="t" r="r" b="b"/>
              <a:pathLst>
                <a:path w="708025" h="431800">
                  <a:moveTo>
                    <a:pt x="0" y="0"/>
                  </a:moveTo>
                  <a:lnTo>
                    <a:pt x="707715" y="0"/>
                  </a:lnTo>
                  <a:lnTo>
                    <a:pt x="707715" y="431263"/>
                  </a:lnTo>
                  <a:lnTo>
                    <a:pt x="0" y="431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3939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04026" y="1472002"/>
              <a:ext cx="699770" cy="431800"/>
            </a:xfrm>
            <a:custGeom>
              <a:avLst/>
              <a:gdLst/>
              <a:ahLst/>
              <a:cxnLst/>
              <a:rect l="l" t="t" r="r" b="b"/>
              <a:pathLst>
                <a:path w="699770" h="431800">
                  <a:moveTo>
                    <a:pt x="0" y="0"/>
                  </a:moveTo>
                  <a:lnTo>
                    <a:pt x="699696" y="0"/>
                  </a:lnTo>
                  <a:lnTo>
                    <a:pt x="699696" y="431263"/>
                  </a:lnTo>
                  <a:lnTo>
                    <a:pt x="0" y="431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204026" y="1472002"/>
            <a:ext cx="699770" cy="431800"/>
          </a:xfrm>
          <a:prstGeom prst="rect">
            <a:avLst/>
          </a:prstGeom>
          <a:ln w="3599">
            <a:solidFill>
              <a:srgbClr val="B2B2B2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endParaRPr sz="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50" b="1" spc="-10" dirty="0">
                <a:solidFill>
                  <a:srgbClr val="2589A7"/>
                </a:solidFill>
                <a:latin typeface="Trebuchet MS"/>
                <a:cs typeface="Trebuchet MS"/>
              </a:rPr>
              <a:t>PROBLEM</a:t>
            </a:r>
            <a:endParaRPr sz="250">
              <a:latin typeface="Trebuchet MS"/>
              <a:cs typeface="Trebuchet MS"/>
            </a:endParaRPr>
          </a:p>
          <a:p>
            <a:pPr marL="100965" marR="106680" algn="ctr">
              <a:lnSpc>
                <a:spcPct val="108800"/>
              </a:lnSpc>
              <a:spcBef>
                <a:spcPts val="210"/>
              </a:spcBef>
            </a:pPr>
            <a:r>
              <a:rPr sz="350" b="1" dirty="0">
                <a:solidFill>
                  <a:srgbClr val="1F1F1F"/>
                </a:solidFill>
                <a:latin typeface="Trebuchet MS"/>
                <a:cs typeface="Trebuchet MS"/>
              </a:rPr>
              <a:t>How</a:t>
            </a:r>
            <a:r>
              <a:rPr sz="350" b="1" spc="3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b="1" dirty="0">
                <a:solidFill>
                  <a:srgbClr val="1F1F1F"/>
                </a:solidFill>
                <a:latin typeface="Trebuchet MS"/>
                <a:cs typeface="Trebuchet MS"/>
              </a:rPr>
              <a:t>might</a:t>
            </a:r>
            <a:r>
              <a:rPr sz="350" b="1" spc="3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b="1" dirty="0">
                <a:solidFill>
                  <a:srgbClr val="1F1F1F"/>
                </a:solidFill>
                <a:latin typeface="Trebuchet MS"/>
                <a:cs typeface="Trebuchet MS"/>
              </a:rPr>
              <a:t>we</a:t>
            </a:r>
            <a:r>
              <a:rPr sz="350" b="1" spc="3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b="1" spc="-10" dirty="0">
                <a:solidFill>
                  <a:srgbClr val="1F1F1F"/>
                </a:solidFill>
                <a:latin typeface="Trebuchet MS"/>
                <a:cs typeface="Trebuchet MS"/>
              </a:rPr>
              <a:t>classify</a:t>
            </a:r>
            <a:r>
              <a:rPr sz="350" b="1" spc="50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b="1" dirty="0">
                <a:solidFill>
                  <a:srgbClr val="1F1F1F"/>
                </a:solidFill>
                <a:latin typeface="Trebuchet MS"/>
                <a:cs typeface="Trebuchet MS"/>
              </a:rPr>
              <a:t>Rice</a:t>
            </a:r>
            <a:r>
              <a:rPr sz="350" b="1" spc="1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b="1" dirty="0">
                <a:solidFill>
                  <a:srgbClr val="1F1F1F"/>
                </a:solidFill>
                <a:latin typeface="Trebuchet MS"/>
                <a:cs typeface="Trebuchet MS"/>
              </a:rPr>
              <a:t>Type</a:t>
            </a:r>
            <a:r>
              <a:rPr sz="350" b="1" spc="1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b="1" spc="-10" dirty="0">
                <a:solidFill>
                  <a:srgbClr val="1F1F1F"/>
                </a:solidFill>
                <a:latin typeface="Trebuchet MS"/>
                <a:cs typeface="Trebuchet MS"/>
              </a:rPr>
              <a:t>Through</a:t>
            </a:r>
            <a:r>
              <a:rPr sz="350" b="1" spc="50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b="1" dirty="0">
                <a:solidFill>
                  <a:srgbClr val="1F1F1F"/>
                </a:solidFill>
                <a:latin typeface="Trebuchet MS"/>
                <a:cs typeface="Trebuchet MS"/>
              </a:rPr>
              <a:t>Transfer</a:t>
            </a:r>
            <a:r>
              <a:rPr sz="350" b="1" spc="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b="1" dirty="0">
                <a:solidFill>
                  <a:srgbClr val="1F1F1F"/>
                </a:solidFill>
                <a:latin typeface="Trebuchet MS"/>
                <a:cs typeface="Trebuchet MS"/>
              </a:rPr>
              <a:t>Learning</a:t>
            </a:r>
            <a:r>
              <a:rPr sz="350" b="1" spc="2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b="1" spc="-50" dirty="0">
                <a:solidFill>
                  <a:srgbClr val="1F1F1F"/>
                </a:solidFill>
                <a:latin typeface="Trebuchet MS"/>
                <a:cs typeface="Trebuchet MS"/>
              </a:rPr>
              <a:t>?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702558" y="732752"/>
            <a:ext cx="4190365" cy="7183120"/>
            <a:chOff x="6702558" y="732752"/>
            <a:chExt cx="4190365" cy="7183120"/>
          </a:xfrm>
        </p:grpSpPr>
        <p:sp>
          <p:nvSpPr>
            <p:cNvPr id="69" name="object 69"/>
            <p:cNvSpPr/>
            <p:nvPr/>
          </p:nvSpPr>
          <p:spPr>
            <a:xfrm>
              <a:off x="6702653" y="732863"/>
              <a:ext cx="4190365" cy="7182484"/>
            </a:xfrm>
            <a:custGeom>
              <a:avLst/>
              <a:gdLst/>
              <a:ahLst/>
              <a:cxnLst/>
              <a:rect l="l" t="t" r="r" b="b"/>
              <a:pathLst>
                <a:path w="4190365" h="7182484">
                  <a:moveTo>
                    <a:pt x="4189971" y="7181062"/>
                  </a:moveTo>
                  <a:lnTo>
                    <a:pt x="0" y="7181062"/>
                  </a:lnTo>
                  <a:lnTo>
                    <a:pt x="0" y="7182396"/>
                  </a:lnTo>
                  <a:lnTo>
                    <a:pt x="4189971" y="7182396"/>
                  </a:lnTo>
                  <a:lnTo>
                    <a:pt x="4189971" y="7181062"/>
                  </a:lnTo>
                  <a:close/>
                </a:path>
                <a:path w="4190365" h="7182484">
                  <a:moveTo>
                    <a:pt x="4189971" y="0"/>
                  </a:moveTo>
                  <a:lnTo>
                    <a:pt x="0" y="0"/>
                  </a:lnTo>
                  <a:lnTo>
                    <a:pt x="0" y="5983694"/>
                  </a:lnTo>
                  <a:lnTo>
                    <a:pt x="4189971" y="5983694"/>
                  </a:lnTo>
                  <a:lnTo>
                    <a:pt x="4189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04463" y="734657"/>
              <a:ext cx="4186554" cy="7179309"/>
            </a:xfrm>
            <a:custGeom>
              <a:avLst/>
              <a:gdLst/>
              <a:ahLst/>
              <a:cxnLst/>
              <a:rect l="l" t="t" r="r" b="b"/>
              <a:pathLst>
                <a:path w="4186554" h="7179309">
                  <a:moveTo>
                    <a:pt x="0" y="0"/>
                  </a:moveTo>
                  <a:lnTo>
                    <a:pt x="4186366" y="0"/>
                  </a:lnTo>
                  <a:lnTo>
                    <a:pt x="4186366" y="7178801"/>
                  </a:lnTo>
                  <a:lnTo>
                    <a:pt x="0" y="7178801"/>
                  </a:lnTo>
                  <a:lnTo>
                    <a:pt x="0" y="0"/>
                  </a:lnTo>
                  <a:close/>
                </a:path>
              </a:pathLst>
            </a:custGeom>
            <a:ln w="35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28009" y="1960046"/>
              <a:ext cx="3590925" cy="15240"/>
            </a:xfrm>
            <a:custGeom>
              <a:avLst/>
              <a:gdLst/>
              <a:ahLst/>
              <a:cxnLst/>
              <a:rect l="l" t="t" r="r" b="b"/>
              <a:pathLst>
                <a:path w="3590925" h="15239">
                  <a:moveTo>
                    <a:pt x="0" y="0"/>
                  </a:moveTo>
                  <a:lnTo>
                    <a:pt x="3590910" y="0"/>
                  </a:lnTo>
                  <a:lnTo>
                    <a:pt x="3590910" y="14962"/>
                  </a:lnTo>
                  <a:lnTo>
                    <a:pt x="0" y="14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903350" y="1116794"/>
            <a:ext cx="1216025" cy="39878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700" b="1" spc="-10" dirty="0">
                <a:latin typeface="Trebuchet MS"/>
                <a:cs typeface="Trebuchet MS"/>
              </a:rPr>
              <a:t>Brainstorm</a:t>
            </a:r>
            <a:endParaRPr sz="700">
              <a:latin typeface="Trebuchet MS"/>
              <a:cs typeface="Trebuchet MS"/>
            </a:endParaRPr>
          </a:p>
          <a:p>
            <a:pPr marL="18415" marR="5080">
              <a:lnSpc>
                <a:spcPct val="107600"/>
              </a:lnSpc>
              <a:spcBef>
                <a:spcPts val="335"/>
              </a:spcBef>
            </a:pPr>
            <a:r>
              <a:rPr sz="500" spc="-10" dirty="0">
                <a:latin typeface="Trebuchet MS"/>
                <a:cs typeface="Trebuchet MS"/>
              </a:rPr>
              <a:t>Write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down</a:t>
            </a:r>
            <a:r>
              <a:rPr sz="500" spc="3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any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ideas</a:t>
            </a:r>
            <a:r>
              <a:rPr sz="500" spc="35" dirty="0">
                <a:latin typeface="Trebuchet MS"/>
                <a:cs typeface="Trebuchet MS"/>
              </a:rPr>
              <a:t> </a:t>
            </a:r>
            <a:r>
              <a:rPr sz="500" spc="-20" dirty="0">
                <a:latin typeface="Trebuchet MS"/>
                <a:cs typeface="Trebuchet MS"/>
              </a:rPr>
              <a:t>that</a:t>
            </a:r>
            <a:r>
              <a:rPr sz="500" spc="3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come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to</a:t>
            </a:r>
            <a:r>
              <a:rPr sz="500" spc="35" dirty="0">
                <a:latin typeface="Trebuchet MS"/>
                <a:cs typeface="Trebuchet MS"/>
              </a:rPr>
              <a:t> </a:t>
            </a:r>
            <a:r>
              <a:rPr sz="500" spc="-20" dirty="0">
                <a:latin typeface="Trebuchet MS"/>
                <a:cs typeface="Trebuchet MS"/>
              </a:rPr>
              <a:t>mind</a:t>
            </a:r>
            <a:r>
              <a:rPr sz="500" spc="500" dirty="0">
                <a:latin typeface="Trebuchet MS"/>
                <a:cs typeface="Trebuchet MS"/>
              </a:rPr>
              <a:t> </a:t>
            </a:r>
            <a:r>
              <a:rPr sz="500" spc="-20" dirty="0">
                <a:latin typeface="Trebuchet MS"/>
                <a:cs typeface="Trebuchet MS"/>
              </a:rPr>
              <a:t>that</a:t>
            </a:r>
            <a:r>
              <a:rPr sz="500" spc="6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address</a:t>
            </a:r>
            <a:r>
              <a:rPr sz="500" spc="6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your</a:t>
            </a:r>
            <a:r>
              <a:rPr sz="500" spc="6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problem</a:t>
            </a:r>
            <a:r>
              <a:rPr sz="500" spc="65" dirty="0">
                <a:latin typeface="Trebuchet MS"/>
                <a:cs typeface="Trebuchet MS"/>
              </a:rPr>
              <a:t> </a:t>
            </a:r>
            <a:r>
              <a:rPr sz="500" spc="-10" dirty="0">
                <a:latin typeface="Trebuchet MS"/>
                <a:cs typeface="Trebuchet MS"/>
              </a:rPr>
              <a:t>statement.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988744" y="1597294"/>
            <a:ext cx="312420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b="1" spc="-35" dirty="0">
                <a:solidFill>
                  <a:srgbClr val="2589A7"/>
                </a:solidFill>
                <a:latin typeface="Trebuchet MS"/>
                <a:cs typeface="Trebuchet MS"/>
              </a:rPr>
              <a:t>10</a:t>
            </a:r>
            <a:r>
              <a:rPr sz="450" b="1" spc="-5" dirty="0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sz="450" b="1" spc="-10" dirty="0">
                <a:solidFill>
                  <a:srgbClr val="2589A7"/>
                </a:solidFill>
                <a:latin typeface="Trebuchet MS"/>
                <a:cs typeface="Trebuchet MS"/>
              </a:rPr>
              <a:t>minutes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916051" y="1015022"/>
            <a:ext cx="113030" cy="666115"/>
            <a:chOff x="6916051" y="1015022"/>
            <a:chExt cx="113030" cy="666115"/>
          </a:xfrm>
        </p:grpSpPr>
        <p:sp>
          <p:nvSpPr>
            <p:cNvPr id="75" name="object 75"/>
            <p:cNvSpPr/>
            <p:nvPr/>
          </p:nvSpPr>
          <p:spPr>
            <a:xfrm>
              <a:off x="6925983" y="1621469"/>
              <a:ext cx="53340" cy="59690"/>
            </a:xfrm>
            <a:custGeom>
              <a:avLst/>
              <a:gdLst/>
              <a:ahLst/>
              <a:cxnLst/>
              <a:rect l="l" t="t" r="r" b="b"/>
              <a:pathLst>
                <a:path w="53340" h="59689">
                  <a:moveTo>
                    <a:pt x="29578" y="18719"/>
                  </a:moveTo>
                  <a:lnTo>
                    <a:pt x="28219" y="17348"/>
                  </a:lnTo>
                  <a:lnTo>
                    <a:pt x="26530" y="17348"/>
                  </a:lnTo>
                  <a:lnTo>
                    <a:pt x="24841" y="17348"/>
                  </a:lnTo>
                  <a:lnTo>
                    <a:pt x="23469" y="18719"/>
                  </a:lnTo>
                  <a:lnTo>
                    <a:pt x="23469" y="35369"/>
                  </a:lnTo>
                  <a:lnTo>
                    <a:pt x="24841" y="36741"/>
                  </a:lnTo>
                  <a:lnTo>
                    <a:pt x="28219" y="36741"/>
                  </a:lnTo>
                  <a:lnTo>
                    <a:pt x="29578" y="35369"/>
                  </a:lnTo>
                  <a:lnTo>
                    <a:pt x="29578" y="18719"/>
                  </a:lnTo>
                  <a:close/>
                </a:path>
                <a:path w="53340" h="59689">
                  <a:moveTo>
                    <a:pt x="53060" y="26111"/>
                  </a:moveTo>
                  <a:lnTo>
                    <a:pt x="50685" y="20129"/>
                  </a:lnTo>
                  <a:lnTo>
                    <a:pt x="47053" y="15862"/>
                  </a:lnTo>
                  <a:lnTo>
                    <a:pt x="47053" y="32651"/>
                  </a:lnTo>
                  <a:lnTo>
                    <a:pt x="45440" y="40652"/>
                  </a:lnTo>
                  <a:lnTo>
                    <a:pt x="41046" y="47180"/>
                  </a:lnTo>
                  <a:lnTo>
                    <a:pt x="34518" y="51574"/>
                  </a:lnTo>
                  <a:lnTo>
                    <a:pt x="26530" y="53187"/>
                  </a:lnTo>
                  <a:lnTo>
                    <a:pt x="18529" y="51574"/>
                  </a:lnTo>
                  <a:lnTo>
                    <a:pt x="12001" y="47180"/>
                  </a:lnTo>
                  <a:lnTo>
                    <a:pt x="7607" y="40652"/>
                  </a:lnTo>
                  <a:lnTo>
                    <a:pt x="5994" y="32651"/>
                  </a:lnTo>
                  <a:lnTo>
                    <a:pt x="7607" y="24663"/>
                  </a:lnTo>
                  <a:lnTo>
                    <a:pt x="12001" y="18135"/>
                  </a:lnTo>
                  <a:lnTo>
                    <a:pt x="18529" y="13728"/>
                  </a:lnTo>
                  <a:lnTo>
                    <a:pt x="26530" y="12115"/>
                  </a:lnTo>
                  <a:lnTo>
                    <a:pt x="34518" y="13728"/>
                  </a:lnTo>
                  <a:lnTo>
                    <a:pt x="41046" y="18135"/>
                  </a:lnTo>
                  <a:lnTo>
                    <a:pt x="45440" y="24663"/>
                  </a:lnTo>
                  <a:lnTo>
                    <a:pt x="47053" y="32651"/>
                  </a:lnTo>
                  <a:lnTo>
                    <a:pt x="47053" y="15862"/>
                  </a:lnTo>
                  <a:lnTo>
                    <a:pt x="46761" y="15506"/>
                  </a:lnTo>
                  <a:lnTo>
                    <a:pt x="47917" y="14046"/>
                  </a:lnTo>
                  <a:lnTo>
                    <a:pt x="47879" y="13728"/>
                  </a:lnTo>
                  <a:lnTo>
                    <a:pt x="47675" y="12115"/>
                  </a:lnTo>
                  <a:lnTo>
                    <a:pt x="43815" y="9118"/>
                  </a:lnTo>
                  <a:lnTo>
                    <a:pt x="41783" y="7543"/>
                  </a:lnTo>
                  <a:lnTo>
                    <a:pt x="40055" y="7543"/>
                  </a:lnTo>
                  <a:lnTo>
                    <a:pt x="38823" y="9118"/>
                  </a:lnTo>
                  <a:lnTo>
                    <a:pt x="35750" y="7543"/>
                  </a:lnTo>
                  <a:lnTo>
                    <a:pt x="35598" y="7543"/>
                  </a:lnTo>
                  <a:lnTo>
                    <a:pt x="32867" y="6680"/>
                  </a:lnTo>
                  <a:lnTo>
                    <a:pt x="29565" y="6299"/>
                  </a:lnTo>
                  <a:lnTo>
                    <a:pt x="29591" y="4089"/>
                  </a:lnTo>
                  <a:lnTo>
                    <a:pt x="31737" y="4089"/>
                  </a:lnTo>
                  <a:lnTo>
                    <a:pt x="32651" y="3175"/>
                  </a:lnTo>
                  <a:lnTo>
                    <a:pt x="32651" y="914"/>
                  </a:lnTo>
                  <a:lnTo>
                    <a:pt x="31737" y="0"/>
                  </a:lnTo>
                  <a:lnTo>
                    <a:pt x="21323" y="0"/>
                  </a:lnTo>
                  <a:lnTo>
                    <a:pt x="20408" y="914"/>
                  </a:lnTo>
                  <a:lnTo>
                    <a:pt x="20408" y="3175"/>
                  </a:lnTo>
                  <a:lnTo>
                    <a:pt x="21323" y="4089"/>
                  </a:lnTo>
                  <a:lnTo>
                    <a:pt x="23469" y="4089"/>
                  </a:lnTo>
                  <a:lnTo>
                    <a:pt x="23495" y="6299"/>
                  </a:lnTo>
                  <a:lnTo>
                    <a:pt x="14312" y="9118"/>
                  </a:lnTo>
                  <a:lnTo>
                    <a:pt x="6781" y="14935"/>
                  </a:lnTo>
                  <a:lnTo>
                    <a:pt x="1803" y="22999"/>
                  </a:lnTo>
                  <a:lnTo>
                    <a:pt x="0" y="32651"/>
                  </a:lnTo>
                  <a:lnTo>
                    <a:pt x="2082" y="42976"/>
                  </a:lnTo>
                  <a:lnTo>
                    <a:pt x="7772" y="51409"/>
                  </a:lnTo>
                  <a:lnTo>
                    <a:pt x="16205" y="57099"/>
                  </a:lnTo>
                  <a:lnTo>
                    <a:pt x="26530" y="59182"/>
                  </a:lnTo>
                  <a:lnTo>
                    <a:pt x="36855" y="57099"/>
                  </a:lnTo>
                  <a:lnTo>
                    <a:pt x="42646" y="53187"/>
                  </a:lnTo>
                  <a:lnTo>
                    <a:pt x="45288" y="51409"/>
                  </a:lnTo>
                  <a:lnTo>
                    <a:pt x="50965" y="42976"/>
                  </a:lnTo>
                  <a:lnTo>
                    <a:pt x="53060" y="32651"/>
                  </a:lnTo>
                  <a:lnTo>
                    <a:pt x="53060" y="26111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16051" y="1015022"/>
              <a:ext cx="112642" cy="112642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6942406" y="1020399"/>
            <a:ext cx="6032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b="1" spc="-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706138" y="1308281"/>
            <a:ext cx="4183379" cy="6605905"/>
            <a:chOff x="6706138" y="1308281"/>
            <a:chExt cx="4183379" cy="6605905"/>
          </a:xfrm>
        </p:grpSpPr>
        <p:sp>
          <p:nvSpPr>
            <p:cNvPr id="79" name="object 79"/>
            <p:cNvSpPr/>
            <p:nvPr/>
          </p:nvSpPr>
          <p:spPr>
            <a:xfrm>
              <a:off x="6706138" y="6716546"/>
              <a:ext cx="4183379" cy="1197610"/>
            </a:xfrm>
            <a:custGeom>
              <a:avLst/>
              <a:gdLst/>
              <a:ahLst/>
              <a:cxnLst/>
              <a:rect l="l" t="t" r="r" b="b"/>
              <a:pathLst>
                <a:path w="4183379" h="1197609">
                  <a:moveTo>
                    <a:pt x="0" y="0"/>
                  </a:moveTo>
                  <a:lnTo>
                    <a:pt x="4182894" y="0"/>
                  </a:lnTo>
                  <a:lnTo>
                    <a:pt x="4182894" y="1197373"/>
                  </a:lnTo>
                  <a:lnTo>
                    <a:pt x="0" y="1197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772298" y="7305926"/>
              <a:ext cx="65405" cy="60960"/>
            </a:xfrm>
            <a:custGeom>
              <a:avLst/>
              <a:gdLst/>
              <a:ahLst/>
              <a:cxnLst/>
              <a:rect l="l" t="t" r="r" b="b"/>
              <a:pathLst>
                <a:path w="65404" h="60959">
                  <a:moveTo>
                    <a:pt x="65303" y="28956"/>
                  </a:moveTo>
                  <a:lnTo>
                    <a:pt x="64617" y="27292"/>
                  </a:lnTo>
                  <a:lnTo>
                    <a:pt x="37338" y="0"/>
                  </a:lnTo>
                  <a:lnTo>
                    <a:pt x="33197" y="0"/>
                  </a:lnTo>
                  <a:lnTo>
                    <a:pt x="28092" y="5105"/>
                  </a:lnTo>
                  <a:lnTo>
                    <a:pt x="28092" y="9245"/>
                  </a:lnTo>
                  <a:lnTo>
                    <a:pt x="43002" y="24155"/>
                  </a:lnTo>
                  <a:lnTo>
                    <a:pt x="2895" y="24155"/>
                  </a:lnTo>
                  <a:lnTo>
                    <a:pt x="0" y="27076"/>
                  </a:lnTo>
                  <a:lnTo>
                    <a:pt x="0" y="34290"/>
                  </a:lnTo>
                  <a:lnTo>
                    <a:pt x="2895" y="37223"/>
                  </a:lnTo>
                  <a:lnTo>
                    <a:pt x="43002" y="37223"/>
                  </a:lnTo>
                  <a:lnTo>
                    <a:pt x="28092" y="52133"/>
                  </a:lnTo>
                  <a:lnTo>
                    <a:pt x="28092" y="56261"/>
                  </a:lnTo>
                  <a:lnTo>
                    <a:pt x="31927" y="60096"/>
                  </a:lnTo>
                  <a:lnTo>
                    <a:pt x="33591" y="60731"/>
                  </a:lnTo>
                  <a:lnTo>
                    <a:pt x="35267" y="60731"/>
                  </a:lnTo>
                  <a:lnTo>
                    <a:pt x="36931" y="60731"/>
                  </a:lnTo>
                  <a:lnTo>
                    <a:pt x="38608" y="60096"/>
                  </a:lnTo>
                  <a:lnTo>
                    <a:pt x="64617" y="34074"/>
                  </a:lnTo>
                  <a:lnTo>
                    <a:pt x="65303" y="32423"/>
                  </a:lnTo>
                  <a:lnTo>
                    <a:pt x="65303" y="28956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968958" y="7001671"/>
              <a:ext cx="734695" cy="734695"/>
            </a:xfrm>
            <a:custGeom>
              <a:avLst/>
              <a:gdLst/>
              <a:ahLst/>
              <a:cxnLst/>
              <a:rect l="l" t="t" r="r" b="b"/>
              <a:pathLst>
                <a:path w="734695" h="734695">
                  <a:moveTo>
                    <a:pt x="629590" y="734522"/>
                  </a:moveTo>
                  <a:lnTo>
                    <a:pt x="104931" y="734522"/>
                  </a:lnTo>
                  <a:lnTo>
                    <a:pt x="64129" y="726262"/>
                  </a:lnTo>
                  <a:lnTo>
                    <a:pt x="30770" y="703751"/>
                  </a:lnTo>
                  <a:lnTo>
                    <a:pt x="8259" y="670393"/>
                  </a:lnTo>
                  <a:lnTo>
                    <a:pt x="0" y="629590"/>
                  </a:lnTo>
                  <a:lnTo>
                    <a:pt x="0" y="104931"/>
                  </a:lnTo>
                  <a:lnTo>
                    <a:pt x="8259" y="64129"/>
                  </a:lnTo>
                  <a:lnTo>
                    <a:pt x="30770" y="30770"/>
                  </a:lnTo>
                  <a:lnTo>
                    <a:pt x="64129" y="8259"/>
                  </a:lnTo>
                  <a:lnTo>
                    <a:pt x="104931" y="0"/>
                  </a:lnTo>
                  <a:lnTo>
                    <a:pt x="629590" y="0"/>
                  </a:lnTo>
                  <a:lnTo>
                    <a:pt x="670393" y="8259"/>
                  </a:lnTo>
                  <a:lnTo>
                    <a:pt x="703751" y="30770"/>
                  </a:lnTo>
                  <a:lnTo>
                    <a:pt x="726262" y="64129"/>
                  </a:lnTo>
                  <a:lnTo>
                    <a:pt x="734522" y="104931"/>
                  </a:lnTo>
                  <a:lnTo>
                    <a:pt x="734522" y="629590"/>
                  </a:lnTo>
                  <a:lnTo>
                    <a:pt x="726262" y="670393"/>
                  </a:lnTo>
                  <a:lnTo>
                    <a:pt x="703751" y="703751"/>
                  </a:lnTo>
                  <a:lnTo>
                    <a:pt x="670393" y="726262"/>
                  </a:lnTo>
                  <a:lnTo>
                    <a:pt x="629590" y="734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939502" y="6967093"/>
              <a:ext cx="734695" cy="734695"/>
            </a:xfrm>
            <a:custGeom>
              <a:avLst/>
              <a:gdLst/>
              <a:ahLst/>
              <a:cxnLst/>
              <a:rect l="l" t="t" r="r" b="b"/>
              <a:pathLst>
                <a:path w="734695" h="734695">
                  <a:moveTo>
                    <a:pt x="629590" y="734522"/>
                  </a:moveTo>
                  <a:lnTo>
                    <a:pt x="104931" y="734522"/>
                  </a:lnTo>
                  <a:lnTo>
                    <a:pt x="64129" y="726262"/>
                  </a:lnTo>
                  <a:lnTo>
                    <a:pt x="30770" y="703751"/>
                  </a:lnTo>
                  <a:lnTo>
                    <a:pt x="8259" y="670393"/>
                  </a:lnTo>
                  <a:lnTo>
                    <a:pt x="0" y="629590"/>
                  </a:lnTo>
                  <a:lnTo>
                    <a:pt x="0" y="104931"/>
                  </a:lnTo>
                  <a:lnTo>
                    <a:pt x="8259" y="64129"/>
                  </a:lnTo>
                  <a:lnTo>
                    <a:pt x="30770" y="30770"/>
                  </a:lnTo>
                  <a:lnTo>
                    <a:pt x="64129" y="8259"/>
                  </a:lnTo>
                  <a:lnTo>
                    <a:pt x="104931" y="0"/>
                  </a:lnTo>
                  <a:lnTo>
                    <a:pt x="629590" y="0"/>
                  </a:lnTo>
                  <a:lnTo>
                    <a:pt x="670393" y="8259"/>
                  </a:lnTo>
                  <a:lnTo>
                    <a:pt x="703751" y="30770"/>
                  </a:lnTo>
                  <a:lnTo>
                    <a:pt x="726262" y="64129"/>
                  </a:lnTo>
                  <a:lnTo>
                    <a:pt x="734522" y="104931"/>
                  </a:lnTo>
                  <a:lnTo>
                    <a:pt x="734522" y="629590"/>
                  </a:lnTo>
                  <a:lnTo>
                    <a:pt x="726262" y="670393"/>
                  </a:lnTo>
                  <a:lnTo>
                    <a:pt x="703751" y="703751"/>
                  </a:lnTo>
                  <a:lnTo>
                    <a:pt x="670393" y="726262"/>
                  </a:lnTo>
                  <a:lnTo>
                    <a:pt x="629590" y="7345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961367" y="7001490"/>
              <a:ext cx="734695" cy="734695"/>
            </a:xfrm>
            <a:custGeom>
              <a:avLst/>
              <a:gdLst/>
              <a:ahLst/>
              <a:cxnLst/>
              <a:rect l="l" t="t" r="r" b="b"/>
              <a:pathLst>
                <a:path w="734695" h="734695">
                  <a:moveTo>
                    <a:pt x="629590" y="734522"/>
                  </a:moveTo>
                  <a:lnTo>
                    <a:pt x="104931" y="734522"/>
                  </a:lnTo>
                  <a:lnTo>
                    <a:pt x="64129" y="726262"/>
                  </a:lnTo>
                  <a:lnTo>
                    <a:pt x="30770" y="703751"/>
                  </a:lnTo>
                  <a:lnTo>
                    <a:pt x="8259" y="670393"/>
                  </a:lnTo>
                  <a:lnTo>
                    <a:pt x="0" y="629590"/>
                  </a:lnTo>
                  <a:lnTo>
                    <a:pt x="0" y="104931"/>
                  </a:lnTo>
                  <a:lnTo>
                    <a:pt x="8259" y="64129"/>
                  </a:lnTo>
                  <a:lnTo>
                    <a:pt x="30770" y="30770"/>
                  </a:lnTo>
                  <a:lnTo>
                    <a:pt x="64129" y="8259"/>
                  </a:lnTo>
                  <a:lnTo>
                    <a:pt x="104931" y="0"/>
                  </a:lnTo>
                  <a:lnTo>
                    <a:pt x="629590" y="0"/>
                  </a:lnTo>
                  <a:lnTo>
                    <a:pt x="670393" y="8259"/>
                  </a:lnTo>
                  <a:lnTo>
                    <a:pt x="703751" y="30770"/>
                  </a:lnTo>
                  <a:lnTo>
                    <a:pt x="726262" y="64129"/>
                  </a:lnTo>
                  <a:lnTo>
                    <a:pt x="734522" y="104931"/>
                  </a:lnTo>
                  <a:lnTo>
                    <a:pt x="734522" y="629590"/>
                  </a:lnTo>
                  <a:lnTo>
                    <a:pt x="726262" y="670393"/>
                  </a:lnTo>
                  <a:lnTo>
                    <a:pt x="703751" y="703751"/>
                  </a:lnTo>
                  <a:lnTo>
                    <a:pt x="670393" y="726262"/>
                  </a:lnTo>
                  <a:lnTo>
                    <a:pt x="629590" y="734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931909" y="6966912"/>
              <a:ext cx="734695" cy="734695"/>
            </a:xfrm>
            <a:custGeom>
              <a:avLst/>
              <a:gdLst/>
              <a:ahLst/>
              <a:cxnLst/>
              <a:rect l="l" t="t" r="r" b="b"/>
              <a:pathLst>
                <a:path w="734695" h="734695">
                  <a:moveTo>
                    <a:pt x="629590" y="734522"/>
                  </a:moveTo>
                  <a:lnTo>
                    <a:pt x="104931" y="734522"/>
                  </a:lnTo>
                  <a:lnTo>
                    <a:pt x="64129" y="726262"/>
                  </a:lnTo>
                  <a:lnTo>
                    <a:pt x="30770" y="703751"/>
                  </a:lnTo>
                  <a:lnTo>
                    <a:pt x="8259" y="670393"/>
                  </a:lnTo>
                  <a:lnTo>
                    <a:pt x="0" y="629590"/>
                  </a:lnTo>
                  <a:lnTo>
                    <a:pt x="0" y="104931"/>
                  </a:lnTo>
                  <a:lnTo>
                    <a:pt x="8259" y="64129"/>
                  </a:lnTo>
                  <a:lnTo>
                    <a:pt x="30770" y="30770"/>
                  </a:lnTo>
                  <a:lnTo>
                    <a:pt x="64129" y="8259"/>
                  </a:lnTo>
                  <a:lnTo>
                    <a:pt x="104931" y="0"/>
                  </a:lnTo>
                  <a:lnTo>
                    <a:pt x="629590" y="0"/>
                  </a:lnTo>
                  <a:lnTo>
                    <a:pt x="670393" y="8259"/>
                  </a:lnTo>
                  <a:lnTo>
                    <a:pt x="703751" y="30770"/>
                  </a:lnTo>
                  <a:lnTo>
                    <a:pt x="726262" y="64129"/>
                  </a:lnTo>
                  <a:lnTo>
                    <a:pt x="734522" y="104931"/>
                  </a:lnTo>
                  <a:lnTo>
                    <a:pt x="734522" y="629590"/>
                  </a:lnTo>
                  <a:lnTo>
                    <a:pt x="726262" y="670393"/>
                  </a:lnTo>
                  <a:lnTo>
                    <a:pt x="703751" y="703751"/>
                  </a:lnTo>
                  <a:lnTo>
                    <a:pt x="670393" y="726262"/>
                  </a:lnTo>
                  <a:lnTo>
                    <a:pt x="629590" y="7345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28456" y="7083626"/>
              <a:ext cx="556616" cy="366588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17121" y="7079137"/>
              <a:ext cx="564097" cy="371077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9810098" y="1308281"/>
              <a:ext cx="759460" cy="391160"/>
            </a:xfrm>
            <a:custGeom>
              <a:avLst/>
              <a:gdLst/>
              <a:ahLst/>
              <a:cxnLst/>
              <a:rect l="l" t="t" r="r" b="b"/>
              <a:pathLst>
                <a:path w="759459" h="391160">
                  <a:moveTo>
                    <a:pt x="0" y="0"/>
                  </a:moveTo>
                  <a:lnTo>
                    <a:pt x="759174" y="0"/>
                  </a:lnTo>
                  <a:lnTo>
                    <a:pt x="759174" y="390542"/>
                  </a:lnTo>
                  <a:lnTo>
                    <a:pt x="0" y="390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51260" y="1699119"/>
              <a:ext cx="90865" cy="90865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9810098" y="1308281"/>
            <a:ext cx="759460" cy="3911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endParaRPr sz="35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</a:pPr>
            <a:r>
              <a:rPr sz="350" b="1" spc="-25" dirty="0">
                <a:latin typeface="Trebuchet MS"/>
                <a:cs typeface="Trebuchet MS"/>
              </a:rPr>
              <a:t>TIP</a:t>
            </a:r>
            <a:endParaRPr sz="350">
              <a:latin typeface="Trebuchet MS"/>
              <a:cs typeface="Trebuchet MS"/>
            </a:endParaRPr>
          </a:p>
          <a:p>
            <a:pPr marL="68580" marR="88900">
              <a:lnSpc>
                <a:spcPct val="108100"/>
              </a:lnSpc>
              <a:spcBef>
                <a:spcPts val="204"/>
              </a:spcBef>
            </a:pP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You</a:t>
            </a:r>
            <a:r>
              <a:rPr sz="350" spc="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can</a:t>
            </a:r>
            <a:r>
              <a:rPr sz="350" spc="2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select</a:t>
            </a:r>
            <a:r>
              <a:rPr sz="350" spc="2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a</a:t>
            </a:r>
            <a:r>
              <a:rPr sz="350" spc="2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sticky</a:t>
            </a:r>
            <a:r>
              <a:rPr sz="350" spc="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spc="-20" dirty="0">
                <a:solidFill>
                  <a:srgbClr val="393939"/>
                </a:solidFill>
                <a:latin typeface="Trebuchet MS"/>
                <a:cs typeface="Trebuchet MS"/>
              </a:rPr>
              <a:t>note</a:t>
            </a:r>
            <a:r>
              <a:rPr sz="350" spc="50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and</a:t>
            </a:r>
            <a:r>
              <a:rPr sz="350" spc="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393939"/>
                </a:solidFill>
                <a:latin typeface="Trebuchet MS"/>
                <a:cs typeface="Trebuchet MS"/>
              </a:rPr>
              <a:t>hit</a:t>
            </a:r>
            <a:r>
              <a:rPr sz="350" spc="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the</a:t>
            </a:r>
            <a:r>
              <a:rPr sz="350" spc="1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pencil</a:t>
            </a:r>
            <a:r>
              <a:rPr sz="350" spc="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[switch</a:t>
            </a:r>
            <a:r>
              <a:rPr sz="350" spc="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spc="-25" dirty="0">
                <a:solidFill>
                  <a:srgbClr val="393939"/>
                </a:solidFill>
                <a:latin typeface="Trebuchet MS"/>
                <a:cs typeface="Trebuchet MS"/>
              </a:rPr>
              <a:t>to</a:t>
            </a:r>
            <a:r>
              <a:rPr sz="350" spc="50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sketch]</a:t>
            </a:r>
            <a:r>
              <a:rPr sz="350" spc="1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icon</a:t>
            </a:r>
            <a:r>
              <a:rPr sz="350" spc="1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to</a:t>
            </a:r>
            <a:r>
              <a:rPr sz="350" spc="1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393939"/>
                </a:solidFill>
                <a:latin typeface="Trebuchet MS"/>
                <a:cs typeface="Trebuchet MS"/>
              </a:rPr>
              <a:t>start</a:t>
            </a:r>
            <a:r>
              <a:rPr sz="350" spc="1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393939"/>
                </a:solidFill>
                <a:latin typeface="Trebuchet MS"/>
                <a:cs typeface="Trebuchet MS"/>
              </a:rPr>
              <a:t>drawing!</a:t>
            </a:r>
            <a:endParaRPr sz="350">
              <a:latin typeface="Trebuchet MS"/>
              <a:cs typeface="Trebuchet MS"/>
            </a:endParaRPr>
          </a:p>
        </p:txBody>
      </p:sp>
      <p:pic>
        <p:nvPicPr>
          <p:cNvPr id="90" name="object 9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447911" y="1362948"/>
            <a:ext cx="63685" cy="68462"/>
          </a:xfrm>
          <a:prstGeom prst="rect">
            <a:avLst/>
          </a:prstGeom>
        </p:spPr>
      </p:pic>
      <p:sp>
        <p:nvSpPr>
          <p:cNvPr id="91" name="object 91"/>
          <p:cNvSpPr txBox="1"/>
          <p:nvPr/>
        </p:nvSpPr>
        <p:spPr>
          <a:xfrm>
            <a:off x="7887227" y="2167867"/>
            <a:ext cx="241300" cy="90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b="1" dirty="0">
                <a:latin typeface="Trebuchet MS"/>
                <a:cs typeface="Trebuchet MS"/>
              </a:rPr>
              <a:t>Person</a:t>
            </a:r>
            <a:r>
              <a:rPr sz="400" b="1" spc="30" dirty="0">
                <a:latin typeface="Trebuchet MS"/>
                <a:cs typeface="Trebuchet MS"/>
              </a:rPr>
              <a:t> </a:t>
            </a:r>
            <a:r>
              <a:rPr sz="400" b="1" spc="-50" dirty="0">
                <a:latin typeface="Trebuchet MS"/>
                <a:cs typeface="Trebuchet MS"/>
              </a:rPr>
              <a:t>2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914325" y="2280404"/>
            <a:ext cx="201930" cy="201930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endParaRPr sz="150">
              <a:latin typeface="Times New Roman"/>
              <a:cs typeface="Times New Roman"/>
            </a:endParaRPr>
          </a:p>
          <a:p>
            <a:pPr marL="9525" marR="6985" indent="-635" algn="ctr">
              <a:lnSpc>
                <a:spcPct val="107600"/>
              </a:lnSpc>
            </a:pPr>
            <a:r>
              <a:rPr sz="150" dirty="0">
                <a:latin typeface="Trebuchet MS"/>
                <a:cs typeface="Trebuchet MS"/>
              </a:rPr>
              <a:t>By</a:t>
            </a:r>
            <a:r>
              <a:rPr sz="150" spc="15" dirty="0">
                <a:latin typeface="Trebuchet MS"/>
                <a:cs typeface="Trebuchet MS"/>
              </a:rPr>
              <a:t> </a:t>
            </a:r>
            <a:r>
              <a:rPr sz="150" dirty="0">
                <a:latin typeface="Trebuchet MS"/>
                <a:cs typeface="Trebuchet MS"/>
              </a:rPr>
              <a:t>making</a:t>
            </a:r>
            <a:r>
              <a:rPr sz="150" spc="15" dirty="0">
                <a:latin typeface="Trebuchet MS"/>
                <a:cs typeface="Trebuchet MS"/>
              </a:rPr>
              <a:t> </a:t>
            </a:r>
            <a:r>
              <a:rPr sz="150" dirty="0">
                <a:latin typeface="Trebuchet MS"/>
                <a:cs typeface="Trebuchet MS"/>
              </a:rPr>
              <a:t>a</a:t>
            </a:r>
            <a:r>
              <a:rPr sz="150" spc="15" dirty="0">
                <a:latin typeface="Trebuchet MS"/>
                <a:cs typeface="Trebuchet MS"/>
              </a:rPr>
              <a:t> </a:t>
            </a:r>
            <a:r>
              <a:rPr sz="150" spc="-10" dirty="0">
                <a:latin typeface="Trebuchet MS"/>
                <a:cs typeface="Trebuchet MS"/>
              </a:rPr>
              <a:t>model</a:t>
            </a:r>
            <a:r>
              <a:rPr sz="150" spc="500" dirty="0">
                <a:latin typeface="Trebuchet MS"/>
                <a:cs typeface="Trebuchet MS"/>
              </a:rPr>
              <a:t> </a:t>
            </a:r>
            <a:r>
              <a:rPr sz="150" dirty="0">
                <a:latin typeface="Trebuchet MS"/>
                <a:cs typeface="Trebuchet MS"/>
              </a:rPr>
              <a:t>of</a:t>
            </a:r>
            <a:r>
              <a:rPr sz="150" spc="5" dirty="0">
                <a:latin typeface="Trebuchet MS"/>
                <a:cs typeface="Trebuchet MS"/>
              </a:rPr>
              <a:t> </a:t>
            </a:r>
            <a:r>
              <a:rPr sz="150" dirty="0">
                <a:latin typeface="Trebuchet MS"/>
                <a:cs typeface="Trebuchet MS"/>
              </a:rPr>
              <a:t>machine</a:t>
            </a:r>
            <a:r>
              <a:rPr sz="150" spc="10" dirty="0">
                <a:latin typeface="Trebuchet MS"/>
                <a:cs typeface="Trebuchet MS"/>
              </a:rPr>
              <a:t> </a:t>
            </a:r>
            <a:r>
              <a:rPr sz="150" spc="-10" dirty="0">
                <a:latin typeface="Trebuchet MS"/>
                <a:cs typeface="Trebuchet MS"/>
              </a:rPr>
              <a:t>learning</a:t>
            </a:r>
            <a:r>
              <a:rPr sz="150" spc="500" dirty="0">
                <a:latin typeface="Trebuchet MS"/>
                <a:cs typeface="Trebuchet MS"/>
              </a:rPr>
              <a:t> </a:t>
            </a:r>
            <a:r>
              <a:rPr sz="150" dirty="0">
                <a:latin typeface="Trebuchet MS"/>
                <a:cs typeface="Trebuchet MS"/>
              </a:rPr>
              <a:t>user </a:t>
            </a:r>
            <a:r>
              <a:rPr sz="150" spc="-10" dirty="0">
                <a:latin typeface="Trebuchet MS"/>
                <a:cs typeface="Trebuchet MS"/>
              </a:rPr>
              <a:t>uploads</a:t>
            </a:r>
            <a:r>
              <a:rPr sz="150" spc="500" dirty="0">
                <a:latin typeface="Trebuchet MS"/>
                <a:cs typeface="Trebuchet MS"/>
              </a:rPr>
              <a:t> </a:t>
            </a:r>
            <a:r>
              <a:rPr sz="150" spc="-10" dirty="0">
                <a:latin typeface="Trebuchet MS"/>
                <a:cs typeface="Trebuchet MS"/>
              </a:rPr>
              <a:t>different</a:t>
            </a:r>
            <a:r>
              <a:rPr sz="150" spc="45" dirty="0">
                <a:latin typeface="Trebuchet MS"/>
                <a:cs typeface="Trebuchet MS"/>
              </a:rPr>
              <a:t> </a:t>
            </a:r>
            <a:r>
              <a:rPr sz="150" dirty="0">
                <a:latin typeface="Trebuchet MS"/>
                <a:cs typeface="Trebuchet MS"/>
              </a:rPr>
              <a:t>images</a:t>
            </a:r>
            <a:r>
              <a:rPr sz="150" spc="50" dirty="0">
                <a:latin typeface="Trebuchet MS"/>
                <a:cs typeface="Trebuchet MS"/>
              </a:rPr>
              <a:t> </a:t>
            </a:r>
            <a:r>
              <a:rPr sz="150" spc="-25" dirty="0">
                <a:latin typeface="Trebuchet MS"/>
                <a:cs typeface="Trebuchet MS"/>
              </a:rPr>
              <a:t>of</a:t>
            </a:r>
            <a:r>
              <a:rPr sz="150" spc="500" dirty="0">
                <a:latin typeface="Trebuchet MS"/>
                <a:cs typeface="Trebuchet MS"/>
              </a:rPr>
              <a:t> </a:t>
            </a:r>
            <a:r>
              <a:rPr sz="150" spc="-10" dirty="0">
                <a:latin typeface="Trebuchet MS"/>
                <a:cs typeface="Trebuchet MS"/>
              </a:rPr>
              <a:t>different</a:t>
            </a:r>
            <a:r>
              <a:rPr sz="150" spc="25" dirty="0">
                <a:latin typeface="Trebuchet MS"/>
                <a:cs typeface="Trebuchet MS"/>
              </a:rPr>
              <a:t> </a:t>
            </a:r>
            <a:r>
              <a:rPr sz="150" dirty="0">
                <a:latin typeface="Trebuchet MS"/>
                <a:cs typeface="Trebuchet MS"/>
              </a:rPr>
              <a:t>rice</a:t>
            </a:r>
            <a:r>
              <a:rPr sz="150" spc="25" dirty="0">
                <a:latin typeface="Trebuchet MS"/>
                <a:cs typeface="Trebuchet MS"/>
              </a:rPr>
              <a:t> </a:t>
            </a:r>
            <a:r>
              <a:rPr sz="150" spc="-10" dirty="0">
                <a:latin typeface="Trebuchet MS"/>
                <a:cs typeface="Trebuchet MS"/>
              </a:rPr>
              <a:t>types.</a:t>
            </a:r>
            <a:endParaRPr sz="150">
              <a:latin typeface="Trebuchet MS"/>
              <a:cs typeface="Trebuchet MS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8378250" y="2280404"/>
            <a:ext cx="201930" cy="201930"/>
            <a:chOff x="8378250" y="2280404"/>
            <a:chExt cx="201930" cy="201930"/>
          </a:xfrm>
        </p:grpSpPr>
        <p:sp>
          <p:nvSpPr>
            <p:cNvPr id="94" name="object 94"/>
            <p:cNvSpPr/>
            <p:nvPr/>
          </p:nvSpPr>
          <p:spPr>
            <a:xfrm>
              <a:off x="8378250" y="2280404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405762" y="2317392"/>
              <a:ext cx="20955" cy="76200"/>
            </a:xfrm>
            <a:custGeom>
              <a:avLst/>
              <a:gdLst/>
              <a:ahLst/>
              <a:cxnLst/>
              <a:rect l="l" t="t" r="r" b="b"/>
              <a:pathLst>
                <a:path w="20954" h="76200">
                  <a:moveTo>
                    <a:pt x="5753" y="71424"/>
                  </a:moveTo>
                  <a:lnTo>
                    <a:pt x="4470" y="70142"/>
                  </a:lnTo>
                  <a:lnTo>
                    <a:pt x="1282" y="70142"/>
                  </a:lnTo>
                  <a:lnTo>
                    <a:pt x="0" y="71424"/>
                  </a:lnTo>
                  <a:lnTo>
                    <a:pt x="0" y="73012"/>
                  </a:lnTo>
                  <a:lnTo>
                    <a:pt x="0" y="74612"/>
                  </a:lnTo>
                  <a:lnTo>
                    <a:pt x="1282" y="75895"/>
                  </a:lnTo>
                  <a:lnTo>
                    <a:pt x="4470" y="75895"/>
                  </a:lnTo>
                  <a:lnTo>
                    <a:pt x="5753" y="74612"/>
                  </a:lnTo>
                  <a:lnTo>
                    <a:pt x="5753" y="71424"/>
                  </a:lnTo>
                  <a:close/>
                </a:path>
                <a:path w="20954" h="76200">
                  <a:moveTo>
                    <a:pt x="20891" y="1295"/>
                  </a:moveTo>
                  <a:lnTo>
                    <a:pt x="19608" y="0"/>
                  </a:lnTo>
                  <a:lnTo>
                    <a:pt x="16433" y="0"/>
                  </a:lnTo>
                  <a:lnTo>
                    <a:pt x="15138" y="1295"/>
                  </a:lnTo>
                  <a:lnTo>
                    <a:pt x="15138" y="2882"/>
                  </a:lnTo>
                  <a:lnTo>
                    <a:pt x="15138" y="4470"/>
                  </a:lnTo>
                  <a:lnTo>
                    <a:pt x="16433" y="5765"/>
                  </a:lnTo>
                  <a:lnTo>
                    <a:pt x="19608" y="5765"/>
                  </a:lnTo>
                  <a:lnTo>
                    <a:pt x="20891" y="4470"/>
                  </a:lnTo>
                  <a:lnTo>
                    <a:pt x="20891" y="12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8378251" y="2297203"/>
            <a:ext cx="201930" cy="165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8255" algn="ctr">
              <a:lnSpc>
                <a:spcPct val="113500"/>
              </a:lnSpc>
              <a:spcBef>
                <a:spcPts val="95"/>
              </a:spcBef>
            </a:pPr>
            <a:r>
              <a:rPr sz="100" dirty="0">
                <a:latin typeface="Trebuchet MS"/>
                <a:cs typeface="Trebuchet MS"/>
              </a:rPr>
              <a:t>Collect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images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of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different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rice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types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with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proper</a:t>
            </a:r>
            <a:r>
              <a:rPr sz="100" spc="5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labeling.</a:t>
            </a:r>
            <a:endParaRPr sz="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Trebuchet MS"/>
              <a:cs typeface="Trebuchet MS"/>
            </a:endParaRPr>
          </a:p>
          <a:p>
            <a:pPr marL="41275" marR="12065" algn="ctr">
              <a:lnSpc>
                <a:spcPct val="113500"/>
              </a:lnSpc>
              <a:spcBef>
                <a:spcPts val="5"/>
              </a:spcBef>
            </a:pPr>
            <a:r>
              <a:rPr sz="100" dirty="0">
                <a:latin typeface="Trebuchet MS"/>
                <a:cs typeface="Trebuchet MS"/>
              </a:rPr>
              <a:t>Preprocess</a:t>
            </a:r>
            <a:r>
              <a:rPr sz="100" spc="7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images</a:t>
            </a:r>
            <a:r>
              <a:rPr sz="100" spc="80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by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resizing,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normalizing,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and</a:t>
            </a:r>
            <a:r>
              <a:rPr sz="100" spc="5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augmenting</a:t>
            </a:r>
            <a:r>
              <a:rPr sz="100" spc="60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for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better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model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training.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7905425" y="2509571"/>
            <a:ext cx="201930" cy="201930"/>
            <a:chOff x="7905425" y="2509571"/>
            <a:chExt cx="201930" cy="201930"/>
          </a:xfrm>
        </p:grpSpPr>
        <p:sp>
          <p:nvSpPr>
            <p:cNvPr id="98" name="object 98"/>
            <p:cNvSpPr/>
            <p:nvPr/>
          </p:nvSpPr>
          <p:spPr>
            <a:xfrm>
              <a:off x="7905425" y="2509571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931226" y="2546563"/>
              <a:ext cx="10795" cy="93980"/>
            </a:xfrm>
            <a:custGeom>
              <a:avLst/>
              <a:gdLst/>
              <a:ahLst/>
              <a:cxnLst/>
              <a:rect l="l" t="t" r="r" b="b"/>
              <a:pathLst>
                <a:path w="10795" h="93980">
                  <a:moveTo>
                    <a:pt x="5753" y="88950"/>
                  </a:moveTo>
                  <a:lnTo>
                    <a:pt x="4470" y="87668"/>
                  </a:lnTo>
                  <a:lnTo>
                    <a:pt x="1282" y="87668"/>
                  </a:lnTo>
                  <a:lnTo>
                    <a:pt x="0" y="88950"/>
                  </a:lnTo>
                  <a:lnTo>
                    <a:pt x="0" y="90551"/>
                  </a:lnTo>
                  <a:lnTo>
                    <a:pt x="0" y="92138"/>
                  </a:lnTo>
                  <a:lnTo>
                    <a:pt x="1282" y="93421"/>
                  </a:lnTo>
                  <a:lnTo>
                    <a:pt x="4470" y="93421"/>
                  </a:lnTo>
                  <a:lnTo>
                    <a:pt x="5753" y="92138"/>
                  </a:lnTo>
                  <a:lnTo>
                    <a:pt x="5753" y="88950"/>
                  </a:lnTo>
                  <a:close/>
                </a:path>
                <a:path w="10795" h="93980">
                  <a:moveTo>
                    <a:pt x="10426" y="1295"/>
                  </a:moveTo>
                  <a:lnTo>
                    <a:pt x="9144" y="0"/>
                  </a:lnTo>
                  <a:lnTo>
                    <a:pt x="5956" y="0"/>
                  </a:lnTo>
                  <a:lnTo>
                    <a:pt x="4673" y="1295"/>
                  </a:lnTo>
                  <a:lnTo>
                    <a:pt x="4673" y="2882"/>
                  </a:lnTo>
                  <a:lnTo>
                    <a:pt x="4673" y="4470"/>
                  </a:lnTo>
                  <a:lnTo>
                    <a:pt x="5956" y="5765"/>
                  </a:lnTo>
                  <a:lnTo>
                    <a:pt x="9144" y="5765"/>
                  </a:lnTo>
                  <a:lnTo>
                    <a:pt x="10426" y="4470"/>
                  </a:lnTo>
                  <a:lnTo>
                    <a:pt x="10426" y="12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7945593" y="2526370"/>
            <a:ext cx="157480" cy="165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" marR="10795" algn="ctr">
              <a:lnSpc>
                <a:spcPct val="113500"/>
              </a:lnSpc>
              <a:spcBef>
                <a:spcPts val="95"/>
              </a:spcBef>
            </a:pPr>
            <a:r>
              <a:rPr sz="100" dirty="0">
                <a:latin typeface="Trebuchet MS"/>
                <a:cs typeface="Trebuchet MS"/>
              </a:rPr>
              <a:t>Choose</a:t>
            </a:r>
            <a:r>
              <a:rPr sz="100" spc="5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</a:t>
            </a:r>
            <a:r>
              <a:rPr sz="100" spc="5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pre-</a:t>
            </a:r>
            <a:r>
              <a:rPr sz="100" spc="-10" dirty="0">
                <a:latin typeface="Trebuchet MS"/>
                <a:cs typeface="Trebuchet MS"/>
              </a:rPr>
              <a:t>trained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deep</a:t>
            </a:r>
            <a:r>
              <a:rPr sz="100" spc="5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learning</a:t>
            </a:r>
            <a:r>
              <a:rPr sz="100" spc="55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model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like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ResNet,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VGG,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or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EfficientNet.</a:t>
            </a:r>
            <a:endParaRPr sz="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">
              <a:latin typeface="Trebuchet MS"/>
              <a:cs typeface="Trebuchet MS"/>
            </a:endParaRPr>
          </a:p>
          <a:p>
            <a:pPr marL="1270" marR="5080" indent="-1905" algn="just">
              <a:lnSpc>
                <a:spcPct val="113500"/>
              </a:lnSpc>
            </a:pPr>
            <a:r>
              <a:rPr sz="100" dirty="0">
                <a:latin typeface="Trebuchet MS"/>
                <a:cs typeface="Trebuchet MS"/>
              </a:rPr>
              <a:t>Apply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transfer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learning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to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adapt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model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for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rice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type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classification.</a:t>
            </a:r>
            <a:endParaRPr sz="100">
              <a:latin typeface="Trebuchet MS"/>
              <a:cs typeface="Trebuchet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921210" y="2170741"/>
            <a:ext cx="231140" cy="90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b="1" dirty="0">
                <a:latin typeface="Trebuchet MS"/>
                <a:cs typeface="Trebuchet MS"/>
              </a:rPr>
              <a:t>Person</a:t>
            </a:r>
            <a:r>
              <a:rPr sz="400" b="1" spc="30" dirty="0">
                <a:latin typeface="Trebuchet MS"/>
                <a:cs typeface="Trebuchet MS"/>
              </a:rPr>
              <a:t> </a:t>
            </a:r>
            <a:r>
              <a:rPr sz="400" b="1" spc="-50" dirty="0">
                <a:latin typeface="Trebuchet MS"/>
                <a:cs typeface="Trebuchet MS"/>
              </a:rPr>
              <a:t>1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934041" y="2283277"/>
            <a:ext cx="201930" cy="201930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50">
              <a:latin typeface="Times New Roman"/>
              <a:cs typeface="Times New Roman"/>
            </a:endParaRPr>
          </a:p>
          <a:p>
            <a:pPr marL="15240" marR="13335" algn="ctr">
              <a:lnSpc>
                <a:spcPct val="126800"/>
              </a:lnSpc>
            </a:pPr>
            <a:r>
              <a:rPr sz="150" spc="10" dirty="0">
                <a:latin typeface="Trebuchet MS"/>
                <a:cs typeface="Trebuchet MS"/>
              </a:rPr>
              <a:t>To</a:t>
            </a:r>
            <a:r>
              <a:rPr sz="150" spc="25" dirty="0">
                <a:latin typeface="Trebuchet MS"/>
                <a:cs typeface="Trebuchet MS"/>
              </a:rPr>
              <a:t> </a:t>
            </a:r>
            <a:r>
              <a:rPr sz="150" spc="10" dirty="0">
                <a:latin typeface="Trebuchet MS"/>
                <a:cs typeface="Trebuchet MS"/>
              </a:rPr>
              <a:t>make</a:t>
            </a:r>
            <a:r>
              <a:rPr sz="150" spc="25" dirty="0">
                <a:latin typeface="Trebuchet MS"/>
                <a:cs typeface="Trebuchet MS"/>
              </a:rPr>
              <a:t> </a:t>
            </a:r>
            <a:r>
              <a:rPr sz="150" spc="-50" dirty="0">
                <a:latin typeface="Trebuchet MS"/>
                <a:cs typeface="Trebuchet MS"/>
              </a:rPr>
              <a:t>a</a:t>
            </a:r>
            <a:r>
              <a:rPr sz="150" spc="500" dirty="0">
                <a:latin typeface="Trebuchet MS"/>
                <a:cs typeface="Trebuchet MS"/>
              </a:rPr>
              <a:t> </a:t>
            </a:r>
            <a:r>
              <a:rPr sz="150" spc="10" dirty="0">
                <a:latin typeface="Trebuchet MS"/>
                <a:cs typeface="Trebuchet MS"/>
              </a:rPr>
              <a:t>website</a:t>
            </a:r>
            <a:r>
              <a:rPr sz="150" spc="35" dirty="0">
                <a:latin typeface="Trebuchet MS"/>
                <a:cs typeface="Trebuchet MS"/>
              </a:rPr>
              <a:t> </a:t>
            </a:r>
            <a:r>
              <a:rPr sz="150" spc="-20" dirty="0">
                <a:latin typeface="Trebuchet MS"/>
                <a:cs typeface="Trebuchet MS"/>
              </a:rPr>
              <a:t>that</a:t>
            </a:r>
            <a:r>
              <a:rPr sz="150" spc="500" dirty="0">
                <a:latin typeface="Trebuchet MS"/>
                <a:cs typeface="Trebuchet MS"/>
              </a:rPr>
              <a:t> </a:t>
            </a:r>
            <a:r>
              <a:rPr sz="150" spc="10" dirty="0">
                <a:latin typeface="Trebuchet MS"/>
                <a:cs typeface="Trebuchet MS"/>
              </a:rPr>
              <a:t>takes</a:t>
            </a:r>
            <a:r>
              <a:rPr sz="150" spc="20" dirty="0">
                <a:latin typeface="Trebuchet MS"/>
                <a:cs typeface="Trebuchet MS"/>
              </a:rPr>
              <a:t> images </a:t>
            </a:r>
            <a:r>
              <a:rPr sz="150" spc="-25" dirty="0">
                <a:latin typeface="Trebuchet MS"/>
                <a:cs typeface="Trebuchet MS"/>
              </a:rPr>
              <a:t>of</a:t>
            </a:r>
            <a:r>
              <a:rPr sz="150" spc="500" dirty="0">
                <a:latin typeface="Trebuchet MS"/>
                <a:cs typeface="Trebuchet MS"/>
              </a:rPr>
              <a:t> </a:t>
            </a:r>
            <a:r>
              <a:rPr sz="150" spc="10" dirty="0">
                <a:latin typeface="Trebuchet MS"/>
                <a:cs typeface="Trebuchet MS"/>
              </a:rPr>
              <a:t>different</a:t>
            </a:r>
            <a:r>
              <a:rPr sz="150" spc="-15" dirty="0">
                <a:latin typeface="Trebuchet MS"/>
                <a:cs typeface="Trebuchet MS"/>
              </a:rPr>
              <a:t> </a:t>
            </a:r>
            <a:r>
              <a:rPr sz="150" spc="-10" dirty="0">
                <a:latin typeface="Trebuchet MS"/>
                <a:cs typeface="Trebuchet MS"/>
              </a:rPr>
              <a:t>types</a:t>
            </a:r>
            <a:r>
              <a:rPr sz="150" spc="500" dirty="0">
                <a:latin typeface="Trebuchet MS"/>
                <a:cs typeface="Trebuchet MS"/>
              </a:rPr>
              <a:t> </a:t>
            </a:r>
            <a:r>
              <a:rPr sz="150" dirty="0">
                <a:latin typeface="Trebuchet MS"/>
                <a:cs typeface="Trebuchet MS"/>
              </a:rPr>
              <a:t>of</a:t>
            </a:r>
            <a:r>
              <a:rPr sz="150" spc="35" dirty="0">
                <a:latin typeface="Trebuchet MS"/>
                <a:cs typeface="Trebuchet MS"/>
              </a:rPr>
              <a:t> </a:t>
            </a:r>
            <a:r>
              <a:rPr sz="150" dirty="0">
                <a:latin typeface="Trebuchet MS"/>
                <a:cs typeface="Trebuchet MS"/>
              </a:rPr>
              <a:t>rice</a:t>
            </a:r>
            <a:r>
              <a:rPr sz="150" spc="40" dirty="0">
                <a:latin typeface="Trebuchet MS"/>
                <a:cs typeface="Trebuchet MS"/>
              </a:rPr>
              <a:t> </a:t>
            </a:r>
            <a:r>
              <a:rPr sz="150" spc="-10" dirty="0">
                <a:latin typeface="Trebuchet MS"/>
                <a:cs typeface="Trebuchet MS"/>
              </a:rPr>
              <a:t>types.</a:t>
            </a:r>
            <a:endParaRPr sz="150">
              <a:latin typeface="Trebuchet MS"/>
              <a:cs typeface="Trebuchet M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170453" y="2283277"/>
            <a:ext cx="201930" cy="201930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13335" rIns="0" bIns="0" rtlCol="0">
            <a:spAutoFit/>
          </a:bodyPr>
          <a:lstStyle/>
          <a:p>
            <a:pPr marL="10160" marR="6350" indent="3810" algn="ctr">
              <a:lnSpc>
                <a:spcPct val="123100"/>
              </a:lnSpc>
              <a:spcBef>
                <a:spcPts val="105"/>
              </a:spcBef>
            </a:pPr>
            <a:r>
              <a:rPr sz="100" dirty="0">
                <a:latin typeface="Trebuchet MS"/>
                <a:cs typeface="Trebuchet MS"/>
              </a:rPr>
              <a:t>To</a:t>
            </a:r>
            <a:r>
              <a:rPr sz="100" spc="10" dirty="0">
                <a:latin typeface="Trebuchet MS"/>
                <a:cs typeface="Trebuchet MS"/>
              </a:rPr>
              <a:t> build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spc="10" dirty="0">
                <a:latin typeface="Trebuchet MS"/>
                <a:cs typeface="Trebuchet MS"/>
              </a:rPr>
              <a:t>a website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for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10" dirty="0">
                <a:latin typeface="Trebuchet MS"/>
                <a:cs typeface="Trebuchet MS"/>
              </a:rPr>
              <a:t>rice</a:t>
            </a:r>
            <a:r>
              <a:rPr sz="100" dirty="0">
                <a:latin typeface="Trebuchet MS"/>
                <a:cs typeface="Trebuchet MS"/>
              </a:rPr>
              <a:t> </a:t>
            </a:r>
            <a:r>
              <a:rPr sz="100" spc="10" dirty="0">
                <a:latin typeface="Trebuchet MS"/>
                <a:cs typeface="Trebuchet MS"/>
              </a:rPr>
              <a:t>type</a:t>
            </a:r>
            <a:r>
              <a:rPr sz="1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classification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using</a:t>
            </a:r>
            <a:r>
              <a:rPr sz="100" spc="9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GrainPalette:</a:t>
            </a:r>
            <a:r>
              <a:rPr sz="100" spc="100" dirty="0">
                <a:latin typeface="Trebuchet MS"/>
                <a:cs typeface="Trebuchet MS"/>
              </a:rPr>
              <a:t> </a:t>
            </a:r>
            <a:r>
              <a:rPr sz="100" spc="-50" dirty="0">
                <a:latin typeface="Trebuchet MS"/>
                <a:cs typeface="Trebuchet MS"/>
              </a:rPr>
              <a:t>A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20" dirty="0">
                <a:latin typeface="Trebuchet MS"/>
                <a:cs typeface="Trebuchet MS"/>
              </a:rPr>
              <a:t>Deep</a:t>
            </a:r>
            <a:r>
              <a:rPr sz="100" dirty="0">
                <a:latin typeface="Trebuchet MS"/>
                <a:cs typeface="Trebuchet MS"/>
              </a:rPr>
              <a:t> </a:t>
            </a:r>
            <a:r>
              <a:rPr sz="100" spc="10" dirty="0">
                <a:latin typeface="Trebuchet MS"/>
                <a:cs typeface="Trebuchet MS"/>
              </a:rPr>
              <a:t>Learning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spc="20" dirty="0">
                <a:latin typeface="Trebuchet MS"/>
                <a:cs typeface="Trebuchet MS"/>
              </a:rPr>
              <a:t>Odyssey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in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10" dirty="0">
                <a:latin typeface="Trebuchet MS"/>
                <a:cs typeface="Trebuchet MS"/>
              </a:rPr>
              <a:t>Rice</a:t>
            </a:r>
            <a:r>
              <a:rPr sz="100" dirty="0">
                <a:latin typeface="Trebuchet MS"/>
                <a:cs typeface="Trebuchet MS"/>
              </a:rPr>
              <a:t> </a:t>
            </a:r>
            <a:r>
              <a:rPr sz="100" spc="10" dirty="0">
                <a:latin typeface="Trebuchet MS"/>
                <a:cs typeface="Trebuchet MS"/>
              </a:rPr>
              <a:t>Type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Classification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Through</a:t>
            </a:r>
            <a:r>
              <a:rPr sz="100" spc="1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Transfer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10" dirty="0">
                <a:latin typeface="Trebuchet MS"/>
                <a:cs typeface="Trebuchet MS"/>
              </a:rPr>
              <a:t>Learning,</a:t>
            </a:r>
            <a:r>
              <a:rPr sz="100" spc="-5" dirty="0">
                <a:latin typeface="Trebuchet MS"/>
                <a:cs typeface="Trebuchet MS"/>
              </a:rPr>
              <a:t> </a:t>
            </a:r>
            <a:r>
              <a:rPr sz="100" spc="10" dirty="0">
                <a:latin typeface="Trebuchet MS"/>
                <a:cs typeface="Trebuchet MS"/>
              </a:rPr>
              <a:t>follow</a:t>
            </a:r>
            <a:r>
              <a:rPr sz="1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these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steps</a:t>
            </a:r>
            <a:r>
              <a:rPr sz="100" spc="7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in</a:t>
            </a:r>
            <a:r>
              <a:rPr sz="100" spc="7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simple</a:t>
            </a:r>
            <a:r>
              <a:rPr sz="100" spc="7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one-</a:t>
            </a:r>
            <a:r>
              <a:rPr sz="100" spc="-20" dirty="0">
                <a:latin typeface="Trebuchet MS"/>
                <a:cs typeface="Trebuchet MS"/>
              </a:rPr>
              <a:t>line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sentences: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7406865" y="2283277"/>
            <a:ext cx="201930" cy="201930"/>
            <a:chOff x="7406865" y="2283277"/>
            <a:chExt cx="201930" cy="201930"/>
          </a:xfrm>
        </p:grpSpPr>
        <p:sp>
          <p:nvSpPr>
            <p:cNvPr id="105" name="object 105"/>
            <p:cNvSpPr/>
            <p:nvPr/>
          </p:nvSpPr>
          <p:spPr>
            <a:xfrm>
              <a:off x="7406865" y="2283277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434377" y="2329037"/>
              <a:ext cx="15240" cy="76200"/>
            </a:xfrm>
            <a:custGeom>
              <a:avLst/>
              <a:gdLst/>
              <a:ahLst/>
              <a:cxnLst/>
              <a:rect l="l" t="t" r="r" b="b"/>
              <a:pathLst>
                <a:path w="15240" h="76200">
                  <a:moveTo>
                    <a:pt x="5753" y="71424"/>
                  </a:moveTo>
                  <a:lnTo>
                    <a:pt x="4470" y="70129"/>
                  </a:lnTo>
                  <a:lnTo>
                    <a:pt x="1282" y="70129"/>
                  </a:lnTo>
                  <a:lnTo>
                    <a:pt x="0" y="71424"/>
                  </a:lnTo>
                  <a:lnTo>
                    <a:pt x="0" y="73012"/>
                  </a:lnTo>
                  <a:lnTo>
                    <a:pt x="0" y="74599"/>
                  </a:lnTo>
                  <a:lnTo>
                    <a:pt x="1282" y="75895"/>
                  </a:lnTo>
                  <a:lnTo>
                    <a:pt x="4470" y="75895"/>
                  </a:lnTo>
                  <a:lnTo>
                    <a:pt x="5753" y="74599"/>
                  </a:lnTo>
                  <a:lnTo>
                    <a:pt x="5753" y="71424"/>
                  </a:lnTo>
                  <a:close/>
                </a:path>
                <a:path w="15240" h="76200">
                  <a:moveTo>
                    <a:pt x="15049" y="1282"/>
                  </a:moveTo>
                  <a:lnTo>
                    <a:pt x="13754" y="0"/>
                  </a:lnTo>
                  <a:lnTo>
                    <a:pt x="10579" y="0"/>
                  </a:lnTo>
                  <a:lnTo>
                    <a:pt x="9283" y="1282"/>
                  </a:lnTo>
                  <a:lnTo>
                    <a:pt x="9283" y="2882"/>
                  </a:lnTo>
                  <a:lnTo>
                    <a:pt x="9283" y="4470"/>
                  </a:lnTo>
                  <a:lnTo>
                    <a:pt x="10579" y="5753"/>
                  </a:lnTo>
                  <a:lnTo>
                    <a:pt x="13754" y="5753"/>
                  </a:lnTo>
                  <a:lnTo>
                    <a:pt x="15049" y="4470"/>
                  </a:lnTo>
                  <a:lnTo>
                    <a:pt x="15049" y="1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7406865" y="2283277"/>
            <a:ext cx="20193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">
              <a:latin typeface="Times New Roman"/>
              <a:cs typeface="Times New Roman"/>
            </a:endParaRPr>
          </a:p>
          <a:p>
            <a:pPr marL="38735" marR="9525" algn="ctr">
              <a:lnSpc>
                <a:spcPct val="113500"/>
              </a:lnSpc>
            </a:pPr>
            <a:r>
              <a:rPr sz="100" dirty="0">
                <a:latin typeface="Trebuchet MS"/>
                <a:cs typeface="Trebuchet MS"/>
              </a:rPr>
              <a:t>Collect</a:t>
            </a:r>
            <a:r>
              <a:rPr sz="100" spc="7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high-</a:t>
            </a:r>
            <a:r>
              <a:rPr sz="100" spc="-10" dirty="0">
                <a:latin typeface="Trebuchet MS"/>
                <a:cs typeface="Trebuchet MS"/>
              </a:rPr>
              <a:t>quality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images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of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different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rice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types.</a:t>
            </a:r>
            <a:endParaRPr sz="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">
              <a:latin typeface="Trebuchet MS"/>
              <a:cs typeface="Trebuchet MS"/>
            </a:endParaRPr>
          </a:p>
          <a:p>
            <a:pPr marL="42545" marR="9525" indent="-1270" algn="just">
              <a:lnSpc>
                <a:spcPct val="113500"/>
              </a:lnSpc>
            </a:pPr>
            <a:r>
              <a:rPr sz="100" dirty="0">
                <a:latin typeface="Trebuchet MS"/>
                <a:cs typeface="Trebuchet MS"/>
              </a:rPr>
              <a:t>Preprocess</a:t>
            </a:r>
            <a:r>
              <a:rPr sz="100" spc="7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images</a:t>
            </a:r>
            <a:r>
              <a:rPr sz="100" spc="80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by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resizing,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normalizing,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and</a:t>
            </a:r>
            <a:r>
              <a:rPr sz="100" spc="5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augmenting</a:t>
            </a:r>
            <a:r>
              <a:rPr sz="100" spc="6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them.</a:t>
            </a:r>
            <a:endParaRPr sz="100">
              <a:latin typeface="Trebuchet MS"/>
              <a:cs typeface="Trebuchet M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806564" y="2164994"/>
            <a:ext cx="241300" cy="90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b="1" dirty="0">
                <a:latin typeface="Trebuchet MS"/>
                <a:cs typeface="Trebuchet MS"/>
              </a:rPr>
              <a:t>Person</a:t>
            </a:r>
            <a:r>
              <a:rPr sz="400" b="1" spc="30" dirty="0">
                <a:latin typeface="Trebuchet MS"/>
                <a:cs typeface="Trebuchet MS"/>
              </a:rPr>
              <a:t> </a:t>
            </a:r>
            <a:r>
              <a:rPr sz="400" b="1" spc="-50" dirty="0">
                <a:latin typeface="Trebuchet MS"/>
                <a:cs typeface="Trebuchet MS"/>
              </a:rPr>
              <a:t>4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9833578" y="2277531"/>
            <a:ext cx="201930" cy="201930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13970" rIns="0" bIns="0" rtlCol="0">
            <a:spAutoFit/>
          </a:bodyPr>
          <a:lstStyle/>
          <a:p>
            <a:pPr marL="17145" marR="15875" indent="-1270" algn="ctr">
              <a:lnSpc>
                <a:spcPct val="109500"/>
              </a:lnSpc>
              <a:spcBef>
                <a:spcPts val="110"/>
              </a:spcBef>
            </a:pPr>
            <a:r>
              <a:rPr sz="200" dirty="0">
                <a:latin typeface="Trebuchet MS"/>
                <a:cs typeface="Trebuchet MS"/>
              </a:rPr>
              <a:t>To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make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spc="-50" dirty="0">
                <a:latin typeface="Trebuchet MS"/>
                <a:cs typeface="Trebuchet MS"/>
              </a:rPr>
              <a:t>a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App</a:t>
            </a:r>
            <a:r>
              <a:rPr sz="200" spc="2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that</a:t>
            </a:r>
            <a:r>
              <a:rPr sz="200" spc="20" dirty="0">
                <a:latin typeface="Trebuchet MS"/>
                <a:cs typeface="Trebuchet MS"/>
              </a:rPr>
              <a:t> </a:t>
            </a:r>
            <a:r>
              <a:rPr sz="200" spc="-20" dirty="0">
                <a:latin typeface="Trebuchet MS"/>
                <a:cs typeface="Trebuchet MS"/>
              </a:rPr>
              <a:t>also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takes</a:t>
            </a:r>
            <a:r>
              <a:rPr sz="200" spc="3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images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of</a:t>
            </a:r>
            <a:r>
              <a:rPr sz="200" spc="-10" dirty="0">
                <a:latin typeface="Trebuchet MS"/>
                <a:cs typeface="Trebuchet MS"/>
              </a:rPr>
              <a:t> different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types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of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rice.</a:t>
            </a:r>
            <a:endParaRPr sz="200">
              <a:latin typeface="Trebuchet MS"/>
              <a:cs typeface="Trebuchet MS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0069990" y="2277531"/>
            <a:ext cx="201930" cy="201930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13335" rIns="0" bIns="0" rtlCol="0">
            <a:spAutoFit/>
          </a:bodyPr>
          <a:lstStyle/>
          <a:p>
            <a:pPr marL="10160" marR="6350" indent="3810" algn="ctr">
              <a:lnSpc>
                <a:spcPct val="123100"/>
              </a:lnSpc>
              <a:spcBef>
                <a:spcPts val="105"/>
              </a:spcBef>
            </a:pPr>
            <a:r>
              <a:rPr sz="100" dirty="0">
                <a:latin typeface="Trebuchet MS"/>
                <a:cs typeface="Trebuchet MS"/>
              </a:rPr>
              <a:t>To</a:t>
            </a:r>
            <a:r>
              <a:rPr sz="100" spc="10" dirty="0">
                <a:latin typeface="Trebuchet MS"/>
                <a:cs typeface="Trebuchet MS"/>
              </a:rPr>
              <a:t> build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spc="10" dirty="0">
                <a:latin typeface="Trebuchet MS"/>
                <a:cs typeface="Trebuchet MS"/>
              </a:rPr>
              <a:t>a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spc="10" dirty="0">
                <a:latin typeface="Trebuchet MS"/>
                <a:cs typeface="Trebuchet MS"/>
              </a:rPr>
              <a:t>mobile app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for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10" dirty="0">
                <a:latin typeface="Trebuchet MS"/>
                <a:cs typeface="Trebuchet MS"/>
              </a:rPr>
              <a:t>rice</a:t>
            </a:r>
            <a:r>
              <a:rPr sz="100" dirty="0">
                <a:latin typeface="Trebuchet MS"/>
                <a:cs typeface="Trebuchet MS"/>
              </a:rPr>
              <a:t> </a:t>
            </a:r>
            <a:r>
              <a:rPr sz="100" spc="10" dirty="0">
                <a:latin typeface="Trebuchet MS"/>
                <a:cs typeface="Trebuchet MS"/>
              </a:rPr>
              <a:t>type</a:t>
            </a:r>
            <a:r>
              <a:rPr sz="1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classification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using</a:t>
            </a:r>
            <a:r>
              <a:rPr sz="100" spc="9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GrainPalette:</a:t>
            </a:r>
            <a:r>
              <a:rPr sz="100" spc="100" dirty="0">
                <a:latin typeface="Trebuchet MS"/>
                <a:cs typeface="Trebuchet MS"/>
              </a:rPr>
              <a:t> </a:t>
            </a:r>
            <a:r>
              <a:rPr sz="100" spc="-50" dirty="0">
                <a:latin typeface="Trebuchet MS"/>
                <a:cs typeface="Trebuchet MS"/>
              </a:rPr>
              <a:t>A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20" dirty="0">
                <a:latin typeface="Trebuchet MS"/>
                <a:cs typeface="Trebuchet MS"/>
              </a:rPr>
              <a:t>Deep</a:t>
            </a:r>
            <a:r>
              <a:rPr sz="100" dirty="0">
                <a:latin typeface="Trebuchet MS"/>
                <a:cs typeface="Trebuchet MS"/>
              </a:rPr>
              <a:t> </a:t>
            </a:r>
            <a:r>
              <a:rPr sz="100" spc="10" dirty="0">
                <a:latin typeface="Trebuchet MS"/>
                <a:cs typeface="Trebuchet MS"/>
              </a:rPr>
              <a:t>Learning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spc="20" dirty="0">
                <a:latin typeface="Trebuchet MS"/>
                <a:cs typeface="Trebuchet MS"/>
              </a:rPr>
              <a:t>Odyssey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in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10" dirty="0">
                <a:latin typeface="Trebuchet MS"/>
                <a:cs typeface="Trebuchet MS"/>
              </a:rPr>
              <a:t>Rice</a:t>
            </a:r>
            <a:r>
              <a:rPr sz="100" dirty="0">
                <a:latin typeface="Trebuchet MS"/>
                <a:cs typeface="Trebuchet MS"/>
              </a:rPr>
              <a:t> </a:t>
            </a:r>
            <a:r>
              <a:rPr sz="100" spc="10" dirty="0">
                <a:latin typeface="Trebuchet MS"/>
                <a:cs typeface="Trebuchet MS"/>
              </a:rPr>
              <a:t>Type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Classification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Through</a:t>
            </a:r>
            <a:r>
              <a:rPr sz="100" spc="1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Transfer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10" dirty="0">
                <a:latin typeface="Trebuchet MS"/>
                <a:cs typeface="Trebuchet MS"/>
              </a:rPr>
              <a:t>Learning,</a:t>
            </a:r>
            <a:r>
              <a:rPr sz="100" spc="-5" dirty="0">
                <a:latin typeface="Trebuchet MS"/>
                <a:cs typeface="Trebuchet MS"/>
              </a:rPr>
              <a:t> </a:t>
            </a:r>
            <a:r>
              <a:rPr sz="100" spc="10" dirty="0">
                <a:latin typeface="Trebuchet MS"/>
                <a:cs typeface="Trebuchet MS"/>
              </a:rPr>
              <a:t>follow</a:t>
            </a:r>
            <a:r>
              <a:rPr sz="1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these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steps</a:t>
            </a:r>
            <a:r>
              <a:rPr sz="100" spc="7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in</a:t>
            </a:r>
            <a:r>
              <a:rPr sz="100" spc="7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simple</a:t>
            </a:r>
            <a:r>
              <a:rPr sz="100" spc="7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one-</a:t>
            </a:r>
            <a:r>
              <a:rPr sz="100" spc="-20" dirty="0">
                <a:latin typeface="Trebuchet MS"/>
                <a:cs typeface="Trebuchet MS"/>
              </a:rPr>
              <a:t>line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sentences: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10306403" y="2277531"/>
            <a:ext cx="201930" cy="201930"/>
            <a:chOff x="10306403" y="2277531"/>
            <a:chExt cx="201930" cy="201930"/>
          </a:xfrm>
        </p:grpSpPr>
        <p:sp>
          <p:nvSpPr>
            <p:cNvPr id="112" name="object 112"/>
            <p:cNvSpPr/>
            <p:nvPr/>
          </p:nvSpPr>
          <p:spPr>
            <a:xfrm>
              <a:off x="10306403" y="2277531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333914" y="2323297"/>
              <a:ext cx="22860" cy="76200"/>
            </a:xfrm>
            <a:custGeom>
              <a:avLst/>
              <a:gdLst/>
              <a:ahLst/>
              <a:cxnLst/>
              <a:rect l="l" t="t" r="r" b="b"/>
              <a:pathLst>
                <a:path w="22859" h="76200">
                  <a:moveTo>
                    <a:pt x="5753" y="71412"/>
                  </a:moveTo>
                  <a:lnTo>
                    <a:pt x="4470" y="70129"/>
                  </a:lnTo>
                  <a:lnTo>
                    <a:pt x="1282" y="70129"/>
                  </a:lnTo>
                  <a:lnTo>
                    <a:pt x="0" y="71412"/>
                  </a:lnTo>
                  <a:lnTo>
                    <a:pt x="0" y="73012"/>
                  </a:lnTo>
                  <a:lnTo>
                    <a:pt x="0" y="74599"/>
                  </a:lnTo>
                  <a:lnTo>
                    <a:pt x="1282" y="75882"/>
                  </a:lnTo>
                  <a:lnTo>
                    <a:pt x="4470" y="75882"/>
                  </a:lnTo>
                  <a:lnTo>
                    <a:pt x="5753" y="74599"/>
                  </a:lnTo>
                  <a:lnTo>
                    <a:pt x="5753" y="71412"/>
                  </a:lnTo>
                  <a:close/>
                </a:path>
                <a:path w="22859" h="76200">
                  <a:moveTo>
                    <a:pt x="22694" y="1282"/>
                  </a:moveTo>
                  <a:lnTo>
                    <a:pt x="21399" y="0"/>
                  </a:lnTo>
                  <a:lnTo>
                    <a:pt x="18224" y="0"/>
                  </a:lnTo>
                  <a:lnTo>
                    <a:pt x="16929" y="1282"/>
                  </a:lnTo>
                  <a:lnTo>
                    <a:pt x="16929" y="2870"/>
                  </a:lnTo>
                  <a:lnTo>
                    <a:pt x="16929" y="4457"/>
                  </a:lnTo>
                  <a:lnTo>
                    <a:pt x="18224" y="5753"/>
                  </a:lnTo>
                  <a:lnTo>
                    <a:pt x="21399" y="5753"/>
                  </a:lnTo>
                  <a:lnTo>
                    <a:pt x="22694" y="4457"/>
                  </a:lnTo>
                  <a:lnTo>
                    <a:pt x="22694" y="1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10306403" y="2303097"/>
            <a:ext cx="201930" cy="14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" marR="3810" indent="21590">
              <a:lnSpc>
                <a:spcPct val="113500"/>
              </a:lnSpc>
              <a:spcBef>
                <a:spcPts val="95"/>
              </a:spcBef>
            </a:pPr>
            <a:r>
              <a:rPr sz="100" dirty="0">
                <a:latin typeface="Trebuchet MS"/>
                <a:cs typeface="Trebuchet MS"/>
              </a:rPr>
              <a:t>Collect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and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label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images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of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different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rice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types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for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model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training.</a:t>
            </a:r>
            <a:endParaRPr sz="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Trebuchet MS"/>
              <a:cs typeface="Trebuchet MS"/>
            </a:endParaRPr>
          </a:p>
          <a:p>
            <a:pPr marL="42545" marR="9525" indent="-1270" algn="just">
              <a:lnSpc>
                <a:spcPct val="113500"/>
              </a:lnSpc>
              <a:spcBef>
                <a:spcPts val="5"/>
              </a:spcBef>
            </a:pPr>
            <a:r>
              <a:rPr sz="100" dirty="0">
                <a:latin typeface="Trebuchet MS"/>
                <a:cs typeface="Trebuchet MS"/>
              </a:rPr>
              <a:t>Preprocess</a:t>
            </a:r>
            <a:r>
              <a:rPr sz="100" spc="7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images</a:t>
            </a:r>
            <a:r>
              <a:rPr sz="100" spc="80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by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resizing,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normalizing,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and</a:t>
            </a:r>
            <a:r>
              <a:rPr sz="100" spc="5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augmenting</a:t>
            </a:r>
            <a:r>
              <a:rPr sz="100" spc="6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them.</a:t>
            </a:r>
            <a:endParaRPr sz="100">
              <a:latin typeface="Trebuchet MS"/>
              <a:cs typeface="Trebuchet M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8854533" y="2167867"/>
            <a:ext cx="240665" cy="90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" b="1" dirty="0">
                <a:latin typeface="Trebuchet MS"/>
                <a:cs typeface="Trebuchet MS"/>
              </a:rPr>
              <a:t>Person</a:t>
            </a:r>
            <a:r>
              <a:rPr sz="400" b="1" spc="30" dirty="0">
                <a:latin typeface="Trebuchet MS"/>
                <a:cs typeface="Trebuchet MS"/>
              </a:rPr>
              <a:t> </a:t>
            </a:r>
            <a:r>
              <a:rPr sz="400" b="1" spc="-50" dirty="0">
                <a:latin typeface="Trebuchet MS"/>
                <a:cs typeface="Trebuchet MS"/>
              </a:rPr>
              <a:t>3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8862177" y="2280404"/>
            <a:ext cx="201930" cy="201930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14604" rIns="0" bIns="0" rtlCol="0">
            <a:spAutoFit/>
          </a:bodyPr>
          <a:lstStyle/>
          <a:p>
            <a:pPr marL="12065" marR="10160" algn="ctr">
              <a:lnSpc>
                <a:spcPct val="120400"/>
              </a:lnSpc>
              <a:spcBef>
                <a:spcPts val="114"/>
              </a:spcBef>
            </a:pPr>
            <a:r>
              <a:rPr sz="150" spc="10" dirty="0">
                <a:latin typeface="Trebuchet MS"/>
                <a:cs typeface="Trebuchet MS"/>
              </a:rPr>
              <a:t>To</a:t>
            </a:r>
            <a:r>
              <a:rPr sz="150" spc="5" dirty="0">
                <a:latin typeface="Trebuchet MS"/>
                <a:cs typeface="Trebuchet MS"/>
              </a:rPr>
              <a:t> </a:t>
            </a:r>
            <a:r>
              <a:rPr sz="150" spc="10" dirty="0">
                <a:latin typeface="Trebuchet MS"/>
                <a:cs typeface="Trebuchet MS"/>
              </a:rPr>
              <a:t>make a </a:t>
            </a:r>
            <a:r>
              <a:rPr sz="150" spc="-10" dirty="0">
                <a:latin typeface="Trebuchet MS"/>
                <a:cs typeface="Trebuchet MS"/>
              </a:rPr>
              <a:t>Virtual</a:t>
            </a:r>
            <a:r>
              <a:rPr sz="150" spc="500" dirty="0">
                <a:latin typeface="Trebuchet MS"/>
                <a:cs typeface="Trebuchet MS"/>
              </a:rPr>
              <a:t> </a:t>
            </a:r>
            <a:r>
              <a:rPr sz="150" spc="10" dirty="0">
                <a:latin typeface="Trebuchet MS"/>
                <a:cs typeface="Trebuchet MS"/>
              </a:rPr>
              <a:t>assistant</a:t>
            </a:r>
            <a:r>
              <a:rPr sz="150" spc="5" dirty="0">
                <a:latin typeface="Trebuchet MS"/>
                <a:cs typeface="Trebuchet MS"/>
              </a:rPr>
              <a:t> </a:t>
            </a:r>
            <a:r>
              <a:rPr sz="150" dirty="0">
                <a:latin typeface="Trebuchet MS"/>
                <a:cs typeface="Trebuchet MS"/>
              </a:rPr>
              <a:t>just</a:t>
            </a:r>
            <a:r>
              <a:rPr sz="150" spc="5" dirty="0">
                <a:latin typeface="Trebuchet MS"/>
                <a:cs typeface="Trebuchet MS"/>
              </a:rPr>
              <a:t> </a:t>
            </a:r>
            <a:r>
              <a:rPr sz="150" spc="-20" dirty="0">
                <a:latin typeface="Trebuchet MS"/>
                <a:cs typeface="Trebuchet MS"/>
              </a:rPr>
              <a:t>like</a:t>
            </a:r>
            <a:r>
              <a:rPr sz="150" spc="500" dirty="0">
                <a:latin typeface="Trebuchet MS"/>
                <a:cs typeface="Trebuchet MS"/>
              </a:rPr>
              <a:t> </a:t>
            </a:r>
            <a:r>
              <a:rPr sz="150" spc="10" dirty="0">
                <a:latin typeface="Trebuchet MS"/>
                <a:cs typeface="Trebuchet MS"/>
              </a:rPr>
              <a:t>a</a:t>
            </a:r>
            <a:r>
              <a:rPr sz="150" dirty="0">
                <a:latin typeface="Trebuchet MS"/>
                <a:cs typeface="Trebuchet MS"/>
              </a:rPr>
              <a:t> </a:t>
            </a:r>
            <a:r>
              <a:rPr sz="150" spc="10" dirty="0">
                <a:latin typeface="Trebuchet MS"/>
                <a:cs typeface="Trebuchet MS"/>
              </a:rPr>
              <a:t>chatbot</a:t>
            </a:r>
            <a:r>
              <a:rPr sz="150" spc="5" dirty="0">
                <a:latin typeface="Trebuchet MS"/>
                <a:cs typeface="Trebuchet MS"/>
              </a:rPr>
              <a:t> </a:t>
            </a:r>
            <a:r>
              <a:rPr sz="150" spc="-20" dirty="0">
                <a:latin typeface="Trebuchet MS"/>
                <a:cs typeface="Trebuchet MS"/>
              </a:rPr>
              <a:t>that</a:t>
            </a:r>
            <a:r>
              <a:rPr sz="150" spc="500" dirty="0">
                <a:latin typeface="Trebuchet MS"/>
                <a:cs typeface="Trebuchet MS"/>
              </a:rPr>
              <a:t> </a:t>
            </a:r>
            <a:r>
              <a:rPr sz="150" spc="10" dirty="0">
                <a:latin typeface="Trebuchet MS"/>
                <a:cs typeface="Trebuchet MS"/>
              </a:rPr>
              <a:t>takes</a:t>
            </a:r>
            <a:r>
              <a:rPr sz="150" spc="20" dirty="0">
                <a:latin typeface="Trebuchet MS"/>
                <a:cs typeface="Trebuchet MS"/>
              </a:rPr>
              <a:t> </a:t>
            </a:r>
            <a:r>
              <a:rPr sz="150" spc="10" dirty="0">
                <a:latin typeface="Trebuchet MS"/>
                <a:cs typeface="Trebuchet MS"/>
              </a:rPr>
              <a:t>images</a:t>
            </a:r>
            <a:r>
              <a:rPr sz="150" spc="25" dirty="0">
                <a:latin typeface="Trebuchet MS"/>
                <a:cs typeface="Trebuchet MS"/>
              </a:rPr>
              <a:t> </a:t>
            </a:r>
            <a:r>
              <a:rPr sz="150" spc="-25" dirty="0">
                <a:latin typeface="Trebuchet MS"/>
                <a:cs typeface="Trebuchet MS"/>
              </a:rPr>
              <a:t>of</a:t>
            </a:r>
            <a:r>
              <a:rPr sz="150" spc="500" dirty="0">
                <a:latin typeface="Trebuchet MS"/>
                <a:cs typeface="Trebuchet MS"/>
              </a:rPr>
              <a:t> </a:t>
            </a:r>
            <a:r>
              <a:rPr sz="150" dirty="0">
                <a:latin typeface="Trebuchet MS"/>
                <a:cs typeface="Trebuchet MS"/>
              </a:rPr>
              <a:t>different</a:t>
            </a:r>
            <a:r>
              <a:rPr sz="150" spc="40" dirty="0">
                <a:latin typeface="Trebuchet MS"/>
                <a:cs typeface="Trebuchet MS"/>
              </a:rPr>
              <a:t> </a:t>
            </a:r>
            <a:r>
              <a:rPr sz="150" spc="-20" dirty="0">
                <a:latin typeface="Trebuchet MS"/>
                <a:cs typeface="Trebuchet MS"/>
              </a:rPr>
              <a:t>rice</a:t>
            </a:r>
            <a:r>
              <a:rPr sz="150" spc="500" dirty="0">
                <a:latin typeface="Trebuchet MS"/>
                <a:cs typeface="Trebuchet MS"/>
              </a:rPr>
              <a:t> </a:t>
            </a:r>
            <a:r>
              <a:rPr sz="150" spc="-10" dirty="0">
                <a:latin typeface="Trebuchet MS"/>
                <a:cs typeface="Trebuchet MS"/>
              </a:rPr>
              <a:t>types.</a:t>
            </a:r>
            <a:endParaRPr sz="150">
              <a:latin typeface="Trebuchet MS"/>
              <a:cs typeface="Trebuchet MS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9098590" y="2280404"/>
            <a:ext cx="201930" cy="201930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">
              <a:latin typeface="Times New Roman"/>
              <a:cs typeface="Times New Roman"/>
            </a:endParaRPr>
          </a:p>
          <a:p>
            <a:pPr marL="11430" marR="7620" indent="3175" algn="ctr">
              <a:lnSpc>
                <a:spcPct val="113500"/>
              </a:lnSpc>
            </a:pPr>
            <a:r>
              <a:rPr sz="100" dirty="0">
                <a:latin typeface="Trebuchet MS"/>
                <a:cs typeface="Trebuchet MS"/>
              </a:rPr>
              <a:t>To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build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virtual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assistant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chatbot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for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rice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type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classification</a:t>
            </a:r>
            <a:r>
              <a:rPr sz="100" spc="7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using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GrainPalette: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Deep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Learning</a:t>
            </a:r>
            <a:r>
              <a:rPr sz="100" spc="5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Odyssey</a:t>
            </a:r>
            <a:r>
              <a:rPr sz="100" spc="5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in</a:t>
            </a:r>
            <a:r>
              <a:rPr sz="100" spc="55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Rice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Type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Classification</a:t>
            </a:r>
            <a:r>
              <a:rPr sz="100" spc="5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Through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Transfer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Learning,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follow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these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steps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in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simple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one-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line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sentences: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9335003" y="2280404"/>
            <a:ext cx="201930" cy="201930"/>
            <a:chOff x="9335003" y="2280404"/>
            <a:chExt cx="201930" cy="201930"/>
          </a:xfrm>
        </p:grpSpPr>
        <p:sp>
          <p:nvSpPr>
            <p:cNvPr id="119" name="object 119"/>
            <p:cNvSpPr/>
            <p:nvPr/>
          </p:nvSpPr>
          <p:spPr>
            <a:xfrm>
              <a:off x="9335003" y="2280404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9362504" y="2326167"/>
              <a:ext cx="6985" cy="76200"/>
            </a:xfrm>
            <a:custGeom>
              <a:avLst/>
              <a:gdLst/>
              <a:ahLst/>
              <a:cxnLst/>
              <a:rect l="l" t="t" r="r" b="b"/>
              <a:pathLst>
                <a:path w="6984" h="76200">
                  <a:moveTo>
                    <a:pt x="5765" y="71424"/>
                  </a:moveTo>
                  <a:lnTo>
                    <a:pt x="4470" y="70129"/>
                  </a:lnTo>
                  <a:lnTo>
                    <a:pt x="1295" y="70129"/>
                  </a:lnTo>
                  <a:lnTo>
                    <a:pt x="0" y="71424"/>
                  </a:lnTo>
                  <a:lnTo>
                    <a:pt x="0" y="73012"/>
                  </a:lnTo>
                  <a:lnTo>
                    <a:pt x="0" y="74599"/>
                  </a:lnTo>
                  <a:lnTo>
                    <a:pt x="1295" y="75895"/>
                  </a:lnTo>
                  <a:lnTo>
                    <a:pt x="4470" y="75895"/>
                  </a:lnTo>
                  <a:lnTo>
                    <a:pt x="5765" y="74599"/>
                  </a:lnTo>
                  <a:lnTo>
                    <a:pt x="5765" y="71424"/>
                  </a:lnTo>
                  <a:close/>
                </a:path>
                <a:path w="6984" h="76200">
                  <a:moveTo>
                    <a:pt x="6845" y="1282"/>
                  </a:moveTo>
                  <a:lnTo>
                    <a:pt x="5562" y="0"/>
                  </a:lnTo>
                  <a:lnTo>
                    <a:pt x="2374" y="0"/>
                  </a:lnTo>
                  <a:lnTo>
                    <a:pt x="1092" y="1282"/>
                  </a:lnTo>
                  <a:lnTo>
                    <a:pt x="1092" y="2870"/>
                  </a:lnTo>
                  <a:lnTo>
                    <a:pt x="1092" y="4470"/>
                  </a:lnTo>
                  <a:lnTo>
                    <a:pt x="2374" y="5753"/>
                  </a:lnTo>
                  <a:lnTo>
                    <a:pt x="5562" y="5753"/>
                  </a:lnTo>
                  <a:lnTo>
                    <a:pt x="6845" y="4470"/>
                  </a:lnTo>
                  <a:lnTo>
                    <a:pt x="6845" y="1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9335003" y="2305969"/>
            <a:ext cx="201930" cy="14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" marR="9525" indent="-10160">
              <a:lnSpc>
                <a:spcPct val="113500"/>
              </a:lnSpc>
              <a:spcBef>
                <a:spcPts val="95"/>
              </a:spcBef>
            </a:pPr>
            <a:r>
              <a:rPr sz="100" dirty="0">
                <a:latin typeface="Trebuchet MS"/>
                <a:cs typeface="Trebuchet MS"/>
              </a:rPr>
              <a:t>Collect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and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label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high-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quality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images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of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different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rice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types.</a:t>
            </a:r>
            <a:endParaRPr sz="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Trebuchet MS"/>
              <a:cs typeface="Trebuchet MS"/>
            </a:endParaRPr>
          </a:p>
          <a:p>
            <a:pPr marL="42545" marR="9525" indent="-1270" algn="just">
              <a:lnSpc>
                <a:spcPct val="113500"/>
              </a:lnSpc>
              <a:spcBef>
                <a:spcPts val="5"/>
              </a:spcBef>
            </a:pPr>
            <a:r>
              <a:rPr sz="100" dirty="0">
                <a:latin typeface="Trebuchet MS"/>
                <a:cs typeface="Trebuchet MS"/>
              </a:rPr>
              <a:t>Preprocess</a:t>
            </a:r>
            <a:r>
              <a:rPr sz="100" spc="7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images</a:t>
            </a:r>
            <a:r>
              <a:rPr sz="100" spc="80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by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resizing,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normalizing,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and</a:t>
            </a:r>
            <a:r>
              <a:rPr sz="100" spc="5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augmenting</a:t>
            </a:r>
            <a:r>
              <a:rPr sz="100" spc="6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them.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6934041" y="2540959"/>
            <a:ext cx="201930" cy="201930"/>
            <a:chOff x="6934041" y="2540959"/>
            <a:chExt cx="201930" cy="201930"/>
          </a:xfrm>
        </p:grpSpPr>
        <p:sp>
          <p:nvSpPr>
            <p:cNvPr id="123" name="object 123"/>
            <p:cNvSpPr/>
            <p:nvPr/>
          </p:nvSpPr>
          <p:spPr>
            <a:xfrm>
              <a:off x="6934041" y="2540959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957276" y="2595890"/>
              <a:ext cx="14604" cy="78105"/>
            </a:xfrm>
            <a:custGeom>
              <a:avLst/>
              <a:gdLst/>
              <a:ahLst/>
              <a:cxnLst/>
              <a:rect l="l" t="t" r="r" b="b"/>
              <a:pathLst>
                <a:path w="14604" h="78105">
                  <a:moveTo>
                    <a:pt x="4800" y="1079"/>
                  </a:moveTo>
                  <a:lnTo>
                    <a:pt x="3721" y="0"/>
                  </a:lnTo>
                  <a:lnTo>
                    <a:pt x="1079" y="0"/>
                  </a:lnTo>
                  <a:lnTo>
                    <a:pt x="0" y="1079"/>
                  </a:lnTo>
                  <a:lnTo>
                    <a:pt x="0" y="2400"/>
                  </a:lnTo>
                  <a:lnTo>
                    <a:pt x="0" y="3721"/>
                  </a:lnTo>
                  <a:lnTo>
                    <a:pt x="1079" y="4800"/>
                  </a:lnTo>
                  <a:lnTo>
                    <a:pt x="3721" y="4800"/>
                  </a:lnTo>
                  <a:lnTo>
                    <a:pt x="4800" y="3721"/>
                  </a:lnTo>
                  <a:lnTo>
                    <a:pt x="4800" y="1079"/>
                  </a:lnTo>
                  <a:close/>
                </a:path>
                <a:path w="14604" h="78105">
                  <a:moveTo>
                    <a:pt x="14135" y="74129"/>
                  </a:moveTo>
                  <a:lnTo>
                    <a:pt x="13055" y="73050"/>
                  </a:lnTo>
                  <a:lnTo>
                    <a:pt x="10401" y="73050"/>
                  </a:lnTo>
                  <a:lnTo>
                    <a:pt x="9334" y="74129"/>
                  </a:lnTo>
                  <a:lnTo>
                    <a:pt x="9334" y="75450"/>
                  </a:lnTo>
                  <a:lnTo>
                    <a:pt x="9334" y="76784"/>
                  </a:lnTo>
                  <a:lnTo>
                    <a:pt x="10401" y="77851"/>
                  </a:lnTo>
                  <a:lnTo>
                    <a:pt x="13055" y="77851"/>
                  </a:lnTo>
                  <a:lnTo>
                    <a:pt x="14135" y="76784"/>
                  </a:lnTo>
                  <a:lnTo>
                    <a:pt x="14135" y="741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6934041" y="2540959"/>
            <a:ext cx="20193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">
              <a:latin typeface="Times New Roman"/>
              <a:cs typeface="Times New Roman"/>
            </a:endParaRPr>
          </a:p>
          <a:p>
            <a:pPr marL="34925" marR="9525" algn="ctr">
              <a:lnSpc>
                <a:spcPct val="100000"/>
              </a:lnSpc>
            </a:pPr>
            <a:r>
              <a:rPr sz="100" dirty="0">
                <a:latin typeface="Trebuchet MS"/>
                <a:cs typeface="Trebuchet MS"/>
              </a:rPr>
              <a:t>Use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Transfer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Learning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with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50" dirty="0">
                <a:latin typeface="Trebuchet MS"/>
                <a:cs typeface="Trebuchet MS"/>
              </a:rPr>
              <a:t>a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pre-trained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deep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learning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model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(e.g.,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ResNet,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VGG,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or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EfficientNet).</a:t>
            </a:r>
            <a:endParaRPr sz="100">
              <a:latin typeface="Trebuchet MS"/>
              <a:cs typeface="Trebuchet MS"/>
            </a:endParaRPr>
          </a:p>
          <a:p>
            <a:pPr marL="41910" marR="13335" indent="-3175" algn="ctr">
              <a:lnSpc>
                <a:spcPct val="100000"/>
              </a:lnSpc>
              <a:spcBef>
                <a:spcPts val="95"/>
              </a:spcBef>
            </a:pPr>
            <a:r>
              <a:rPr sz="100" spc="-10" dirty="0">
                <a:latin typeface="Trebuchet MS"/>
                <a:cs typeface="Trebuchet MS"/>
              </a:rPr>
              <a:t>Fine-tune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the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model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with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labeled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rice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type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datasets.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7170453" y="2540959"/>
            <a:ext cx="201930" cy="201930"/>
            <a:chOff x="7170453" y="2540959"/>
            <a:chExt cx="201930" cy="201930"/>
          </a:xfrm>
        </p:grpSpPr>
        <p:sp>
          <p:nvSpPr>
            <p:cNvPr id="127" name="object 127"/>
            <p:cNvSpPr/>
            <p:nvPr/>
          </p:nvSpPr>
          <p:spPr>
            <a:xfrm>
              <a:off x="7170453" y="2540959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202551" y="2577957"/>
              <a:ext cx="6985" cy="76200"/>
            </a:xfrm>
            <a:custGeom>
              <a:avLst/>
              <a:gdLst/>
              <a:ahLst/>
              <a:cxnLst/>
              <a:rect l="l" t="t" r="r" b="b"/>
              <a:pathLst>
                <a:path w="6984" h="76200">
                  <a:moveTo>
                    <a:pt x="5765" y="71412"/>
                  </a:moveTo>
                  <a:lnTo>
                    <a:pt x="4470" y="70129"/>
                  </a:lnTo>
                  <a:lnTo>
                    <a:pt x="1295" y="70129"/>
                  </a:lnTo>
                  <a:lnTo>
                    <a:pt x="0" y="71412"/>
                  </a:lnTo>
                  <a:lnTo>
                    <a:pt x="0" y="73012"/>
                  </a:lnTo>
                  <a:lnTo>
                    <a:pt x="0" y="74599"/>
                  </a:lnTo>
                  <a:lnTo>
                    <a:pt x="1295" y="75882"/>
                  </a:lnTo>
                  <a:lnTo>
                    <a:pt x="4470" y="75882"/>
                  </a:lnTo>
                  <a:lnTo>
                    <a:pt x="5765" y="74599"/>
                  </a:lnTo>
                  <a:lnTo>
                    <a:pt x="5765" y="71412"/>
                  </a:lnTo>
                  <a:close/>
                </a:path>
                <a:path w="6984" h="76200">
                  <a:moveTo>
                    <a:pt x="6451" y="1282"/>
                  </a:moveTo>
                  <a:lnTo>
                    <a:pt x="5168" y="0"/>
                  </a:lnTo>
                  <a:lnTo>
                    <a:pt x="1993" y="0"/>
                  </a:lnTo>
                  <a:lnTo>
                    <a:pt x="698" y="1282"/>
                  </a:lnTo>
                  <a:lnTo>
                    <a:pt x="698" y="2870"/>
                  </a:lnTo>
                  <a:lnTo>
                    <a:pt x="698" y="4470"/>
                  </a:lnTo>
                  <a:lnTo>
                    <a:pt x="1993" y="5753"/>
                  </a:lnTo>
                  <a:lnTo>
                    <a:pt x="5168" y="5753"/>
                  </a:lnTo>
                  <a:lnTo>
                    <a:pt x="6451" y="4470"/>
                  </a:lnTo>
                  <a:lnTo>
                    <a:pt x="6451" y="1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7170453" y="2540959"/>
            <a:ext cx="201930" cy="2019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endParaRPr sz="100">
              <a:latin typeface="Times New Roman"/>
              <a:cs typeface="Times New Roman"/>
            </a:endParaRPr>
          </a:p>
          <a:p>
            <a:pPr marL="46990" marR="15240" indent="-3175" algn="ctr">
              <a:lnSpc>
                <a:spcPct val="113500"/>
              </a:lnSpc>
              <a:spcBef>
                <a:spcPts val="5"/>
              </a:spcBef>
            </a:pPr>
            <a:r>
              <a:rPr sz="100" dirty="0">
                <a:latin typeface="Trebuchet MS"/>
                <a:cs typeface="Trebuchet MS"/>
              </a:rPr>
              <a:t>Train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model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on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spc="-50" dirty="0">
                <a:latin typeface="Trebuchet MS"/>
                <a:cs typeface="Trebuchet MS"/>
              </a:rPr>
              <a:t>a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10" dirty="0">
                <a:latin typeface="Trebuchet MS"/>
                <a:cs typeface="Trebuchet MS"/>
              </a:rPr>
              <a:t>GPU </a:t>
            </a:r>
            <a:r>
              <a:rPr sz="100" dirty="0">
                <a:latin typeface="Trebuchet MS"/>
                <a:cs typeface="Trebuchet MS"/>
              </a:rPr>
              <a:t>to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improve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accuracy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and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speed.</a:t>
            </a:r>
            <a:endParaRPr sz="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Trebuchet MS"/>
              <a:cs typeface="Trebuchet MS"/>
            </a:endParaRPr>
          </a:p>
          <a:p>
            <a:pPr marL="35560" marR="6350" algn="ctr">
              <a:lnSpc>
                <a:spcPct val="113500"/>
              </a:lnSpc>
            </a:pPr>
            <a:r>
              <a:rPr sz="100" dirty="0">
                <a:latin typeface="Trebuchet MS"/>
                <a:cs typeface="Trebuchet MS"/>
              </a:rPr>
              <a:t>Evaluate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model's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performance</a:t>
            </a:r>
            <a:r>
              <a:rPr sz="100" spc="7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using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accuracy,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precision,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and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recall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metrics.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7406865" y="2540959"/>
            <a:ext cx="201930" cy="201930"/>
            <a:chOff x="7406865" y="2540959"/>
            <a:chExt cx="201930" cy="201930"/>
          </a:xfrm>
        </p:grpSpPr>
        <p:sp>
          <p:nvSpPr>
            <p:cNvPr id="131" name="object 131"/>
            <p:cNvSpPr/>
            <p:nvPr/>
          </p:nvSpPr>
          <p:spPr>
            <a:xfrm>
              <a:off x="7406865" y="2540959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7431544" y="2577957"/>
              <a:ext cx="20320" cy="76200"/>
            </a:xfrm>
            <a:custGeom>
              <a:avLst/>
              <a:gdLst/>
              <a:ahLst/>
              <a:cxnLst/>
              <a:rect l="l" t="t" r="r" b="b"/>
              <a:pathLst>
                <a:path w="20320" h="76200">
                  <a:moveTo>
                    <a:pt x="5753" y="71412"/>
                  </a:moveTo>
                  <a:lnTo>
                    <a:pt x="4470" y="70129"/>
                  </a:lnTo>
                  <a:lnTo>
                    <a:pt x="1282" y="70129"/>
                  </a:lnTo>
                  <a:lnTo>
                    <a:pt x="0" y="71412"/>
                  </a:lnTo>
                  <a:lnTo>
                    <a:pt x="0" y="73012"/>
                  </a:lnTo>
                  <a:lnTo>
                    <a:pt x="0" y="74599"/>
                  </a:lnTo>
                  <a:lnTo>
                    <a:pt x="1282" y="75882"/>
                  </a:lnTo>
                  <a:lnTo>
                    <a:pt x="4470" y="75882"/>
                  </a:lnTo>
                  <a:lnTo>
                    <a:pt x="5753" y="74599"/>
                  </a:lnTo>
                  <a:lnTo>
                    <a:pt x="5753" y="71412"/>
                  </a:lnTo>
                  <a:close/>
                </a:path>
                <a:path w="20320" h="76200">
                  <a:moveTo>
                    <a:pt x="19900" y="1282"/>
                  </a:moveTo>
                  <a:lnTo>
                    <a:pt x="18618" y="0"/>
                  </a:lnTo>
                  <a:lnTo>
                    <a:pt x="15430" y="0"/>
                  </a:lnTo>
                  <a:lnTo>
                    <a:pt x="14147" y="1282"/>
                  </a:lnTo>
                  <a:lnTo>
                    <a:pt x="14147" y="2870"/>
                  </a:lnTo>
                  <a:lnTo>
                    <a:pt x="14147" y="4470"/>
                  </a:lnTo>
                  <a:lnTo>
                    <a:pt x="15430" y="5753"/>
                  </a:lnTo>
                  <a:lnTo>
                    <a:pt x="18618" y="5753"/>
                  </a:lnTo>
                  <a:lnTo>
                    <a:pt x="19900" y="4470"/>
                  </a:lnTo>
                  <a:lnTo>
                    <a:pt x="19900" y="1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7406865" y="2540959"/>
            <a:ext cx="201930" cy="2019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endParaRPr sz="100">
              <a:latin typeface="Times New Roman"/>
              <a:cs typeface="Times New Roman"/>
            </a:endParaRPr>
          </a:p>
          <a:p>
            <a:pPr marL="38735" marR="8890" indent="-1270" algn="ctr">
              <a:lnSpc>
                <a:spcPct val="113500"/>
              </a:lnSpc>
              <a:spcBef>
                <a:spcPts val="5"/>
              </a:spcBef>
            </a:pPr>
            <a:r>
              <a:rPr sz="100" dirty="0">
                <a:latin typeface="Trebuchet MS"/>
                <a:cs typeface="Trebuchet MS"/>
              </a:rPr>
              <a:t>Deploy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trained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model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on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web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server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using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Flask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or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FastAPI.</a:t>
            </a:r>
            <a:endParaRPr sz="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Trebuchet MS"/>
              <a:cs typeface="Trebuchet MS"/>
            </a:endParaRPr>
          </a:p>
          <a:p>
            <a:pPr marL="38100" marR="5080" indent="-3810" algn="ctr">
              <a:lnSpc>
                <a:spcPct val="113500"/>
              </a:lnSpc>
            </a:pPr>
            <a:r>
              <a:rPr sz="100" dirty="0">
                <a:latin typeface="Trebuchet MS"/>
                <a:cs typeface="Trebuchet MS"/>
              </a:rPr>
              <a:t>Create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Web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Interface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using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HTML,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CSS,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and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JavaScript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to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allow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10" dirty="0">
                <a:latin typeface="Trebuchet MS"/>
                <a:cs typeface="Trebuchet MS"/>
              </a:rPr>
              <a:t>users</a:t>
            </a:r>
            <a:r>
              <a:rPr sz="100" dirty="0">
                <a:latin typeface="Trebuchet MS"/>
                <a:cs typeface="Trebuchet MS"/>
              </a:rPr>
              <a:t> to </a:t>
            </a:r>
            <a:r>
              <a:rPr sz="100" spc="10" dirty="0">
                <a:latin typeface="Trebuchet MS"/>
                <a:cs typeface="Trebuchet MS"/>
              </a:rPr>
              <a:t>upload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images.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8141838" y="2509571"/>
            <a:ext cx="201930" cy="201930"/>
            <a:chOff x="8141838" y="2509571"/>
            <a:chExt cx="201930" cy="201930"/>
          </a:xfrm>
        </p:grpSpPr>
        <p:sp>
          <p:nvSpPr>
            <p:cNvPr id="135" name="object 135"/>
            <p:cNvSpPr/>
            <p:nvPr/>
          </p:nvSpPr>
          <p:spPr>
            <a:xfrm>
              <a:off x="8141838" y="2509571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174469" y="2555326"/>
              <a:ext cx="6985" cy="76200"/>
            </a:xfrm>
            <a:custGeom>
              <a:avLst/>
              <a:gdLst/>
              <a:ahLst/>
              <a:cxnLst/>
              <a:rect l="l" t="t" r="r" b="b"/>
              <a:pathLst>
                <a:path w="6984" h="76200">
                  <a:moveTo>
                    <a:pt x="5765" y="71424"/>
                  </a:moveTo>
                  <a:lnTo>
                    <a:pt x="4470" y="70142"/>
                  </a:lnTo>
                  <a:lnTo>
                    <a:pt x="1295" y="70142"/>
                  </a:lnTo>
                  <a:lnTo>
                    <a:pt x="0" y="71424"/>
                  </a:lnTo>
                  <a:lnTo>
                    <a:pt x="0" y="73012"/>
                  </a:lnTo>
                  <a:lnTo>
                    <a:pt x="0" y="74612"/>
                  </a:lnTo>
                  <a:lnTo>
                    <a:pt x="1295" y="75895"/>
                  </a:lnTo>
                  <a:lnTo>
                    <a:pt x="4470" y="75895"/>
                  </a:lnTo>
                  <a:lnTo>
                    <a:pt x="5765" y="74612"/>
                  </a:lnTo>
                  <a:lnTo>
                    <a:pt x="5765" y="71424"/>
                  </a:lnTo>
                  <a:close/>
                </a:path>
                <a:path w="6984" h="76200">
                  <a:moveTo>
                    <a:pt x="6896" y="1295"/>
                  </a:moveTo>
                  <a:lnTo>
                    <a:pt x="5613" y="0"/>
                  </a:lnTo>
                  <a:lnTo>
                    <a:pt x="2425" y="0"/>
                  </a:lnTo>
                  <a:lnTo>
                    <a:pt x="1143" y="1295"/>
                  </a:lnTo>
                  <a:lnTo>
                    <a:pt x="1143" y="2882"/>
                  </a:lnTo>
                  <a:lnTo>
                    <a:pt x="1143" y="4470"/>
                  </a:lnTo>
                  <a:lnTo>
                    <a:pt x="2425" y="5765"/>
                  </a:lnTo>
                  <a:lnTo>
                    <a:pt x="5613" y="5765"/>
                  </a:lnTo>
                  <a:lnTo>
                    <a:pt x="6896" y="4470"/>
                  </a:lnTo>
                  <a:lnTo>
                    <a:pt x="6896" y="12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8180631" y="2535136"/>
            <a:ext cx="158750" cy="14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55" marR="13335" algn="ctr">
              <a:lnSpc>
                <a:spcPct val="113500"/>
              </a:lnSpc>
              <a:spcBef>
                <a:spcPts val="95"/>
              </a:spcBef>
            </a:pPr>
            <a:r>
              <a:rPr sz="100" dirty="0">
                <a:latin typeface="Trebuchet MS"/>
                <a:cs typeface="Trebuchet MS"/>
              </a:rPr>
              <a:t>Fine-tune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model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with</a:t>
            </a:r>
            <a:r>
              <a:rPr sz="100" spc="6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domain-</a:t>
            </a:r>
            <a:r>
              <a:rPr sz="100" spc="-10" dirty="0">
                <a:latin typeface="Trebuchet MS"/>
                <a:cs typeface="Trebuchet MS"/>
              </a:rPr>
              <a:t>specific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rice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images.</a:t>
            </a:r>
            <a:endParaRPr sz="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Trebuchet MS"/>
              <a:cs typeface="Trebuchet MS"/>
            </a:endParaRPr>
          </a:p>
          <a:p>
            <a:pPr marR="5080" indent="-635" algn="ctr">
              <a:lnSpc>
                <a:spcPct val="113500"/>
              </a:lnSpc>
              <a:spcBef>
                <a:spcPts val="5"/>
              </a:spcBef>
            </a:pPr>
            <a:r>
              <a:rPr sz="100" dirty="0">
                <a:latin typeface="Trebuchet MS"/>
                <a:cs typeface="Trebuchet MS"/>
              </a:rPr>
              <a:t>Split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dataset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into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training,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validation,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and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test </a:t>
            </a:r>
            <a:r>
              <a:rPr sz="100" spc="10" dirty="0">
                <a:latin typeface="Trebuchet MS"/>
                <a:cs typeface="Trebuchet MS"/>
              </a:rPr>
              <a:t>sets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for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evaluation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8378251" y="2509571"/>
            <a:ext cx="201930" cy="201930"/>
            <a:chOff x="8378251" y="2509571"/>
            <a:chExt cx="201930" cy="201930"/>
          </a:xfrm>
        </p:grpSpPr>
        <p:sp>
          <p:nvSpPr>
            <p:cNvPr id="139" name="object 139"/>
            <p:cNvSpPr/>
            <p:nvPr/>
          </p:nvSpPr>
          <p:spPr>
            <a:xfrm>
              <a:off x="8378251" y="2509571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404644" y="2559911"/>
              <a:ext cx="8890" cy="69850"/>
            </a:xfrm>
            <a:custGeom>
              <a:avLst/>
              <a:gdLst/>
              <a:ahLst/>
              <a:cxnLst/>
              <a:rect l="l" t="t" r="r" b="b"/>
              <a:pathLst>
                <a:path w="8890" h="69850">
                  <a:moveTo>
                    <a:pt x="5283" y="65481"/>
                  </a:moveTo>
                  <a:lnTo>
                    <a:pt x="4102" y="64300"/>
                  </a:lnTo>
                  <a:lnTo>
                    <a:pt x="1181" y="64300"/>
                  </a:lnTo>
                  <a:lnTo>
                    <a:pt x="0" y="65481"/>
                  </a:lnTo>
                  <a:lnTo>
                    <a:pt x="0" y="66929"/>
                  </a:lnTo>
                  <a:lnTo>
                    <a:pt x="0" y="68389"/>
                  </a:lnTo>
                  <a:lnTo>
                    <a:pt x="1181" y="69570"/>
                  </a:lnTo>
                  <a:lnTo>
                    <a:pt x="4102" y="69570"/>
                  </a:lnTo>
                  <a:lnTo>
                    <a:pt x="5283" y="68389"/>
                  </a:lnTo>
                  <a:lnTo>
                    <a:pt x="5283" y="65481"/>
                  </a:lnTo>
                  <a:close/>
                </a:path>
                <a:path w="8890" h="69850">
                  <a:moveTo>
                    <a:pt x="8851" y="1193"/>
                  </a:moveTo>
                  <a:lnTo>
                    <a:pt x="7670" y="0"/>
                  </a:lnTo>
                  <a:lnTo>
                    <a:pt x="4749" y="0"/>
                  </a:lnTo>
                  <a:lnTo>
                    <a:pt x="3568" y="1193"/>
                  </a:lnTo>
                  <a:lnTo>
                    <a:pt x="3568" y="2641"/>
                  </a:lnTo>
                  <a:lnTo>
                    <a:pt x="3568" y="4102"/>
                  </a:lnTo>
                  <a:lnTo>
                    <a:pt x="4749" y="5283"/>
                  </a:lnTo>
                  <a:lnTo>
                    <a:pt x="7670" y="5283"/>
                  </a:lnTo>
                  <a:lnTo>
                    <a:pt x="8851" y="4102"/>
                  </a:lnTo>
                  <a:lnTo>
                    <a:pt x="8851" y="1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8378251" y="2540346"/>
            <a:ext cx="201930" cy="13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 marR="3175" indent="8890">
              <a:lnSpc>
                <a:spcPct val="100000"/>
              </a:lnSpc>
              <a:spcBef>
                <a:spcPts val="100"/>
              </a:spcBef>
            </a:pPr>
            <a:r>
              <a:rPr sz="100" spc="-10" dirty="0">
                <a:latin typeface="Trebuchet MS"/>
                <a:cs typeface="Trebuchet MS"/>
              </a:rPr>
              <a:t>Train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model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using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spc="-50" dirty="0">
                <a:latin typeface="Trebuchet MS"/>
                <a:cs typeface="Trebuchet MS"/>
              </a:rPr>
              <a:t>a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deep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learning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framework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like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TensorFlow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or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PyTorch.</a:t>
            </a:r>
            <a:endParaRPr sz="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">
              <a:latin typeface="Trebuchet MS"/>
              <a:cs typeface="Trebuchet MS"/>
            </a:endParaRPr>
          </a:p>
          <a:p>
            <a:pPr marL="47625" marR="12065" indent="-8255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Trebuchet MS"/>
                <a:cs typeface="Trebuchet MS"/>
              </a:rPr>
              <a:t>Use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GPU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acceleration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to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speed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up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training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and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improve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performance.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7905425" y="2742529"/>
            <a:ext cx="201930" cy="201930"/>
            <a:chOff x="7905425" y="2742529"/>
            <a:chExt cx="201930" cy="201930"/>
          </a:xfrm>
        </p:grpSpPr>
        <p:sp>
          <p:nvSpPr>
            <p:cNvPr id="143" name="object 143"/>
            <p:cNvSpPr/>
            <p:nvPr/>
          </p:nvSpPr>
          <p:spPr>
            <a:xfrm>
              <a:off x="7905425" y="2742529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933232" y="2797464"/>
              <a:ext cx="8890" cy="63500"/>
            </a:xfrm>
            <a:custGeom>
              <a:avLst/>
              <a:gdLst/>
              <a:ahLst/>
              <a:cxnLst/>
              <a:rect l="l" t="t" r="r" b="b"/>
              <a:pathLst>
                <a:path w="8890" h="63500">
                  <a:moveTo>
                    <a:pt x="4800" y="59512"/>
                  </a:moveTo>
                  <a:lnTo>
                    <a:pt x="3721" y="58445"/>
                  </a:lnTo>
                  <a:lnTo>
                    <a:pt x="1066" y="58445"/>
                  </a:lnTo>
                  <a:lnTo>
                    <a:pt x="0" y="59512"/>
                  </a:lnTo>
                  <a:lnTo>
                    <a:pt x="0" y="60845"/>
                  </a:lnTo>
                  <a:lnTo>
                    <a:pt x="0" y="62166"/>
                  </a:lnTo>
                  <a:lnTo>
                    <a:pt x="1066" y="63246"/>
                  </a:lnTo>
                  <a:lnTo>
                    <a:pt x="3721" y="63246"/>
                  </a:lnTo>
                  <a:lnTo>
                    <a:pt x="4800" y="62166"/>
                  </a:lnTo>
                  <a:lnTo>
                    <a:pt x="4800" y="59512"/>
                  </a:lnTo>
                  <a:close/>
                </a:path>
                <a:path w="8890" h="63500">
                  <a:moveTo>
                    <a:pt x="8610" y="1066"/>
                  </a:moveTo>
                  <a:lnTo>
                    <a:pt x="7531" y="0"/>
                  </a:lnTo>
                  <a:lnTo>
                    <a:pt x="4889" y="0"/>
                  </a:lnTo>
                  <a:lnTo>
                    <a:pt x="3810" y="1066"/>
                  </a:lnTo>
                  <a:lnTo>
                    <a:pt x="3810" y="2400"/>
                  </a:lnTo>
                  <a:lnTo>
                    <a:pt x="3810" y="3721"/>
                  </a:lnTo>
                  <a:lnTo>
                    <a:pt x="4889" y="4800"/>
                  </a:lnTo>
                  <a:lnTo>
                    <a:pt x="7531" y="4800"/>
                  </a:lnTo>
                  <a:lnTo>
                    <a:pt x="8610" y="3721"/>
                  </a:lnTo>
                  <a:lnTo>
                    <a:pt x="8610" y="10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145"/>
          <p:cNvSpPr txBox="1"/>
          <p:nvPr/>
        </p:nvSpPr>
        <p:spPr>
          <a:xfrm>
            <a:off x="7905425" y="2778515"/>
            <a:ext cx="201930" cy="12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75" marR="15240" algn="ctr">
              <a:lnSpc>
                <a:spcPct val="100000"/>
              </a:lnSpc>
              <a:spcBef>
                <a:spcPts val="95"/>
              </a:spcBef>
            </a:pPr>
            <a:r>
              <a:rPr sz="100" spc="-10" dirty="0">
                <a:latin typeface="Trebuchet MS"/>
                <a:cs typeface="Trebuchet MS"/>
              </a:rPr>
              <a:t>Evaluate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the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model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using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accuracy,</a:t>
            </a:r>
            <a:r>
              <a:rPr sz="100" spc="5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precision,</a:t>
            </a:r>
            <a:r>
              <a:rPr sz="100" spc="5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recall,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and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F1-score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metrics.</a:t>
            </a:r>
            <a:endParaRPr sz="100">
              <a:latin typeface="Trebuchet MS"/>
              <a:cs typeface="Trebuchet MS"/>
            </a:endParaRPr>
          </a:p>
          <a:p>
            <a:pPr marL="39370" marR="13970" algn="ctr">
              <a:lnSpc>
                <a:spcPct val="100000"/>
              </a:lnSpc>
              <a:spcBef>
                <a:spcPts val="100"/>
              </a:spcBef>
            </a:pPr>
            <a:r>
              <a:rPr sz="100" spc="-10" dirty="0">
                <a:latin typeface="Trebuchet MS"/>
                <a:cs typeface="Trebuchet MS"/>
              </a:rPr>
              <a:t>Optimize</a:t>
            </a:r>
            <a:r>
              <a:rPr sz="100" spc="5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hyperparameters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(learning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rate,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batch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size,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epochs)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for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better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results.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8862177" y="2509571"/>
            <a:ext cx="201930" cy="201930"/>
            <a:chOff x="8862177" y="2509571"/>
            <a:chExt cx="201930" cy="201930"/>
          </a:xfrm>
        </p:grpSpPr>
        <p:sp>
          <p:nvSpPr>
            <p:cNvPr id="147" name="object 147"/>
            <p:cNvSpPr/>
            <p:nvPr/>
          </p:nvSpPr>
          <p:spPr>
            <a:xfrm>
              <a:off x="8862177" y="2509571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887968" y="2546563"/>
              <a:ext cx="15875" cy="93980"/>
            </a:xfrm>
            <a:custGeom>
              <a:avLst/>
              <a:gdLst/>
              <a:ahLst/>
              <a:cxnLst/>
              <a:rect l="l" t="t" r="r" b="b"/>
              <a:pathLst>
                <a:path w="15875" h="93980">
                  <a:moveTo>
                    <a:pt x="5765" y="88963"/>
                  </a:moveTo>
                  <a:lnTo>
                    <a:pt x="4470" y="87668"/>
                  </a:lnTo>
                  <a:lnTo>
                    <a:pt x="1295" y="87668"/>
                  </a:lnTo>
                  <a:lnTo>
                    <a:pt x="0" y="88963"/>
                  </a:lnTo>
                  <a:lnTo>
                    <a:pt x="0" y="90551"/>
                  </a:lnTo>
                  <a:lnTo>
                    <a:pt x="0" y="92138"/>
                  </a:lnTo>
                  <a:lnTo>
                    <a:pt x="1295" y="93421"/>
                  </a:lnTo>
                  <a:lnTo>
                    <a:pt x="4470" y="93421"/>
                  </a:lnTo>
                  <a:lnTo>
                    <a:pt x="5765" y="92138"/>
                  </a:lnTo>
                  <a:lnTo>
                    <a:pt x="5765" y="88963"/>
                  </a:lnTo>
                  <a:close/>
                </a:path>
                <a:path w="15875" h="93980">
                  <a:moveTo>
                    <a:pt x="15290" y="1295"/>
                  </a:moveTo>
                  <a:lnTo>
                    <a:pt x="13995" y="0"/>
                  </a:lnTo>
                  <a:lnTo>
                    <a:pt x="10820" y="0"/>
                  </a:lnTo>
                  <a:lnTo>
                    <a:pt x="9525" y="1295"/>
                  </a:lnTo>
                  <a:lnTo>
                    <a:pt x="9525" y="2882"/>
                  </a:lnTo>
                  <a:lnTo>
                    <a:pt x="9525" y="4470"/>
                  </a:lnTo>
                  <a:lnTo>
                    <a:pt x="10820" y="5765"/>
                  </a:lnTo>
                  <a:lnTo>
                    <a:pt x="13995" y="5765"/>
                  </a:lnTo>
                  <a:lnTo>
                    <a:pt x="15290" y="4470"/>
                  </a:lnTo>
                  <a:lnTo>
                    <a:pt x="15290" y="12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/>
          <p:nvPr/>
        </p:nvSpPr>
        <p:spPr>
          <a:xfrm>
            <a:off x="8862177" y="2526370"/>
            <a:ext cx="201930" cy="165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" marR="16510" algn="ctr">
              <a:lnSpc>
                <a:spcPct val="113500"/>
              </a:lnSpc>
              <a:spcBef>
                <a:spcPts val="95"/>
              </a:spcBef>
            </a:pPr>
            <a:r>
              <a:rPr sz="100" dirty="0">
                <a:latin typeface="Trebuchet MS"/>
                <a:cs typeface="Trebuchet MS"/>
              </a:rPr>
              <a:t>Select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pre-</a:t>
            </a:r>
            <a:r>
              <a:rPr sz="100" spc="-10" dirty="0">
                <a:latin typeface="Trebuchet MS"/>
                <a:cs typeface="Trebuchet MS"/>
              </a:rPr>
              <a:t>trained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deep</a:t>
            </a:r>
            <a:r>
              <a:rPr sz="100" spc="5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learning</a:t>
            </a:r>
            <a:r>
              <a:rPr sz="100" spc="55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model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like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ResNet,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VGG,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or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EfficientNet.</a:t>
            </a:r>
            <a:endParaRPr sz="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">
              <a:latin typeface="Trebuchet MS"/>
              <a:cs typeface="Trebuchet MS"/>
            </a:endParaRPr>
          </a:p>
          <a:p>
            <a:pPr marL="41910" marR="10795" indent="-1905" algn="just">
              <a:lnSpc>
                <a:spcPct val="113500"/>
              </a:lnSpc>
            </a:pPr>
            <a:r>
              <a:rPr sz="100" dirty="0">
                <a:latin typeface="Trebuchet MS"/>
                <a:cs typeface="Trebuchet MS"/>
              </a:rPr>
              <a:t>Apply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transfer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learning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to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fine-tune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model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for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rice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classification.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9098590" y="2509571"/>
            <a:ext cx="201930" cy="201930"/>
            <a:chOff x="9098590" y="2509571"/>
            <a:chExt cx="201930" cy="201930"/>
          </a:xfrm>
        </p:grpSpPr>
        <p:sp>
          <p:nvSpPr>
            <p:cNvPr id="151" name="object 151"/>
            <p:cNvSpPr/>
            <p:nvPr/>
          </p:nvSpPr>
          <p:spPr>
            <a:xfrm>
              <a:off x="9098590" y="2509571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9126372" y="2546563"/>
              <a:ext cx="7620" cy="76200"/>
            </a:xfrm>
            <a:custGeom>
              <a:avLst/>
              <a:gdLst/>
              <a:ahLst/>
              <a:cxnLst/>
              <a:rect l="l" t="t" r="r" b="b"/>
              <a:pathLst>
                <a:path w="7620" h="76200">
                  <a:moveTo>
                    <a:pt x="5765" y="71424"/>
                  </a:moveTo>
                  <a:lnTo>
                    <a:pt x="4470" y="70129"/>
                  </a:lnTo>
                  <a:lnTo>
                    <a:pt x="1295" y="70129"/>
                  </a:lnTo>
                  <a:lnTo>
                    <a:pt x="0" y="71424"/>
                  </a:lnTo>
                  <a:lnTo>
                    <a:pt x="0" y="73012"/>
                  </a:lnTo>
                  <a:lnTo>
                    <a:pt x="0" y="74599"/>
                  </a:lnTo>
                  <a:lnTo>
                    <a:pt x="1295" y="75895"/>
                  </a:lnTo>
                  <a:lnTo>
                    <a:pt x="4470" y="75895"/>
                  </a:lnTo>
                  <a:lnTo>
                    <a:pt x="5765" y="74599"/>
                  </a:lnTo>
                  <a:lnTo>
                    <a:pt x="5765" y="71424"/>
                  </a:lnTo>
                  <a:close/>
                </a:path>
                <a:path w="7620" h="76200">
                  <a:moveTo>
                    <a:pt x="7480" y="1295"/>
                  </a:moveTo>
                  <a:lnTo>
                    <a:pt x="6184" y="0"/>
                  </a:lnTo>
                  <a:lnTo>
                    <a:pt x="3009" y="0"/>
                  </a:lnTo>
                  <a:lnTo>
                    <a:pt x="1727" y="1295"/>
                  </a:lnTo>
                  <a:lnTo>
                    <a:pt x="1727" y="2882"/>
                  </a:lnTo>
                  <a:lnTo>
                    <a:pt x="1727" y="4470"/>
                  </a:lnTo>
                  <a:lnTo>
                    <a:pt x="3009" y="5765"/>
                  </a:lnTo>
                  <a:lnTo>
                    <a:pt x="6184" y="5765"/>
                  </a:lnTo>
                  <a:lnTo>
                    <a:pt x="7480" y="4470"/>
                  </a:lnTo>
                  <a:lnTo>
                    <a:pt x="7480" y="12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9098590" y="2526370"/>
            <a:ext cx="201930" cy="165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" marR="9525" indent="2540" algn="just">
              <a:lnSpc>
                <a:spcPct val="113500"/>
              </a:lnSpc>
              <a:spcBef>
                <a:spcPts val="95"/>
              </a:spcBef>
            </a:pPr>
            <a:r>
              <a:rPr sz="100" dirty="0">
                <a:latin typeface="Trebuchet MS"/>
                <a:cs typeface="Trebuchet MS"/>
              </a:rPr>
              <a:t>Train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model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using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TensorFlow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or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PyTorch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with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labeled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dataset.</a:t>
            </a:r>
            <a:endParaRPr sz="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Trebuchet MS"/>
              <a:cs typeface="Trebuchet MS"/>
            </a:endParaRPr>
          </a:p>
          <a:p>
            <a:pPr marL="41910" marR="12700" algn="ctr">
              <a:lnSpc>
                <a:spcPct val="113500"/>
              </a:lnSpc>
              <a:spcBef>
                <a:spcPts val="5"/>
              </a:spcBef>
            </a:pPr>
            <a:r>
              <a:rPr sz="100" dirty="0">
                <a:latin typeface="Trebuchet MS"/>
                <a:cs typeface="Trebuchet MS"/>
              </a:rPr>
              <a:t>Evaluate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and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optimize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model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for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better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accuracy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and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performance.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9335003" y="2509571"/>
            <a:ext cx="201930" cy="201930"/>
            <a:chOff x="9335003" y="2509571"/>
            <a:chExt cx="201930" cy="201930"/>
          </a:xfrm>
        </p:grpSpPr>
        <p:sp>
          <p:nvSpPr>
            <p:cNvPr id="155" name="object 155"/>
            <p:cNvSpPr/>
            <p:nvPr/>
          </p:nvSpPr>
          <p:spPr>
            <a:xfrm>
              <a:off x="9335003" y="2509571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9358897" y="2551884"/>
              <a:ext cx="10795" cy="69850"/>
            </a:xfrm>
            <a:custGeom>
              <a:avLst/>
              <a:gdLst/>
              <a:ahLst/>
              <a:cxnLst/>
              <a:rect l="l" t="t" r="r" b="b"/>
              <a:pathLst>
                <a:path w="10795" h="69850">
                  <a:moveTo>
                    <a:pt x="5283" y="1181"/>
                  </a:moveTo>
                  <a:lnTo>
                    <a:pt x="4102" y="0"/>
                  </a:lnTo>
                  <a:lnTo>
                    <a:pt x="1181" y="0"/>
                  </a:lnTo>
                  <a:lnTo>
                    <a:pt x="0" y="1181"/>
                  </a:lnTo>
                  <a:lnTo>
                    <a:pt x="0" y="2641"/>
                  </a:lnTo>
                  <a:lnTo>
                    <a:pt x="0" y="4089"/>
                  </a:lnTo>
                  <a:lnTo>
                    <a:pt x="1181" y="5270"/>
                  </a:lnTo>
                  <a:lnTo>
                    <a:pt x="4102" y="5270"/>
                  </a:lnTo>
                  <a:lnTo>
                    <a:pt x="5283" y="4089"/>
                  </a:lnTo>
                  <a:lnTo>
                    <a:pt x="5283" y="1181"/>
                  </a:lnTo>
                  <a:close/>
                </a:path>
                <a:path w="10795" h="69850">
                  <a:moveTo>
                    <a:pt x="10350" y="65468"/>
                  </a:moveTo>
                  <a:lnTo>
                    <a:pt x="9169" y="64287"/>
                  </a:lnTo>
                  <a:lnTo>
                    <a:pt x="6261" y="64287"/>
                  </a:lnTo>
                  <a:lnTo>
                    <a:pt x="5080" y="65468"/>
                  </a:lnTo>
                  <a:lnTo>
                    <a:pt x="5080" y="66929"/>
                  </a:lnTo>
                  <a:lnTo>
                    <a:pt x="5080" y="68376"/>
                  </a:lnTo>
                  <a:lnTo>
                    <a:pt x="6261" y="69570"/>
                  </a:lnTo>
                  <a:lnTo>
                    <a:pt x="9169" y="69570"/>
                  </a:lnTo>
                  <a:lnTo>
                    <a:pt x="10350" y="68376"/>
                  </a:lnTo>
                  <a:lnTo>
                    <a:pt x="10350" y="65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/>
          <p:nvPr/>
        </p:nvSpPr>
        <p:spPr>
          <a:xfrm>
            <a:off x="9335003" y="2532310"/>
            <a:ext cx="201930" cy="15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 marR="9525" algn="ctr">
              <a:lnSpc>
                <a:spcPct val="100000"/>
              </a:lnSpc>
              <a:spcBef>
                <a:spcPts val="100"/>
              </a:spcBef>
            </a:pPr>
            <a:r>
              <a:rPr sz="100" dirty="0">
                <a:latin typeface="Trebuchet MS"/>
                <a:cs typeface="Trebuchet MS"/>
              </a:rPr>
              <a:t>Deploy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trained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model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as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an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API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using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Flask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or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FastAPI.</a:t>
            </a:r>
            <a:endParaRPr sz="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">
              <a:latin typeface="Trebuchet MS"/>
              <a:cs typeface="Trebuchet MS"/>
            </a:endParaRPr>
          </a:p>
          <a:p>
            <a:pPr marL="38735" marR="10795" algn="ctr">
              <a:lnSpc>
                <a:spcPct val="100000"/>
              </a:lnSpc>
              <a:spcBef>
                <a:spcPts val="5"/>
              </a:spcBef>
            </a:pPr>
            <a:r>
              <a:rPr sz="100" dirty="0">
                <a:latin typeface="Trebuchet MS"/>
                <a:cs typeface="Trebuchet MS"/>
              </a:rPr>
              <a:t>Integrate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model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API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into a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chatbot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framework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(e.g.,</a:t>
            </a:r>
            <a:r>
              <a:rPr sz="100" dirty="0">
                <a:latin typeface="Trebuchet MS"/>
                <a:cs typeface="Trebuchet MS"/>
              </a:rPr>
              <a:t> Dialogflow,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Rasa,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or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GPT-based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bot).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9833578" y="2506698"/>
            <a:ext cx="201930" cy="201930"/>
            <a:chOff x="9833578" y="2506698"/>
            <a:chExt cx="201930" cy="201930"/>
          </a:xfrm>
        </p:grpSpPr>
        <p:sp>
          <p:nvSpPr>
            <p:cNvPr id="159" name="object 159"/>
            <p:cNvSpPr/>
            <p:nvPr/>
          </p:nvSpPr>
          <p:spPr>
            <a:xfrm>
              <a:off x="9833578" y="2506698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859378" y="2543693"/>
              <a:ext cx="15875" cy="93980"/>
            </a:xfrm>
            <a:custGeom>
              <a:avLst/>
              <a:gdLst/>
              <a:ahLst/>
              <a:cxnLst/>
              <a:rect l="l" t="t" r="r" b="b"/>
              <a:pathLst>
                <a:path w="15875" h="93980">
                  <a:moveTo>
                    <a:pt x="5753" y="88950"/>
                  </a:moveTo>
                  <a:lnTo>
                    <a:pt x="4470" y="87668"/>
                  </a:lnTo>
                  <a:lnTo>
                    <a:pt x="1282" y="87668"/>
                  </a:lnTo>
                  <a:lnTo>
                    <a:pt x="0" y="88950"/>
                  </a:lnTo>
                  <a:lnTo>
                    <a:pt x="0" y="90551"/>
                  </a:lnTo>
                  <a:lnTo>
                    <a:pt x="0" y="92138"/>
                  </a:lnTo>
                  <a:lnTo>
                    <a:pt x="1282" y="93421"/>
                  </a:lnTo>
                  <a:lnTo>
                    <a:pt x="4470" y="93421"/>
                  </a:lnTo>
                  <a:lnTo>
                    <a:pt x="5753" y="92138"/>
                  </a:lnTo>
                  <a:lnTo>
                    <a:pt x="5753" y="88950"/>
                  </a:lnTo>
                  <a:close/>
                </a:path>
                <a:path w="15875" h="93980">
                  <a:moveTo>
                    <a:pt x="15278" y="1282"/>
                  </a:moveTo>
                  <a:lnTo>
                    <a:pt x="13995" y="0"/>
                  </a:lnTo>
                  <a:lnTo>
                    <a:pt x="10807" y="0"/>
                  </a:lnTo>
                  <a:lnTo>
                    <a:pt x="9525" y="1282"/>
                  </a:lnTo>
                  <a:lnTo>
                    <a:pt x="9525" y="2882"/>
                  </a:lnTo>
                  <a:lnTo>
                    <a:pt x="9525" y="4470"/>
                  </a:lnTo>
                  <a:lnTo>
                    <a:pt x="10807" y="5753"/>
                  </a:lnTo>
                  <a:lnTo>
                    <a:pt x="13995" y="5753"/>
                  </a:lnTo>
                  <a:lnTo>
                    <a:pt x="15278" y="4470"/>
                  </a:lnTo>
                  <a:lnTo>
                    <a:pt x="15278" y="1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161"/>
          <p:cNvSpPr txBox="1"/>
          <p:nvPr/>
        </p:nvSpPr>
        <p:spPr>
          <a:xfrm>
            <a:off x="9833578" y="2523497"/>
            <a:ext cx="201930" cy="165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" marR="16510" algn="ctr">
              <a:lnSpc>
                <a:spcPct val="113500"/>
              </a:lnSpc>
              <a:spcBef>
                <a:spcPts val="95"/>
              </a:spcBef>
            </a:pPr>
            <a:r>
              <a:rPr sz="100" dirty="0">
                <a:latin typeface="Trebuchet MS"/>
                <a:cs typeface="Trebuchet MS"/>
              </a:rPr>
              <a:t>Select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pre-</a:t>
            </a:r>
            <a:r>
              <a:rPr sz="100" spc="-10" dirty="0">
                <a:latin typeface="Trebuchet MS"/>
                <a:cs typeface="Trebuchet MS"/>
              </a:rPr>
              <a:t>trained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deep</a:t>
            </a:r>
            <a:r>
              <a:rPr sz="100" spc="5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learning</a:t>
            </a:r>
            <a:r>
              <a:rPr sz="100" spc="55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model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(ResNet,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VGG,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or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MobileNet).</a:t>
            </a:r>
            <a:endParaRPr sz="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">
              <a:latin typeface="Trebuchet MS"/>
              <a:cs typeface="Trebuchet MS"/>
            </a:endParaRPr>
          </a:p>
          <a:p>
            <a:pPr marL="41910" marR="10795" indent="-1905" algn="just">
              <a:lnSpc>
                <a:spcPct val="113500"/>
              </a:lnSpc>
            </a:pPr>
            <a:r>
              <a:rPr sz="100" dirty="0">
                <a:latin typeface="Trebuchet MS"/>
                <a:cs typeface="Trebuchet MS"/>
              </a:rPr>
              <a:t>Apply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transfer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learning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to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fine-tune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model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for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rice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classification.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10069990" y="2506698"/>
            <a:ext cx="201930" cy="201930"/>
            <a:chOff x="10069990" y="2506698"/>
            <a:chExt cx="201930" cy="201930"/>
          </a:xfrm>
        </p:grpSpPr>
        <p:sp>
          <p:nvSpPr>
            <p:cNvPr id="163" name="object 163"/>
            <p:cNvSpPr/>
            <p:nvPr/>
          </p:nvSpPr>
          <p:spPr>
            <a:xfrm>
              <a:off x="10069990" y="2506698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094989" y="2552456"/>
              <a:ext cx="10795" cy="76200"/>
            </a:xfrm>
            <a:custGeom>
              <a:avLst/>
              <a:gdLst/>
              <a:ahLst/>
              <a:cxnLst/>
              <a:rect l="l" t="t" r="r" b="b"/>
              <a:pathLst>
                <a:path w="10795" h="76200">
                  <a:moveTo>
                    <a:pt x="5753" y="71424"/>
                  </a:moveTo>
                  <a:lnTo>
                    <a:pt x="4470" y="70129"/>
                  </a:lnTo>
                  <a:lnTo>
                    <a:pt x="1282" y="70129"/>
                  </a:lnTo>
                  <a:lnTo>
                    <a:pt x="0" y="71424"/>
                  </a:lnTo>
                  <a:lnTo>
                    <a:pt x="0" y="73012"/>
                  </a:lnTo>
                  <a:lnTo>
                    <a:pt x="0" y="74599"/>
                  </a:lnTo>
                  <a:lnTo>
                    <a:pt x="1282" y="75895"/>
                  </a:lnTo>
                  <a:lnTo>
                    <a:pt x="4470" y="75895"/>
                  </a:lnTo>
                  <a:lnTo>
                    <a:pt x="5753" y="74599"/>
                  </a:lnTo>
                  <a:lnTo>
                    <a:pt x="5753" y="71424"/>
                  </a:lnTo>
                  <a:close/>
                </a:path>
                <a:path w="10795" h="76200">
                  <a:moveTo>
                    <a:pt x="10261" y="1295"/>
                  </a:moveTo>
                  <a:lnTo>
                    <a:pt x="8978" y="0"/>
                  </a:lnTo>
                  <a:lnTo>
                    <a:pt x="5791" y="0"/>
                  </a:lnTo>
                  <a:lnTo>
                    <a:pt x="4508" y="1295"/>
                  </a:lnTo>
                  <a:lnTo>
                    <a:pt x="4508" y="2882"/>
                  </a:lnTo>
                  <a:lnTo>
                    <a:pt x="4508" y="4470"/>
                  </a:lnTo>
                  <a:lnTo>
                    <a:pt x="5791" y="5765"/>
                  </a:lnTo>
                  <a:lnTo>
                    <a:pt x="8978" y="5765"/>
                  </a:lnTo>
                  <a:lnTo>
                    <a:pt x="10261" y="4470"/>
                  </a:lnTo>
                  <a:lnTo>
                    <a:pt x="10261" y="12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 txBox="1"/>
          <p:nvPr/>
        </p:nvSpPr>
        <p:spPr>
          <a:xfrm>
            <a:off x="10069990" y="2532264"/>
            <a:ext cx="201930" cy="165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" marR="11430" indent="2540" algn="just">
              <a:lnSpc>
                <a:spcPct val="113500"/>
              </a:lnSpc>
              <a:spcBef>
                <a:spcPts val="95"/>
              </a:spcBef>
            </a:pPr>
            <a:r>
              <a:rPr sz="100" dirty="0">
                <a:latin typeface="Trebuchet MS"/>
                <a:cs typeface="Trebuchet MS"/>
              </a:rPr>
              <a:t>Train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model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using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TensorFlow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or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PyTorch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on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labeled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dataset.</a:t>
            </a:r>
            <a:endParaRPr sz="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Trebuchet MS"/>
              <a:cs typeface="Trebuchet MS"/>
            </a:endParaRPr>
          </a:p>
          <a:p>
            <a:pPr marL="34925" marR="5715" algn="ctr">
              <a:lnSpc>
                <a:spcPct val="113500"/>
              </a:lnSpc>
              <a:spcBef>
                <a:spcPts val="5"/>
              </a:spcBef>
            </a:pPr>
            <a:r>
              <a:rPr sz="100" dirty="0">
                <a:latin typeface="Trebuchet MS"/>
                <a:cs typeface="Trebuchet MS"/>
              </a:rPr>
              <a:t>Optimize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model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for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mobile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deployment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using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TensorFlow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Lite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or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ONNX.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10306403" y="2506698"/>
            <a:ext cx="201930" cy="201930"/>
            <a:chOff x="10306403" y="2506698"/>
            <a:chExt cx="201930" cy="201930"/>
          </a:xfrm>
        </p:grpSpPr>
        <p:sp>
          <p:nvSpPr>
            <p:cNvPr id="167" name="object 167"/>
            <p:cNvSpPr/>
            <p:nvPr/>
          </p:nvSpPr>
          <p:spPr>
            <a:xfrm>
              <a:off x="10306403" y="2506698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0326357" y="2561625"/>
              <a:ext cx="17780" cy="63500"/>
            </a:xfrm>
            <a:custGeom>
              <a:avLst/>
              <a:gdLst/>
              <a:ahLst/>
              <a:cxnLst/>
              <a:rect l="l" t="t" r="r" b="b"/>
              <a:pathLst>
                <a:path w="17779" h="63500">
                  <a:moveTo>
                    <a:pt x="4800" y="59524"/>
                  </a:moveTo>
                  <a:lnTo>
                    <a:pt x="3721" y="58445"/>
                  </a:lnTo>
                  <a:lnTo>
                    <a:pt x="1066" y="58445"/>
                  </a:lnTo>
                  <a:lnTo>
                    <a:pt x="0" y="59524"/>
                  </a:lnTo>
                  <a:lnTo>
                    <a:pt x="0" y="60845"/>
                  </a:lnTo>
                  <a:lnTo>
                    <a:pt x="0" y="62179"/>
                  </a:lnTo>
                  <a:lnTo>
                    <a:pt x="1066" y="63246"/>
                  </a:lnTo>
                  <a:lnTo>
                    <a:pt x="3721" y="63246"/>
                  </a:lnTo>
                  <a:lnTo>
                    <a:pt x="4800" y="62179"/>
                  </a:lnTo>
                  <a:lnTo>
                    <a:pt x="4800" y="59524"/>
                  </a:lnTo>
                  <a:close/>
                </a:path>
                <a:path w="17779" h="63500">
                  <a:moveTo>
                    <a:pt x="17729" y="1079"/>
                  </a:moveTo>
                  <a:lnTo>
                    <a:pt x="16649" y="0"/>
                  </a:lnTo>
                  <a:lnTo>
                    <a:pt x="13995" y="0"/>
                  </a:lnTo>
                  <a:lnTo>
                    <a:pt x="12928" y="1079"/>
                  </a:lnTo>
                  <a:lnTo>
                    <a:pt x="12928" y="2400"/>
                  </a:lnTo>
                  <a:lnTo>
                    <a:pt x="12928" y="3733"/>
                  </a:lnTo>
                  <a:lnTo>
                    <a:pt x="13995" y="4800"/>
                  </a:lnTo>
                  <a:lnTo>
                    <a:pt x="16649" y="4800"/>
                  </a:lnTo>
                  <a:lnTo>
                    <a:pt x="17729" y="3733"/>
                  </a:lnTo>
                  <a:lnTo>
                    <a:pt x="17729" y="10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10306403" y="2542683"/>
            <a:ext cx="201930" cy="12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 marR="7620" algn="ctr">
              <a:lnSpc>
                <a:spcPct val="100000"/>
              </a:lnSpc>
              <a:spcBef>
                <a:spcPts val="95"/>
              </a:spcBef>
            </a:pPr>
            <a:r>
              <a:rPr sz="100" dirty="0">
                <a:latin typeface="Trebuchet MS"/>
                <a:cs typeface="Trebuchet MS"/>
              </a:rPr>
              <a:t>Develop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a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mobile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app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UI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using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Flutter,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React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Native,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or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native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Android/iOS.</a:t>
            </a:r>
            <a:endParaRPr sz="100">
              <a:latin typeface="Trebuchet MS"/>
              <a:cs typeface="Trebuchet MS"/>
            </a:endParaRPr>
          </a:p>
          <a:p>
            <a:pPr marL="31750" marR="5715" algn="ctr">
              <a:lnSpc>
                <a:spcPct val="100000"/>
              </a:lnSpc>
              <a:spcBef>
                <a:spcPts val="100"/>
              </a:spcBef>
            </a:pPr>
            <a:r>
              <a:rPr sz="100" spc="-10" dirty="0">
                <a:latin typeface="Trebuchet MS"/>
                <a:cs typeface="Trebuchet MS"/>
              </a:rPr>
              <a:t>Integrate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camera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functionality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to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allow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users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to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take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and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upload</a:t>
            </a:r>
            <a:r>
              <a:rPr sz="100" spc="-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images.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6934041" y="2782778"/>
            <a:ext cx="198755" cy="198755"/>
            <a:chOff x="6934041" y="2782778"/>
            <a:chExt cx="198755" cy="198755"/>
          </a:xfrm>
        </p:grpSpPr>
        <p:sp>
          <p:nvSpPr>
            <p:cNvPr id="171" name="object 171"/>
            <p:cNvSpPr/>
            <p:nvPr/>
          </p:nvSpPr>
          <p:spPr>
            <a:xfrm>
              <a:off x="6934041" y="2782778"/>
              <a:ext cx="198755" cy="198755"/>
            </a:xfrm>
            <a:custGeom>
              <a:avLst/>
              <a:gdLst/>
              <a:ahLst/>
              <a:cxnLst/>
              <a:rect l="l" t="t" r="r" b="b"/>
              <a:pathLst>
                <a:path w="198754" h="198755">
                  <a:moveTo>
                    <a:pt x="0" y="0"/>
                  </a:moveTo>
                  <a:lnTo>
                    <a:pt x="198465" y="0"/>
                  </a:lnTo>
                  <a:lnTo>
                    <a:pt x="198465" y="198465"/>
                  </a:lnTo>
                  <a:lnTo>
                    <a:pt x="0" y="198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955104" y="2836161"/>
              <a:ext cx="9525" cy="63500"/>
            </a:xfrm>
            <a:custGeom>
              <a:avLst/>
              <a:gdLst/>
              <a:ahLst/>
              <a:cxnLst/>
              <a:rect l="l" t="t" r="r" b="b"/>
              <a:pathLst>
                <a:path w="9525" h="63500">
                  <a:moveTo>
                    <a:pt x="4800" y="59512"/>
                  </a:moveTo>
                  <a:lnTo>
                    <a:pt x="3721" y="58445"/>
                  </a:lnTo>
                  <a:lnTo>
                    <a:pt x="1066" y="58445"/>
                  </a:lnTo>
                  <a:lnTo>
                    <a:pt x="0" y="59512"/>
                  </a:lnTo>
                  <a:lnTo>
                    <a:pt x="0" y="60845"/>
                  </a:lnTo>
                  <a:lnTo>
                    <a:pt x="0" y="62166"/>
                  </a:lnTo>
                  <a:lnTo>
                    <a:pt x="1066" y="63246"/>
                  </a:lnTo>
                  <a:lnTo>
                    <a:pt x="3721" y="63246"/>
                  </a:lnTo>
                  <a:lnTo>
                    <a:pt x="4800" y="62166"/>
                  </a:lnTo>
                  <a:lnTo>
                    <a:pt x="4800" y="59512"/>
                  </a:lnTo>
                  <a:close/>
                </a:path>
                <a:path w="9525" h="63500">
                  <a:moveTo>
                    <a:pt x="9105" y="1066"/>
                  </a:moveTo>
                  <a:lnTo>
                    <a:pt x="8026" y="0"/>
                  </a:lnTo>
                  <a:lnTo>
                    <a:pt x="5384" y="0"/>
                  </a:lnTo>
                  <a:lnTo>
                    <a:pt x="4305" y="1066"/>
                  </a:lnTo>
                  <a:lnTo>
                    <a:pt x="4305" y="2400"/>
                  </a:lnTo>
                  <a:lnTo>
                    <a:pt x="4305" y="3721"/>
                  </a:lnTo>
                  <a:lnTo>
                    <a:pt x="5384" y="4800"/>
                  </a:lnTo>
                  <a:lnTo>
                    <a:pt x="8026" y="4800"/>
                  </a:lnTo>
                  <a:lnTo>
                    <a:pt x="9105" y="3721"/>
                  </a:lnTo>
                  <a:lnTo>
                    <a:pt x="9105" y="10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6934041" y="2782778"/>
            <a:ext cx="19875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">
              <a:latin typeface="Times New Roman"/>
              <a:cs typeface="Times New Roman"/>
            </a:endParaRPr>
          </a:p>
          <a:p>
            <a:pPr marL="33020" marR="4445" indent="-3175" algn="ctr">
              <a:lnSpc>
                <a:spcPct val="100000"/>
              </a:lnSpc>
            </a:pPr>
            <a:r>
              <a:rPr sz="100" spc="-10" dirty="0">
                <a:latin typeface="Trebuchet MS"/>
                <a:cs typeface="Trebuchet MS"/>
              </a:rPr>
              <a:t>Integrate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the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AI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model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with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the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website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backend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for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real-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time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predictions.</a:t>
            </a:r>
            <a:endParaRPr sz="100">
              <a:latin typeface="Trebuchet MS"/>
              <a:cs typeface="Trebuchet MS"/>
            </a:endParaRPr>
          </a:p>
          <a:p>
            <a:pPr marL="33020" marR="6985" algn="ctr">
              <a:lnSpc>
                <a:spcPct val="100000"/>
              </a:lnSpc>
              <a:spcBef>
                <a:spcPts val="100"/>
              </a:spcBef>
            </a:pPr>
            <a:r>
              <a:rPr sz="100" spc="-10" dirty="0">
                <a:latin typeface="Trebuchet MS"/>
                <a:cs typeface="Trebuchet MS"/>
              </a:rPr>
              <a:t>Optimize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the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website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for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fast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image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processing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and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user-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friendly</a:t>
            </a:r>
            <a:r>
              <a:rPr sz="100" spc="5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interaction.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174" name="object 174"/>
          <p:cNvGrpSpPr/>
          <p:nvPr/>
        </p:nvGrpSpPr>
        <p:grpSpPr>
          <a:xfrm>
            <a:off x="7170453" y="2782778"/>
            <a:ext cx="198755" cy="198755"/>
            <a:chOff x="7170453" y="2782778"/>
            <a:chExt cx="198755" cy="198755"/>
          </a:xfrm>
        </p:grpSpPr>
        <p:sp>
          <p:nvSpPr>
            <p:cNvPr id="175" name="object 175"/>
            <p:cNvSpPr/>
            <p:nvPr/>
          </p:nvSpPr>
          <p:spPr>
            <a:xfrm>
              <a:off x="7170453" y="2782778"/>
              <a:ext cx="198755" cy="198755"/>
            </a:xfrm>
            <a:custGeom>
              <a:avLst/>
              <a:gdLst/>
              <a:ahLst/>
              <a:cxnLst/>
              <a:rect l="l" t="t" r="r" b="b"/>
              <a:pathLst>
                <a:path w="198754" h="198755">
                  <a:moveTo>
                    <a:pt x="0" y="0"/>
                  </a:moveTo>
                  <a:lnTo>
                    <a:pt x="198465" y="0"/>
                  </a:lnTo>
                  <a:lnTo>
                    <a:pt x="198465" y="198465"/>
                  </a:lnTo>
                  <a:lnTo>
                    <a:pt x="0" y="198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7191082" y="2826979"/>
              <a:ext cx="17145" cy="76200"/>
            </a:xfrm>
            <a:custGeom>
              <a:avLst/>
              <a:gdLst/>
              <a:ahLst/>
              <a:cxnLst/>
              <a:rect l="l" t="t" r="r" b="b"/>
              <a:pathLst>
                <a:path w="17145" h="76200">
                  <a:moveTo>
                    <a:pt x="5753" y="71424"/>
                  </a:moveTo>
                  <a:lnTo>
                    <a:pt x="4470" y="70142"/>
                  </a:lnTo>
                  <a:lnTo>
                    <a:pt x="1282" y="70142"/>
                  </a:lnTo>
                  <a:lnTo>
                    <a:pt x="0" y="71424"/>
                  </a:lnTo>
                  <a:lnTo>
                    <a:pt x="0" y="73025"/>
                  </a:lnTo>
                  <a:lnTo>
                    <a:pt x="0" y="74612"/>
                  </a:lnTo>
                  <a:lnTo>
                    <a:pt x="1282" y="75895"/>
                  </a:lnTo>
                  <a:lnTo>
                    <a:pt x="4470" y="75895"/>
                  </a:lnTo>
                  <a:lnTo>
                    <a:pt x="5753" y="74612"/>
                  </a:lnTo>
                  <a:lnTo>
                    <a:pt x="5753" y="71424"/>
                  </a:lnTo>
                  <a:close/>
                </a:path>
                <a:path w="17145" h="76200">
                  <a:moveTo>
                    <a:pt x="17106" y="1295"/>
                  </a:moveTo>
                  <a:lnTo>
                    <a:pt x="15811" y="0"/>
                  </a:lnTo>
                  <a:lnTo>
                    <a:pt x="12636" y="0"/>
                  </a:lnTo>
                  <a:lnTo>
                    <a:pt x="11341" y="1295"/>
                  </a:lnTo>
                  <a:lnTo>
                    <a:pt x="11341" y="2882"/>
                  </a:lnTo>
                  <a:lnTo>
                    <a:pt x="11341" y="4470"/>
                  </a:lnTo>
                  <a:lnTo>
                    <a:pt x="12636" y="5765"/>
                  </a:lnTo>
                  <a:lnTo>
                    <a:pt x="15811" y="5765"/>
                  </a:lnTo>
                  <a:lnTo>
                    <a:pt x="17106" y="4470"/>
                  </a:lnTo>
                  <a:lnTo>
                    <a:pt x="17106" y="12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7" name="object 177"/>
          <p:cNvSpPr txBox="1"/>
          <p:nvPr/>
        </p:nvSpPr>
        <p:spPr>
          <a:xfrm>
            <a:off x="7170453" y="2782778"/>
            <a:ext cx="19875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">
              <a:latin typeface="Times New Roman"/>
              <a:cs typeface="Times New Roman"/>
            </a:endParaRPr>
          </a:p>
          <a:p>
            <a:pPr marL="40640" marR="11430" algn="ctr">
              <a:lnSpc>
                <a:spcPct val="113500"/>
              </a:lnSpc>
            </a:pPr>
            <a:r>
              <a:rPr sz="100" dirty="0">
                <a:latin typeface="Trebuchet MS"/>
                <a:cs typeface="Trebuchet MS"/>
              </a:rPr>
              <a:t>Test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system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with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various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rice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images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to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improve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reliability.</a:t>
            </a:r>
            <a:endParaRPr sz="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Trebuchet MS"/>
              <a:cs typeface="Trebuchet MS"/>
            </a:endParaRPr>
          </a:p>
          <a:p>
            <a:pPr marL="34925" marR="5715" algn="ctr">
              <a:lnSpc>
                <a:spcPct val="113500"/>
              </a:lnSpc>
            </a:pPr>
            <a:r>
              <a:rPr sz="100" dirty="0">
                <a:latin typeface="Trebuchet MS"/>
                <a:cs typeface="Trebuchet MS"/>
              </a:rPr>
              <a:t>Launch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website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and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allow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users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to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classify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rice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types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instantly.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178" name="object 178"/>
          <p:cNvGrpSpPr/>
          <p:nvPr/>
        </p:nvGrpSpPr>
        <p:grpSpPr>
          <a:xfrm>
            <a:off x="8141838" y="2742529"/>
            <a:ext cx="201930" cy="201930"/>
            <a:chOff x="8141838" y="2742529"/>
            <a:chExt cx="201930" cy="201930"/>
          </a:xfrm>
        </p:grpSpPr>
        <p:sp>
          <p:nvSpPr>
            <p:cNvPr id="179" name="object 179"/>
            <p:cNvSpPr/>
            <p:nvPr/>
          </p:nvSpPr>
          <p:spPr>
            <a:xfrm>
              <a:off x="8141838" y="2742529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160499" y="2790162"/>
              <a:ext cx="19050" cy="63500"/>
            </a:xfrm>
            <a:custGeom>
              <a:avLst/>
              <a:gdLst/>
              <a:ahLst/>
              <a:cxnLst/>
              <a:rect l="l" t="t" r="r" b="b"/>
              <a:pathLst>
                <a:path w="19050" h="63500">
                  <a:moveTo>
                    <a:pt x="4800" y="1066"/>
                  </a:moveTo>
                  <a:lnTo>
                    <a:pt x="3721" y="0"/>
                  </a:lnTo>
                  <a:lnTo>
                    <a:pt x="1066" y="0"/>
                  </a:lnTo>
                  <a:lnTo>
                    <a:pt x="0" y="1066"/>
                  </a:lnTo>
                  <a:lnTo>
                    <a:pt x="0" y="2387"/>
                  </a:lnTo>
                  <a:lnTo>
                    <a:pt x="0" y="3721"/>
                  </a:lnTo>
                  <a:lnTo>
                    <a:pt x="1066" y="4787"/>
                  </a:lnTo>
                  <a:lnTo>
                    <a:pt x="3721" y="4787"/>
                  </a:lnTo>
                  <a:lnTo>
                    <a:pt x="4800" y="3721"/>
                  </a:lnTo>
                  <a:lnTo>
                    <a:pt x="4800" y="1066"/>
                  </a:lnTo>
                  <a:close/>
                </a:path>
                <a:path w="19050" h="63500">
                  <a:moveTo>
                    <a:pt x="19011" y="59512"/>
                  </a:moveTo>
                  <a:lnTo>
                    <a:pt x="17932" y="58432"/>
                  </a:lnTo>
                  <a:lnTo>
                    <a:pt x="15278" y="58432"/>
                  </a:lnTo>
                  <a:lnTo>
                    <a:pt x="14211" y="59512"/>
                  </a:lnTo>
                  <a:lnTo>
                    <a:pt x="14211" y="60833"/>
                  </a:lnTo>
                  <a:lnTo>
                    <a:pt x="14211" y="62166"/>
                  </a:lnTo>
                  <a:lnTo>
                    <a:pt x="15278" y="63233"/>
                  </a:lnTo>
                  <a:lnTo>
                    <a:pt x="17932" y="63233"/>
                  </a:lnTo>
                  <a:lnTo>
                    <a:pt x="19011" y="62166"/>
                  </a:lnTo>
                  <a:lnTo>
                    <a:pt x="19011" y="59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8141838" y="2742529"/>
            <a:ext cx="20193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00">
              <a:latin typeface="Times New Roman"/>
              <a:cs typeface="Times New Roman"/>
            </a:endParaRPr>
          </a:p>
          <a:p>
            <a:pPr marL="30480" marR="4445" algn="ctr">
              <a:lnSpc>
                <a:spcPct val="100000"/>
              </a:lnSpc>
            </a:pPr>
            <a:r>
              <a:rPr sz="100" spc="-10" dirty="0">
                <a:latin typeface="Trebuchet MS"/>
                <a:cs typeface="Trebuchet MS"/>
              </a:rPr>
              <a:t>Test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the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model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on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unseen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rice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images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to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check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its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real-world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accuracy.</a:t>
            </a:r>
            <a:endParaRPr sz="100">
              <a:latin typeface="Trebuchet MS"/>
              <a:cs typeface="Trebuchet MS"/>
            </a:endParaRPr>
          </a:p>
          <a:p>
            <a:pPr marL="38100" marR="12065" algn="ctr">
              <a:lnSpc>
                <a:spcPct val="100000"/>
              </a:lnSpc>
              <a:spcBef>
                <a:spcPts val="100"/>
              </a:spcBef>
            </a:pPr>
            <a:r>
              <a:rPr sz="100" spc="-10" dirty="0">
                <a:latin typeface="Trebuchet MS"/>
                <a:cs typeface="Trebuchet MS"/>
              </a:rPr>
              <a:t>Convert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the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model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into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50" dirty="0">
                <a:latin typeface="Trebuchet MS"/>
                <a:cs typeface="Trebuchet MS"/>
              </a:rPr>
              <a:t>a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deployable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format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(e.g.,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TensorFlow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SavedModel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or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ONNX).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182" name="object 182"/>
          <p:cNvGrpSpPr/>
          <p:nvPr/>
        </p:nvGrpSpPr>
        <p:grpSpPr>
          <a:xfrm>
            <a:off x="8378250" y="2742529"/>
            <a:ext cx="201930" cy="201930"/>
            <a:chOff x="8378250" y="2742529"/>
            <a:chExt cx="201930" cy="201930"/>
          </a:xfrm>
        </p:grpSpPr>
        <p:sp>
          <p:nvSpPr>
            <p:cNvPr id="183" name="object 183"/>
            <p:cNvSpPr/>
            <p:nvPr/>
          </p:nvSpPr>
          <p:spPr>
            <a:xfrm>
              <a:off x="8378250" y="2742529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396998" y="2797464"/>
              <a:ext cx="15240" cy="63500"/>
            </a:xfrm>
            <a:custGeom>
              <a:avLst/>
              <a:gdLst/>
              <a:ahLst/>
              <a:cxnLst/>
              <a:rect l="l" t="t" r="r" b="b"/>
              <a:pathLst>
                <a:path w="15240" h="63500">
                  <a:moveTo>
                    <a:pt x="4800" y="1066"/>
                  </a:moveTo>
                  <a:lnTo>
                    <a:pt x="3721" y="0"/>
                  </a:lnTo>
                  <a:lnTo>
                    <a:pt x="1066" y="0"/>
                  </a:lnTo>
                  <a:lnTo>
                    <a:pt x="0" y="1066"/>
                  </a:lnTo>
                  <a:lnTo>
                    <a:pt x="0" y="2400"/>
                  </a:lnTo>
                  <a:lnTo>
                    <a:pt x="0" y="3721"/>
                  </a:lnTo>
                  <a:lnTo>
                    <a:pt x="1066" y="4800"/>
                  </a:lnTo>
                  <a:lnTo>
                    <a:pt x="3721" y="4800"/>
                  </a:lnTo>
                  <a:lnTo>
                    <a:pt x="4800" y="3721"/>
                  </a:lnTo>
                  <a:lnTo>
                    <a:pt x="4800" y="1066"/>
                  </a:lnTo>
                  <a:close/>
                </a:path>
                <a:path w="15240" h="63500">
                  <a:moveTo>
                    <a:pt x="14922" y="59512"/>
                  </a:moveTo>
                  <a:lnTo>
                    <a:pt x="13855" y="58445"/>
                  </a:lnTo>
                  <a:lnTo>
                    <a:pt x="11201" y="58445"/>
                  </a:lnTo>
                  <a:lnTo>
                    <a:pt x="10134" y="59512"/>
                  </a:lnTo>
                  <a:lnTo>
                    <a:pt x="10134" y="60845"/>
                  </a:lnTo>
                  <a:lnTo>
                    <a:pt x="10134" y="62166"/>
                  </a:lnTo>
                  <a:lnTo>
                    <a:pt x="11201" y="63246"/>
                  </a:lnTo>
                  <a:lnTo>
                    <a:pt x="13855" y="63246"/>
                  </a:lnTo>
                  <a:lnTo>
                    <a:pt x="14922" y="62166"/>
                  </a:lnTo>
                  <a:lnTo>
                    <a:pt x="14922" y="59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5" name="object 185"/>
          <p:cNvSpPr txBox="1"/>
          <p:nvPr/>
        </p:nvSpPr>
        <p:spPr>
          <a:xfrm>
            <a:off x="8378250" y="2742529"/>
            <a:ext cx="20193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">
              <a:latin typeface="Times New Roman"/>
              <a:cs typeface="Times New Roman"/>
            </a:endParaRPr>
          </a:p>
          <a:p>
            <a:pPr marL="30480" marR="5080" algn="ctr">
              <a:lnSpc>
                <a:spcPct val="100000"/>
              </a:lnSpc>
            </a:pPr>
            <a:r>
              <a:rPr sz="100" dirty="0">
                <a:latin typeface="Trebuchet MS"/>
                <a:cs typeface="Trebuchet MS"/>
              </a:rPr>
              <a:t>Deploy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the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model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using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Flask,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FastAPI,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or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a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cloud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service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like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AWS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or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Google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Cloud.</a:t>
            </a:r>
            <a:endParaRPr sz="100">
              <a:latin typeface="Trebuchet MS"/>
              <a:cs typeface="Trebuchet MS"/>
            </a:endParaRPr>
          </a:p>
          <a:p>
            <a:pPr marL="38735" marR="13335" algn="ctr">
              <a:lnSpc>
                <a:spcPct val="100000"/>
              </a:lnSpc>
              <a:spcBef>
                <a:spcPts val="100"/>
              </a:spcBef>
            </a:pPr>
            <a:r>
              <a:rPr sz="100" spc="-10" dirty="0">
                <a:latin typeface="Trebuchet MS"/>
                <a:cs typeface="Trebuchet MS"/>
              </a:rPr>
              <a:t>Build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an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API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to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take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image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inputs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and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return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classified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rice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type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predictions.</a:t>
            </a:r>
            <a:endParaRPr sz="100">
              <a:latin typeface="Trebuchet MS"/>
              <a:cs typeface="Trebuchet MS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7905425" y="2980986"/>
            <a:ext cx="201930" cy="194310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3175" rIns="0" bIns="0" rtlCol="0">
            <a:spAutoFit/>
          </a:bodyPr>
          <a:lstStyle/>
          <a:p>
            <a:pPr marL="13970" marR="10795" indent="4445" algn="ctr">
              <a:lnSpc>
                <a:spcPct val="100000"/>
              </a:lnSpc>
              <a:spcBef>
                <a:spcPts val="25"/>
              </a:spcBef>
            </a:pPr>
            <a:r>
              <a:rPr sz="150" spc="-10" dirty="0">
                <a:latin typeface="Trebuchet MS"/>
                <a:cs typeface="Trebuchet MS"/>
              </a:rPr>
              <a:t>Improve</a:t>
            </a:r>
            <a:r>
              <a:rPr sz="150" spc="10" dirty="0">
                <a:latin typeface="Trebuchet MS"/>
                <a:cs typeface="Trebuchet MS"/>
              </a:rPr>
              <a:t> </a:t>
            </a:r>
            <a:r>
              <a:rPr sz="150" spc="-20" dirty="0">
                <a:latin typeface="Trebuchet MS"/>
                <a:cs typeface="Trebuchet MS"/>
              </a:rPr>
              <a:t>the</a:t>
            </a:r>
            <a:r>
              <a:rPr sz="150" spc="15" dirty="0">
                <a:latin typeface="Trebuchet MS"/>
                <a:cs typeface="Trebuchet MS"/>
              </a:rPr>
              <a:t> </a:t>
            </a:r>
            <a:r>
              <a:rPr sz="150" spc="-10" dirty="0">
                <a:latin typeface="Trebuchet MS"/>
                <a:cs typeface="Trebuchet MS"/>
              </a:rPr>
              <a:t>model</a:t>
            </a:r>
            <a:r>
              <a:rPr sz="150" spc="500" dirty="0">
                <a:latin typeface="Trebuchet MS"/>
                <a:cs typeface="Trebuchet MS"/>
              </a:rPr>
              <a:t> </a:t>
            </a:r>
            <a:r>
              <a:rPr sz="150" spc="-10" dirty="0">
                <a:latin typeface="Trebuchet MS"/>
                <a:cs typeface="Trebuchet MS"/>
              </a:rPr>
              <a:t>continuously</a:t>
            </a:r>
            <a:r>
              <a:rPr sz="150" spc="30" dirty="0">
                <a:latin typeface="Trebuchet MS"/>
                <a:cs typeface="Trebuchet MS"/>
              </a:rPr>
              <a:t> </a:t>
            </a:r>
            <a:r>
              <a:rPr sz="150" spc="-35" dirty="0">
                <a:latin typeface="Trebuchet MS"/>
                <a:cs typeface="Trebuchet MS"/>
              </a:rPr>
              <a:t>by</a:t>
            </a:r>
            <a:r>
              <a:rPr sz="150" spc="500" dirty="0">
                <a:latin typeface="Trebuchet MS"/>
                <a:cs typeface="Trebuchet MS"/>
              </a:rPr>
              <a:t> </a:t>
            </a:r>
            <a:r>
              <a:rPr sz="150" spc="-10" dirty="0">
                <a:latin typeface="Trebuchet MS"/>
                <a:cs typeface="Trebuchet MS"/>
              </a:rPr>
              <a:t>retraining</a:t>
            </a:r>
            <a:r>
              <a:rPr sz="150" spc="10" dirty="0">
                <a:latin typeface="Trebuchet MS"/>
                <a:cs typeface="Trebuchet MS"/>
              </a:rPr>
              <a:t> </a:t>
            </a:r>
            <a:r>
              <a:rPr sz="150" spc="-20" dirty="0">
                <a:latin typeface="Trebuchet MS"/>
                <a:cs typeface="Trebuchet MS"/>
              </a:rPr>
              <a:t>with</a:t>
            </a:r>
            <a:r>
              <a:rPr sz="150" spc="15" dirty="0">
                <a:latin typeface="Trebuchet MS"/>
                <a:cs typeface="Trebuchet MS"/>
              </a:rPr>
              <a:t> </a:t>
            </a:r>
            <a:r>
              <a:rPr sz="150" spc="-25" dirty="0">
                <a:latin typeface="Trebuchet MS"/>
                <a:cs typeface="Trebuchet MS"/>
              </a:rPr>
              <a:t>new</a:t>
            </a:r>
            <a:r>
              <a:rPr sz="150" spc="500" dirty="0">
                <a:latin typeface="Trebuchet MS"/>
                <a:cs typeface="Trebuchet MS"/>
              </a:rPr>
              <a:t> </a:t>
            </a:r>
            <a:r>
              <a:rPr sz="150" spc="-10" dirty="0">
                <a:latin typeface="Trebuchet MS"/>
                <a:cs typeface="Trebuchet MS"/>
              </a:rPr>
              <a:t>rice </a:t>
            </a:r>
            <a:r>
              <a:rPr sz="150" dirty="0">
                <a:latin typeface="Trebuchet MS"/>
                <a:cs typeface="Trebuchet MS"/>
              </a:rPr>
              <a:t>images</a:t>
            </a:r>
            <a:r>
              <a:rPr sz="150" spc="50" dirty="0">
                <a:latin typeface="Trebuchet MS"/>
                <a:cs typeface="Trebuchet MS"/>
              </a:rPr>
              <a:t> </a:t>
            </a:r>
            <a:r>
              <a:rPr sz="150" spc="-20" dirty="0">
                <a:latin typeface="Trebuchet MS"/>
                <a:cs typeface="Trebuchet MS"/>
              </a:rPr>
              <a:t>Improve</a:t>
            </a:r>
            <a:r>
              <a:rPr sz="150" spc="500" dirty="0">
                <a:latin typeface="Trebuchet MS"/>
                <a:cs typeface="Trebuchet MS"/>
              </a:rPr>
              <a:t> </a:t>
            </a:r>
            <a:r>
              <a:rPr sz="150" spc="-20" dirty="0">
                <a:latin typeface="Trebuchet MS"/>
                <a:cs typeface="Trebuchet MS"/>
              </a:rPr>
              <a:t>the</a:t>
            </a:r>
            <a:r>
              <a:rPr sz="150" spc="10" dirty="0">
                <a:latin typeface="Trebuchet MS"/>
                <a:cs typeface="Trebuchet MS"/>
              </a:rPr>
              <a:t> </a:t>
            </a:r>
            <a:r>
              <a:rPr sz="150" spc="-10" dirty="0">
                <a:latin typeface="Trebuchet MS"/>
                <a:cs typeface="Trebuchet MS"/>
              </a:rPr>
              <a:t>model</a:t>
            </a:r>
            <a:r>
              <a:rPr sz="150" spc="500" dirty="0">
                <a:latin typeface="Trebuchet MS"/>
                <a:cs typeface="Trebuchet MS"/>
              </a:rPr>
              <a:t> </a:t>
            </a:r>
            <a:r>
              <a:rPr sz="150" spc="-10" dirty="0">
                <a:latin typeface="Trebuchet MS"/>
                <a:cs typeface="Trebuchet MS"/>
              </a:rPr>
              <a:t>continuously</a:t>
            </a:r>
            <a:r>
              <a:rPr sz="150" spc="30" dirty="0">
                <a:latin typeface="Trebuchet MS"/>
                <a:cs typeface="Trebuchet MS"/>
              </a:rPr>
              <a:t> </a:t>
            </a:r>
            <a:r>
              <a:rPr sz="150" spc="-35" dirty="0">
                <a:latin typeface="Trebuchet MS"/>
                <a:cs typeface="Trebuchet MS"/>
              </a:rPr>
              <a:t>by</a:t>
            </a:r>
            <a:r>
              <a:rPr sz="150" spc="500" dirty="0">
                <a:latin typeface="Trebuchet MS"/>
                <a:cs typeface="Trebuchet MS"/>
              </a:rPr>
              <a:t> </a:t>
            </a:r>
            <a:r>
              <a:rPr sz="150" spc="-10" dirty="0">
                <a:latin typeface="Trebuchet MS"/>
                <a:cs typeface="Trebuchet MS"/>
              </a:rPr>
              <a:t>retraining</a:t>
            </a:r>
            <a:r>
              <a:rPr sz="150" spc="10" dirty="0">
                <a:latin typeface="Trebuchet MS"/>
                <a:cs typeface="Trebuchet MS"/>
              </a:rPr>
              <a:t> </a:t>
            </a:r>
            <a:r>
              <a:rPr sz="150" spc="-20" dirty="0">
                <a:latin typeface="Trebuchet MS"/>
                <a:cs typeface="Trebuchet MS"/>
              </a:rPr>
              <a:t>with</a:t>
            </a:r>
            <a:r>
              <a:rPr sz="150" spc="15" dirty="0">
                <a:latin typeface="Trebuchet MS"/>
                <a:cs typeface="Trebuchet MS"/>
              </a:rPr>
              <a:t> </a:t>
            </a:r>
            <a:r>
              <a:rPr sz="150" spc="-25" dirty="0">
                <a:latin typeface="Trebuchet MS"/>
                <a:cs typeface="Trebuchet MS"/>
              </a:rPr>
              <a:t>new</a:t>
            </a:r>
            <a:r>
              <a:rPr sz="150" spc="500" dirty="0">
                <a:latin typeface="Trebuchet MS"/>
                <a:cs typeface="Trebuchet MS"/>
              </a:rPr>
              <a:t> </a:t>
            </a:r>
            <a:r>
              <a:rPr sz="150" spc="-10" dirty="0">
                <a:latin typeface="Trebuchet MS"/>
                <a:cs typeface="Trebuchet MS"/>
              </a:rPr>
              <a:t>rice</a:t>
            </a:r>
            <a:r>
              <a:rPr sz="150" spc="-5" dirty="0">
                <a:latin typeface="Trebuchet MS"/>
                <a:cs typeface="Trebuchet MS"/>
              </a:rPr>
              <a:t> </a:t>
            </a:r>
            <a:r>
              <a:rPr sz="150" spc="-10" dirty="0">
                <a:latin typeface="Trebuchet MS"/>
                <a:cs typeface="Trebuchet MS"/>
              </a:rPr>
              <a:t>images</a:t>
            </a:r>
            <a:endParaRPr sz="150">
              <a:latin typeface="Trebuchet MS"/>
              <a:cs typeface="Trebuchet MS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8862177" y="2747944"/>
            <a:ext cx="201930" cy="201930"/>
            <a:chOff x="8862177" y="2747944"/>
            <a:chExt cx="201930" cy="201930"/>
          </a:xfrm>
        </p:grpSpPr>
        <p:sp>
          <p:nvSpPr>
            <p:cNvPr id="188" name="object 188"/>
            <p:cNvSpPr/>
            <p:nvPr/>
          </p:nvSpPr>
          <p:spPr>
            <a:xfrm>
              <a:off x="8862177" y="2747944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8891384" y="2784942"/>
              <a:ext cx="16510" cy="93980"/>
            </a:xfrm>
            <a:custGeom>
              <a:avLst/>
              <a:gdLst/>
              <a:ahLst/>
              <a:cxnLst/>
              <a:rect l="l" t="t" r="r" b="b"/>
              <a:pathLst>
                <a:path w="16509" h="93980">
                  <a:moveTo>
                    <a:pt x="5753" y="88950"/>
                  </a:moveTo>
                  <a:lnTo>
                    <a:pt x="4470" y="87668"/>
                  </a:lnTo>
                  <a:lnTo>
                    <a:pt x="1282" y="87668"/>
                  </a:lnTo>
                  <a:lnTo>
                    <a:pt x="0" y="88950"/>
                  </a:lnTo>
                  <a:lnTo>
                    <a:pt x="0" y="90538"/>
                  </a:lnTo>
                  <a:lnTo>
                    <a:pt x="0" y="92125"/>
                  </a:lnTo>
                  <a:lnTo>
                    <a:pt x="1282" y="93421"/>
                  </a:lnTo>
                  <a:lnTo>
                    <a:pt x="4470" y="93421"/>
                  </a:lnTo>
                  <a:lnTo>
                    <a:pt x="5753" y="92125"/>
                  </a:lnTo>
                  <a:lnTo>
                    <a:pt x="5753" y="88950"/>
                  </a:lnTo>
                  <a:close/>
                </a:path>
                <a:path w="16509" h="93980">
                  <a:moveTo>
                    <a:pt x="15913" y="1282"/>
                  </a:moveTo>
                  <a:lnTo>
                    <a:pt x="14630" y="0"/>
                  </a:lnTo>
                  <a:lnTo>
                    <a:pt x="11442" y="0"/>
                  </a:lnTo>
                  <a:lnTo>
                    <a:pt x="10160" y="1282"/>
                  </a:lnTo>
                  <a:lnTo>
                    <a:pt x="10160" y="2870"/>
                  </a:lnTo>
                  <a:lnTo>
                    <a:pt x="10160" y="4470"/>
                  </a:lnTo>
                  <a:lnTo>
                    <a:pt x="11442" y="5753"/>
                  </a:lnTo>
                  <a:lnTo>
                    <a:pt x="14630" y="5753"/>
                  </a:lnTo>
                  <a:lnTo>
                    <a:pt x="15913" y="4470"/>
                  </a:lnTo>
                  <a:lnTo>
                    <a:pt x="15913" y="12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0" name="object 190"/>
          <p:cNvSpPr txBox="1"/>
          <p:nvPr/>
        </p:nvSpPr>
        <p:spPr>
          <a:xfrm>
            <a:off x="8862177" y="2747944"/>
            <a:ext cx="201930" cy="2019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endParaRPr sz="100">
              <a:latin typeface="Times New Roman"/>
              <a:cs typeface="Times New Roman"/>
            </a:endParaRPr>
          </a:p>
          <a:p>
            <a:pPr marL="42545" marR="13335" algn="ctr">
              <a:lnSpc>
                <a:spcPct val="113500"/>
              </a:lnSpc>
              <a:spcBef>
                <a:spcPts val="5"/>
              </a:spcBef>
            </a:pPr>
            <a:r>
              <a:rPr sz="100" spc="10" dirty="0">
                <a:latin typeface="Trebuchet MS"/>
                <a:cs typeface="Trebuchet MS"/>
              </a:rPr>
              <a:t>Develop</a:t>
            </a:r>
            <a:r>
              <a:rPr sz="100" spc="-5" dirty="0">
                <a:latin typeface="Trebuchet MS"/>
                <a:cs typeface="Trebuchet MS"/>
              </a:rPr>
              <a:t> </a:t>
            </a:r>
            <a:r>
              <a:rPr sz="100" spc="10" dirty="0">
                <a:latin typeface="Trebuchet MS"/>
                <a:cs typeface="Trebuchet MS"/>
              </a:rPr>
              <a:t>a</a:t>
            </a:r>
            <a:r>
              <a:rPr sz="1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chatbot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interface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using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HTML,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CSS,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JavaScript,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and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chatbot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UI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tools.</a:t>
            </a:r>
            <a:endParaRPr sz="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Trebuchet MS"/>
              <a:cs typeface="Trebuchet MS"/>
            </a:endParaRPr>
          </a:p>
          <a:p>
            <a:pPr marL="40005" marR="6985" indent="-3810" algn="ctr">
              <a:lnSpc>
                <a:spcPct val="113500"/>
              </a:lnSpc>
            </a:pPr>
            <a:r>
              <a:rPr sz="100" dirty="0">
                <a:latin typeface="Trebuchet MS"/>
                <a:cs typeface="Trebuchet MS"/>
              </a:rPr>
              <a:t>Enable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image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input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in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chatbot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to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accept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rice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images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from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users.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191" name="object 191"/>
          <p:cNvGrpSpPr/>
          <p:nvPr/>
        </p:nvGrpSpPr>
        <p:grpSpPr>
          <a:xfrm>
            <a:off x="9098590" y="2747944"/>
            <a:ext cx="201930" cy="201930"/>
            <a:chOff x="9098590" y="2747944"/>
            <a:chExt cx="201930" cy="201930"/>
          </a:xfrm>
        </p:grpSpPr>
        <p:sp>
          <p:nvSpPr>
            <p:cNvPr id="192" name="object 192"/>
            <p:cNvSpPr/>
            <p:nvPr/>
          </p:nvSpPr>
          <p:spPr>
            <a:xfrm>
              <a:off x="9098590" y="2747944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9121330" y="2802874"/>
              <a:ext cx="31115" cy="63500"/>
            </a:xfrm>
            <a:custGeom>
              <a:avLst/>
              <a:gdLst/>
              <a:ahLst/>
              <a:cxnLst/>
              <a:rect l="l" t="t" r="r" b="b"/>
              <a:pathLst>
                <a:path w="31115" h="63500">
                  <a:moveTo>
                    <a:pt x="4787" y="1079"/>
                  </a:moveTo>
                  <a:lnTo>
                    <a:pt x="3721" y="0"/>
                  </a:lnTo>
                  <a:lnTo>
                    <a:pt x="1066" y="0"/>
                  </a:lnTo>
                  <a:lnTo>
                    <a:pt x="0" y="1079"/>
                  </a:lnTo>
                  <a:lnTo>
                    <a:pt x="0" y="2400"/>
                  </a:lnTo>
                  <a:lnTo>
                    <a:pt x="0" y="3721"/>
                  </a:lnTo>
                  <a:lnTo>
                    <a:pt x="1066" y="4800"/>
                  </a:lnTo>
                  <a:lnTo>
                    <a:pt x="3721" y="4800"/>
                  </a:lnTo>
                  <a:lnTo>
                    <a:pt x="4787" y="3721"/>
                  </a:lnTo>
                  <a:lnTo>
                    <a:pt x="4787" y="1079"/>
                  </a:lnTo>
                  <a:close/>
                </a:path>
                <a:path w="31115" h="63500">
                  <a:moveTo>
                    <a:pt x="30962" y="59524"/>
                  </a:moveTo>
                  <a:lnTo>
                    <a:pt x="29895" y="58445"/>
                  </a:lnTo>
                  <a:lnTo>
                    <a:pt x="27241" y="58445"/>
                  </a:lnTo>
                  <a:lnTo>
                    <a:pt x="26162" y="59524"/>
                  </a:lnTo>
                  <a:lnTo>
                    <a:pt x="26162" y="60845"/>
                  </a:lnTo>
                  <a:lnTo>
                    <a:pt x="26162" y="62166"/>
                  </a:lnTo>
                  <a:lnTo>
                    <a:pt x="27241" y="63246"/>
                  </a:lnTo>
                  <a:lnTo>
                    <a:pt x="29895" y="63246"/>
                  </a:lnTo>
                  <a:lnTo>
                    <a:pt x="30962" y="62166"/>
                  </a:lnTo>
                  <a:lnTo>
                    <a:pt x="30962" y="59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194"/>
          <p:cNvSpPr txBox="1"/>
          <p:nvPr/>
        </p:nvSpPr>
        <p:spPr>
          <a:xfrm>
            <a:off x="9098590" y="2747944"/>
            <a:ext cx="20193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">
              <a:latin typeface="Times New Roman"/>
              <a:cs typeface="Times New Roman"/>
            </a:endParaRPr>
          </a:p>
          <a:p>
            <a:pPr marL="34290" marR="8890" algn="ctr">
              <a:lnSpc>
                <a:spcPct val="100000"/>
              </a:lnSpc>
            </a:pPr>
            <a:r>
              <a:rPr sz="100" dirty="0">
                <a:latin typeface="Trebuchet MS"/>
                <a:cs typeface="Trebuchet MS"/>
              </a:rPr>
              <a:t>Process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the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uploaded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image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and pass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it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to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the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ML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model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for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classification.</a:t>
            </a:r>
            <a:endParaRPr sz="100">
              <a:latin typeface="Trebuchet MS"/>
              <a:cs typeface="Trebuchet MS"/>
            </a:endParaRPr>
          </a:p>
          <a:p>
            <a:pPr marL="32384" marR="6985" algn="ctr">
              <a:lnSpc>
                <a:spcPct val="100000"/>
              </a:lnSpc>
              <a:spcBef>
                <a:spcPts val="100"/>
              </a:spcBef>
            </a:pPr>
            <a:r>
              <a:rPr sz="100" dirty="0">
                <a:latin typeface="Trebuchet MS"/>
                <a:cs typeface="Trebuchet MS"/>
              </a:rPr>
              <a:t>Generate </a:t>
            </a:r>
            <a:r>
              <a:rPr sz="100" spc="-10" dirty="0">
                <a:latin typeface="Trebuchet MS"/>
                <a:cs typeface="Trebuchet MS"/>
              </a:rPr>
              <a:t>rice</a:t>
            </a:r>
            <a:r>
              <a:rPr sz="100" spc="5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type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predictions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and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return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results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in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a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conversational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format.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195" name="object 195"/>
          <p:cNvGrpSpPr/>
          <p:nvPr/>
        </p:nvGrpSpPr>
        <p:grpSpPr>
          <a:xfrm>
            <a:off x="9335003" y="2747944"/>
            <a:ext cx="201930" cy="201930"/>
            <a:chOff x="9335003" y="2747944"/>
            <a:chExt cx="201930" cy="201930"/>
          </a:xfrm>
        </p:grpSpPr>
        <p:sp>
          <p:nvSpPr>
            <p:cNvPr id="196" name="object 196"/>
            <p:cNvSpPr/>
            <p:nvPr/>
          </p:nvSpPr>
          <p:spPr>
            <a:xfrm>
              <a:off x="9335003" y="2747944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9355315" y="2794518"/>
              <a:ext cx="18415" cy="97790"/>
            </a:xfrm>
            <a:custGeom>
              <a:avLst/>
              <a:gdLst/>
              <a:ahLst/>
              <a:cxnLst/>
              <a:rect l="l" t="t" r="r" b="b"/>
              <a:pathLst>
                <a:path w="18415" h="97789">
                  <a:moveTo>
                    <a:pt x="3835" y="47612"/>
                  </a:moveTo>
                  <a:lnTo>
                    <a:pt x="2984" y="46748"/>
                  </a:lnTo>
                  <a:lnTo>
                    <a:pt x="863" y="46748"/>
                  </a:lnTo>
                  <a:lnTo>
                    <a:pt x="0" y="47612"/>
                  </a:lnTo>
                  <a:lnTo>
                    <a:pt x="0" y="48666"/>
                  </a:lnTo>
                  <a:lnTo>
                    <a:pt x="0" y="49733"/>
                  </a:lnTo>
                  <a:lnTo>
                    <a:pt x="863" y="50596"/>
                  </a:lnTo>
                  <a:lnTo>
                    <a:pt x="2984" y="50596"/>
                  </a:lnTo>
                  <a:lnTo>
                    <a:pt x="3835" y="49733"/>
                  </a:lnTo>
                  <a:lnTo>
                    <a:pt x="3835" y="47612"/>
                  </a:lnTo>
                  <a:close/>
                </a:path>
                <a:path w="18415" h="97789">
                  <a:moveTo>
                    <a:pt x="7416" y="94373"/>
                  </a:moveTo>
                  <a:lnTo>
                    <a:pt x="6553" y="93510"/>
                  </a:lnTo>
                  <a:lnTo>
                    <a:pt x="4432" y="93510"/>
                  </a:lnTo>
                  <a:lnTo>
                    <a:pt x="3568" y="94373"/>
                  </a:lnTo>
                  <a:lnTo>
                    <a:pt x="3568" y="95427"/>
                  </a:lnTo>
                  <a:lnTo>
                    <a:pt x="3568" y="96481"/>
                  </a:lnTo>
                  <a:lnTo>
                    <a:pt x="4432" y="97345"/>
                  </a:lnTo>
                  <a:lnTo>
                    <a:pt x="6553" y="97345"/>
                  </a:lnTo>
                  <a:lnTo>
                    <a:pt x="7416" y="96481"/>
                  </a:lnTo>
                  <a:lnTo>
                    <a:pt x="7416" y="94373"/>
                  </a:lnTo>
                  <a:close/>
                </a:path>
                <a:path w="18415" h="97789">
                  <a:moveTo>
                    <a:pt x="18288" y="850"/>
                  </a:moveTo>
                  <a:lnTo>
                    <a:pt x="17437" y="0"/>
                  </a:lnTo>
                  <a:lnTo>
                    <a:pt x="15316" y="0"/>
                  </a:lnTo>
                  <a:lnTo>
                    <a:pt x="14452" y="850"/>
                  </a:lnTo>
                  <a:lnTo>
                    <a:pt x="14452" y="1917"/>
                  </a:lnTo>
                  <a:lnTo>
                    <a:pt x="14452" y="2971"/>
                  </a:lnTo>
                  <a:lnTo>
                    <a:pt x="15316" y="3835"/>
                  </a:lnTo>
                  <a:lnTo>
                    <a:pt x="17437" y="3835"/>
                  </a:lnTo>
                  <a:lnTo>
                    <a:pt x="18288" y="2971"/>
                  </a:lnTo>
                  <a:lnTo>
                    <a:pt x="18288" y="8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8" name="object 198"/>
          <p:cNvSpPr txBox="1"/>
          <p:nvPr/>
        </p:nvSpPr>
        <p:spPr>
          <a:xfrm>
            <a:off x="9335003" y="2747944"/>
            <a:ext cx="20193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00">
              <a:latin typeface="Times New Roman"/>
              <a:cs typeface="Times New Roman"/>
            </a:endParaRPr>
          </a:p>
          <a:p>
            <a:pPr marL="43815" marR="22225" algn="ctr">
              <a:lnSpc>
                <a:spcPct val="150200"/>
              </a:lnSpc>
            </a:pPr>
            <a:r>
              <a:rPr sz="100" dirty="0">
                <a:latin typeface="Trebuchet MS"/>
                <a:cs typeface="Trebuchet MS"/>
              </a:rPr>
              <a:t>Provide</a:t>
            </a:r>
            <a:r>
              <a:rPr sz="100" spc="9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additional</a:t>
            </a:r>
            <a:r>
              <a:rPr sz="100" spc="9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insights</a:t>
            </a:r>
            <a:r>
              <a:rPr sz="100" spc="95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like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nutritional</a:t>
            </a:r>
            <a:r>
              <a:rPr sz="100" spc="6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value,</a:t>
            </a:r>
            <a:r>
              <a:rPr sz="100" spc="6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best</a:t>
            </a:r>
            <a:r>
              <a:rPr sz="100" spc="6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cooking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methods,</a:t>
            </a:r>
            <a:r>
              <a:rPr sz="100" spc="105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etc.</a:t>
            </a:r>
            <a:endParaRPr sz="100">
              <a:latin typeface="Trebuchet MS"/>
              <a:cs typeface="Trebuchet MS"/>
            </a:endParaRPr>
          </a:p>
          <a:p>
            <a:pPr marL="29845" marR="7620" algn="ctr">
              <a:lnSpc>
                <a:spcPct val="150300"/>
              </a:lnSpc>
              <a:spcBef>
                <a:spcPts val="100"/>
              </a:spcBef>
            </a:pPr>
            <a:r>
              <a:rPr sz="100" dirty="0">
                <a:latin typeface="Trebuchet MS"/>
                <a:cs typeface="Trebuchet MS"/>
              </a:rPr>
              <a:t>Host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chatbot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on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cloud</a:t>
            </a:r>
            <a:r>
              <a:rPr sz="100" spc="5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server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or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integrate</a:t>
            </a:r>
            <a:r>
              <a:rPr sz="100" spc="6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it</a:t>
            </a:r>
            <a:r>
              <a:rPr sz="100" spc="6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into</a:t>
            </a:r>
            <a:r>
              <a:rPr sz="100" spc="6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messaging</a:t>
            </a:r>
            <a:r>
              <a:rPr sz="100" spc="6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apps</a:t>
            </a:r>
            <a:r>
              <a:rPr sz="100" spc="60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like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WhatsApp,</a:t>
            </a:r>
            <a:r>
              <a:rPr sz="100" spc="6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Telegram,</a:t>
            </a:r>
            <a:r>
              <a:rPr sz="100" spc="6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or</a:t>
            </a:r>
            <a:r>
              <a:rPr sz="100" spc="7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</a:t>
            </a:r>
            <a:r>
              <a:rPr sz="100" spc="6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website.</a:t>
            </a:r>
            <a:endParaRPr sz="100">
              <a:latin typeface="Trebuchet MS"/>
              <a:cs typeface="Trebuchet MS"/>
            </a:endParaRPr>
          </a:p>
          <a:p>
            <a:pPr marL="33020" marR="11430" algn="ctr">
              <a:lnSpc>
                <a:spcPct val="150200"/>
              </a:lnSpc>
              <a:spcBef>
                <a:spcPts val="95"/>
              </a:spcBef>
            </a:pPr>
            <a:r>
              <a:rPr sz="100" dirty="0">
                <a:latin typeface="Trebuchet MS"/>
                <a:cs typeface="Trebuchet MS"/>
              </a:rPr>
              <a:t>Continuously</a:t>
            </a:r>
            <a:r>
              <a:rPr sz="100" spc="9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improve</a:t>
            </a:r>
            <a:r>
              <a:rPr sz="100" spc="9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</a:t>
            </a:r>
            <a:r>
              <a:rPr sz="100" spc="9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model</a:t>
            </a:r>
            <a:r>
              <a:rPr sz="100" spc="90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by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retraining</a:t>
            </a:r>
            <a:r>
              <a:rPr sz="100" spc="5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with</a:t>
            </a:r>
            <a:r>
              <a:rPr sz="100" spc="5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new</a:t>
            </a:r>
            <a:r>
              <a:rPr sz="100" spc="5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rice</a:t>
            </a:r>
            <a:r>
              <a:rPr sz="100" spc="5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images.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199" name="object 199"/>
          <p:cNvGrpSpPr/>
          <p:nvPr/>
        </p:nvGrpSpPr>
        <p:grpSpPr>
          <a:xfrm>
            <a:off x="9838894" y="2747944"/>
            <a:ext cx="201930" cy="201930"/>
            <a:chOff x="9838894" y="2747944"/>
            <a:chExt cx="201930" cy="201930"/>
          </a:xfrm>
        </p:grpSpPr>
        <p:sp>
          <p:nvSpPr>
            <p:cNvPr id="200" name="object 200"/>
            <p:cNvSpPr/>
            <p:nvPr/>
          </p:nvSpPr>
          <p:spPr>
            <a:xfrm>
              <a:off x="9838894" y="2747944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9860181" y="279369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4469" y="5759"/>
                  </a:moveTo>
                  <a:lnTo>
                    <a:pt x="1289" y="5759"/>
                  </a:lnTo>
                  <a:lnTo>
                    <a:pt x="0" y="4469"/>
                  </a:lnTo>
                  <a:lnTo>
                    <a:pt x="0" y="2879"/>
                  </a:lnTo>
                  <a:lnTo>
                    <a:pt x="0" y="1289"/>
                  </a:lnTo>
                  <a:lnTo>
                    <a:pt x="1289" y="0"/>
                  </a:lnTo>
                  <a:lnTo>
                    <a:pt x="4469" y="0"/>
                  </a:lnTo>
                  <a:lnTo>
                    <a:pt x="5759" y="1289"/>
                  </a:lnTo>
                  <a:lnTo>
                    <a:pt x="5759" y="4469"/>
                  </a:lnTo>
                  <a:lnTo>
                    <a:pt x="4469" y="57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2" name="object 202"/>
          <p:cNvSpPr txBox="1"/>
          <p:nvPr/>
        </p:nvSpPr>
        <p:spPr>
          <a:xfrm>
            <a:off x="9861847" y="2773510"/>
            <a:ext cx="177800" cy="77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3500"/>
              </a:lnSpc>
              <a:spcBef>
                <a:spcPts val="95"/>
              </a:spcBef>
            </a:pPr>
            <a:r>
              <a:rPr sz="100" dirty="0">
                <a:latin typeface="Trebuchet MS"/>
                <a:cs typeface="Trebuchet MS"/>
              </a:rPr>
              <a:t>Process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image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input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and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pass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it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to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AI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model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for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classification.</a:t>
            </a:r>
            <a:endParaRPr sz="100">
              <a:latin typeface="Trebuchet MS"/>
              <a:cs typeface="Trebuchet MS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9883904" y="286383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4469" y="5759"/>
                </a:moveTo>
                <a:lnTo>
                  <a:pt x="1289" y="5759"/>
                </a:lnTo>
                <a:lnTo>
                  <a:pt x="0" y="4469"/>
                </a:lnTo>
                <a:lnTo>
                  <a:pt x="0" y="2879"/>
                </a:lnTo>
                <a:lnTo>
                  <a:pt x="0" y="1289"/>
                </a:lnTo>
                <a:lnTo>
                  <a:pt x="1289" y="0"/>
                </a:lnTo>
                <a:lnTo>
                  <a:pt x="4469" y="0"/>
                </a:lnTo>
                <a:lnTo>
                  <a:pt x="5759" y="1289"/>
                </a:lnTo>
                <a:lnTo>
                  <a:pt x="5759" y="4469"/>
                </a:lnTo>
                <a:lnTo>
                  <a:pt x="4469" y="5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9868423" y="2843643"/>
            <a:ext cx="164465" cy="77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3500"/>
              </a:lnSpc>
              <a:spcBef>
                <a:spcPts val="95"/>
              </a:spcBef>
            </a:pPr>
            <a:r>
              <a:rPr sz="100" dirty="0">
                <a:latin typeface="Trebuchet MS"/>
                <a:cs typeface="Trebuchet MS"/>
              </a:rPr>
              <a:t>Display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rice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type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predictions</a:t>
            </a:r>
            <a:r>
              <a:rPr sz="100" spc="6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along</a:t>
            </a:r>
            <a:r>
              <a:rPr sz="100" spc="65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with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confidence</a:t>
            </a:r>
            <a:r>
              <a:rPr sz="100" spc="8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scores.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205" name="object 205"/>
          <p:cNvGrpSpPr/>
          <p:nvPr/>
        </p:nvGrpSpPr>
        <p:grpSpPr>
          <a:xfrm>
            <a:off x="10069990" y="2747944"/>
            <a:ext cx="201930" cy="201930"/>
            <a:chOff x="10069990" y="2747944"/>
            <a:chExt cx="201930" cy="201930"/>
          </a:xfrm>
        </p:grpSpPr>
        <p:sp>
          <p:nvSpPr>
            <p:cNvPr id="206" name="object 206"/>
            <p:cNvSpPr/>
            <p:nvPr/>
          </p:nvSpPr>
          <p:spPr>
            <a:xfrm>
              <a:off x="10069990" y="2747944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0093312" y="2802874"/>
              <a:ext cx="10795" cy="63500"/>
            </a:xfrm>
            <a:custGeom>
              <a:avLst/>
              <a:gdLst/>
              <a:ahLst/>
              <a:cxnLst/>
              <a:rect l="l" t="t" r="r" b="b"/>
              <a:pathLst>
                <a:path w="10795" h="63500">
                  <a:moveTo>
                    <a:pt x="4800" y="59524"/>
                  </a:moveTo>
                  <a:lnTo>
                    <a:pt x="3733" y="58445"/>
                  </a:lnTo>
                  <a:lnTo>
                    <a:pt x="1079" y="58445"/>
                  </a:lnTo>
                  <a:lnTo>
                    <a:pt x="0" y="59524"/>
                  </a:lnTo>
                  <a:lnTo>
                    <a:pt x="0" y="60845"/>
                  </a:lnTo>
                  <a:lnTo>
                    <a:pt x="0" y="62166"/>
                  </a:lnTo>
                  <a:lnTo>
                    <a:pt x="1079" y="63246"/>
                  </a:lnTo>
                  <a:lnTo>
                    <a:pt x="3733" y="63246"/>
                  </a:lnTo>
                  <a:lnTo>
                    <a:pt x="4800" y="62166"/>
                  </a:lnTo>
                  <a:lnTo>
                    <a:pt x="4800" y="59524"/>
                  </a:lnTo>
                  <a:close/>
                </a:path>
                <a:path w="10795" h="63500">
                  <a:moveTo>
                    <a:pt x="10299" y="1079"/>
                  </a:moveTo>
                  <a:lnTo>
                    <a:pt x="9232" y="0"/>
                  </a:lnTo>
                  <a:lnTo>
                    <a:pt x="6578" y="0"/>
                  </a:lnTo>
                  <a:lnTo>
                    <a:pt x="5499" y="1079"/>
                  </a:lnTo>
                  <a:lnTo>
                    <a:pt x="5499" y="2400"/>
                  </a:lnTo>
                  <a:lnTo>
                    <a:pt x="5499" y="3721"/>
                  </a:lnTo>
                  <a:lnTo>
                    <a:pt x="6578" y="4800"/>
                  </a:lnTo>
                  <a:lnTo>
                    <a:pt x="9232" y="4800"/>
                  </a:lnTo>
                  <a:lnTo>
                    <a:pt x="10299" y="3721"/>
                  </a:lnTo>
                  <a:lnTo>
                    <a:pt x="10299" y="10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8" name="object 208"/>
          <p:cNvSpPr txBox="1"/>
          <p:nvPr/>
        </p:nvSpPr>
        <p:spPr>
          <a:xfrm>
            <a:off x="10069990" y="2747944"/>
            <a:ext cx="20193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">
              <a:latin typeface="Times New Roman"/>
              <a:cs typeface="Times New Roman"/>
            </a:endParaRPr>
          </a:p>
          <a:p>
            <a:pPr marL="35560" marR="10160" algn="ctr">
              <a:lnSpc>
                <a:spcPct val="100000"/>
              </a:lnSpc>
            </a:pPr>
            <a:r>
              <a:rPr sz="100" dirty="0">
                <a:latin typeface="Trebuchet MS"/>
                <a:cs typeface="Trebuchet MS"/>
              </a:rPr>
              <a:t>Provide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additional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insights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like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rice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characteristics,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best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uses,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and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nutritional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value.</a:t>
            </a:r>
            <a:endParaRPr sz="100">
              <a:latin typeface="Trebuchet MS"/>
              <a:cs typeface="Trebuchet MS"/>
            </a:endParaRPr>
          </a:p>
          <a:p>
            <a:pPr marL="33020" marR="7620" algn="ctr">
              <a:lnSpc>
                <a:spcPct val="100000"/>
              </a:lnSpc>
              <a:spcBef>
                <a:spcPts val="100"/>
              </a:spcBef>
            </a:pPr>
            <a:r>
              <a:rPr sz="100" dirty="0">
                <a:latin typeface="Trebuchet MS"/>
                <a:cs typeface="Trebuchet MS"/>
              </a:rPr>
              <a:t>Enable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offline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predictions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by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embedding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the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AI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model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into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the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app.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209" name="object 209"/>
          <p:cNvGrpSpPr/>
          <p:nvPr/>
        </p:nvGrpSpPr>
        <p:grpSpPr>
          <a:xfrm>
            <a:off x="10317350" y="2747944"/>
            <a:ext cx="201930" cy="201930"/>
            <a:chOff x="10317350" y="2747944"/>
            <a:chExt cx="201930" cy="201930"/>
          </a:xfrm>
        </p:grpSpPr>
        <p:sp>
          <p:nvSpPr>
            <p:cNvPr id="210" name="object 210"/>
            <p:cNvSpPr/>
            <p:nvPr/>
          </p:nvSpPr>
          <p:spPr>
            <a:xfrm>
              <a:off x="10317350" y="2747944"/>
              <a:ext cx="201930" cy="201930"/>
            </a:xfrm>
            <a:custGeom>
              <a:avLst/>
              <a:gdLst/>
              <a:ahLst/>
              <a:cxnLst/>
              <a:rect l="l" t="t" r="r" b="b"/>
              <a:pathLst>
                <a:path w="201929" h="201930">
                  <a:moveTo>
                    <a:pt x="0" y="0"/>
                  </a:moveTo>
                  <a:lnTo>
                    <a:pt x="201570" y="0"/>
                  </a:lnTo>
                  <a:lnTo>
                    <a:pt x="201570" y="201570"/>
                  </a:lnTo>
                  <a:lnTo>
                    <a:pt x="0" y="201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10341381" y="2787736"/>
              <a:ext cx="19685" cy="96520"/>
            </a:xfrm>
            <a:custGeom>
              <a:avLst/>
              <a:gdLst/>
              <a:ahLst/>
              <a:cxnLst/>
              <a:rect l="l" t="t" r="r" b="b"/>
              <a:pathLst>
                <a:path w="19684" h="96519">
                  <a:moveTo>
                    <a:pt x="4318" y="965"/>
                  </a:moveTo>
                  <a:lnTo>
                    <a:pt x="3352" y="0"/>
                  </a:lnTo>
                  <a:lnTo>
                    <a:pt x="965" y="0"/>
                  </a:lnTo>
                  <a:lnTo>
                    <a:pt x="0" y="965"/>
                  </a:lnTo>
                  <a:lnTo>
                    <a:pt x="0" y="2159"/>
                  </a:lnTo>
                  <a:lnTo>
                    <a:pt x="0" y="3352"/>
                  </a:lnTo>
                  <a:lnTo>
                    <a:pt x="965" y="4318"/>
                  </a:lnTo>
                  <a:lnTo>
                    <a:pt x="3352" y="4318"/>
                  </a:lnTo>
                  <a:lnTo>
                    <a:pt x="4318" y="3352"/>
                  </a:lnTo>
                  <a:lnTo>
                    <a:pt x="4318" y="965"/>
                  </a:lnTo>
                  <a:close/>
                </a:path>
                <a:path w="19684" h="96519">
                  <a:moveTo>
                    <a:pt x="15290" y="93014"/>
                  </a:moveTo>
                  <a:lnTo>
                    <a:pt x="14325" y="92049"/>
                  </a:lnTo>
                  <a:lnTo>
                    <a:pt x="11938" y="92049"/>
                  </a:lnTo>
                  <a:lnTo>
                    <a:pt x="10972" y="93014"/>
                  </a:lnTo>
                  <a:lnTo>
                    <a:pt x="10972" y="94208"/>
                  </a:lnTo>
                  <a:lnTo>
                    <a:pt x="10972" y="95402"/>
                  </a:lnTo>
                  <a:lnTo>
                    <a:pt x="11938" y="96367"/>
                  </a:lnTo>
                  <a:lnTo>
                    <a:pt x="14325" y="96367"/>
                  </a:lnTo>
                  <a:lnTo>
                    <a:pt x="15290" y="95402"/>
                  </a:lnTo>
                  <a:lnTo>
                    <a:pt x="15290" y="93014"/>
                  </a:lnTo>
                  <a:close/>
                </a:path>
                <a:path w="19684" h="96519">
                  <a:moveTo>
                    <a:pt x="19456" y="40424"/>
                  </a:moveTo>
                  <a:lnTo>
                    <a:pt x="18491" y="39446"/>
                  </a:lnTo>
                  <a:lnTo>
                    <a:pt x="16103" y="39446"/>
                  </a:lnTo>
                  <a:lnTo>
                    <a:pt x="15138" y="40424"/>
                  </a:lnTo>
                  <a:lnTo>
                    <a:pt x="15138" y="41605"/>
                  </a:lnTo>
                  <a:lnTo>
                    <a:pt x="15138" y="42799"/>
                  </a:lnTo>
                  <a:lnTo>
                    <a:pt x="16103" y="43764"/>
                  </a:lnTo>
                  <a:lnTo>
                    <a:pt x="18491" y="43764"/>
                  </a:lnTo>
                  <a:lnTo>
                    <a:pt x="19456" y="42799"/>
                  </a:lnTo>
                  <a:lnTo>
                    <a:pt x="19456" y="404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2" name="object 212"/>
          <p:cNvSpPr txBox="1"/>
          <p:nvPr/>
        </p:nvSpPr>
        <p:spPr>
          <a:xfrm>
            <a:off x="10317350" y="2747944"/>
            <a:ext cx="20193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">
              <a:latin typeface="Times New Roman"/>
              <a:cs typeface="Times New Roman"/>
            </a:endParaRPr>
          </a:p>
          <a:p>
            <a:pPr marL="34925" marR="10795" algn="ctr">
              <a:lnSpc>
                <a:spcPct val="169400"/>
              </a:lnSpc>
            </a:pPr>
            <a:r>
              <a:rPr sz="100" spc="20" dirty="0">
                <a:latin typeface="Trebuchet MS"/>
                <a:cs typeface="Trebuchet MS"/>
              </a:rPr>
              <a:t>Deploy</a:t>
            </a:r>
            <a:r>
              <a:rPr sz="100" spc="10" dirty="0">
                <a:latin typeface="Trebuchet MS"/>
                <a:cs typeface="Trebuchet MS"/>
              </a:rPr>
              <a:t> the </a:t>
            </a:r>
            <a:r>
              <a:rPr sz="100" spc="20" dirty="0">
                <a:latin typeface="Trebuchet MS"/>
                <a:cs typeface="Trebuchet MS"/>
              </a:rPr>
              <a:t>app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spc="20" dirty="0">
                <a:latin typeface="Trebuchet MS"/>
                <a:cs typeface="Trebuchet MS"/>
              </a:rPr>
              <a:t>on</a:t>
            </a:r>
            <a:r>
              <a:rPr sz="100" spc="10" dirty="0">
                <a:latin typeface="Trebuchet MS"/>
                <a:cs typeface="Trebuchet MS"/>
              </a:rPr>
              <a:t> </a:t>
            </a:r>
            <a:r>
              <a:rPr sz="100" spc="20" dirty="0">
                <a:latin typeface="Trebuchet MS"/>
                <a:cs typeface="Trebuchet MS"/>
              </a:rPr>
              <a:t>Google</a:t>
            </a:r>
            <a:r>
              <a:rPr sz="100" spc="15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Play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Store</a:t>
            </a:r>
            <a:r>
              <a:rPr sz="100" spc="8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and</a:t>
            </a:r>
            <a:r>
              <a:rPr sz="100" spc="8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Apple</a:t>
            </a:r>
            <a:r>
              <a:rPr sz="100" spc="8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App</a:t>
            </a:r>
            <a:r>
              <a:rPr sz="100" spc="8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Store.</a:t>
            </a:r>
            <a:endParaRPr sz="100">
              <a:latin typeface="Trebuchet MS"/>
              <a:cs typeface="Trebuchet MS"/>
            </a:endParaRPr>
          </a:p>
          <a:p>
            <a:pPr marL="40640" marR="15875" algn="ctr">
              <a:lnSpc>
                <a:spcPct val="169400"/>
              </a:lnSpc>
              <a:spcBef>
                <a:spcPts val="110"/>
              </a:spcBef>
            </a:pPr>
            <a:r>
              <a:rPr sz="100" dirty="0">
                <a:latin typeface="Trebuchet MS"/>
                <a:cs typeface="Trebuchet MS"/>
              </a:rPr>
              <a:t>Continuously</a:t>
            </a:r>
            <a:r>
              <a:rPr sz="100" spc="17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improve</a:t>
            </a:r>
            <a:r>
              <a:rPr sz="100" spc="175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by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collecting</a:t>
            </a:r>
            <a:r>
              <a:rPr sz="100" spc="1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user</a:t>
            </a:r>
            <a:r>
              <a:rPr sz="100" spc="1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feedback</a:t>
            </a:r>
            <a:r>
              <a:rPr sz="100" spc="130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and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updating</a:t>
            </a:r>
            <a:r>
              <a:rPr sz="100" spc="9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</a:t>
            </a:r>
            <a:r>
              <a:rPr sz="100" spc="9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model.</a:t>
            </a:r>
            <a:endParaRPr sz="100">
              <a:latin typeface="Trebuchet MS"/>
              <a:cs typeface="Trebuchet MS"/>
            </a:endParaRPr>
          </a:p>
          <a:p>
            <a:pPr marL="46355" marR="21590" algn="ctr">
              <a:lnSpc>
                <a:spcPct val="169400"/>
              </a:lnSpc>
              <a:spcBef>
                <a:spcPts val="110"/>
              </a:spcBef>
            </a:pPr>
            <a:r>
              <a:rPr sz="100" dirty="0">
                <a:latin typeface="Trebuchet MS"/>
                <a:cs typeface="Trebuchet MS"/>
              </a:rPr>
              <a:t>Integrate</a:t>
            </a:r>
            <a:r>
              <a:rPr sz="100" spc="11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cloud</a:t>
            </a:r>
            <a:r>
              <a:rPr sz="100" spc="11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storage</a:t>
            </a:r>
            <a:r>
              <a:rPr sz="100" spc="114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for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logging</a:t>
            </a:r>
            <a:r>
              <a:rPr sz="100" spc="15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predictions</a:t>
            </a:r>
            <a:r>
              <a:rPr sz="100" spc="150" dirty="0">
                <a:latin typeface="Trebuchet MS"/>
                <a:cs typeface="Trebuchet MS"/>
              </a:rPr>
              <a:t> </a:t>
            </a:r>
            <a:r>
              <a:rPr sz="100" spc="-25" dirty="0">
                <a:latin typeface="Trebuchet MS"/>
                <a:cs typeface="Trebuchet MS"/>
              </a:rPr>
              <a:t>and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improving</a:t>
            </a:r>
            <a:r>
              <a:rPr sz="100" spc="1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AI</a:t>
            </a:r>
            <a:r>
              <a:rPr sz="100" spc="10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accuracy.</a:t>
            </a:r>
            <a:endParaRPr sz="100">
              <a:latin typeface="Trebuchet MS"/>
              <a:cs typeface="Trebuchet MS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8141838" y="2280404"/>
            <a:ext cx="201930" cy="201930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0">
              <a:latin typeface="Times New Roman"/>
              <a:cs typeface="Times New Roman"/>
            </a:endParaRPr>
          </a:p>
          <a:p>
            <a:pPr marL="11430" marR="7620" indent="3175" algn="ctr">
              <a:lnSpc>
                <a:spcPct val="113500"/>
              </a:lnSpc>
            </a:pPr>
            <a:r>
              <a:rPr sz="100" dirty="0">
                <a:latin typeface="Trebuchet MS"/>
                <a:cs typeface="Trebuchet MS"/>
              </a:rPr>
              <a:t>o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build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machine</a:t>
            </a:r>
            <a:r>
              <a:rPr sz="100" spc="25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learning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model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for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rice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type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classification</a:t>
            </a:r>
            <a:r>
              <a:rPr sz="100" spc="7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using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GrainPalette:</a:t>
            </a:r>
            <a:r>
              <a:rPr sz="100" spc="3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A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Deep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Learning</a:t>
            </a:r>
            <a:r>
              <a:rPr sz="100" spc="5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Odyssey</a:t>
            </a:r>
            <a:r>
              <a:rPr sz="100" spc="5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in</a:t>
            </a:r>
            <a:r>
              <a:rPr sz="100" spc="55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Rice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Type</a:t>
            </a:r>
            <a:r>
              <a:rPr sz="100" spc="4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Classification</a:t>
            </a:r>
            <a:r>
              <a:rPr sz="100" spc="5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Through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Transfer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Learning,</a:t>
            </a:r>
            <a:r>
              <a:rPr sz="100" spc="4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follow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these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steps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in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simple</a:t>
            </a:r>
            <a:r>
              <a:rPr sz="100" spc="35" dirty="0">
                <a:latin typeface="Trebuchet MS"/>
                <a:cs typeface="Trebuchet MS"/>
              </a:rPr>
              <a:t> </a:t>
            </a:r>
            <a:r>
              <a:rPr sz="100" spc="-20" dirty="0">
                <a:latin typeface="Trebuchet MS"/>
                <a:cs typeface="Trebuchet MS"/>
              </a:rPr>
              <a:t>one-</a:t>
            </a:r>
            <a:r>
              <a:rPr sz="100" spc="500" dirty="0">
                <a:latin typeface="Trebuchet MS"/>
                <a:cs typeface="Trebuchet MS"/>
              </a:rPr>
              <a:t> </a:t>
            </a:r>
            <a:r>
              <a:rPr sz="100" dirty="0">
                <a:latin typeface="Trebuchet MS"/>
                <a:cs typeface="Trebuchet MS"/>
              </a:rPr>
              <a:t>line</a:t>
            </a:r>
            <a:r>
              <a:rPr sz="100" spc="20" dirty="0">
                <a:latin typeface="Trebuchet MS"/>
                <a:cs typeface="Trebuchet MS"/>
              </a:rPr>
              <a:t> </a:t>
            </a:r>
            <a:r>
              <a:rPr sz="100" spc="-10" dirty="0">
                <a:latin typeface="Trebuchet MS"/>
                <a:cs typeface="Trebuchet MS"/>
              </a:rPr>
              <a:t>sentences:</a:t>
            </a:r>
            <a:endParaRPr sz="100">
              <a:latin typeface="Trebuchet MS"/>
              <a:cs typeface="Trebuchet MS"/>
            </a:endParaRPr>
          </a:p>
        </p:txBody>
      </p:sp>
      <p:grpSp>
        <p:nvGrpSpPr>
          <p:cNvPr id="214" name="object 214"/>
          <p:cNvGrpSpPr/>
          <p:nvPr/>
        </p:nvGrpSpPr>
        <p:grpSpPr>
          <a:xfrm>
            <a:off x="15104761" y="-3104"/>
            <a:ext cx="4938395" cy="7181850"/>
            <a:chOff x="15104761" y="-3104"/>
            <a:chExt cx="4938395" cy="7181850"/>
          </a:xfrm>
        </p:grpSpPr>
        <p:sp>
          <p:nvSpPr>
            <p:cNvPr id="215" name="object 215"/>
            <p:cNvSpPr/>
            <p:nvPr/>
          </p:nvSpPr>
          <p:spPr>
            <a:xfrm>
              <a:off x="15104860" y="10"/>
              <a:ext cx="4938395" cy="7178675"/>
            </a:xfrm>
            <a:custGeom>
              <a:avLst/>
              <a:gdLst/>
              <a:ahLst/>
              <a:cxnLst/>
              <a:rect l="l" t="t" r="r" b="b"/>
              <a:pathLst>
                <a:path w="4938394" h="7178675">
                  <a:moveTo>
                    <a:pt x="4938153" y="7178103"/>
                  </a:moveTo>
                  <a:lnTo>
                    <a:pt x="0" y="7178103"/>
                  </a:lnTo>
                  <a:lnTo>
                    <a:pt x="0" y="7178624"/>
                  </a:lnTo>
                  <a:lnTo>
                    <a:pt x="4938153" y="7178624"/>
                  </a:lnTo>
                  <a:lnTo>
                    <a:pt x="4938153" y="7178103"/>
                  </a:lnTo>
                  <a:close/>
                </a:path>
                <a:path w="4938394" h="7178675">
                  <a:moveTo>
                    <a:pt x="4938153" y="0"/>
                  </a:moveTo>
                  <a:lnTo>
                    <a:pt x="0" y="0"/>
                  </a:lnTo>
                  <a:lnTo>
                    <a:pt x="0" y="5980722"/>
                  </a:lnTo>
                  <a:lnTo>
                    <a:pt x="4938153" y="5980722"/>
                  </a:lnTo>
                  <a:lnTo>
                    <a:pt x="4938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15106666" y="-1199"/>
              <a:ext cx="4934585" cy="7178040"/>
            </a:xfrm>
            <a:custGeom>
              <a:avLst/>
              <a:gdLst/>
              <a:ahLst/>
              <a:cxnLst/>
              <a:rect l="l" t="t" r="r" b="b"/>
              <a:pathLst>
                <a:path w="4934584" h="7178040">
                  <a:moveTo>
                    <a:pt x="0" y="0"/>
                  </a:moveTo>
                  <a:lnTo>
                    <a:pt x="4934549" y="0"/>
                  </a:lnTo>
                  <a:lnTo>
                    <a:pt x="4934549" y="7178023"/>
                  </a:lnTo>
                  <a:lnTo>
                    <a:pt x="0" y="7178023"/>
                  </a:lnTo>
                  <a:lnTo>
                    <a:pt x="0" y="0"/>
                  </a:lnTo>
                  <a:close/>
                </a:path>
              </a:pathLst>
            </a:custGeom>
            <a:ln w="35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15824773" y="1418841"/>
              <a:ext cx="3890010" cy="3890645"/>
            </a:xfrm>
            <a:custGeom>
              <a:avLst/>
              <a:gdLst/>
              <a:ahLst/>
              <a:cxnLst/>
              <a:rect l="l" t="t" r="r" b="b"/>
              <a:pathLst>
                <a:path w="3890009" h="3890645">
                  <a:moveTo>
                    <a:pt x="3889933" y="3875405"/>
                  </a:moveTo>
                  <a:lnTo>
                    <a:pt x="14960" y="3875405"/>
                  </a:lnTo>
                  <a:lnTo>
                    <a:pt x="14960" y="0"/>
                  </a:lnTo>
                  <a:lnTo>
                    <a:pt x="0" y="0"/>
                  </a:lnTo>
                  <a:lnTo>
                    <a:pt x="0" y="3875405"/>
                  </a:lnTo>
                  <a:lnTo>
                    <a:pt x="0" y="3890365"/>
                  </a:lnTo>
                  <a:lnTo>
                    <a:pt x="14960" y="3890365"/>
                  </a:lnTo>
                  <a:lnTo>
                    <a:pt x="3889933" y="3890365"/>
                  </a:lnTo>
                  <a:lnTo>
                    <a:pt x="3889933" y="3875405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15781250" y="1410307"/>
              <a:ext cx="3945890" cy="3942715"/>
            </a:xfrm>
            <a:custGeom>
              <a:avLst/>
              <a:gdLst/>
              <a:ahLst/>
              <a:cxnLst/>
              <a:rect l="l" t="t" r="r" b="b"/>
              <a:pathLst>
                <a:path w="3945890" h="3942715">
                  <a:moveTo>
                    <a:pt x="102006" y="48742"/>
                  </a:moveTo>
                  <a:lnTo>
                    <a:pt x="99542" y="46278"/>
                  </a:lnTo>
                  <a:lnTo>
                    <a:pt x="53505" y="0"/>
                  </a:lnTo>
                  <a:lnTo>
                    <a:pt x="48755" y="0"/>
                  </a:lnTo>
                  <a:lnTo>
                    <a:pt x="0" y="48742"/>
                  </a:lnTo>
                  <a:lnTo>
                    <a:pt x="0" y="52730"/>
                  </a:lnTo>
                  <a:lnTo>
                    <a:pt x="4914" y="57645"/>
                  </a:lnTo>
                  <a:lnTo>
                    <a:pt x="8902" y="57658"/>
                  </a:lnTo>
                  <a:lnTo>
                    <a:pt x="51003" y="15557"/>
                  </a:lnTo>
                  <a:lnTo>
                    <a:pt x="93091" y="57658"/>
                  </a:lnTo>
                  <a:lnTo>
                    <a:pt x="97078" y="57658"/>
                  </a:lnTo>
                  <a:lnTo>
                    <a:pt x="102006" y="52743"/>
                  </a:lnTo>
                  <a:lnTo>
                    <a:pt x="102006" y="48742"/>
                  </a:lnTo>
                  <a:close/>
                </a:path>
                <a:path w="3945890" h="3942715">
                  <a:moveTo>
                    <a:pt x="3945801" y="3889159"/>
                  </a:moveTo>
                  <a:lnTo>
                    <a:pt x="3897058" y="3840416"/>
                  </a:lnTo>
                  <a:lnTo>
                    <a:pt x="3893070" y="3840416"/>
                  </a:lnTo>
                  <a:lnTo>
                    <a:pt x="3888155" y="3845331"/>
                  </a:lnTo>
                  <a:lnTo>
                    <a:pt x="3888143" y="3849319"/>
                  </a:lnTo>
                  <a:lnTo>
                    <a:pt x="3930243" y="3891407"/>
                  </a:lnTo>
                  <a:lnTo>
                    <a:pt x="3888143" y="3933507"/>
                  </a:lnTo>
                  <a:lnTo>
                    <a:pt x="3888143" y="3937495"/>
                  </a:lnTo>
                  <a:lnTo>
                    <a:pt x="3893058" y="3942410"/>
                  </a:lnTo>
                  <a:lnTo>
                    <a:pt x="3897058" y="3942410"/>
                  </a:lnTo>
                  <a:lnTo>
                    <a:pt x="3899522" y="3939959"/>
                  </a:lnTo>
                  <a:lnTo>
                    <a:pt x="3945801" y="3893921"/>
                  </a:lnTo>
                  <a:lnTo>
                    <a:pt x="3945801" y="3889159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5330205" y="1225655"/>
              <a:ext cx="4339590" cy="15240"/>
            </a:xfrm>
            <a:custGeom>
              <a:avLst/>
              <a:gdLst/>
              <a:ahLst/>
              <a:cxnLst/>
              <a:rect l="l" t="t" r="r" b="b"/>
              <a:pathLst>
                <a:path w="4339590" h="15240">
                  <a:moveTo>
                    <a:pt x="0" y="0"/>
                  </a:moveTo>
                  <a:lnTo>
                    <a:pt x="4339097" y="0"/>
                  </a:lnTo>
                  <a:lnTo>
                    <a:pt x="4339097" y="14962"/>
                  </a:lnTo>
                  <a:lnTo>
                    <a:pt x="0" y="14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0" name="object 220"/>
          <p:cNvSpPr txBox="1"/>
          <p:nvPr/>
        </p:nvSpPr>
        <p:spPr>
          <a:xfrm>
            <a:off x="17147260" y="5334561"/>
            <a:ext cx="1111885" cy="2578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13970" algn="ctr">
              <a:lnSpc>
                <a:spcPct val="100000"/>
              </a:lnSpc>
              <a:spcBef>
                <a:spcPts val="114"/>
              </a:spcBef>
            </a:pPr>
            <a:r>
              <a:rPr sz="550" b="1" spc="-10" dirty="0">
                <a:solidFill>
                  <a:srgbClr val="1E1F21"/>
                </a:solidFill>
                <a:latin typeface="Trebuchet MS"/>
                <a:cs typeface="Trebuchet MS"/>
              </a:rPr>
              <a:t>Feasibility</a:t>
            </a:r>
            <a:endParaRPr sz="550">
              <a:latin typeface="Trebuchet MS"/>
              <a:cs typeface="Trebuchet MS"/>
            </a:endParaRPr>
          </a:p>
          <a:p>
            <a:pPr marL="12065" marR="5080" algn="ctr">
              <a:lnSpc>
                <a:spcPct val="100000"/>
              </a:lnSpc>
              <a:spcBef>
                <a:spcPts val="305"/>
              </a:spcBef>
            </a:pPr>
            <a:r>
              <a:rPr sz="350" dirty="0">
                <a:solidFill>
                  <a:srgbClr val="1F1F1F"/>
                </a:solidFill>
                <a:latin typeface="Trebuchet MS"/>
                <a:cs typeface="Trebuchet MS"/>
              </a:rPr>
              <a:t>Regardless </a:t>
            </a:r>
            <a:r>
              <a:rPr sz="350" spc="-10" dirty="0">
                <a:solidFill>
                  <a:srgbClr val="1F1F1F"/>
                </a:solidFill>
                <a:latin typeface="Trebuchet MS"/>
                <a:cs typeface="Trebuchet MS"/>
              </a:rPr>
              <a:t>of</a:t>
            </a:r>
            <a:r>
              <a:rPr sz="350" spc="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spc="-20" dirty="0">
                <a:solidFill>
                  <a:srgbClr val="1F1F1F"/>
                </a:solidFill>
                <a:latin typeface="Trebuchet MS"/>
                <a:cs typeface="Trebuchet MS"/>
              </a:rPr>
              <a:t>their</a:t>
            </a:r>
            <a:r>
              <a:rPr sz="350" spc="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1F1F1F"/>
                </a:solidFill>
                <a:latin typeface="Trebuchet MS"/>
                <a:cs typeface="Trebuchet MS"/>
              </a:rPr>
              <a:t>importance,</a:t>
            </a:r>
            <a:r>
              <a:rPr sz="350" spc="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1F1F1F"/>
                </a:solidFill>
                <a:latin typeface="Trebuchet MS"/>
                <a:cs typeface="Trebuchet MS"/>
              </a:rPr>
              <a:t>which tasks</a:t>
            </a:r>
            <a:r>
              <a:rPr sz="350" spc="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1F1F1F"/>
                </a:solidFill>
                <a:latin typeface="Trebuchet MS"/>
                <a:cs typeface="Trebuchet MS"/>
              </a:rPr>
              <a:t>are</a:t>
            </a:r>
            <a:r>
              <a:rPr sz="350" spc="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spc="-20" dirty="0">
                <a:solidFill>
                  <a:srgbClr val="1F1F1F"/>
                </a:solidFill>
                <a:latin typeface="Trebuchet MS"/>
                <a:cs typeface="Trebuchet MS"/>
              </a:rPr>
              <a:t>more</a:t>
            </a:r>
            <a:r>
              <a:rPr sz="350" spc="50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1F1F1F"/>
                </a:solidFill>
                <a:latin typeface="Trebuchet MS"/>
                <a:cs typeface="Trebuchet MS"/>
              </a:rPr>
              <a:t>feasible</a:t>
            </a:r>
            <a:r>
              <a:rPr sz="350" spc="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1F1F1F"/>
                </a:solidFill>
                <a:latin typeface="Trebuchet MS"/>
                <a:cs typeface="Trebuchet MS"/>
              </a:rPr>
              <a:t>than</a:t>
            </a:r>
            <a:r>
              <a:rPr sz="350" spc="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1F1F1F"/>
                </a:solidFill>
                <a:latin typeface="Trebuchet MS"/>
                <a:cs typeface="Trebuchet MS"/>
              </a:rPr>
              <a:t>others?</a:t>
            </a:r>
            <a:r>
              <a:rPr sz="350" spc="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1F1F1F"/>
                </a:solidFill>
                <a:latin typeface="Trebuchet MS"/>
                <a:cs typeface="Trebuchet MS"/>
              </a:rPr>
              <a:t>(Cost,</a:t>
            </a:r>
            <a:r>
              <a:rPr sz="350" spc="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spc="-25" dirty="0">
                <a:solidFill>
                  <a:srgbClr val="1F1F1F"/>
                </a:solidFill>
                <a:latin typeface="Trebuchet MS"/>
                <a:cs typeface="Trebuchet MS"/>
              </a:rPr>
              <a:t>time,</a:t>
            </a:r>
            <a:r>
              <a:rPr sz="350" spc="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spc="-25" dirty="0">
                <a:solidFill>
                  <a:srgbClr val="1F1F1F"/>
                </a:solidFill>
                <a:latin typeface="Trebuchet MS"/>
                <a:cs typeface="Trebuchet MS"/>
              </a:rPr>
              <a:t>effort,</a:t>
            </a:r>
            <a:r>
              <a:rPr sz="350" spc="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spc="-20" dirty="0">
                <a:solidFill>
                  <a:srgbClr val="1F1F1F"/>
                </a:solidFill>
                <a:latin typeface="Trebuchet MS"/>
                <a:cs typeface="Trebuchet MS"/>
              </a:rPr>
              <a:t>complexity,</a:t>
            </a:r>
            <a:r>
              <a:rPr sz="350" spc="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1F1F1F"/>
                </a:solidFill>
                <a:latin typeface="Trebuchet MS"/>
                <a:cs typeface="Trebuchet MS"/>
              </a:rPr>
              <a:t>etc.)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15392353" y="3158267"/>
            <a:ext cx="396240" cy="5302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550" b="1" spc="-10" dirty="0">
                <a:solidFill>
                  <a:srgbClr val="1F1F1F"/>
                </a:solidFill>
                <a:latin typeface="Trebuchet MS"/>
                <a:cs typeface="Trebuchet MS"/>
              </a:rPr>
              <a:t>Importance</a:t>
            </a:r>
            <a:endParaRPr sz="550">
              <a:latin typeface="Trebuchet MS"/>
              <a:cs typeface="Trebuchet MS"/>
            </a:endParaRPr>
          </a:p>
          <a:p>
            <a:pPr marL="20955" marR="13335" algn="ctr">
              <a:lnSpc>
                <a:spcPct val="100000"/>
              </a:lnSpc>
              <a:spcBef>
                <a:spcPts val="305"/>
              </a:spcBef>
            </a:pPr>
            <a:r>
              <a:rPr sz="350" spc="-25" dirty="0">
                <a:solidFill>
                  <a:srgbClr val="1F1F1F"/>
                </a:solidFill>
                <a:latin typeface="Trebuchet MS"/>
                <a:cs typeface="Trebuchet MS"/>
              </a:rPr>
              <a:t>If</a:t>
            </a:r>
            <a:r>
              <a:rPr sz="350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1F1F1F"/>
                </a:solidFill>
                <a:latin typeface="Trebuchet MS"/>
                <a:cs typeface="Trebuchet MS"/>
              </a:rPr>
              <a:t>each</a:t>
            </a:r>
            <a:r>
              <a:rPr sz="350" spc="-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1F1F1F"/>
                </a:solidFill>
                <a:latin typeface="Trebuchet MS"/>
                <a:cs typeface="Trebuchet MS"/>
              </a:rPr>
              <a:t>of</a:t>
            </a:r>
            <a:r>
              <a:rPr sz="350" spc="-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spc="-20" dirty="0">
                <a:solidFill>
                  <a:srgbClr val="1F1F1F"/>
                </a:solidFill>
                <a:latin typeface="Trebuchet MS"/>
                <a:cs typeface="Trebuchet MS"/>
              </a:rPr>
              <a:t>these</a:t>
            </a:r>
            <a:r>
              <a:rPr sz="350" spc="50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1F1F1F"/>
                </a:solidFill>
                <a:latin typeface="Trebuchet MS"/>
                <a:cs typeface="Trebuchet MS"/>
              </a:rPr>
              <a:t>tasks</a:t>
            </a:r>
            <a:r>
              <a:rPr sz="350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1F1F1F"/>
                </a:solidFill>
                <a:latin typeface="Trebuchet MS"/>
                <a:cs typeface="Trebuchet MS"/>
              </a:rPr>
              <a:t>could</a:t>
            </a:r>
            <a:r>
              <a:rPr sz="350" spc="-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spc="-25" dirty="0">
                <a:solidFill>
                  <a:srgbClr val="1F1F1F"/>
                </a:solidFill>
                <a:latin typeface="Trebuchet MS"/>
                <a:cs typeface="Trebuchet MS"/>
              </a:rPr>
              <a:t>get</a:t>
            </a:r>
            <a:r>
              <a:rPr sz="350" spc="50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1F1F1F"/>
                </a:solidFill>
                <a:latin typeface="Trebuchet MS"/>
                <a:cs typeface="Trebuchet MS"/>
              </a:rPr>
              <a:t>done</a:t>
            </a:r>
            <a:r>
              <a:rPr sz="350" spc="3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spc="-20" dirty="0">
                <a:solidFill>
                  <a:srgbClr val="1F1F1F"/>
                </a:solidFill>
                <a:latin typeface="Trebuchet MS"/>
                <a:cs typeface="Trebuchet MS"/>
              </a:rPr>
              <a:t>without</a:t>
            </a:r>
            <a:r>
              <a:rPr sz="350" spc="3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spc="-25" dirty="0">
                <a:solidFill>
                  <a:srgbClr val="1F1F1F"/>
                </a:solidFill>
                <a:latin typeface="Trebuchet MS"/>
                <a:cs typeface="Trebuchet MS"/>
              </a:rPr>
              <a:t>any</a:t>
            </a:r>
            <a:r>
              <a:rPr sz="350" spc="50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spc="-20" dirty="0">
                <a:solidFill>
                  <a:srgbClr val="1F1F1F"/>
                </a:solidFill>
                <a:latin typeface="Trebuchet MS"/>
                <a:cs typeface="Trebuchet MS"/>
              </a:rPr>
              <a:t>difficulty</a:t>
            </a:r>
            <a:r>
              <a:rPr sz="350" spc="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1F1F1F"/>
                </a:solidFill>
                <a:latin typeface="Trebuchet MS"/>
                <a:cs typeface="Trebuchet MS"/>
              </a:rPr>
              <a:t>or</a:t>
            </a:r>
            <a:r>
              <a:rPr sz="350" spc="1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1F1F1F"/>
                </a:solidFill>
                <a:latin typeface="Trebuchet MS"/>
                <a:cs typeface="Trebuchet MS"/>
              </a:rPr>
              <a:t>cost,</a:t>
            </a:r>
            <a:r>
              <a:rPr sz="350" spc="50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1F1F1F"/>
                </a:solidFill>
                <a:latin typeface="Trebuchet MS"/>
                <a:cs typeface="Trebuchet MS"/>
              </a:rPr>
              <a:t>which</a:t>
            </a:r>
            <a:r>
              <a:rPr sz="350" spc="-2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1F1F1F"/>
                </a:solidFill>
                <a:latin typeface="Trebuchet MS"/>
                <a:cs typeface="Trebuchet MS"/>
              </a:rPr>
              <a:t>would</a:t>
            </a:r>
            <a:r>
              <a:rPr sz="350" spc="-20" dirty="0">
                <a:solidFill>
                  <a:srgbClr val="1F1F1F"/>
                </a:solidFill>
                <a:latin typeface="Trebuchet MS"/>
                <a:cs typeface="Trebuchet MS"/>
              </a:rPr>
              <a:t> have</a:t>
            </a:r>
            <a:r>
              <a:rPr sz="350" spc="50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1F1F1F"/>
                </a:solidFill>
                <a:latin typeface="Trebuchet MS"/>
                <a:cs typeface="Trebuchet MS"/>
              </a:rPr>
              <a:t>the </a:t>
            </a:r>
            <a:r>
              <a:rPr sz="350" dirty="0">
                <a:solidFill>
                  <a:srgbClr val="1F1F1F"/>
                </a:solidFill>
                <a:latin typeface="Trebuchet MS"/>
                <a:cs typeface="Trebuchet MS"/>
              </a:rPr>
              <a:t>most</a:t>
            </a:r>
            <a:r>
              <a:rPr sz="350" spc="-10" dirty="0">
                <a:solidFill>
                  <a:srgbClr val="1F1F1F"/>
                </a:solidFill>
                <a:latin typeface="Trebuchet MS"/>
                <a:cs typeface="Trebuchet MS"/>
              </a:rPr>
              <a:t> positive</a:t>
            </a:r>
            <a:r>
              <a:rPr sz="350" spc="500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1F1F1F"/>
                </a:solidFill>
                <a:latin typeface="Trebuchet MS"/>
                <a:cs typeface="Trebuchet MS"/>
              </a:rPr>
              <a:t>impact?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15694415" y="1456077"/>
            <a:ext cx="838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50" dirty="0">
                <a:solidFill>
                  <a:srgbClr val="B2B2B2"/>
                </a:solidFill>
                <a:latin typeface="Trebuchet MS"/>
                <a:cs typeface="Trebuchet MS"/>
              </a:rPr>
              <a:t>+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15714888" y="5128788"/>
            <a:ext cx="6032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50" dirty="0">
                <a:solidFill>
                  <a:srgbClr val="B2B2B2"/>
                </a:solidFill>
                <a:latin typeface="Trebuchet MS"/>
                <a:cs typeface="Trebuchet MS"/>
              </a:rPr>
              <a:t>-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15877799" y="5304686"/>
            <a:ext cx="6032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50" dirty="0">
                <a:solidFill>
                  <a:srgbClr val="B2B2B2"/>
                </a:solidFill>
                <a:latin typeface="Trebuchet MS"/>
                <a:cs typeface="Trebuchet MS"/>
              </a:rPr>
              <a:t>-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19579863" y="5331088"/>
            <a:ext cx="838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50" dirty="0">
                <a:solidFill>
                  <a:srgbClr val="B2B2B2"/>
                </a:solidFill>
                <a:latin typeface="Trebuchet MS"/>
                <a:cs typeface="Trebuchet MS"/>
              </a:rPr>
              <a:t>+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26" name="object 226"/>
          <p:cNvGrpSpPr/>
          <p:nvPr/>
        </p:nvGrpSpPr>
        <p:grpSpPr>
          <a:xfrm>
            <a:off x="17696442" y="378203"/>
            <a:ext cx="759460" cy="697230"/>
            <a:chOff x="17696442" y="378203"/>
            <a:chExt cx="759460" cy="697230"/>
          </a:xfrm>
        </p:grpSpPr>
        <p:sp>
          <p:nvSpPr>
            <p:cNvPr id="227" name="object 227"/>
            <p:cNvSpPr/>
            <p:nvPr/>
          </p:nvSpPr>
          <p:spPr>
            <a:xfrm>
              <a:off x="17696442" y="378203"/>
              <a:ext cx="759460" cy="605790"/>
            </a:xfrm>
            <a:custGeom>
              <a:avLst/>
              <a:gdLst/>
              <a:ahLst/>
              <a:cxnLst/>
              <a:rect l="l" t="t" r="r" b="b"/>
              <a:pathLst>
                <a:path w="759459" h="605790">
                  <a:moveTo>
                    <a:pt x="0" y="0"/>
                  </a:moveTo>
                  <a:lnTo>
                    <a:pt x="759174" y="0"/>
                  </a:lnTo>
                  <a:lnTo>
                    <a:pt x="759174" y="605536"/>
                  </a:lnTo>
                  <a:lnTo>
                    <a:pt x="0" y="605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8" name="object 2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766894" y="984043"/>
              <a:ext cx="90865" cy="90865"/>
            </a:xfrm>
            <a:prstGeom prst="rect">
              <a:avLst/>
            </a:prstGeom>
          </p:spPr>
        </p:pic>
      </p:grpSp>
      <p:sp>
        <p:nvSpPr>
          <p:cNvPr id="229" name="object 229"/>
          <p:cNvSpPr txBox="1"/>
          <p:nvPr/>
        </p:nvSpPr>
        <p:spPr>
          <a:xfrm>
            <a:off x="17696442" y="378203"/>
            <a:ext cx="759460" cy="605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endParaRPr sz="35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</a:pPr>
            <a:r>
              <a:rPr sz="350" b="1" spc="-25" dirty="0">
                <a:latin typeface="Trebuchet MS"/>
                <a:cs typeface="Trebuchet MS"/>
              </a:rPr>
              <a:t>TIP</a:t>
            </a:r>
            <a:endParaRPr sz="350">
              <a:latin typeface="Trebuchet MS"/>
              <a:cs typeface="Trebuchet MS"/>
            </a:endParaRPr>
          </a:p>
          <a:p>
            <a:pPr marL="68580" marR="95885">
              <a:lnSpc>
                <a:spcPct val="108100"/>
              </a:lnSpc>
              <a:spcBef>
                <a:spcPts val="204"/>
              </a:spcBef>
            </a:pP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Participants</a:t>
            </a:r>
            <a:r>
              <a:rPr sz="350" spc="2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can</a:t>
            </a:r>
            <a:r>
              <a:rPr sz="350" spc="2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use</a:t>
            </a:r>
            <a:r>
              <a:rPr sz="350" spc="2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393939"/>
                </a:solidFill>
                <a:latin typeface="Trebuchet MS"/>
                <a:cs typeface="Trebuchet MS"/>
              </a:rPr>
              <a:t>their</a:t>
            </a:r>
            <a:r>
              <a:rPr sz="350" spc="50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cursors</a:t>
            </a:r>
            <a:r>
              <a:rPr sz="350" spc="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to</a:t>
            </a:r>
            <a:r>
              <a:rPr sz="350" spc="2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point</a:t>
            </a:r>
            <a:r>
              <a:rPr sz="350" spc="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393939"/>
                </a:solidFill>
                <a:latin typeface="Trebuchet MS"/>
                <a:cs typeface="Trebuchet MS"/>
              </a:rPr>
              <a:t>at</a:t>
            </a:r>
            <a:r>
              <a:rPr sz="350" spc="2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393939"/>
                </a:solidFill>
                <a:latin typeface="Trebuchet MS"/>
                <a:cs typeface="Trebuchet MS"/>
              </a:rPr>
              <a:t>where</a:t>
            </a:r>
            <a:r>
              <a:rPr sz="350" spc="50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sticky</a:t>
            </a:r>
            <a:r>
              <a:rPr sz="350" spc="5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notes</a:t>
            </a:r>
            <a:r>
              <a:rPr sz="350" spc="5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should</a:t>
            </a:r>
            <a:r>
              <a:rPr sz="350" spc="5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go</a:t>
            </a:r>
            <a:r>
              <a:rPr sz="350" spc="5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spc="-25" dirty="0">
                <a:solidFill>
                  <a:srgbClr val="393939"/>
                </a:solidFill>
                <a:latin typeface="Trebuchet MS"/>
                <a:cs typeface="Trebuchet MS"/>
              </a:rPr>
              <a:t>on</a:t>
            </a:r>
            <a:r>
              <a:rPr sz="350" spc="50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the</a:t>
            </a:r>
            <a:r>
              <a:rPr sz="350" spc="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grid.</a:t>
            </a:r>
            <a:r>
              <a:rPr sz="350" spc="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The</a:t>
            </a:r>
            <a:r>
              <a:rPr sz="350" spc="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393939"/>
                </a:solidFill>
                <a:latin typeface="Trebuchet MS"/>
                <a:cs typeface="Trebuchet MS"/>
              </a:rPr>
              <a:t>facilitator</a:t>
            </a:r>
            <a:r>
              <a:rPr sz="350" spc="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spc="-25" dirty="0">
                <a:solidFill>
                  <a:srgbClr val="393939"/>
                </a:solidFill>
                <a:latin typeface="Trebuchet MS"/>
                <a:cs typeface="Trebuchet MS"/>
              </a:rPr>
              <a:t>can</a:t>
            </a:r>
            <a:r>
              <a:rPr sz="350" spc="50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confirm</a:t>
            </a:r>
            <a:r>
              <a:rPr sz="350" spc="1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the</a:t>
            </a:r>
            <a:r>
              <a:rPr sz="350" spc="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spot</a:t>
            </a:r>
            <a:r>
              <a:rPr sz="350" spc="1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by</a:t>
            </a:r>
            <a:r>
              <a:rPr sz="350" spc="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393939"/>
                </a:solidFill>
                <a:latin typeface="Trebuchet MS"/>
                <a:cs typeface="Trebuchet MS"/>
              </a:rPr>
              <a:t>using</a:t>
            </a:r>
            <a:r>
              <a:rPr sz="350" spc="50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the</a:t>
            </a:r>
            <a:r>
              <a:rPr sz="350" spc="2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laser</a:t>
            </a:r>
            <a:r>
              <a:rPr sz="350" spc="3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pointer</a:t>
            </a:r>
            <a:r>
              <a:rPr sz="350" spc="2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holding</a:t>
            </a:r>
            <a:r>
              <a:rPr sz="350" spc="3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spc="-25" dirty="0">
                <a:solidFill>
                  <a:srgbClr val="393939"/>
                </a:solidFill>
                <a:latin typeface="Trebuchet MS"/>
                <a:cs typeface="Trebuchet MS"/>
              </a:rPr>
              <a:t>the</a:t>
            </a:r>
            <a:r>
              <a:rPr sz="350" spc="50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b="1" dirty="0">
                <a:solidFill>
                  <a:srgbClr val="393939"/>
                </a:solidFill>
                <a:latin typeface="Trebuchet MS"/>
                <a:cs typeface="Trebuchet MS"/>
              </a:rPr>
              <a:t>H</a:t>
            </a:r>
            <a:r>
              <a:rPr sz="350" b="1" spc="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b="1" dirty="0">
                <a:solidFill>
                  <a:srgbClr val="393939"/>
                </a:solidFill>
                <a:latin typeface="Trebuchet MS"/>
                <a:cs typeface="Trebuchet MS"/>
              </a:rPr>
              <a:t>key</a:t>
            </a:r>
            <a:r>
              <a:rPr sz="350" b="1" spc="1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on</a:t>
            </a:r>
            <a:r>
              <a:rPr sz="350" spc="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dirty="0">
                <a:solidFill>
                  <a:srgbClr val="393939"/>
                </a:solidFill>
                <a:latin typeface="Trebuchet MS"/>
                <a:cs typeface="Trebuchet MS"/>
              </a:rPr>
              <a:t>the</a:t>
            </a:r>
            <a:r>
              <a:rPr sz="350" spc="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350" spc="-10" dirty="0">
                <a:solidFill>
                  <a:srgbClr val="393939"/>
                </a:solidFill>
                <a:latin typeface="Trebuchet MS"/>
                <a:cs typeface="Trebuchet MS"/>
              </a:rPr>
              <a:t>keyboard.</a:t>
            </a:r>
            <a:endParaRPr sz="350">
              <a:latin typeface="Trebuchet MS"/>
              <a:cs typeface="Trebuchet MS"/>
            </a:endParaRPr>
          </a:p>
        </p:txBody>
      </p:sp>
      <p:pic>
        <p:nvPicPr>
          <p:cNvPr id="230" name="object 2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8334257" y="432873"/>
            <a:ext cx="63685" cy="68462"/>
          </a:xfrm>
          <a:prstGeom prst="rect">
            <a:avLst/>
          </a:prstGeom>
        </p:spPr>
      </p:pic>
      <p:sp>
        <p:nvSpPr>
          <p:cNvPr id="231" name="object 231"/>
          <p:cNvSpPr txBox="1"/>
          <p:nvPr/>
        </p:nvSpPr>
        <p:spPr>
          <a:xfrm>
            <a:off x="15305600" y="380030"/>
            <a:ext cx="1804035" cy="48069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700" b="1" spc="-10" dirty="0">
                <a:latin typeface="Trebuchet MS"/>
                <a:cs typeface="Trebuchet MS"/>
              </a:rPr>
              <a:t>Prioritize</a:t>
            </a:r>
            <a:endParaRPr sz="700">
              <a:latin typeface="Trebuchet MS"/>
              <a:cs typeface="Trebuchet MS"/>
            </a:endParaRPr>
          </a:p>
          <a:p>
            <a:pPr marL="18415" marR="5080">
              <a:lnSpc>
                <a:spcPct val="107300"/>
              </a:lnSpc>
              <a:spcBef>
                <a:spcPts val="335"/>
              </a:spcBef>
            </a:pPr>
            <a:r>
              <a:rPr sz="500" dirty="0">
                <a:latin typeface="Trebuchet MS"/>
                <a:cs typeface="Trebuchet MS"/>
              </a:rPr>
              <a:t>Your</a:t>
            </a:r>
            <a:r>
              <a:rPr sz="500" spc="3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team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should</a:t>
            </a:r>
            <a:r>
              <a:rPr sz="500" spc="35" dirty="0">
                <a:latin typeface="Trebuchet MS"/>
                <a:cs typeface="Trebuchet MS"/>
              </a:rPr>
              <a:t> </a:t>
            </a:r>
            <a:r>
              <a:rPr sz="500" spc="-20" dirty="0">
                <a:latin typeface="Trebuchet MS"/>
                <a:cs typeface="Trebuchet MS"/>
              </a:rPr>
              <a:t>all</a:t>
            </a:r>
            <a:r>
              <a:rPr sz="500" spc="3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be</a:t>
            </a:r>
            <a:r>
              <a:rPr sz="500" spc="3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on</a:t>
            </a:r>
            <a:r>
              <a:rPr sz="500" spc="3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the</a:t>
            </a:r>
            <a:r>
              <a:rPr sz="500" spc="3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same</a:t>
            </a:r>
            <a:r>
              <a:rPr sz="500" spc="3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page</a:t>
            </a:r>
            <a:r>
              <a:rPr sz="500" spc="3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about</a:t>
            </a:r>
            <a:r>
              <a:rPr sz="500" spc="35" dirty="0">
                <a:latin typeface="Trebuchet MS"/>
                <a:cs typeface="Trebuchet MS"/>
              </a:rPr>
              <a:t> </a:t>
            </a:r>
            <a:r>
              <a:rPr sz="500" spc="-10" dirty="0">
                <a:latin typeface="Trebuchet MS"/>
                <a:cs typeface="Trebuchet MS"/>
              </a:rPr>
              <a:t>what's</a:t>
            </a:r>
            <a:r>
              <a:rPr sz="500" spc="50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important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moving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spc="-10" dirty="0">
                <a:latin typeface="Trebuchet MS"/>
                <a:cs typeface="Trebuchet MS"/>
              </a:rPr>
              <a:t>forward.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Place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your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ideas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on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this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grid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spc="-25" dirty="0">
                <a:latin typeface="Trebuchet MS"/>
                <a:cs typeface="Trebuchet MS"/>
              </a:rPr>
              <a:t>to</a:t>
            </a:r>
            <a:r>
              <a:rPr sz="500" spc="50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determine</a:t>
            </a:r>
            <a:r>
              <a:rPr sz="500" spc="1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which</a:t>
            </a:r>
            <a:r>
              <a:rPr sz="500" spc="1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ideas</a:t>
            </a:r>
            <a:r>
              <a:rPr sz="500" spc="2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are</a:t>
            </a:r>
            <a:r>
              <a:rPr sz="500" spc="1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important</a:t>
            </a:r>
            <a:r>
              <a:rPr sz="500" spc="2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and</a:t>
            </a:r>
            <a:r>
              <a:rPr sz="500" spc="1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which</a:t>
            </a:r>
            <a:r>
              <a:rPr sz="500" spc="2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are</a:t>
            </a:r>
            <a:r>
              <a:rPr sz="500" spc="15" dirty="0">
                <a:latin typeface="Trebuchet MS"/>
                <a:cs typeface="Trebuchet MS"/>
              </a:rPr>
              <a:t> </a:t>
            </a:r>
            <a:r>
              <a:rPr sz="500" spc="-10" dirty="0">
                <a:latin typeface="Trebuchet MS"/>
                <a:cs typeface="Trebuchet MS"/>
              </a:rPr>
              <a:t>feasible.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15389059" y="918518"/>
            <a:ext cx="323215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b="1" dirty="0">
                <a:solidFill>
                  <a:srgbClr val="2589A7"/>
                </a:solidFill>
                <a:latin typeface="Trebuchet MS"/>
                <a:cs typeface="Trebuchet MS"/>
              </a:rPr>
              <a:t>20</a:t>
            </a:r>
            <a:r>
              <a:rPr sz="450" b="1" spc="10" dirty="0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sz="450" b="1" spc="-10" dirty="0">
                <a:solidFill>
                  <a:srgbClr val="2589A7"/>
                </a:solidFill>
                <a:latin typeface="Trebuchet MS"/>
                <a:cs typeface="Trebuchet MS"/>
              </a:rPr>
              <a:t>minutes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233" name="object 233"/>
          <p:cNvGrpSpPr/>
          <p:nvPr/>
        </p:nvGrpSpPr>
        <p:grpSpPr>
          <a:xfrm>
            <a:off x="15318247" y="280632"/>
            <a:ext cx="113030" cy="721360"/>
            <a:chOff x="15318247" y="280632"/>
            <a:chExt cx="113030" cy="721360"/>
          </a:xfrm>
        </p:grpSpPr>
        <p:sp>
          <p:nvSpPr>
            <p:cNvPr id="234" name="object 234"/>
            <p:cNvSpPr/>
            <p:nvPr/>
          </p:nvSpPr>
          <p:spPr>
            <a:xfrm>
              <a:off x="15326297" y="942693"/>
              <a:ext cx="53340" cy="59690"/>
            </a:xfrm>
            <a:custGeom>
              <a:avLst/>
              <a:gdLst/>
              <a:ahLst/>
              <a:cxnLst/>
              <a:rect l="l" t="t" r="r" b="b"/>
              <a:pathLst>
                <a:path w="53340" h="59690">
                  <a:moveTo>
                    <a:pt x="29591" y="18719"/>
                  </a:moveTo>
                  <a:lnTo>
                    <a:pt x="28219" y="17348"/>
                  </a:lnTo>
                  <a:lnTo>
                    <a:pt x="26530" y="17348"/>
                  </a:lnTo>
                  <a:lnTo>
                    <a:pt x="24841" y="17348"/>
                  </a:lnTo>
                  <a:lnTo>
                    <a:pt x="23469" y="18719"/>
                  </a:lnTo>
                  <a:lnTo>
                    <a:pt x="23469" y="35369"/>
                  </a:lnTo>
                  <a:lnTo>
                    <a:pt x="24841" y="36741"/>
                  </a:lnTo>
                  <a:lnTo>
                    <a:pt x="28219" y="36741"/>
                  </a:lnTo>
                  <a:lnTo>
                    <a:pt x="29591" y="35369"/>
                  </a:lnTo>
                  <a:lnTo>
                    <a:pt x="29591" y="18719"/>
                  </a:lnTo>
                  <a:close/>
                </a:path>
                <a:path w="53340" h="59690">
                  <a:moveTo>
                    <a:pt x="53060" y="26111"/>
                  </a:moveTo>
                  <a:lnTo>
                    <a:pt x="50685" y="20129"/>
                  </a:lnTo>
                  <a:lnTo>
                    <a:pt x="47053" y="15862"/>
                  </a:lnTo>
                  <a:lnTo>
                    <a:pt x="47053" y="32651"/>
                  </a:lnTo>
                  <a:lnTo>
                    <a:pt x="45440" y="40652"/>
                  </a:lnTo>
                  <a:lnTo>
                    <a:pt x="41046" y="47180"/>
                  </a:lnTo>
                  <a:lnTo>
                    <a:pt x="34518" y="51574"/>
                  </a:lnTo>
                  <a:lnTo>
                    <a:pt x="26530" y="53187"/>
                  </a:lnTo>
                  <a:lnTo>
                    <a:pt x="18529" y="51574"/>
                  </a:lnTo>
                  <a:lnTo>
                    <a:pt x="12001" y="47180"/>
                  </a:lnTo>
                  <a:lnTo>
                    <a:pt x="7607" y="40652"/>
                  </a:lnTo>
                  <a:lnTo>
                    <a:pt x="5994" y="32651"/>
                  </a:lnTo>
                  <a:lnTo>
                    <a:pt x="7607" y="24663"/>
                  </a:lnTo>
                  <a:lnTo>
                    <a:pt x="12001" y="18135"/>
                  </a:lnTo>
                  <a:lnTo>
                    <a:pt x="18529" y="13728"/>
                  </a:lnTo>
                  <a:lnTo>
                    <a:pt x="26530" y="12115"/>
                  </a:lnTo>
                  <a:lnTo>
                    <a:pt x="34518" y="13728"/>
                  </a:lnTo>
                  <a:lnTo>
                    <a:pt x="41046" y="18135"/>
                  </a:lnTo>
                  <a:lnTo>
                    <a:pt x="45440" y="24663"/>
                  </a:lnTo>
                  <a:lnTo>
                    <a:pt x="47053" y="32651"/>
                  </a:lnTo>
                  <a:lnTo>
                    <a:pt x="47053" y="15862"/>
                  </a:lnTo>
                  <a:lnTo>
                    <a:pt x="46761" y="15506"/>
                  </a:lnTo>
                  <a:lnTo>
                    <a:pt x="47917" y="14046"/>
                  </a:lnTo>
                  <a:lnTo>
                    <a:pt x="47879" y="13728"/>
                  </a:lnTo>
                  <a:lnTo>
                    <a:pt x="47675" y="12115"/>
                  </a:lnTo>
                  <a:lnTo>
                    <a:pt x="43815" y="9118"/>
                  </a:lnTo>
                  <a:lnTo>
                    <a:pt x="41783" y="7543"/>
                  </a:lnTo>
                  <a:lnTo>
                    <a:pt x="40055" y="7543"/>
                  </a:lnTo>
                  <a:lnTo>
                    <a:pt x="38823" y="9118"/>
                  </a:lnTo>
                  <a:lnTo>
                    <a:pt x="35750" y="7543"/>
                  </a:lnTo>
                  <a:lnTo>
                    <a:pt x="35598" y="7543"/>
                  </a:lnTo>
                  <a:lnTo>
                    <a:pt x="32867" y="6680"/>
                  </a:lnTo>
                  <a:lnTo>
                    <a:pt x="29565" y="6299"/>
                  </a:lnTo>
                  <a:lnTo>
                    <a:pt x="29591" y="4089"/>
                  </a:lnTo>
                  <a:lnTo>
                    <a:pt x="31737" y="4089"/>
                  </a:lnTo>
                  <a:lnTo>
                    <a:pt x="32651" y="3175"/>
                  </a:lnTo>
                  <a:lnTo>
                    <a:pt x="32651" y="914"/>
                  </a:lnTo>
                  <a:lnTo>
                    <a:pt x="31737" y="0"/>
                  </a:lnTo>
                  <a:lnTo>
                    <a:pt x="21323" y="0"/>
                  </a:lnTo>
                  <a:lnTo>
                    <a:pt x="20408" y="914"/>
                  </a:lnTo>
                  <a:lnTo>
                    <a:pt x="20408" y="3175"/>
                  </a:lnTo>
                  <a:lnTo>
                    <a:pt x="21323" y="4089"/>
                  </a:lnTo>
                  <a:lnTo>
                    <a:pt x="23469" y="4089"/>
                  </a:lnTo>
                  <a:lnTo>
                    <a:pt x="23495" y="6299"/>
                  </a:lnTo>
                  <a:lnTo>
                    <a:pt x="14312" y="9118"/>
                  </a:lnTo>
                  <a:lnTo>
                    <a:pt x="6781" y="14935"/>
                  </a:lnTo>
                  <a:lnTo>
                    <a:pt x="1803" y="22999"/>
                  </a:lnTo>
                  <a:lnTo>
                    <a:pt x="0" y="32651"/>
                  </a:lnTo>
                  <a:lnTo>
                    <a:pt x="2082" y="42976"/>
                  </a:lnTo>
                  <a:lnTo>
                    <a:pt x="7772" y="51409"/>
                  </a:lnTo>
                  <a:lnTo>
                    <a:pt x="16205" y="57099"/>
                  </a:lnTo>
                  <a:lnTo>
                    <a:pt x="26530" y="59182"/>
                  </a:lnTo>
                  <a:lnTo>
                    <a:pt x="36855" y="57099"/>
                  </a:lnTo>
                  <a:lnTo>
                    <a:pt x="42646" y="53187"/>
                  </a:lnTo>
                  <a:lnTo>
                    <a:pt x="45288" y="51409"/>
                  </a:lnTo>
                  <a:lnTo>
                    <a:pt x="50965" y="42976"/>
                  </a:lnTo>
                  <a:lnTo>
                    <a:pt x="53060" y="32651"/>
                  </a:lnTo>
                  <a:lnTo>
                    <a:pt x="53060" y="26111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5" name="object 2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18247" y="280632"/>
              <a:ext cx="112642" cy="112642"/>
            </a:xfrm>
            <a:prstGeom prst="rect">
              <a:avLst/>
            </a:prstGeom>
          </p:spPr>
        </p:pic>
      </p:grpSp>
      <p:sp>
        <p:nvSpPr>
          <p:cNvPr id="236" name="object 236"/>
          <p:cNvSpPr txBox="1"/>
          <p:nvPr/>
        </p:nvSpPr>
        <p:spPr>
          <a:xfrm>
            <a:off x="15344686" y="286009"/>
            <a:ext cx="60325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b="1" spc="-5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237" name="object 237"/>
          <p:cNvGrpSpPr/>
          <p:nvPr/>
        </p:nvGrpSpPr>
        <p:grpSpPr>
          <a:xfrm>
            <a:off x="15109011" y="1518765"/>
            <a:ext cx="4930775" cy="5659755"/>
            <a:chOff x="15109011" y="1518765"/>
            <a:chExt cx="4930775" cy="5659755"/>
          </a:xfrm>
        </p:grpSpPr>
        <p:sp>
          <p:nvSpPr>
            <p:cNvPr id="238" name="object 238"/>
            <p:cNvSpPr/>
            <p:nvPr/>
          </p:nvSpPr>
          <p:spPr>
            <a:xfrm>
              <a:off x="15109011" y="5980729"/>
              <a:ext cx="4930775" cy="1197610"/>
            </a:xfrm>
            <a:custGeom>
              <a:avLst/>
              <a:gdLst/>
              <a:ahLst/>
              <a:cxnLst/>
              <a:rect l="l" t="t" r="r" b="b"/>
              <a:pathLst>
                <a:path w="4930775" h="1197609">
                  <a:moveTo>
                    <a:pt x="0" y="0"/>
                  </a:moveTo>
                  <a:lnTo>
                    <a:pt x="4930251" y="0"/>
                  </a:lnTo>
                  <a:lnTo>
                    <a:pt x="4930251" y="1197373"/>
                  </a:lnTo>
                  <a:lnTo>
                    <a:pt x="0" y="1197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8352507" y="6261832"/>
              <a:ext cx="734695" cy="734695"/>
            </a:xfrm>
            <a:custGeom>
              <a:avLst/>
              <a:gdLst/>
              <a:ahLst/>
              <a:cxnLst/>
              <a:rect l="l" t="t" r="r" b="b"/>
              <a:pathLst>
                <a:path w="734694" h="734695">
                  <a:moveTo>
                    <a:pt x="629590" y="734522"/>
                  </a:moveTo>
                  <a:lnTo>
                    <a:pt x="104931" y="734522"/>
                  </a:lnTo>
                  <a:lnTo>
                    <a:pt x="64129" y="726262"/>
                  </a:lnTo>
                  <a:lnTo>
                    <a:pt x="30770" y="703751"/>
                  </a:lnTo>
                  <a:lnTo>
                    <a:pt x="8259" y="670393"/>
                  </a:lnTo>
                  <a:lnTo>
                    <a:pt x="0" y="629590"/>
                  </a:lnTo>
                  <a:lnTo>
                    <a:pt x="0" y="104931"/>
                  </a:lnTo>
                  <a:lnTo>
                    <a:pt x="8259" y="64129"/>
                  </a:lnTo>
                  <a:lnTo>
                    <a:pt x="30770" y="30770"/>
                  </a:lnTo>
                  <a:lnTo>
                    <a:pt x="64129" y="8259"/>
                  </a:lnTo>
                  <a:lnTo>
                    <a:pt x="104931" y="0"/>
                  </a:lnTo>
                  <a:lnTo>
                    <a:pt x="629590" y="0"/>
                  </a:lnTo>
                  <a:lnTo>
                    <a:pt x="670393" y="8259"/>
                  </a:lnTo>
                  <a:lnTo>
                    <a:pt x="703751" y="30770"/>
                  </a:lnTo>
                  <a:lnTo>
                    <a:pt x="726262" y="64129"/>
                  </a:lnTo>
                  <a:lnTo>
                    <a:pt x="734522" y="104931"/>
                  </a:lnTo>
                  <a:lnTo>
                    <a:pt x="734522" y="629590"/>
                  </a:lnTo>
                  <a:lnTo>
                    <a:pt x="726262" y="670393"/>
                  </a:lnTo>
                  <a:lnTo>
                    <a:pt x="703751" y="703751"/>
                  </a:lnTo>
                  <a:lnTo>
                    <a:pt x="670393" y="726262"/>
                  </a:lnTo>
                  <a:lnTo>
                    <a:pt x="629590" y="734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7177322" y="6554696"/>
              <a:ext cx="65405" cy="60960"/>
            </a:xfrm>
            <a:custGeom>
              <a:avLst/>
              <a:gdLst/>
              <a:ahLst/>
              <a:cxnLst/>
              <a:rect l="l" t="t" r="r" b="b"/>
              <a:pathLst>
                <a:path w="65405" h="60959">
                  <a:moveTo>
                    <a:pt x="65303" y="28956"/>
                  </a:moveTo>
                  <a:lnTo>
                    <a:pt x="64617" y="27292"/>
                  </a:lnTo>
                  <a:lnTo>
                    <a:pt x="37338" y="0"/>
                  </a:lnTo>
                  <a:lnTo>
                    <a:pt x="33197" y="0"/>
                  </a:lnTo>
                  <a:lnTo>
                    <a:pt x="28092" y="5105"/>
                  </a:lnTo>
                  <a:lnTo>
                    <a:pt x="28092" y="9245"/>
                  </a:lnTo>
                  <a:lnTo>
                    <a:pt x="43002" y="24155"/>
                  </a:lnTo>
                  <a:lnTo>
                    <a:pt x="2895" y="24155"/>
                  </a:lnTo>
                  <a:lnTo>
                    <a:pt x="0" y="27076"/>
                  </a:lnTo>
                  <a:lnTo>
                    <a:pt x="0" y="34290"/>
                  </a:lnTo>
                  <a:lnTo>
                    <a:pt x="2895" y="37223"/>
                  </a:lnTo>
                  <a:lnTo>
                    <a:pt x="43002" y="37223"/>
                  </a:lnTo>
                  <a:lnTo>
                    <a:pt x="28092" y="52133"/>
                  </a:lnTo>
                  <a:lnTo>
                    <a:pt x="28092" y="56261"/>
                  </a:lnTo>
                  <a:lnTo>
                    <a:pt x="31927" y="60096"/>
                  </a:lnTo>
                  <a:lnTo>
                    <a:pt x="33591" y="60731"/>
                  </a:lnTo>
                  <a:lnTo>
                    <a:pt x="35267" y="60731"/>
                  </a:lnTo>
                  <a:lnTo>
                    <a:pt x="36931" y="60731"/>
                  </a:lnTo>
                  <a:lnTo>
                    <a:pt x="38608" y="60096"/>
                  </a:lnTo>
                  <a:lnTo>
                    <a:pt x="64617" y="34074"/>
                  </a:lnTo>
                  <a:lnTo>
                    <a:pt x="65303" y="32423"/>
                  </a:lnTo>
                  <a:lnTo>
                    <a:pt x="65303" y="28956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15377592" y="6250440"/>
              <a:ext cx="734695" cy="734695"/>
            </a:xfrm>
            <a:custGeom>
              <a:avLst/>
              <a:gdLst/>
              <a:ahLst/>
              <a:cxnLst/>
              <a:rect l="l" t="t" r="r" b="b"/>
              <a:pathLst>
                <a:path w="734694" h="734695">
                  <a:moveTo>
                    <a:pt x="629590" y="734522"/>
                  </a:moveTo>
                  <a:lnTo>
                    <a:pt x="104931" y="734522"/>
                  </a:lnTo>
                  <a:lnTo>
                    <a:pt x="64129" y="726262"/>
                  </a:lnTo>
                  <a:lnTo>
                    <a:pt x="30770" y="703751"/>
                  </a:lnTo>
                  <a:lnTo>
                    <a:pt x="8259" y="670393"/>
                  </a:lnTo>
                  <a:lnTo>
                    <a:pt x="0" y="629590"/>
                  </a:lnTo>
                  <a:lnTo>
                    <a:pt x="0" y="104931"/>
                  </a:lnTo>
                  <a:lnTo>
                    <a:pt x="8259" y="64129"/>
                  </a:lnTo>
                  <a:lnTo>
                    <a:pt x="30770" y="30770"/>
                  </a:lnTo>
                  <a:lnTo>
                    <a:pt x="64129" y="8259"/>
                  </a:lnTo>
                  <a:lnTo>
                    <a:pt x="104931" y="0"/>
                  </a:lnTo>
                  <a:lnTo>
                    <a:pt x="629590" y="0"/>
                  </a:lnTo>
                  <a:lnTo>
                    <a:pt x="670393" y="8259"/>
                  </a:lnTo>
                  <a:lnTo>
                    <a:pt x="703751" y="30770"/>
                  </a:lnTo>
                  <a:lnTo>
                    <a:pt x="726262" y="64129"/>
                  </a:lnTo>
                  <a:lnTo>
                    <a:pt x="734522" y="104931"/>
                  </a:lnTo>
                  <a:lnTo>
                    <a:pt x="734522" y="629590"/>
                  </a:lnTo>
                  <a:lnTo>
                    <a:pt x="726262" y="670393"/>
                  </a:lnTo>
                  <a:lnTo>
                    <a:pt x="703751" y="703751"/>
                  </a:lnTo>
                  <a:lnTo>
                    <a:pt x="670393" y="726262"/>
                  </a:lnTo>
                  <a:lnTo>
                    <a:pt x="629590" y="734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15348136" y="6215862"/>
              <a:ext cx="734695" cy="734695"/>
            </a:xfrm>
            <a:custGeom>
              <a:avLst/>
              <a:gdLst/>
              <a:ahLst/>
              <a:cxnLst/>
              <a:rect l="l" t="t" r="r" b="b"/>
              <a:pathLst>
                <a:path w="734694" h="734695">
                  <a:moveTo>
                    <a:pt x="629590" y="734522"/>
                  </a:moveTo>
                  <a:lnTo>
                    <a:pt x="104931" y="734522"/>
                  </a:lnTo>
                  <a:lnTo>
                    <a:pt x="64129" y="726262"/>
                  </a:lnTo>
                  <a:lnTo>
                    <a:pt x="30770" y="703751"/>
                  </a:lnTo>
                  <a:lnTo>
                    <a:pt x="8259" y="670393"/>
                  </a:lnTo>
                  <a:lnTo>
                    <a:pt x="0" y="629590"/>
                  </a:lnTo>
                  <a:lnTo>
                    <a:pt x="0" y="104931"/>
                  </a:lnTo>
                  <a:lnTo>
                    <a:pt x="8259" y="64129"/>
                  </a:lnTo>
                  <a:lnTo>
                    <a:pt x="30770" y="30770"/>
                  </a:lnTo>
                  <a:lnTo>
                    <a:pt x="64129" y="8259"/>
                  </a:lnTo>
                  <a:lnTo>
                    <a:pt x="104931" y="0"/>
                  </a:lnTo>
                  <a:lnTo>
                    <a:pt x="629590" y="0"/>
                  </a:lnTo>
                  <a:lnTo>
                    <a:pt x="670393" y="8259"/>
                  </a:lnTo>
                  <a:lnTo>
                    <a:pt x="703751" y="30770"/>
                  </a:lnTo>
                  <a:lnTo>
                    <a:pt x="726262" y="64129"/>
                  </a:lnTo>
                  <a:lnTo>
                    <a:pt x="734522" y="104931"/>
                  </a:lnTo>
                  <a:lnTo>
                    <a:pt x="734522" y="629590"/>
                  </a:lnTo>
                  <a:lnTo>
                    <a:pt x="726262" y="670393"/>
                  </a:lnTo>
                  <a:lnTo>
                    <a:pt x="703751" y="703751"/>
                  </a:lnTo>
                  <a:lnTo>
                    <a:pt x="670393" y="726262"/>
                  </a:lnTo>
                  <a:lnTo>
                    <a:pt x="629590" y="7345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16370000" y="6250259"/>
              <a:ext cx="734695" cy="734695"/>
            </a:xfrm>
            <a:custGeom>
              <a:avLst/>
              <a:gdLst/>
              <a:ahLst/>
              <a:cxnLst/>
              <a:rect l="l" t="t" r="r" b="b"/>
              <a:pathLst>
                <a:path w="734694" h="734695">
                  <a:moveTo>
                    <a:pt x="629590" y="734522"/>
                  </a:moveTo>
                  <a:lnTo>
                    <a:pt x="104931" y="734522"/>
                  </a:lnTo>
                  <a:lnTo>
                    <a:pt x="64129" y="726262"/>
                  </a:lnTo>
                  <a:lnTo>
                    <a:pt x="30770" y="703751"/>
                  </a:lnTo>
                  <a:lnTo>
                    <a:pt x="8259" y="670393"/>
                  </a:lnTo>
                  <a:lnTo>
                    <a:pt x="0" y="629590"/>
                  </a:lnTo>
                  <a:lnTo>
                    <a:pt x="0" y="104931"/>
                  </a:lnTo>
                  <a:lnTo>
                    <a:pt x="8259" y="64129"/>
                  </a:lnTo>
                  <a:lnTo>
                    <a:pt x="30770" y="30770"/>
                  </a:lnTo>
                  <a:lnTo>
                    <a:pt x="64129" y="8259"/>
                  </a:lnTo>
                  <a:lnTo>
                    <a:pt x="104931" y="0"/>
                  </a:lnTo>
                  <a:lnTo>
                    <a:pt x="629590" y="0"/>
                  </a:lnTo>
                  <a:lnTo>
                    <a:pt x="670393" y="8259"/>
                  </a:lnTo>
                  <a:lnTo>
                    <a:pt x="703751" y="30770"/>
                  </a:lnTo>
                  <a:lnTo>
                    <a:pt x="726262" y="64129"/>
                  </a:lnTo>
                  <a:lnTo>
                    <a:pt x="734522" y="104931"/>
                  </a:lnTo>
                  <a:lnTo>
                    <a:pt x="734522" y="629590"/>
                  </a:lnTo>
                  <a:lnTo>
                    <a:pt x="726262" y="670393"/>
                  </a:lnTo>
                  <a:lnTo>
                    <a:pt x="703751" y="703751"/>
                  </a:lnTo>
                  <a:lnTo>
                    <a:pt x="670393" y="726262"/>
                  </a:lnTo>
                  <a:lnTo>
                    <a:pt x="629590" y="734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16340542" y="6215681"/>
              <a:ext cx="734695" cy="734695"/>
            </a:xfrm>
            <a:custGeom>
              <a:avLst/>
              <a:gdLst/>
              <a:ahLst/>
              <a:cxnLst/>
              <a:rect l="l" t="t" r="r" b="b"/>
              <a:pathLst>
                <a:path w="734694" h="734695">
                  <a:moveTo>
                    <a:pt x="629590" y="734522"/>
                  </a:moveTo>
                  <a:lnTo>
                    <a:pt x="104931" y="734522"/>
                  </a:lnTo>
                  <a:lnTo>
                    <a:pt x="64129" y="726262"/>
                  </a:lnTo>
                  <a:lnTo>
                    <a:pt x="30770" y="703751"/>
                  </a:lnTo>
                  <a:lnTo>
                    <a:pt x="8259" y="670393"/>
                  </a:lnTo>
                  <a:lnTo>
                    <a:pt x="0" y="629590"/>
                  </a:lnTo>
                  <a:lnTo>
                    <a:pt x="0" y="104931"/>
                  </a:lnTo>
                  <a:lnTo>
                    <a:pt x="8259" y="64129"/>
                  </a:lnTo>
                  <a:lnTo>
                    <a:pt x="30770" y="30770"/>
                  </a:lnTo>
                  <a:lnTo>
                    <a:pt x="64129" y="8259"/>
                  </a:lnTo>
                  <a:lnTo>
                    <a:pt x="104931" y="0"/>
                  </a:lnTo>
                  <a:lnTo>
                    <a:pt x="629590" y="0"/>
                  </a:lnTo>
                  <a:lnTo>
                    <a:pt x="670393" y="8259"/>
                  </a:lnTo>
                  <a:lnTo>
                    <a:pt x="703751" y="30770"/>
                  </a:lnTo>
                  <a:lnTo>
                    <a:pt x="726262" y="64129"/>
                  </a:lnTo>
                  <a:lnTo>
                    <a:pt x="734522" y="104931"/>
                  </a:lnTo>
                  <a:lnTo>
                    <a:pt x="734522" y="629590"/>
                  </a:lnTo>
                  <a:lnTo>
                    <a:pt x="726262" y="670393"/>
                  </a:lnTo>
                  <a:lnTo>
                    <a:pt x="703751" y="703751"/>
                  </a:lnTo>
                  <a:lnTo>
                    <a:pt x="670393" y="726262"/>
                  </a:lnTo>
                  <a:lnTo>
                    <a:pt x="629590" y="7345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8165039" y="6554696"/>
              <a:ext cx="65405" cy="60960"/>
            </a:xfrm>
            <a:custGeom>
              <a:avLst/>
              <a:gdLst/>
              <a:ahLst/>
              <a:cxnLst/>
              <a:rect l="l" t="t" r="r" b="b"/>
              <a:pathLst>
                <a:path w="65405" h="60959">
                  <a:moveTo>
                    <a:pt x="65316" y="28956"/>
                  </a:moveTo>
                  <a:lnTo>
                    <a:pt x="64617" y="27292"/>
                  </a:lnTo>
                  <a:lnTo>
                    <a:pt x="37338" y="0"/>
                  </a:lnTo>
                  <a:lnTo>
                    <a:pt x="33197" y="0"/>
                  </a:lnTo>
                  <a:lnTo>
                    <a:pt x="28105" y="5105"/>
                  </a:lnTo>
                  <a:lnTo>
                    <a:pt x="28105" y="9245"/>
                  </a:lnTo>
                  <a:lnTo>
                    <a:pt x="43014" y="24155"/>
                  </a:lnTo>
                  <a:lnTo>
                    <a:pt x="2895" y="24155"/>
                  </a:lnTo>
                  <a:lnTo>
                    <a:pt x="0" y="27076"/>
                  </a:lnTo>
                  <a:lnTo>
                    <a:pt x="0" y="34290"/>
                  </a:lnTo>
                  <a:lnTo>
                    <a:pt x="2895" y="37223"/>
                  </a:lnTo>
                  <a:lnTo>
                    <a:pt x="43002" y="37223"/>
                  </a:lnTo>
                  <a:lnTo>
                    <a:pt x="28105" y="52133"/>
                  </a:lnTo>
                  <a:lnTo>
                    <a:pt x="28105" y="56261"/>
                  </a:lnTo>
                  <a:lnTo>
                    <a:pt x="31927" y="60096"/>
                  </a:lnTo>
                  <a:lnTo>
                    <a:pt x="33591" y="60731"/>
                  </a:lnTo>
                  <a:lnTo>
                    <a:pt x="35267" y="60731"/>
                  </a:lnTo>
                  <a:lnTo>
                    <a:pt x="36944" y="60731"/>
                  </a:lnTo>
                  <a:lnTo>
                    <a:pt x="38608" y="60096"/>
                  </a:lnTo>
                  <a:lnTo>
                    <a:pt x="64617" y="34074"/>
                  </a:lnTo>
                  <a:lnTo>
                    <a:pt x="65316" y="32423"/>
                  </a:lnTo>
                  <a:lnTo>
                    <a:pt x="65316" y="28956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7365203" y="6261832"/>
              <a:ext cx="734695" cy="734695"/>
            </a:xfrm>
            <a:custGeom>
              <a:avLst/>
              <a:gdLst/>
              <a:ahLst/>
              <a:cxnLst/>
              <a:rect l="l" t="t" r="r" b="b"/>
              <a:pathLst>
                <a:path w="734694" h="734695">
                  <a:moveTo>
                    <a:pt x="629590" y="734522"/>
                  </a:moveTo>
                  <a:lnTo>
                    <a:pt x="104931" y="734522"/>
                  </a:lnTo>
                  <a:lnTo>
                    <a:pt x="64129" y="726262"/>
                  </a:lnTo>
                  <a:lnTo>
                    <a:pt x="30770" y="703751"/>
                  </a:lnTo>
                  <a:lnTo>
                    <a:pt x="8259" y="670393"/>
                  </a:lnTo>
                  <a:lnTo>
                    <a:pt x="0" y="629590"/>
                  </a:lnTo>
                  <a:lnTo>
                    <a:pt x="0" y="104931"/>
                  </a:lnTo>
                  <a:lnTo>
                    <a:pt x="8259" y="64129"/>
                  </a:lnTo>
                  <a:lnTo>
                    <a:pt x="30770" y="30770"/>
                  </a:lnTo>
                  <a:lnTo>
                    <a:pt x="64129" y="8259"/>
                  </a:lnTo>
                  <a:lnTo>
                    <a:pt x="104931" y="0"/>
                  </a:lnTo>
                  <a:lnTo>
                    <a:pt x="629590" y="0"/>
                  </a:lnTo>
                  <a:lnTo>
                    <a:pt x="670393" y="8259"/>
                  </a:lnTo>
                  <a:lnTo>
                    <a:pt x="703751" y="30770"/>
                  </a:lnTo>
                  <a:lnTo>
                    <a:pt x="726262" y="64129"/>
                  </a:lnTo>
                  <a:lnTo>
                    <a:pt x="734522" y="104931"/>
                  </a:lnTo>
                  <a:lnTo>
                    <a:pt x="734522" y="629590"/>
                  </a:lnTo>
                  <a:lnTo>
                    <a:pt x="726262" y="670393"/>
                  </a:lnTo>
                  <a:lnTo>
                    <a:pt x="703751" y="703751"/>
                  </a:lnTo>
                  <a:lnTo>
                    <a:pt x="670393" y="726262"/>
                  </a:lnTo>
                  <a:lnTo>
                    <a:pt x="629590" y="734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7335741" y="6227264"/>
              <a:ext cx="1722120" cy="734695"/>
            </a:xfrm>
            <a:custGeom>
              <a:avLst/>
              <a:gdLst/>
              <a:ahLst/>
              <a:cxnLst/>
              <a:rect l="l" t="t" r="r" b="b"/>
              <a:pathLst>
                <a:path w="1722119" h="734695">
                  <a:moveTo>
                    <a:pt x="734517" y="104927"/>
                  </a:moveTo>
                  <a:lnTo>
                    <a:pt x="726262" y="64122"/>
                  </a:lnTo>
                  <a:lnTo>
                    <a:pt x="703745" y="30772"/>
                  </a:lnTo>
                  <a:lnTo>
                    <a:pt x="670394" y="8255"/>
                  </a:lnTo>
                  <a:lnTo>
                    <a:pt x="629589" y="0"/>
                  </a:lnTo>
                  <a:lnTo>
                    <a:pt x="104927" y="0"/>
                  </a:lnTo>
                  <a:lnTo>
                    <a:pt x="64122" y="8255"/>
                  </a:lnTo>
                  <a:lnTo>
                    <a:pt x="30772" y="30772"/>
                  </a:lnTo>
                  <a:lnTo>
                    <a:pt x="8255" y="64122"/>
                  </a:lnTo>
                  <a:lnTo>
                    <a:pt x="0" y="104927"/>
                  </a:lnTo>
                  <a:lnTo>
                    <a:pt x="0" y="629589"/>
                  </a:lnTo>
                  <a:lnTo>
                    <a:pt x="8255" y="670394"/>
                  </a:lnTo>
                  <a:lnTo>
                    <a:pt x="30772" y="703745"/>
                  </a:lnTo>
                  <a:lnTo>
                    <a:pt x="64122" y="726262"/>
                  </a:lnTo>
                  <a:lnTo>
                    <a:pt x="104927" y="734517"/>
                  </a:lnTo>
                  <a:lnTo>
                    <a:pt x="629589" y="734517"/>
                  </a:lnTo>
                  <a:lnTo>
                    <a:pt x="670394" y="726262"/>
                  </a:lnTo>
                  <a:lnTo>
                    <a:pt x="703745" y="703745"/>
                  </a:lnTo>
                  <a:lnTo>
                    <a:pt x="726262" y="670394"/>
                  </a:lnTo>
                  <a:lnTo>
                    <a:pt x="734517" y="629589"/>
                  </a:lnTo>
                  <a:lnTo>
                    <a:pt x="734517" y="104927"/>
                  </a:lnTo>
                  <a:close/>
                </a:path>
                <a:path w="1722119" h="734695">
                  <a:moveTo>
                    <a:pt x="1721827" y="104927"/>
                  </a:moveTo>
                  <a:lnTo>
                    <a:pt x="1713560" y="64122"/>
                  </a:lnTo>
                  <a:lnTo>
                    <a:pt x="1691055" y="30772"/>
                  </a:lnTo>
                  <a:lnTo>
                    <a:pt x="1657692" y="8255"/>
                  </a:lnTo>
                  <a:lnTo>
                    <a:pt x="1616887" y="0"/>
                  </a:lnTo>
                  <a:lnTo>
                    <a:pt x="1092238" y="0"/>
                  </a:lnTo>
                  <a:lnTo>
                    <a:pt x="1051433" y="8255"/>
                  </a:lnTo>
                  <a:lnTo>
                    <a:pt x="1018070" y="30772"/>
                  </a:lnTo>
                  <a:lnTo>
                    <a:pt x="995565" y="64122"/>
                  </a:lnTo>
                  <a:lnTo>
                    <a:pt x="987298" y="104927"/>
                  </a:lnTo>
                  <a:lnTo>
                    <a:pt x="987298" y="629589"/>
                  </a:lnTo>
                  <a:lnTo>
                    <a:pt x="995565" y="670394"/>
                  </a:lnTo>
                  <a:lnTo>
                    <a:pt x="1018070" y="703745"/>
                  </a:lnTo>
                  <a:lnTo>
                    <a:pt x="1051433" y="726262"/>
                  </a:lnTo>
                  <a:lnTo>
                    <a:pt x="1092238" y="734517"/>
                  </a:lnTo>
                  <a:lnTo>
                    <a:pt x="1616887" y="734517"/>
                  </a:lnTo>
                  <a:lnTo>
                    <a:pt x="1657692" y="726262"/>
                  </a:lnTo>
                  <a:lnTo>
                    <a:pt x="1691055" y="703745"/>
                  </a:lnTo>
                  <a:lnTo>
                    <a:pt x="1713560" y="670394"/>
                  </a:lnTo>
                  <a:lnTo>
                    <a:pt x="1721827" y="629589"/>
                  </a:lnTo>
                  <a:lnTo>
                    <a:pt x="1721827" y="104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8" name="object 2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429608" y="6321275"/>
              <a:ext cx="571579" cy="523698"/>
            </a:xfrm>
            <a:prstGeom prst="rect">
              <a:avLst/>
            </a:prstGeom>
          </p:spPr>
        </p:pic>
        <p:pic>
          <p:nvPicPr>
            <p:cNvPr id="249" name="object 24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6419770" y="6321275"/>
              <a:ext cx="576068" cy="534172"/>
            </a:xfrm>
            <a:prstGeom prst="rect">
              <a:avLst/>
            </a:prstGeom>
          </p:spPr>
        </p:pic>
        <p:pic>
          <p:nvPicPr>
            <p:cNvPr id="250" name="object 2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419460" y="6328176"/>
              <a:ext cx="567090" cy="532675"/>
            </a:xfrm>
            <a:prstGeom prst="rect">
              <a:avLst/>
            </a:prstGeom>
          </p:spPr>
        </p:pic>
        <p:pic>
          <p:nvPicPr>
            <p:cNvPr id="251" name="object 25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404521" y="6326680"/>
              <a:ext cx="571579" cy="535668"/>
            </a:xfrm>
            <a:prstGeom prst="rect">
              <a:avLst/>
            </a:prstGeom>
          </p:spPr>
        </p:pic>
        <p:sp>
          <p:nvSpPr>
            <p:cNvPr id="252" name="object 252"/>
            <p:cNvSpPr/>
            <p:nvPr/>
          </p:nvSpPr>
          <p:spPr>
            <a:xfrm>
              <a:off x="15841799" y="3397901"/>
              <a:ext cx="3735070" cy="635"/>
            </a:xfrm>
            <a:custGeom>
              <a:avLst/>
              <a:gdLst/>
              <a:ahLst/>
              <a:cxnLst/>
              <a:rect l="l" t="t" r="r" b="b"/>
              <a:pathLst>
                <a:path w="3735069" h="635">
                  <a:moveTo>
                    <a:pt x="3734489" y="0"/>
                  </a:moveTo>
                  <a:lnTo>
                    <a:pt x="0" y="390"/>
                  </a:lnTo>
                </a:path>
              </a:pathLst>
            </a:custGeom>
            <a:ln w="8398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7697631" y="1523210"/>
              <a:ext cx="2540" cy="3758565"/>
            </a:xfrm>
            <a:custGeom>
              <a:avLst/>
              <a:gdLst/>
              <a:ahLst/>
              <a:cxnLst/>
              <a:rect l="l" t="t" r="r" b="b"/>
              <a:pathLst>
                <a:path w="2540" h="3758565">
                  <a:moveTo>
                    <a:pt x="2349" y="0"/>
                  </a:moveTo>
                  <a:lnTo>
                    <a:pt x="0" y="3758170"/>
                  </a:lnTo>
                </a:path>
              </a:pathLst>
            </a:custGeom>
            <a:ln w="8398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7135583" y="1550678"/>
              <a:ext cx="2421890" cy="2468245"/>
            </a:xfrm>
            <a:custGeom>
              <a:avLst/>
              <a:gdLst/>
              <a:ahLst/>
              <a:cxnLst/>
              <a:rect l="l" t="t" r="r" b="b"/>
              <a:pathLst>
                <a:path w="2421890" h="2468245">
                  <a:moveTo>
                    <a:pt x="2421365" y="2467953"/>
                  </a:moveTo>
                  <a:lnTo>
                    <a:pt x="2360602" y="2467723"/>
                  </a:lnTo>
                  <a:lnTo>
                    <a:pt x="2300610" y="2466757"/>
                  </a:lnTo>
                  <a:lnTo>
                    <a:pt x="2241391" y="2465053"/>
                  </a:lnTo>
                  <a:lnTo>
                    <a:pt x="2182943" y="2462611"/>
                  </a:lnTo>
                  <a:lnTo>
                    <a:pt x="2125268" y="2459432"/>
                  </a:lnTo>
                  <a:lnTo>
                    <a:pt x="2068365" y="2455515"/>
                  </a:lnTo>
                  <a:lnTo>
                    <a:pt x="2012234" y="2450861"/>
                  </a:lnTo>
                  <a:lnTo>
                    <a:pt x="1956876" y="2445470"/>
                  </a:lnTo>
                  <a:lnTo>
                    <a:pt x="1902289" y="2439341"/>
                  </a:lnTo>
                  <a:lnTo>
                    <a:pt x="1848475" y="2432474"/>
                  </a:lnTo>
                  <a:lnTo>
                    <a:pt x="1795432" y="2424870"/>
                  </a:lnTo>
                  <a:lnTo>
                    <a:pt x="1743162" y="2416529"/>
                  </a:lnTo>
                  <a:lnTo>
                    <a:pt x="1691664" y="2407450"/>
                  </a:lnTo>
                  <a:lnTo>
                    <a:pt x="1640938" y="2397634"/>
                  </a:lnTo>
                  <a:lnTo>
                    <a:pt x="1590984" y="2387080"/>
                  </a:lnTo>
                  <a:lnTo>
                    <a:pt x="1541803" y="2375788"/>
                  </a:lnTo>
                  <a:lnTo>
                    <a:pt x="1493393" y="2363760"/>
                  </a:lnTo>
                  <a:lnTo>
                    <a:pt x="1445756" y="2350993"/>
                  </a:lnTo>
                  <a:lnTo>
                    <a:pt x="1398890" y="2337490"/>
                  </a:lnTo>
                  <a:lnTo>
                    <a:pt x="1352797" y="2323248"/>
                  </a:lnTo>
                  <a:lnTo>
                    <a:pt x="1307476" y="2308270"/>
                  </a:lnTo>
                  <a:lnTo>
                    <a:pt x="1262928" y="2292553"/>
                  </a:lnTo>
                  <a:lnTo>
                    <a:pt x="1219151" y="2276100"/>
                  </a:lnTo>
                  <a:lnTo>
                    <a:pt x="1176146" y="2258909"/>
                  </a:lnTo>
                  <a:lnTo>
                    <a:pt x="1133914" y="2240980"/>
                  </a:lnTo>
                  <a:lnTo>
                    <a:pt x="1092454" y="2222314"/>
                  </a:lnTo>
                  <a:lnTo>
                    <a:pt x="1051765" y="2202910"/>
                  </a:lnTo>
                  <a:lnTo>
                    <a:pt x="1011849" y="2182769"/>
                  </a:lnTo>
                  <a:lnTo>
                    <a:pt x="972706" y="2161891"/>
                  </a:lnTo>
                  <a:lnTo>
                    <a:pt x="934334" y="2140275"/>
                  </a:lnTo>
                  <a:lnTo>
                    <a:pt x="896734" y="2117921"/>
                  </a:lnTo>
                  <a:lnTo>
                    <a:pt x="859907" y="2094830"/>
                  </a:lnTo>
                  <a:lnTo>
                    <a:pt x="823851" y="2071002"/>
                  </a:lnTo>
                  <a:lnTo>
                    <a:pt x="788568" y="2046436"/>
                  </a:lnTo>
                  <a:lnTo>
                    <a:pt x="754057" y="2021133"/>
                  </a:lnTo>
                  <a:lnTo>
                    <a:pt x="720318" y="1995092"/>
                  </a:lnTo>
                  <a:lnTo>
                    <a:pt x="687351" y="1968313"/>
                  </a:lnTo>
                  <a:lnTo>
                    <a:pt x="655157" y="1940798"/>
                  </a:lnTo>
                  <a:lnTo>
                    <a:pt x="623734" y="1912544"/>
                  </a:lnTo>
                  <a:lnTo>
                    <a:pt x="593084" y="1883554"/>
                  </a:lnTo>
                  <a:lnTo>
                    <a:pt x="563206" y="1853825"/>
                  </a:lnTo>
                  <a:lnTo>
                    <a:pt x="533382" y="1822588"/>
                  </a:lnTo>
                  <a:lnTo>
                    <a:pt x="504369" y="1790577"/>
                  </a:lnTo>
                  <a:lnTo>
                    <a:pt x="476168" y="1757790"/>
                  </a:lnTo>
                  <a:lnTo>
                    <a:pt x="448778" y="1724229"/>
                  </a:lnTo>
                  <a:lnTo>
                    <a:pt x="422199" y="1689893"/>
                  </a:lnTo>
                  <a:lnTo>
                    <a:pt x="396431" y="1654782"/>
                  </a:lnTo>
                  <a:lnTo>
                    <a:pt x="371474" y="1618897"/>
                  </a:lnTo>
                  <a:lnTo>
                    <a:pt x="347329" y="1582236"/>
                  </a:lnTo>
                  <a:lnTo>
                    <a:pt x="323995" y="1544801"/>
                  </a:lnTo>
                  <a:lnTo>
                    <a:pt x="301472" y="1506591"/>
                  </a:lnTo>
                  <a:lnTo>
                    <a:pt x="279761" y="1467606"/>
                  </a:lnTo>
                  <a:lnTo>
                    <a:pt x="258860" y="1427846"/>
                  </a:lnTo>
                  <a:lnTo>
                    <a:pt x="238771" y="1387311"/>
                  </a:lnTo>
                  <a:lnTo>
                    <a:pt x="219493" y="1346002"/>
                  </a:lnTo>
                  <a:lnTo>
                    <a:pt x="201027" y="1303918"/>
                  </a:lnTo>
                  <a:lnTo>
                    <a:pt x="183371" y="1261059"/>
                  </a:lnTo>
                  <a:lnTo>
                    <a:pt x="166527" y="1217425"/>
                  </a:lnTo>
                  <a:lnTo>
                    <a:pt x="150494" y="1173016"/>
                  </a:lnTo>
                  <a:lnTo>
                    <a:pt x="135272" y="1127833"/>
                  </a:lnTo>
                  <a:lnTo>
                    <a:pt x="120861" y="1081875"/>
                  </a:lnTo>
                  <a:lnTo>
                    <a:pt x="107262" y="1035142"/>
                  </a:lnTo>
                  <a:lnTo>
                    <a:pt x="94474" y="987634"/>
                  </a:lnTo>
                  <a:lnTo>
                    <a:pt x="82497" y="939351"/>
                  </a:lnTo>
                  <a:lnTo>
                    <a:pt x="71332" y="890294"/>
                  </a:lnTo>
                  <a:lnTo>
                    <a:pt x="60977" y="840461"/>
                  </a:lnTo>
                  <a:lnTo>
                    <a:pt x="51434" y="789854"/>
                  </a:lnTo>
                  <a:lnTo>
                    <a:pt x="42702" y="738472"/>
                  </a:lnTo>
                  <a:lnTo>
                    <a:pt x="34781" y="686316"/>
                  </a:lnTo>
                  <a:lnTo>
                    <a:pt x="27672" y="633384"/>
                  </a:lnTo>
                  <a:lnTo>
                    <a:pt x="21373" y="579678"/>
                  </a:lnTo>
                  <a:lnTo>
                    <a:pt x="15886" y="525197"/>
                  </a:lnTo>
                  <a:lnTo>
                    <a:pt x="11210" y="469941"/>
                  </a:lnTo>
                  <a:lnTo>
                    <a:pt x="7346" y="413910"/>
                  </a:lnTo>
                  <a:lnTo>
                    <a:pt x="4292" y="357104"/>
                  </a:lnTo>
                  <a:lnTo>
                    <a:pt x="2050" y="299524"/>
                  </a:lnTo>
                  <a:lnTo>
                    <a:pt x="619" y="241169"/>
                  </a:lnTo>
                  <a:lnTo>
                    <a:pt x="0" y="182038"/>
                  </a:lnTo>
                  <a:lnTo>
                    <a:pt x="191" y="122134"/>
                  </a:lnTo>
                  <a:lnTo>
                    <a:pt x="1194" y="61454"/>
                  </a:lnTo>
                  <a:lnTo>
                    <a:pt x="3008" y="0"/>
                  </a:lnTo>
                </a:path>
              </a:pathLst>
            </a:custGeom>
            <a:ln w="8398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8314055" y="1523210"/>
              <a:ext cx="1244600" cy="1163320"/>
            </a:xfrm>
            <a:custGeom>
              <a:avLst/>
              <a:gdLst/>
              <a:ahLst/>
              <a:cxnLst/>
              <a:rect l="l" t="t" r="r" b="b"/>
              <a:pathLst>
                <a:path w="1244600" h="1163320">
                  <a:moveTo>
                    <a:pt x="1244079" y="1162086"/>
                  </a:moveTo>
                  <a:lnTo>
                    <a:pt x="1183371" y="1163181"/>
                  </a:lnTo>
                  <a:lnTo>
                    <a:pt x="1124182" y="1162872"/>
                  </a:lnTo>
                  <a:lnTo>
                    <a:pt x="1066511" y="1161160"/>
                  </a:lnTo>
                  <a:lnTo>
                    <a:pt x="1010359" y="1158046"/>
                  </a:lnTo>
                  <a:lnTo>
                    <a:pt x="955724" y="1153528"/>
                  </a:lnTo>
                  <a:lnTo>
                    <a:pt x="902608" y="1147607"/>
                  </a:lnTo>
                  <a:lnTo>
                    <a:pt x="851010" y="1140283"/>
                  </a:lnTo>
                  <a:lnTo>
                    <a:pt x="800930" y="1131556"/>
                  </a:lnTo>
                  <a:lnTo>
                    <a:pt x="752369" y="1121425"/>
                  </a:lnTo>
                  <a:lnTo>
                    <a:pt x="705326" y="1109892"/>
                  </a:lnTo>
                  <a:lnTo>
                    <a:pt x="659801" y="1096956"/>
                  </a:lnTo>
                  <a:lnTo>
                    <a:pt x="615794" y="1082616"/>
                  </a:lnTo>
                  <a:lnTo>
                    <a:pt x="573305" y="1066874"/>
                  </a:lnTo>
                  <a:lnTo>
                    <a:pt x="532335" y="1049728"/>
                  </a:lnTo>
                  <a:lnTo>
                    <a:pt x="492883" y="1031179"/>
                  </a:lnTo>
                  <a:lnTo>
                    <a:pt x="454949" y="1011228"/>
                  </a:lnTo>
                  <a:lnTo>
                    <a:pt x="418534" y="989873"/>
                  </a:lnTo>
                  <a:lnTo>
                    <a:pt x="383637" y="967115"/>
                  </a:lnTo>
                  <a:lnTo>
                    <a:pt x="350258" y="942954"/>
                  </a:lnTo>
                  <a:lnTo>
                    <a:pt x="318397" y="917390"/>
                  </a:lnTo>
                  <a:lnTo>
                    <a:pt x="288055" y="890423"/>
                  </a:lnTo>
                  <a:lnTo>
                    <a:pt x="257829" y="860597"/>
                  </a:lnTo>
                  <a:lnTo>
                    <a:pt x="229277" y="829224"/>
                  </a:lnTo>
                  <a:lnTo>
                    <a:pt x="202399" y="796305"/>
                  </a:lnTo>
                  <a:lnTo>
                    <a:pt x="177195" y="761839"/>
                  </a:lnTo>
                  <a:lnTo>
                    <a:pt x="153665" y="725825"/>
                  </a:lnTo>
                  <a:lnTo>
                    <a:pt x="131809" y="688265"/>
                  </a:lnTo>
                  <a:lnTo>
                    <a:pt x="111627" y="649158"/>
                  </a:lnTo>
                  <a:lnTo>
                    <a:pt x="93118" y="608504"/>
                  </a:lnTo>
                  <a:lnTo>
                    <a:pt x="76283" y="566304"/>
                  </a:lnTo>
                  <a:lnTo>
                    <a:pt x="61123" y="522556"/>
                  </a:lnTo>
                  <a:lnTo>
                    <a:pt x="47636" y="477261"/>
                  </a:lnTo>
                  <a:lnTo>
                    <a:pt x="35823" y="430420"/>
                  </a:lnTo>
                  <a:lnTo>
                    <a:pt x="25683" y="382031"/>
                  </a:lnTo>
                  <a:lnTo>
                    <a:pt x="17218" y="332096"/>
                  </a:lnTo>
                  <a:lnTo>
                    <a:pt x="10427" y="280614"/>
                  </a:lnTo>
                  <a:lnTo>
                    <a:pt x="5309" y="227585"/>
                  </a:lnTo>
                  <a:lnTo>
                    <a:pt x="1865" y="173009"/>
                  </a:lnTo>
                  <a:lnTo>
                    <a:pt x="95" y="116886"/>
                  </a:lnTo>
                  <a:lnTo>
                    <a:pt x="0" y="59216"/>
                  </a:lnTo>
                  <a:lnTo>
                    <a:pt x="1577" y="0"/>
                  </a:lnTo>
                </a:path>
              </a:pathLst>
            </a:custGeom>
            <a:ln w="8398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6" name="object 256"/>
          <p:cNvSpPr txBox="1"/>
          <p:nvPr/>
        </p:nvSpPr>
        <p:spPr>
          <a:xfrm>
            <a:off x="18583326" y="1898354"/>
            <a:ext cx="370840" cy="370840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10795" rIns="0" bIns="0" rtlCol="0">
            <a:spAutoFit/>
          </a:bodyPr>
          <a:lstStyle/>
          <a:p>
            <a:pPr marL="13970" marR="14604" indent="7620" algn="ctr">
              <a:lnSpc>
                <a:spcPct val="100000"/>
              </a:lnSpc>
              <a:spcBef>
                <a:spcPts val="85"/>
              </a:spcBef>
            </a:pPr>
            <a:r>
              <a:rPr sz="250" spc="-25" dirty="0">
                <a:latin typeface="Trebuchet MS"/>
                <a:cs typeface="Trebuchet MS"/>
              </a:rPr>
              <a:t>To</a:t>
            </a:r>
            <a:r>
              <a:rPr sz="250" spc="-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build</a:t>
            </a:r>
            <a:r>
              <a:rPr sz="25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a</a:t>
            </a:r>
            <a:r>
              <a:rPr sz="250" spc="-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website</a:t>
            </a:r>
            <a:r>
              <a:rPr sz="250" dirty="0">
                <a:latin typeface="Trebuchet MS"/>
                <a:cs typeface="Trebuchet MS"/>
              </a:rPr>
              <a:t> </a:t>
            </a:r>
            <a:r>
              <a:rPr sz="250" spc="-25" dirty="0">
                <a:latin typeface="Trebuchet MS"/>
                <a:cs typeface="Trebuchet MS"/>
              </a:rPr>
              <a:t>for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rice</a:t>
            </a:r>
            <a:r>
              <a:rPr sz="250" spc="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type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classification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using</a:t>
            </a:r>
            <a:r>
              <a:rPr sz="250" spc="30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GrainPalette:</a:t>
            </a:r>
            <a:r>
              <a:rPr sz="250" spc="35" dirty="0">
                <a:latin typeface="Trebuchet MS"/>
                <a:cs typeface="Trebuchet MS"/>
              </a:rPr>
              <a:t> </a:t>
            </a:r>
            <a:r>
              <a:rPr sz="250" spc="-50" dirty="0">
                <a:latin typeface="Trebuchet MS"/>
                <a:cs typeface="Trebuchet MS"/>
              </a:rPr>
              <a:t>A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Deep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Learning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Odyssey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in</a:t>
            </a:r>
            <a:r>
              <a:rPr sz="25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Rice</a:t>
            </a:r>
            <a:r>
              <a:rPr sz="250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Type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Classification</a:t>
            </a:r>
            <a:r>
              <a:rPr sz="250" spc="1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Through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Transfer</a:t>
            </a:r>
            <a:r>
              <a:rPr sz="250" spc="2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Learning,</a:t>
            </a:r>
            <a:r>
              <a:rPr sz="250" spc="20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follow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these</a:t>
            </a:r>
            <a:r>
              <a:rPr sz="250" dirty="0">
                <a:latin typeface="Trebuchet MS"/>
                <a:cs typeface="Trebuchet MS"/>
              </a:rPr>
              <a:t> steps </a:t>
            </a:r>
            <a:r>
              <a:rPr sz="250" spc="-20" dirty="0">
                <a:latin typeface="Trebuchet MS"/>
                <a:cs typeface="Trebuchet MS"/>
              </a:rPr>
              <a:t>in</a:t>
            </a:r>
            <a:r>
              <a:rPr sz="25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simple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one-line</a:t>
            </a:r>
            <a:r>
              <a:rPr sz="250" spc="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sentences:</a:t>
            </a:r>
            <a:endParaRPr sz="250">
              <a:latin typeface="Trebuchet MS"/>
              <a:cs typeface="Trebuchet MS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19122153" y="1695764"/>
            <a:ext cx="370840" cy="370840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37465" rIns="0" bIns="0" rtlCol="0">
            <a:spAutoFit/>
          </a:bodyPr>
          <a:lstStyle/>
          <a:p>
            <a:pPr marL="17780" marR="22225" algn="ctr">
              <a:lnSpc>
                <a:spcPct val="106400"/>
              </a:lnSpc>
              <a:spcBef>
                <a:spcPts val="295"/>
              </a:spcBef>
            </a:pPr>
            <a:r>
              <a:rPr sz="350" spc="-10" dirty="0">
                <a:latin typeface="Trebuchet MS"/>
                <a:cs typeface="Trebuchet MS"/>
              </a:rPr>
              <a:t>To</a:t>
            </a:r>
            <a:r>
              <a:rPr sz="350" spc="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make</a:t>
            </a:r>
            <a:r>
              <a:rPr sz="350" spc="5" dirty="0">
                <a:latin typeface="Trebuchet MS"/>
                <a:cs typeface="Trebuchet MS"/>
              </a:rPr>
              <a:t> </a:t>
            </a:r>
            <a:r>
              <a:rPr sz="350" spc="-50" dirty="0">
                <a:latin typeface="Trebuchet MS"/>
                <a:cs typeface="Trebuchet MS"/>
              </a:rPr>
              <a:t>a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website</a:t>
            </a:r>
            <a:r>
              <a:rPr sz="350" spc="20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that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takes</a:t>
            </a:r>
            <a:r>
              <a:rPr sz="350" spc="10" dirty="0">
                <a:latin typeface="Trebuchet MS"/>
                <a:cs typeface="Trebuchet MS"/>
              </a:rPr>
              <a:t> images</a:t>
            </a:r>
            <a:r>
              <a:rPr sz="350" spc="15" dirty="0">
                <a:latin typeface="Trebuchet MS"/>
                <a:cs typeface="Trebuchet MS"/>
              </a:rPr>
              <a:t> </a:t>
            </a:r>
            <a:r>
              <a:rPr sz="350" spc="-25" dirty="0">
                <a:latin typeface="Trebuchet MS"/>
                <a:cs typeface="Trebuchet MS"/>
              </a:rPr>
              <a:t>of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different</a:t>
            </a:r>
            <a:r>
              <a:rPr sz="350" spc="30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types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of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rice</a:t>
            </a:r>
            <a:r>
              <a:rPr sz="35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types.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58" name="object 258"/>
          <p:cNvGrpSpPr/>
          <p:nvPr/>
        </p:nvGrpSpPr>
        <p:grpSpPr>
          <a:xfrm>
            <a:off x="17314629" y="1550678"/>
            <a:ext cx="370840" cy="370840"/>
            <a:chOff x="17314629" y="1550678"/>
            <a:chExt cx="370840" cy="370840"/>
          </a:xfrm>
        </p:grpSpPr>
        <p:sp>
          <p:nvSpPr>
            <p:cNvPr id="259" name="object 259"/>
            <p:cNvSpPr/>
            <p:nvPr/>
          </p:nvSpPr>
          <p:spPr>
            <a:xfrm>
              <a:off x="17314629" y="1550678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40" h="370839">
                  <a:moveTo>
                    <a:pt x="0" y="0"/>
                  </a:moveTo>
                  <a:lnTo>
                    <a:pt x="370246" y="0"/>
                  </a:lnTo>
                  <a:lnTo>
                    <a:pt x="370246" y="370246"/>
                  </a:lnTo>
                  <a:lnTo>
                    <a:pt x="0" y="370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7356328" y="1596730"/>
              <a:ext cx="20320" cy="179070"/>
            </a:xfrm>
            <a:custGeom>
              <a:avLst/>
              <a:gdLst/>
              <a:ahLst/>
              <a:cxnLst/>
              <a:rect l="l" t="t" r="r" b="b"/>
              <a:pathLst>
                <a:path w="20319" h="179069">
                  <a:moveTo>
                    <a:pt x="11036" y="170497"/>
                  </a:moveTo>
                  <a:lnTo>
                    <a:pt x="8559" y="168021"/>
                  </a:lnTo>
                  <a:lnTo>
                    <a:pt x="2463" y="168021"/>
                  </a:lnTo>
                  <a:lnTo>
                    <a:pt x="0" y="170497"/>
                  </a:lnTo>
                  <a:lnTo>
                    <a:pt x="0" y="173545"/>
                  </a:lnTo>
                  <a:lnTo>
                    <a:pt x="0" y="176593"/>
                  </a:lnTo>
                  <a:lnTo>
                    <a:pt x="2463" y="179057"/>
                  </a:lnTo>
                  <a:lnTo>
                    <a:pt x="8559" y="179057"/>
                  </a:lnTo>
                  <a:lnTo>
                    <a:pt x="11036" y="176593"/>
                  </a:lnTo>
                  <a:lnTo>
                    <a:pt x="11036" y="170497"/>
                  </a:lnTo>
                  <a:close/>
                </a:path>
                <a:path w="20319" h="179069">
                  <a:moveTo>
                    <a:pt x="20002" y="2463"/>
                  </a:moveTo>
                  <a:lnTo>
                    <a:pt x="17526" y="0"/>
                  </a:lnTo>
                  <a:lnTo>
                    <a:pt x="11430" y="0"/>
                  </a:lnTo>
                  <a:lnTo>
                    <a:pt x="8953" y="2463"/>
                  </a:lnTo>
                  <a:lnTo>
                    <a:pt x="8953" y="5511"/>
                  </a:lnTo>
                  <a:lnTo>
                    <a:pt x="8953" y="8559"/>
                  </a:lnTo>
                  <a:lnTo>
                    <a:pt x="11430" y="11036"/>
                  </a:lnTo>
                  <a:lnTo>
                    <a:pt x="17526" y="11036"/>
                  </a:lnTo>
                  <a:lnTo>
                    <a:pt x="20002" y="8559"/>
                  </a:lnTo>
                  <a:lnTo>
                    <a:pt x="20002" y="2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1" name="object 261"/>
          <p:cNvSpPr txBox="1"/>
          <p:nvPr/>
        </p:nvSpPr>
        <p:spPr>
          <a:xfrm>
            <a:off x="17314629" y="1550678"/>
            <a:ext cx="370840" cy="37084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0">
              <a:latin typeface="Times New Roman"/>
              <a:cs typeface="Times New Roman"/>
            </a:endParaRPr>
          </a:p>
          <a:p>
            <a:pPr marL="77470" marR="28575" algn="ctr">
              <a:lnSpc>
                <a:spcPct val="109500"/>
              </a:lnSpc>
              <a:spcBef>
                <a:spcPts val="5"/>
              </a:spcBef>
            </a:pPr>
            <a:r>
              <a:rPr sz="200" spc="10" dirty="0">
                <a:latin typeface="Trebuchet MS"/>
                <a:cs typeface="Trebuchet MS"/>
              </a:rPr>
              <a:t>Choose a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pre-</a:t>
            </a:r>
            <a:r>
              <a:rPr sz="200" spc="-10" dirty="0">
                <a:latin typeface="Trebuchet MS"/>
                <a:cs typeface="Trebuchet MS"/>
              </a:rPr>
              <a:t>trained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deep</a:t>
            </a:r>
            <a:r>
              <a:rPr sz="200" spc="3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learning</a:t>
            </a:r>
            <a:r>
              <a:rPr sz="200" spc="3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model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like</a:t>
            </a:r>
            <a:r>
              <a:rPr sz="200" spc="2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ResNet,</a:t>
            </a:r>
            <a:r>
              <a:rPr sz="200" spc="3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VGG,</a:t>
            </a:r>
            <a:r>
              <a:rPr sz="200" spc="30" dirty="0">
                <a:latin typeface="Trebuchet MS"/>
                <a:cs typeface="Trebuchet MS"/>
              </a:rPr>
              <a:t> </a:t>
            </a:r>
            <a:r>
              <a:rPr sz="200" spc="-25" dirty="0">
                <a:latin typeface="Trebuchet MS"/>
                <a:cs typeface="Trebuchet MS"/>
              </a:rPr>
              <a:t>or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EfficientNet.</a:t>
            </a:r>
            <a:endParaRPr sz="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">
              <a:latin typeface="Trebuchet MS"/>
              <a:cs typeface="Trebuchet MS"/>
            </a:endParaRPr>
          </a:p>
          <a:p>
            <a:pPr marL="71120" marR="17145" indent="-3175" algn="just">
              <a:lnSpc>
                <a:spcPct val="109500"/>
              </a:lnSpc>
            </a:pPr>
            <a:r>
              <a:rPr sz="200" dirty="0">
                <a:latin typeface="Trebuchet MS"/>
                <a:cs typeface="Trebuchet MS"/>
              </a:rPr>
              <a:t>Apply</a:t>
            </a:r>
            <a:r>
              <a:rPr sz="200" spc="2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transfer</a:t>
            </a:r>
            <a:r>
              <a:rPr sz="200" spc="3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learning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to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adapt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the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model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spc="-25" dirty="0">
                <a:latin typeface="Trebuchet MS"/>
                <a:cs typeface="Trebuchet MS"/>
              </a:rPr>
              <a:t>for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rice type</a:t>
            </a:r>
            <a:r>
              <a:rPr sz="200" spc="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classification.</a:t>
            </a:r>
            <a:endParaRPr sz="200">
              <a:latin typeface="Trebuchet MS"/>
              <a:cs typeface="Trebuchet MS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17842027" y="1841816"/>
            <a:ext cx="370840" cy="370840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36195" rIns="0" bIns="0" rtlCol="0">
            <a:spAutoFit/>
          </a:bodyPr>
          <a:lstStyle/>
          <a:p>
            <a:pPr marL="13970" marR="17780" algn="ctr">
              <a:lnSpc>
                <a:spcPct val="104900"/>
              </a:lnSpc>
              <a:spcBef>
                <a:spcPts val="285"/>
              </a:spcBef>
            </a:pPr>
            <a:r>
              <a:rPr sz="300" dirty="0">
                <a:latin typeface="Trebuchet MS"/>
                <a:cs typeface="Trebuchet MS"/>
              </a:rPr>
              <a:t>By</a:t>
            </a:r>
            <a:r>
              <a:rPr sz="300" spc="5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making</a:t>
            </a:r>
            <a:r>
              <a:rPr sz="300" spc="1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a</a:t>
            </a:r>
            <a:r>
              <a:rPr sz="300" spc="5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model</a:t>
            </a:r>
            <a:r>
              <a:rPr sz="300" spc="50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of</a:t>
            </a:r>
            <a:r>
              <a:rPr sz="300" spc="-25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machine</a:t>
            </a:r>
            <a:r>
              <a:rPr sz="300" spc="50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learning </a:t>
            </a:r>
            <a:r>
              <a:rPr sz="300" spc="-20" dirty="0">
                <a:latin typeface="Trebuchet MS"/>
                <a:cs typeface="Trebuchet MS"/>
              </a:rPr>
              <a:t>user</a:t>
            </a:r>
            <a:r>
              <a:rPr sz="300" spc="50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uploads</a:t>
            </a:r>
            <a:r>
              <a:rPr sz="300" spc="50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different</a:t>
            </a:r>
            <a:r>
              <a:rPr sz="300" spc="50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images</a:t>
            </a:r>
            <a:r>
              <a:rPr sz="300" spc="5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of</a:t>
            </a:r>
            <a:r>
              <a:rPr sz="300" spc="10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different</a:t>
            </a:r>
            <a:r>
              <a:rPr sz="300" spc="50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rice</a:t>
            </a:r>
            <a:r>
              <a:rPr sz="300" spc="-25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types.</a:t>
            </a:r>
            <a:endParaRPr sz="300">
              <a:latin typeface="Trebuchet MS"/>
              <a:cs typeface="Trebuchet MS"/>
            </a:endParaRPr>
          </a:p>
        </p:txBody>
      </p:sp>
      <p:grpSp>
        <p:nvGrpSpPr>
          <p:cNvPr id="263" name="object 263"/>
          <p:cNvGrpSpPr/>
          <p:nvPr/>
        </p:nvGrpSpPr>
        <p:grpSpPr>
          <a:xfrm>
            <a:off x="18213078" y="2968743"/>
            <a:ext cx="370840" cy="370840"/>
            <a:chOff x="18213078" y="2968743"/>
            <a:chExt cx="370840" cy="370840"/>
          </a:xfrm>
        </p:grpSpPr>
        <p:sp>
          <p:nvSpPr>
            <p:cNvPr id="264" name="object 264"/>
            <p:cNvSpPr/>
            <p:nvPr/>
          </p:nvSpPr>
          <p:spPr>
            <a:xfrm>
              <a:off x="18213078" y="2968743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40" h="370839">
                  <a:moveTo>
                    <a:pt x="0" y="0"/>
                  </a:moveTo>
                  <a:lnTo>
                    <a:pt x="370246" y="0"/>
                  </a:lnTo>
                  <a:lnTo>
                    <a:pt x="370246" y="370246"/>
                  </a:lnTo>
                  <a:lnTo>
                    <a:pt x="0" y="370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8258054" y="3031589"/>
              <a:ext cx="40640" cy="146050"/>
            </a:xfrm>
            <a:custGeom>
              <a:avLst/>
              <a:gdLst/>
              <a:ahLst/>
              <a:cxnLst/>
              <a:rect l="l" t="t" r="r" b="b"/>
              <a:pathLst>
                <a:path w="40640" h="146050">
                  <a:moveTo>
                    <a:pt x="11036" y="136893"/>
                  </a:moveTo>
                  <a:lnTo>
                    <a:pt x="8572" y="134429"/>
                  </a:lnTo>
                  <a:lnTo>
                    <a:pt x="2476" y="134429"/>
                  </a:lnTo>
                  <a:lnTo>
                    <a:pt x="0" y="136893"/>
                  </a:lnTo>
                  <a:lnTo>
                    <a:pt x="0" y="139941"/>
                  </a:lnTo>
                  <a:lnTo>
                    <a:pt x="0" y="142989"/>
                  </a:lnTo>
                  <a:lnTo>
                    <a:pt x="2476" y="145465"/>
                  </a:lnTo>
                  <a:lnTo>
                    <a:pt x="8572" y="145465"/>
                  </a:lnTo>
                  <a:lnTo>
                    <a:pt x="11036" y="142989"/>
                  </a:lnTo>
                  <a:lnTo>
                    <a:pt x="11036" y="136893"/>
                  </a:lnTo>
                  <a:close/>
                </a:path>
                <a:path w="40640" h="146050">
                  <a:moveTo>
                    <a:pt x="40068" y="2476"/>
                  </a:moveTo>
                  <a:lnTo>
                    <a:pt x="37592" y="0"/>
                  </a:lnTo>
                  <a:lnTo>
                    <a:pt x="31496" y="0"/>
                  </a:lnTo>
                  <a:lnTo>
                    <a:pt x="29032" y="2476"/>
                  </a:lnTo>
                  <a:lnTo>
                    <a:pt x="29032" y="5524"/>
                  </a:lnTo>
                  <a:lnTo>
                    <a:pt x="29032" y="8572"/>
                  </a:lnTo>
                  <a:lnTo>
                    <a:pt x="31496" y="11036"/>
                  </a:lnTo>
                  <a:lnTo>
                    <a:pt x="37592" y="11036"/>
                  </a:lnTo>
                  <a:lnTo>
                    <a:pt x="40068" y="8572"/>
                  </a:lnTo>
                  <a:lnTo>
                    <a:pt x="40068" y="24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6" name="object 266"/>
          <p:cNvSpPr txBox="1"/>
          <p:nvPr/>
        </p:nvSpPr>
        <p:spPr>
          <a:xfrm>
            <a:off x="18213078" y="2968743"/>
            <a:ext cx="370840" cy="3708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"/>
              </a:spcBef>
            </a:pPr>
            <a:endParaRPr sz="200">
              <a:latin typeface="Times New Roman"/>
              <a:cs typeface="Times New Roman"/>
            </a:endParaRPr>
          </a:p>
          <a:p>
            <a:pPr marL="64135" marR="15240" algn="ctr">
              <a:lnSpc>
                <a:spcPct val="109500"/>
              </a:lnSpc>
            </a:pPr>
            <a:r>
              <a:rPr sz="200" dirty="0">
                <a:latin typeface="Trebuchet MS"/>
                <a:cs typeface="Trebuchet MS"/>
              </a:rPr>
              <a:t>Collect</a:t>
            </a:r>
            <a:r>
              <a:rPr sz="200" spc="5" dirty="0">
                <a:latin typeface="Trebuchet MS"/>
                <a:cs typeface="Trebuchet MS"/>
              </a:rPr>
              <a:t> </a:t>
            </a:r>
            <a:r>
              <a:rPr sz="200" spc="10" dirty="0">
                <a:latin typeface="Trebuchet MS"/>
                <a:cs typeface="Trebuchet MS"/>
              </a:rPr>
              <a:t>images</a:t>
            </a:r>
            <a:r>
              <a:rPr sz="200" spc="5" dirty="0">
                <a:latin typeface="Trebuchet MS"/>
                <a:cs typeface="Trebuchet MS"/>
              </a:rPr>
              <a:t> </a:t>
            </a:r>
            <a:r>
              <a:rPr sz="200" spc="-35" dirty="0">
                <a:latin typeface="Trebuchet MS"/>
                <a:cs typeface="Trebuchet MS"/>
              </a:rPr>
              <a:t>of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different</a:t>
            </a:r>
            <a:r>
              <a:rPr sz="200" spc="3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rice</a:t>
            </a:r>
            <a:r>
              <a:rPr sz="200" spc="3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types</a:t>
            </a:r>
            <a:r>
              <a:rPr sz="200" spc="35" dirty="0">
                <a:latin typeface="Trebuchet MS"/>
                <a:cs typeface="Trebuchet MS"/>
              </a:rPr>
              <a:t> </a:t>
            </a:r>
            <a:r>
              <a:rPr sz="200" spc="-20" dirty="0">
                <a:latin typeface="Trebuchet MS"/>
                <a:cs typeface="Trebuchet MS"/>
              </a:rPr>
              <a:t>with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proper</a:t>
            </a:r>
            <a:r>
              <a:rPr sz="200" spc="3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labeling.</a:t>
            </a:r>
            <a:endParaRPr sz="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">
              <a:latin typeface="Trebuchet MS"/>
              <a:cs typeface="Trebuchet MS"/>
            </a:endParaRPr>
          </a:p>
          <a:p>
            <a:pPr marL="71755" marR="23495" algn="ctr">
              <a:lnSpc>
                <a:spcPct val="109500"/>
              </a:lnSpc>
              <a:spcBef>
                <a:spcPts val="5"/>
              </a:spcBef>
            </a:pPr>
            <a:r>
              <a:rPr sz="200" spc="10" dirty="0">
                <a:latin typeface="Trebuchet MS"/>
                <a:cs typeface="Trebuchet MS"/>
              </a:rPr>
              <a:t>Preprocess</a:t>
            </a:r>
            <a:r>
              <a:rPr sz="200" dirty="0">
                <a:latin typeface="Trebuchet MS"/>
                <a:cs typeface="Trebuchet MS"/>
              </a:rPr>
              <a:t> </a:t>
            </a:r>
            <a:r>
              <a:rPr sz="200" spc="10" dirty="0">
                <a:latin typeface="Trebuchet MS"/>
                <a:cs typeface="Trebuchet MS"/>
              </a:rPr>
              <a:t>images</a:t>
            </a:r>
            <a:r>
              <a:rPr sz="200" spc="5" dirty="0">
                <a:latin typeface="Trebuchet MS"/>
                <a:cs typeface="Trebuchet MS"/>
              </a:rPr>
              <a:t> </a:t>
            </a:r>
            <a:r>
              <a:rPr sz="200" spc="-25" dirty="0">
                <a:latin typeface="Trebuchet MS"/>
                <a:cs typeface="Trebuchet MS"/>
              </a:rPr>
              <a:t>by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resizing, </a:t>
            </a:r>
            <a:r>
              <a:rPr sz="200" spc="-10" dirty="0">
                <a:latin typeface="Trebuchet MS"/>
                <a:cs typeface="Trebuchet MS"/>
              </a:rPr>
              <a:t>normalizing,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and</a:t>
            </a:r>
            <a:r>
              <a:rPr sz="200" spc="4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augmenting</a:t>
            </a:r>
            <a:r>
              <a:rPr sz="200" spc="50" dirty="0">
                <a:latin typeface="Trebuchet MS"/>
                <a:cs typeface="Trebuchet MS"/>
              </a:rPr>
              <a:t> </a:t>
            </a:r>
            <a:r>
              <a:rPr sz="200" spc="-25" dirty="0">
                <a:latin typeface="Trebuchet MS"/>
                <a:cs typeface="Trebuchet MS"/>
              </a:rPr>
              <a:t>for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better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model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training.</a:t>
            </a:r>
            <a:endParaRPr sz="200">
              <a:latin typeface="Trebuchet MS"/>
              <a:cs typeface="Trebuchet MS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16687051" y="2458457"/>
            <a:ext cx="370840" cy="370840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14604" rIns="0" bIns="0" rtlCol="0">
            <a:spAutoFit/>
          </a:bodyPr>
          <a:lstStyle/>
          <a:p>
            <a:pPr marL="22225" marR="26034" indent="-2540" algn="ctr">
              <a:lnSpc>
                <a:spcPct val="107500"/>
              </a:lnSpc>
              <a:spcBef>
                <a:spcPts val="114"/>
              </a:spcBef>
            </a:pPr>
            <a:r>
              <a:rPr sz="400" dirty="0">
                <a:latin typeface="Trebuchet MS"/>
                <a:cs typeface="Trebuchet MS"/>
              </a:rPr>
              <a:t>To make </a:t>
            </a:r>
            <a:r>
              <a:rPr sz="400" spc="-50" dirty="0">
                <a:latin typeface="Trebuchet MS"/>
                <a:cs typeface="Trebuchet MS"/>
              </a:rPr>
              <a:t>a</a:t>
            </a:r>
            <a:r>
              <a:rPr sz="400" spc="50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App</a:t>
            </a:r>
            <a:r>
              <a:rPr sz="400" spc="2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that</a:t>
            </a:r>
            <a:r>
              <a:rPr sz="400" spc="20" dirty="0">
                <a:latin typeface="Trebuchet MS"/>
                <a:cs typeface="Trebuchet MS"/>
              </a:rPr>
              <a:t> </a:t>
            </a:r>
            <a:r>
              <a:rPr sz="400" spc="-20" dirty="0">
                <a:latin typeface="Trebuchet MS"/>
                <a:cs typeface="Trebuchet MS"/>
              </a:rPr>
              <a:t>also</a:t>
            </a:r>
            <a:r>
              <a:rPr sz="400" spc="50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takes</a:t>
            </a:r>
            <a:r>
              <a:rPr sz="400" spc="2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images</a:t>
            </a:r>
            <a:r>
              <a:rPr sz="400" spc="50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of</a:t>
            </a:r>
            <a:r>
              <a:rPr sz="400" spc="-15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different</a:t>
            </a:r>
            <a:r>
              <a:rPr sz="400" spc="50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types</a:t>
            </a:r>
            <a:r>
              <a:rPr sz="400" spc="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of</a:t>
            </a:r>
            <a:r>
              <a:rPr sz="400" spc="1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rice.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268" name="object 268"/>
          <p:cNvGrpSpPr/>
          <p:nvPr/>
        </p:nvGrpSpPr>
        <p:grpSpPr>
          <a:xfrm>
            <a:off x="16334540" y="2978877"/>
            <a:ext cx="370840" cy="370840"/>
            <a:chOff x="16334540" y="2978877"/>
            <a:chExt cx="370840" cy="370840"/>
          </a:xfrm>
        </p:grpSpPr>
        <p:sp>
          <p:nvSpPr>
            <p:cNvPr id="269" name="object 269"/>
            <p:cNvSpPr/>
            <p:nvPr/>
          </p:nvSpPr>
          <p:spPr>
            <a:xfrm>
              <a:off x="16334540" y="2978877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40" h="370839">
                  <a:moveTo>
                    <a:pt x="0" y="0"/>
                  </a:moveTo>
                  <a:lnTo>
                    <a:pt x="370246" y="0"/>
                  </a:lnTo>
                  <a:lnTo>
                    <a:pt x="370246" y="370246"/>
                  </a:lnTo>
                  <a:lnTo>
                    <a:pt x="0" y="370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6379520" y="3058525"/>
              <a:ext cx="43815" cy="146050"/>
            </a:xfrm>
            <a:custGeom>
              <a:avLst/>
              <a:gdLst/>
              <a:ahLst/>
              <a:cxnLst/>
              <a:rect l="l" t="t" r="r" b="b"/>
              <a:pathLst>
                <a:path w="43815" h="146050">
                  <a:moveTo>
                    <a:pt x="11036" y="136893"/>
                  </a:moveTo>
                  <a:lnTo>
                    <a:pt x="8559" y="134429"/>
                  </a:lnTo>
                  <a:lnTo>
                    <a:pt x="2463" y="134429"/>
                  </a:lnTo>
                  <a:lnTo>
                    <a:pt x="0" y="136893"/>
                  </a:lnTo>
                  <a:lnTo>
                    <a:pt x="0" y="139941"/>
                  </a:lnTo>
                  <a:lnTo>
                    <a:pt x="0" y="142989"/>
                  </a:lnTo>
                  <a:lnTo>
                    <a:pt x="2463" y="145465"/>
                  </a:lnTo>
                  <a:lnTo>
                    <a:pt x="8559" y="145465"/>
                  </a:lnTo>
                  <a:lnTo>
                    <a:pt x="11036" y="142989"/>
                  </a:lnTo>
                  <a:lnTo>
                    <a:pt x="11036" y="136893"/>
                  </a:lnTo>
                  <a:close/>
                </a:path>
                <a:path w="43815" h="146050">
                  <a:moveTo>
                    <a:pt x="43497" y="2476"/>
                  </a:moveTo>
                  <a:lnTo>
                    <a:pt x="41021" y="0"/>
                  </a:lnTo>
                  <a:lnTo>
                    <a:pt x="34925" y="0"/>
                  </a:lnTo>
                  <a:lnTo>
                    <a:pt x="32461" y="2476"/>
                  </a:lnTo>
                  <a:lnTo>
                    <a:pt x="32461" y="5524"/>
                  </a:lnTo>
                  <a:lnTo>
                    <a:pt x="32461" y="8572"/>
                  </a:lnTo>
                  <a:lnTo>
                    <a:pt x="34925" y="11036"/>
                  </a:lnTo>
                  <a:lnTo>
                    <a:pt x="41021" y="11036"/>
                  </a:lnTo>
                  <a:lnTo>
                    <a:pt x="43497" y="8572"/>
                  </a:lnTo>
                  <a:lnTo>
                    <a:pt x="43497" y="24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1" name="object 271"/>
          <p:cNvSpPr txBox="1"/>
          <p:nvPr/>
        </p:nvSpPr>
        <p:spPr>
          <a:xfrm>
            <a:off x="16334540" y="2978877"/>
            <a:ext cx="370840" cy="370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">
              <a:latin typeface="Times New Roman"/>
              <a:cs typeface="Times New Roman"/>
            </a:endParaRPr>
          </a:p>
          <a:p>
            <a:pPr marL="62865" marR="6985" indent="41275">
              <a:lnSpc>
                <a:spcPct val="109500"/>
              </a:lnSpc>
            </a:pPr>
            <a:r>
              <a:rPr sz="200" dirty="0">
                <a:latin typeface="Trebuchet MS"/>
                <a:cs typeface="Trebuchet MS"/>
              </a:rPr>
              <a:t>Collect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and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label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images</a:t>
            </a:r>
            <a:r>
              <a:rPr sz="200" spc="4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of</a:t>
            </a:r>
            <a:r>
              <a:rPr sz="200" spc="4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different</a:t>
            </a:r>
            <a:r>
              <a:rPr sz="200" spc="45" dirty="0">
                <a:latin typeface="Trebuchet MS"/>
                <a:cs typeface="Trebuchet MS"/>
              </a:rPr>
              <a:t> </a:t>
            </a:r>
            <a:r>
              <a:rPr sz="200" spc="-20" dirty="0">
                <a:latin typeface="Trebuchet MS"/>
                <a:cs typeface="Trebuchet MS"/>
              </a:rPr>
              <a:t>rice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types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for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model</a:t>
            </a:r>
            <a:r>
              <a:rPr sz="200" spc="2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training.</a:t>
            </a:r>
            <a:endParaRPr sz="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">
              <a:latin typeface="Trebuchet MS"/>
              <a:cs typeface="Trebuchet MS"/>
            </a:endParaRPr>
          </a:p>
          <a:p>
            <a:pPr marL="73025" marR="17780" indent="-1905" algn="just">
              <a:lnSpc>
                <a:spcPct val="109500"/>
              </a:lnSpc>
            </a:pPr>
            <a:r>
              <a:rPr sz="200" spc="10" dirty="0">
                <a:latin typeface="Trebuchet MS"/>
                <a:cs typeface="Trebuchet MS"/>
              </a:rPr>
              <a:t>Preprocess</a:t>
            </a:r>
            <a:r>
              <a:rPr sz="200" dirty="0">
                <a:latin typeface="Trebuchet MS"/>
                <a:cs typeface="Trebuchet MS"/>
              </a:rPr>
              <a:t> </a:t>
            </a:r>
            <a:r>
              <a:rPr sz="200" spc="10" dirty="0">
                <a:latin typeface="Trebuchet MS"/>
                <a:cs typeface="Trebuchet MS"/>
              </a:rPr>
              <a:t>images</a:t>
            </a:r>
            <a:r>
              <a:rPr sz="200" spc="5" dirty="0">
                <a:latin typeface="Trebuchet MS"/>
                <a:cs typeface="Trebuchet MS"/>
              </a:rPr>
              <a:t> </a:t>
            </a:r>
            <a:r>
              <a:rPr sz="200" spc="-25" dirty="0">
                <a:latin typeface="Trebuchet MS"/>
                <a:cs typeface="Trebuchet MS"/>
              </a:rPr>
              <a:t>by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resizing, </a:t>
            </a:r>
            <a:r>
              <a:rPr sz="200" spc="-10" dirty="0">
                <a:latin typeface="Trebuchet MS"/>
                <a:cs typeface="Trebuchet MS"/>
              </a:rPr>
              <a:t>normalizing,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and</a:t>
            </a:r>
            <a:r>
              <a:rPr sz="200" spc="4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augmenting</a:t>
            </a:r>
            <a:r>
              <a:rPr sz="200" spc="5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them.</a:t>
            </a:r>
            <a:endParaRPr sz="200">
              <a:latin typeface="Trebuchet MS"/>
              <a:cs typeface="Trebuchet MS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15925164" y="4043701"/>
            <a:ext cx="370840" cy="370840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22225" rIns="0" bIns="0" rtlCol="0">
            <a:spAutoFit/>
          </a:bodyPr>
          <a:lstStyle/>
          <a:p>
            <a:pPr marL="16510" marR="20320" algn="ctr">
              <a:lnSpc>
                <a:spcPct val="100000"/>
              </a:lnSpc>
              <a:spcBef>
                <a:spcPts val="175"/>
              </a:spcBef>
            </a:pPr>
            <a:r>
              <a:rPr sz="350" spc="-25" dirty="0">
                <a:latin typeface="Trebuchet MS"/>
                <a:cs typeface="Trebuchet MS"/>
              </a:rPr>
              <a:t>To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make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a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Virtual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assistant</a:t>
            </a:r>
            <a:r>
              <a:rPr sz="350" spc="10" dirty="0">
                <a:latin typeface="Trebuchet MS"/>
                <a:cs typeface="Trebuchet MS"/>
              </a:rPr>
              <a:t> </a:t>
            </a:r>
            <a:r>
              <a:rPr sz="350" spc="-25" dirty="0">
                <a:latin typeface="Trebuchet MS"/>
                <a:cs typeface="Trebuchet MS"/>
              </a:rPr>
              <a:t>just</a:t>
            </a:r>
            <a:r>
              <a:rPr sz="350" spc="15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like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a</a:t>
            </a:r>
            <a:r>
              <a:rPr sz="350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chatbot</a:t>
            </a:r>
            <a:r>
              <a:rPr sz="350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that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takes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images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-25" dirty="0">
                <a:latin typeface="Trebuchet MS"/>
                <a:cs typeface="Trebuchet MS"/>
              </a:rPr>
              <a:t>of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25" dirty="0">
                <a:latin typeface="Trebuchet MS"/>
                <a:cs typeface="Trebuchet MS"/>
              </a:rPr>
              <a:t>different</a:t>
            </a:r>
            <a:r>
              <a:rPr sz="350" spc="50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rice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types.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273" name="object 273"/>
          <p:cNvGrpSpPr/>
          <p:nvPr/>
        </p:nvGrpSpPr>
        <p:grpSpPr>
          <a:xfrm>
            <a:off x="17033675" y="4896399"/>
            <a:ext cx="370840" cy="370840"/>
            <a:chOff x="17033675" y="4896399"/>
            <a:chExt cx="370840" cy="370840"/>
          </a:xfrm>
        </p:grpSpPr>
        <p:sp>
          <p:nvSpPr>
            <p:cNvPr id="274" name="object 274"/>
            <p:cNvSpPr/>
            <p:nvPr/>
          </p:nvSpPr>
          <p:spPr>
            <a:xfrm>
              <a:off x="17033675" y="4896399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40" h="370839">
                  <a:moveTo>
                    <a:pt x="0" y="0"/>
                  </a:moveTo>
                  <a:lnTo>
                    <a:pt x="370246" y="0"/>
                  </a:lnTo>
                  <a:lnTo>
                    <a:pt x="370246" y="370246"/>
                  </a:lnTo>
                  <a:lnTo>
                    <a:pt x="0" y="370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7079190" y="4942444"/>
              <a:ext cx="14604" cy="146050"/>
            </a:xfrm>
            <a:custGeom>
              <a:avLst/>
              <a:gdLst/>
              <a:ahLst/>
              <a:cxnLst/>
              <a:rect l="l" t="t" r="r" b="b"/>
              <a:pathLst>
                <a:path w="14605" h="146050">
                  <a:moveTo>
                    <a:pt x="11036" y="136893"/>
                  </a:moveTo>
                  <a:lnTo>
                    <a:pt x="8572" y="134429"/>
                  </a:lnTo>
                  <a:lnTo>
                    <a:pt x="2476" y="134429"/>
                  </a:lnTo>
                  <a:lnTo>
                    <a:pt x="0" y="136893"/>
                  </a:lnTo>
                  <a:lnTo>
                    <a:pt x="0" y="139941"/>
                  </a:lnTo>
                  <a:lnTo>
                    <a:pt x="0" y="142989"/>
                  </a:lnTo>
                  <a:lnTo>
                    <a:pt x="2476" y="145465"/>
                  </a:lnTo>
                  <a:lnTo>
                    <a:pt x="8572" y="145465"/>
                  </a:lnTo>
                  <a:lnTo>
                    <a:pt x="11036" y="142989"/>
                  </a:lnTo>
                  <a:lnTo>
                    <a:pt x="11036" y="136893"/>
                  </a:lnTo>
                  <a:close/>
                </a:path>
                <a:path w="14605" h="146050">
                  <a:moveTo>
                    <a:pt x="14325" y="2476"/>
                  </a:moveTo>
                  <a:lnTo>
                    <a:pt x="11861" y="0"/>
                  </a:lnTo>
                  <a:lnTo>
                    <a:pt x="5765" y="0"/>
                  </a:lnTo>
                  <a:lnTo>
                    <a:pt x="3289" y="2476"/>
                  </a:lnTo>
                  <a:lnTo>
                    <a:pt x="3289" y="5524"/>
                  </a:lnTo>
                  <a:lnTo>
                    <a:pt x="3289" y="8572"/>
                  </a:lnTo>
                  <a:lnTo>
                    <a:pt x="5765" y="11036"/>
                  </a:lnTo>
                  <a:lnTo>
                    <a:pt x="11861" y="11036"/>
                  </a:lnTo>
                  <a:lnTo>
                    <a:pt x="14325" y="8572"/>
                  </a:lnTo>
                  <a:lnTo>
                    <a:pt x="14325" y="24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6" name="object 276"/>
          <p:cNvSpPr txBox="1"/>
          <p:nvPr/>
        </p:nvSpPr>
        <p:spPr>
          <a:xfrm>
            <a:off x="17033675" y="4896399"/>
            <a:ext cx="370840" cy="37084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0">
              <a:latin typeface="Times New Roman"/>
              <a:cs typeface="Times New Roman"/>
            </a:endParaRPr>
          </a:p>
          <a:p>
            <a:pPr marL="69215" marR="17780" indent="5715" algn="just">
              <a:lnSpc>
                <a:spcPct val="109500"/>
              </a:lnSpc>
              <a:spcBef>
                <a:spcPts val="5"/>
              </a:spcBef>
            </a:pPr>
            <a:r>
              <a:rPr sz="200" dirty="0">
                <a:latin typeface="Trebuchet MS"/>
                <a:cs typeface="Trebuchet MS"/>
              </a:rPr>
              <a:t>Train the</a:t>
            </a:r>
            <a:r>
              <a:rPr sz="200" spc="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model</a:t>
            </a:r>
            <a:r>
              <a:rPr sz="200" spc="5" dirty="0">
                <a:latin typeface="Trebuchet MS"/>
                <a:cs typeface="Trebuchet MS"/>
              </a:rPr>
              <a:t> </a:t>
            </a:r>
            <a:r>
              <a:rPr sz="200" spc="-20" dirty="0">
                <a:latin typeface="Trebuchet MS"/>
                <a:cs typeface="Trebuchet MS"/>
              </a:rPr>
              <a:t>using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TensorFlow</a:t>
            </a:r>
            <a:r>
              <a:rPr sz="200" spc="2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or</a:t>
            </a:r>
            <a:r>
              <a:rPr sz="200" spc="3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PyTorch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with</a:t>
            </a:r>
            <a:r>
              <a:rPr sz="200" spc="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</a:t>
            </a:r>
            <a:r>
              <a:rPr sz="200" spc="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labeled</a:t>
            </a:r>
            <a:r>
              <a:rPr sz="200" spc="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dataset.</a:t>
            </a:r>
            <a:endParaRPr sz="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">
              <a:latin typeface="Trebuchet MS"/>
              <a:cs typeface="Trebuchet MS"/>
            </a:endParaRPr>
          </a:p>
          <a:p>
            <a:pPr marL="72390" marR="23495" algn="ctr">
              <a:lnSpc>
                <a:spcPct val="109500"/>
              </a:lnSpc>
            </a:pPr>
            <a:r>
              <a:rPr sz="200" dirty="0">
                <a:latin typeface="Trebuchet MS"/>
                <a:cs typeface="Trebuchet MS"/>
              </a:rPr>
              <a:t>Evaluate</a:t>
            </a:r>
            <a:r>
              <a:rPr sz="200" spc="2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and</a:t>
            </a:r>
            <a:r>
              <a:rPr sz="200" spc="2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optimize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the model</a:t>
            </a:r>
            <a:r>
              <a:rPr sz="200" spc="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for</a:t>
            </a:r>
            <a:r>
              <a:rPr sz="200" spc="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better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accuracy</a:t>
            </a:r>
            <a:r>
              <a:rPr sz="200" spc="50" dirty="0">
                <a:latin typeface="Trebuchet MS"/>
                <a:cs typeface="Trebuchet MS"/>
              </a:rPr>
              <a:t> </a:t>
            </a:r>
            <a:r>
              <a:rPr sz="200" spc="-25" dirty="0">
                <a:latin typeface="Trebuchet MS"/>
                <a:cs typeface="Trebuchet MS"/>
              </a:rPr>
              <a:t>and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performance.</a:t>
            </a:r>
            <a:endParaRPr sz="200">
              <a:latin typeface="Trebuchet MS"/>
              <a:cs typeface="Trebuchet MS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18773162" y="4881078"/>
            <a:ext cx="370840" cy="370840"/>
          </a:xfrm>
          <a:prstGeom prst="rect">
            <a:avLst/>
          </a:prstGeom>
          <a:solidFill>
            <a:srgbClr val="FCF280"/>
          </a:solidFill>
        </p:spPr>
        <p:txBody>
          <a:bodyPr vert="horz" wrap="square" lIns="0" tIns="36195" rIns="0" bIns="0" rtlCol="0">
            <a:spAutoFit/>
          </a:bodyPr>
          <a:lstStyle/>
          <a:p>
            <a:pPr marL="13970" marR="17780" algn="ctr">
              <a:lnSpc>
                <a:spcPct val="104900"/>
              </a:lnSpc>
              <a:spcBef>
                <a:spcPts val="285"/>
              </a:spcBef>
            </a:pPr>
            <a:r>
              <a:rPr sz="300" dirty="0">
                <a:latin typeface="Trebuchet MS"/>
                <a:cs typeface="Trebuchet MS"/>
              </a:rPr>
              <a:t>By</a:t>
            </a:r>
            <a:r>
              <a:rPr sz="300" spc="5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making</a:t>
            </a:r>
            <a:r>
              <a:rPr sz="300" spc="1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a</a:t>
            </a:r>
            <a:r>
              <a:rPr sz="300" spc="5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model</a:t>
            </a:r>
            <a:r>
              <a:rPr sz="300" spc="50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of</a:t>
            </a:r>
            <a:r>
              <a:rPr sz="300" spc="-25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machine</a:t>
            </a:r>
            <a:r>
              <a:rPr sz="300" spc="50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learning </a:t>
            </a:r>
            <a:r>
              <a:rPr sz="300" spc="-20" dirty="0">
                <a:latin typeface="Trebuchet MS"/>
                <a:cs typeface="Trebuchet MS"/>
              </a:rPr>
              <a:t>user</a:t>
            </a:r>
            <a:r>
              <a:rPr sz="300" spc="50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uploads</a:t>
            </a:r>
            <a:r>
              <a:rPr sz="300" spc="50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different</a:t>
            </a:r>
            <a:r>
              <a:rPr sz="300" spc="50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images</a:t>
            </a:r>
            <a:r>
              <a:rPr sz="300" spc="5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of</a:t>
            </a:r>
            <a:r>
              <a:rPr sz="300" spc="10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different</a:t>
            </a:r>
            <a:r>
              <a:rPr sz="300" spc="50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rice</a:t>
            </a:r>
            <a:r>
              <a:rPr sz="300" spc="-25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types.</a:t>
            </a:r>
            <a:endParaRPr sz="300">
              <a:latin typeface="Trebuchet MS"/>
              <a:cs typeface="Trebuchet MS"/>
            </a:endParaRPr>
          </a:p>
        </p:txBody>
      </p:sp>
      <p:grpSp>
        <p:nvGrpSpPr>
          <p:cNvPr id="278" name="object 278"/>
          <p:cNvGrpSpPr/>
          <p:nvPr/>
        </p:nvGrpSpPr>
        <p:grpSpPr>
          <a:xfrm>
            <a:off x="10919393" y="-3553"/>
            <a:ext cx="4190365" cy="7183120"/>
            <a:chOff x="10919393" y="-3553"/>
            <a:chExt cx="4190365" cy="7183120"/>
          </a:xfrm>
        </p:grpSpPr>
        <p:sp>
          <p:nvSpPr>
            <p:cNvPr id="279" name="object 279"/>
            <p:cNvSpPr/>
            <p:nvPr/>
          </p:nvSpPr>
          <p:spPr>
            <a:xfrm>
              <a:off x="10919498" y="10"/>
              <a:ext cx="4190365" cy="7179309"/>
            </a:xfrm>
            <a:custGeom>
              <a:avLst/>
              <a:gdLst/>
              <a:ahLst/>
              <a:cxnLst/>
              <a:rect l="l" t="t" r="r" b="b"/>
              <a:pathLst>
                <a:path w="4190365" h="7179309">
                  <a:moveTo>
                    <a:pt x="4189958" y="7177608"/>
                  </a:moveTo>
                  <a:lnTo>
                    <a:pt x="0" y="7177608"/>
                  </a:lnTo>
                  <a:lnTo>
                    <a:pt x="0" y="7178954"/>
                  </a:lnTo>
                  <a:lnTo>
                    <a:pt x="4189958" y="7178954"/>
                  </a:lnTo>
                  <a:lnTo>
                    <a:pt x="4189958" y="7177608"/>
                  </a:lnTo>
                  <a:close/>
                </a:path>
                <a:path w="4190365" h="7179309">
                  <a:moveTo>
                    <a:pt x="4189958" y="0"/>
                  </a:moveTo>
                  <a:lnTo>
                    <a:pt x="0" y="0"/>
                  </a:lnTo>
                  <a:lnTo>
                    <a:pt x="0" y="5980239"/>
                  </a:lnTo>
                  <a:lnTo>
                    <a:pt x="4189958" y="5980239"/>
                  </a:lnTo>
                  <a:lnTo>
                    <a:pt x="41899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0921298" y="-1648"/>
              <a:ext cx="4186554" cy="7179309"/>
            </a:xfrm>
            <a:custGeom>
              <a:avLst/>
              <a:gdLst/>
              <a:ahLst/>
              <a:cxnLst/>
              <a:rect l="l" t="t" r="r" b="b"/>
              <a:pathLst>
                <a:path w="4186555" h="7179309">
                  <a:moveTo>
                    <a:pt x="0" y="0"/>
                  </a:moveTo>
                  <a:lnTo>
                    <a:pt x="4186366" y="0"/>
                  </a:lnTo>
                  <a:lnTo>
                    <a:pt x="4186366" y="7178801"/>
                  </a:lnTo>
                  <a:lnTo>
                    <a:pt x="0" y="7178801"/>
                  </a:lnTo>
                  <a:lnTo>
                    <a:pt x="0" y="0"/>
                  </a:lnTo>
                  <a:close/>
                </a:path>
              </a:pathLst>
            </a:custGeom>
            <a:ln w="35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0922974" y="5980238"/>
              <a:ext cx="4183379" cy="1197610"/>
            </a:xfrm>
            <a:custGeom>
              <a:avLst/>
              <a:gdLst/>
              <a:ahLst/>
              <a:cxnLst/>
              <a:rect l="l" t="t" r="r" b="b"/>
              <a:pathLst>
                <a:path w="4183380" h="1197609">
                  <a:moveTo>
                    <a:pt x="0" y="0"/>
                  </a:moveTo>
                  <a:lnTo>
                    <a:pt x="4182894" y="0"/>
                  </a:lnTo>
                  <a:lnTo>
                    <a:pt x="4182894" y="1197373"/>
                  </a:lnTo>
                  <a:lnTo>
                    <a:pt x="0" y="11973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1192091" y="6249949"/>
              <a:ext cx="734695" cy="734695"/>
            </a:xfrm>
            <a:custGeom>
              <a:avLst/>
              <a:gdLst/>
              <a:ahLst/>
              <a:cxnLst/>
              <a:rect l="l" t="t" r="r" b="b"/>
              <a:pathLst>
                <a:path w="734695" h="734695">
                  <a:moveTo>
                    <a:pt x="629590" y="734522"/>
                  </a:moveTo>
                  <a:lnTo>
                    <a:pt x="104931" y="734522"/>
                  </a:lnTo>
                  <a:lnTo>
                    <a:pt x="64129" y="726262"/>
                  </a:lnTo>
                  <a:lnTo>
                    <a:pt x="30770" y="703751"/>
                  </a:lnTo>
                  <a:lnTo>
                    <a:pt x="8259" y="670393"/>
                  </a:lnTo>
                  <a:lnTo>
                    <a:pt x="0" y="629590"/>
                  </a:lnTo>
                  <a:lnTo>
                    <a:pt x="0" y="104931"/>
                  </a:lnTo>
                  <a:lnTo>
                    <a:pt x="8259" y="64129"/>
                  </a:lnTo>
                  <a:lnTo>
                    <a:pt x="30770" y="30770"/>
                  </a:lnTo>
                  <a:lnTo>
                    <a:pt x="64129" y="8259"/>
                  </a:lnTo>
                  <a:lnTo>
                    <a:pt x="104931" y="0"/>
                  </a:lnTo>
                  <a:lnTo>
                    <a:pt x="629590" y="0"/>
                  </a:lnTo>
                  <a:lnTo>
                    <a:pt x="670393" y="8259"/>
                  </a:lnTo>
                  <a:lnTo>
                    <a:pt x="703751" y="30770"/>
                  </a:lnTo>
                  <a:lnTo>
                    <a:pt x="726262" y="64129"/>
                  </a:lnTo>
                  <a:lnTo>
                    <a:pt x="734522" y="104931"/>
                  </a:lnTo>
                  <a:lnTo>
                    <a:pt x="734522" y="629590"/>
                  </a:lnTo>
                  <a:lnTo>
                    <a:pt x="726262" y="670393"/>
                  </a:lnTo>
                  <a:lnTo>
                    <a:pt x="703751" y="703751"/>
                  </a:lnTo>
                  <a:lnTo>
                    <a:pt x="670393" y="726262"/>
                  </a:lnTo>
                  <a:lnTo>
                    <a:pt x="629590" y="734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1162635" y="6215371"/>
              <a:ext cx="734695" cy="734695"/>
            </a:xfrm>
            <a:custGeom>
              <a:avLst/>
              <a:gdLst/>
              <a:ahLst/>
              <a:cxnLst/>
              <a:rect l="l" t="t" r="r" b="b"/>
              <a:pathLst>
                <a:path w="734695" h="734695">
                  <a:moveTo>
                    <a:pt x="629590" y="734522"/>
                  </a:moveTo>
                  <a:lnTo>
                    <a:pt x="104931" y="734522"/>
                  </a:lnTo>
                  <a:lnTo>
                    <a:pt x="64129" y="726262"/>
                  </a:lnTo>
                  <a:lnTo>
                    <a:pt x="30770" y="703751"/>
                  </a:lnTo>
                  <a:lnTo>
                    <a:pt x="8259" y="670393"/>
                  </a:lnTo>
                  <a:lnTo>
                    <a:pt x="0" y="629590"/>
                  </a:lnTo>
                  <a:lnTo>
                    <a:pt x="0" y="104931"/>
                  </a:lnTo>
                  <a:lnTo>
                    <a:pt x="8259" y="64129"/>
                  </a:lnTo>
                  <a:lnTo>
                    <a:pt x="30770" y="30770"/>
                  </a:lnTo>
                  <a:lnTo>
                    <a:pt x="64129" y="8259"/>
                  </a:lnTo>
                  <a:lnTo>
                    <a:pt x="104931" y="0"/>
                  </a:lnTo>
                  <a:lnTo>
                    <a:pt x="629590" y="0"/>
                  </a:lnTo>
                  <a:lnTo>
                    <a:pt x="670393" y="8259"/>
                  </a:lnTo>
                  <a:lnTo>
                    <a:pt x="703751" y="30770"/>
                  </a:lnTo>
                  <a:lnTo>
                    <a:pt x="726262" y="64129"/>
                  </a:lnTo>
                  <a:lnTo>
                    <a:pt x="734522" y="104931"/>
                  </a:lnTo>
                  <a:lnTo>
                    <a:pt x="734522" y="629590"/>
                  </a:lnTo>
                  <a:lnTo>
                    <a:pt x="726262" y="670393"/>
                  </a:lnTo>
                  <a:lnTo>
                    <a:pt x="703751" y="703751"/>
                  </a:lnTo>
                  <a:lnTo>
                    <a:pt x="670393" y="726262"/>
                  </a:lnTo>
                  <a:lnTo>
                    <a:pt x="629590" y="7345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2184500" y="6249768"/>
              <a:ext cx="734695" cy="734695"/>
            </a:xfrm>
            <a:custGeom>
              <a:avLst/>
              <a:gdLst/>
              <a:ahLst/>
              <a:cxnLst/>
              <a:rect l="l" t="t" r="r" b="b"/>
              <a:pathLst>
                <a:path w="734695" h="734695">
                  <a:moveTo>
                    <a:pt x="629590" y="734522"/>
                  </a:moveTo>
                  <a:lnTo>
                    <a:pt x="104931" y="734522"/>
                  </a:lnTo>
                  <a:lnTo>
                    <a:pt x="64129" y="726262"/>
                  </a:lnTo>
                  <a:lnTo>
                    <a:pt x="30770" y="703751"/>
                  </a:lnTo>
                  <a:lnTo>
                    <a:pt x="8259" y="670393"/>
                  </a:lnTo>
                  <a:lnTo>
                    <a:pt x="0" y="629590"/>
                  </a:lnTo>
                  <a:lnTo>
                    <a:pt x="0" y="104931"/>
                  </a:lnTo>
                  <a:lnTo>
                    <a:pt x="8259" y="64129"/>
                  </a:lnTo>
                  <a:lnTo>
                    <a:pt x="30770" y="30770"/>
                  </a:lnTo>
                  <a:lnTo>
                    <a:pt x="64129" y="8259"/>
                  </a:lnTo>
                  <a:lnTo>
                    <a:pt x="104931" y="0"/>
                  </a:lnTo>
                  <a:lnTo>
                    <a:pt x="629590" y="0"/>
                  </a:lnTo>
                  <a:lnTo>
                    <a:pt x="670393" y="8259"/>
                  </a:lnTo>
                  <a:lnTo>
                    <a:pt x="703751" y="30770"/>
                  </a:lnTo>
                  <a:lnTo>
                    <a:pt x="726262" y="64129"/>
                  </a:lnTo>
                  <a:lnTo>
                    <a:pt x="734522" y="104931"/>
                  </a:lnTo>
                  <a:lnTo>
                    <a:pt x="734522" y="629590"/>
                  </a:lnTo>
                  <a:lnTo>
                    <a:pt x="726262" y="670393"/>
                  </a:lnTo>
                  <a:lnTo>
                    <a:pt x="703751" y="703751"/>
                  </a:lnTo>
                  <a:lnTo>
                    <a:pt x="670393" y="726262"/>
                  </a:lnTo>
                  <a:lnTo>
                    <a:pt x="629590" y="734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2155042" y="6215190"/>
              <a:ext cx="734695" cy="734695"/>
            </a:xfrm>
            <a:custGeom>
              <a:avLst/>
              <a:gdLst/>
              <a:ahLst/>
              <a:cxnLst/>
              <a:rect l="l" t="t" r="r" b="b"/>
              <a:pathLst>
                <a:path w="734695" h="734695">
                  <a:moveTo>
                    <a:pt x="629590" y="734522"/>
                  </a:moveTo>
                  <a:lnTo>
                    <a:pt x="104931" y="734522"/>
                  </a:lnTo>
                  <a:lnTo>
                    <a:pt x="64129" y="726262"/>
                  </a:lnTo>
                  <a:lnTo>
                    <a:pt x="30770" y="703751"/>
                  </a:lnTo>
                  <a:lnTo>
                    <a:pt x="8259" y="670393"/>
                  </a:lnTo>
                  <a:lnTo>
                    <a:pt x="0" y="629590"/>
                  </a:lnTo>
                  <a:lnTo>
                    <a:pt x="0" y="104931"/>
                  </a:lnTo>
                  <a:lnTo>
                    <a:pt x="8259" y="64129"/>
                  </a:lnTo>
                  <a:lnTo>
                    <a:pt x="30770" y="30770"/>
                  </a:lnTo>
                  <a:lnTo>
                    <a:pt x="64129" y="8259"/>
                  </a:lnTo>
                  <a:lnTo>
                    <a:pt x="104931" y="0"/>
                  </a:lnTo>
                  <a:lnTo>
                    <a:pt x="629590" y="0"/>
                  </a:lnTo>
                  <a:lnTo>
                    <a:pt x="670393" y="8259"/>
                  </a:lnTo>
                  <a:lnTo>
                    <a:pt x="703751" y="30770"/>
                  </a:lnTo>
                  <a:lnTo>
                    <a:pt x="726262" y="64129"/>
                  </a:lnTo>
                  <a:lnTo>
                    <a:pt x="734522" y="104931"/>
                  </a:lnTo>
                  <a:lnTo>
                    <a:pt x="734522" y="629590"/>
                  </a:lnTo>
                  <a:lnTo>
                    <a:pt x="726262" y="670393"/>
                  </a:lnTo>
                  <a:lnTo>
                    <a:pt x="703751" y="703751"/>
                  </a:lnTo>
                  <a:lnTo>
                    <a:pt x="670393" y="726262"/>
                  </a:lnTo>
                  <a:lnTo>
                    <a:pt x="629590" y="7345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3179702" y="6261341"/>
              <a:ext cx="734695" cy="734695"/>
            </a:xfrm>
            <a:custGeom>
              <a:avLst/>
              <a:gdLst/>
              <a:ahLst/>
              <a:cxnLst/>
              <a:rect l="l" t="t" r="r" b="b"/>
              <a:pathLst>
                <a:path w="734694" h="734695">
                  <a:moveTo>
                    <a:pt x="629590" y="734522"/>
                  </a:moveTo>
                  <a:lnTo>
                    <a:pt x="104931" y="734522"/>
                  </a:lnTo>
                  <a:lnTo>
                    <a:pt x="64129" y="726262"/>
                  </a:lnTo>
                  <a:lnTo>
                    <a:pt x="30770" y="703751"/>
                  </a:lnTo>
                  <a:lnTo>
                    <a:pt x="8259" y="670393"/>
                  </a:lnTo>
                  <a:lnTo>
                    <a:pt x="0" y="629590"/>
                  </a:lnTo>
                  <a:lnTo>
                    <a:pt x="0" y="104931"/>
                  </a:lnTo>
                  <a:lnTo>
                    <a:pt x="8259" y="64129"/>
                  </a:lnTo>
                  <a:lnTo>
                    <a:pt x="30770" y="30770"/>
                  </a:lnTo>
                  <a:lnTo>
                    <a:pt x="64129" y="8259"/>
                  </a:lnTo>
                  <a:lnTo>
                    <a:pt x="104931" y="0"/>
                  </a:lnTo>
                  <a:lnTo>
                    <a:pt x="629590" y="0"/>
                  </a:lnTo>
                  <a:lnTo>
                    <a:pt x="670393" y="8259"/>
                  </a:lnTo>
                  <a:lnTo>
                    <a:pt x="703751" y="30770"/>
                  </a:lnTo>
                  <a:lnTo>
                    <a:pt x="726262" y="64129"/>
                  </a:lnTo>
                  <a:lnTo>
                    <a:pt x="734522" y="104931"/>
                  </a:lnTo>
                  <a:lnTo>
                    <a:pt x="734522" y="629590"/>
                  </a:lnTo>
                  <a:lnTo>
                    <a:pt x="726262" y="670393"/>
                  </a:lnTo>
                  <a:lnTo>
                    <a:pt x="703751" y="703751"/>
                  </a:lnTo>
                  <a:lnTo>
                    <a:pt x="670393" y="726262"/>
                  </a:lnTo>
                  <a:lnTo>
                    <a:pt x="629590" y="734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3150244" y="6226762"/>
              <a:ext cx="734695" cy="734695"/>
            </a:xfrm>
            <a:custGeom>
              <a:avLst/>
              <a:gdLst/>
              <a:ahLst/>
              <a:cxnLst/>
              <a:rect l="l" t="t" r="r" b="b"/>
              <a:pathLst>
                <a:path w="734694" h="734695">
                  <a:moveTo>
                    <a:pt x="629590" y="734522"/>
                  </a:moveTo>
                  <a:lnTo>
                    <a:pt x="104931" y="734522"/>
                  </a:lnTo>
                  <a:lnTo>
                    <a:pt x="64129" y="726262"/>
                  </a:lnTo>
                  <a:lnTo>
                    <a:pt x="30770" y="703751"/>
                  </a:lnTo>
                  <a:lnTo>
                    <a:pt x="8259" y="670393"/>
                  </a:lnTo>
                  <a:lnTo>
                    <a:pt x="0" y="629590"/>
                  </a:lnTo>
                  <a:lnTo>
                    <a:pt x="0" y="104931"/>
                  </a:lnTo>
                  <a:lnTo>
                    <a:pt x="8259" y="64129"/>
                  </a:lnTo>
                  <a:lnTo>
                    <a:pt x="30770" y="30770"/>
                  </a:lnTo>
                  <a:lnTo>
                    <a:pt x="64129" y="8259"/>
                  </a:lnTo>
                  <a:lnTo>
                    <a:pt x="104931" y="0"/>
                  </a:lnTo>
                  <a:lnTo>
                    <a:pt x="629590" y="0"/>
                  </a:lnTo>
                  <a:lnTo>
                    <a:pt x="670393" y="8259"/>
                  </a:lnTo>
                  <a:lnTo>
                    <a:pt x="703751" y="30770"/>
                  </a:lnTo>
                  <a:lnTo>
                    <a:pt x="726262" y="64129"/>
                  </a:lnTo>
                  <a:lnTo>
                    <a:pt x="734522" y="104931"/>
                  </a:lnTo>
                  <a:lnTo>
                    <a:pt x="734522" y="629590"/>
                  </a:lnTo>
                  <a:lnTo>
                    <a:pt x="726262" y="670393"/>
                  </a:lnTo>
                  <a:lnTo>
                    <a:pt x="703751" y="703751"/>
                  </a:lnTo>
                  <a:lnTo>
                    <a:pt x="670393" y="726262"/>
                  </a:lnTo>
                  <a:lnTo>
                    <a:pt x="629590" y="7345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1989778" y="6548244"/>
              <a:ext cx="1057910" cy="67945"/>
            </a:xfrm>
            <a:custGeom>
              <a:avLst/>
              <a:gdLst/>
              <a:ahLst/>
              <a:cxnLst/>
              <a:rect l="l" t="t" r="r" b="b"/>
              <a:pathLst>
                <a:path w="1057909" h="67945">
                  <a:moveTo>
                    <a:pt x="65303" y="28956"/>
                  </a:moveTo>
                  <a:lnTo>
                    <a:pt x="64617" y="27292"/>
                  </a:lnTo>
                  <a:lnTo>
                    <a:pt x="37338" y="0"/>
                  </a:lnTo>
                  <a:lnTo>
                    <a:pt x="33197" y="0"/>
                  </a:lnTo>
                  <a:lnTo>
                    <a:pt x="28092" y="5105"/>
                  </a:lnTo>
                  <a:lnTo>
                    <a:pt x="28092" y="9245"/>
                  </a:lnTo>
                  <a:lnTo>
                    <a:pt x="43002" y="24155"/>
                  </a:lnTo>
                  <a:lnTo>
                    <a:pt x="2895" y="24155"/>
                  </a:lnTo>
                  <a:lnTo>
                    <a:pt x="0" y="27076"/>
                  </a:lnTo>
                  <a:lnTo>
                    <a:pt x="0" y="34290"/>
                  </a:lnTo>
                  <a:lnTo>
                    <a:pt x="2895" y="37223"/>
                  </a:lnTo>
                  <a:lnTo>
                    <a:pt x="43002" y="37223"/>
                  </a:lnTo>
                  <a:lnTo>
                    <a:pt x="28092" y="52133"/>
                  </a:lnTo>
                  <a:lnTo>
                    <a:pt x="28092" y="56261"/>
                  </a:lnTo>
                  <a:lnTo>
                    <a:pt x="31927" y="60096"/>
                  </a:lnTo>
                  <a:lnTo>
                    <a:pt x="33591" y="60731"/>
                  </a:lnTo>
                  <a:lnTo>
                    <a:pt x="35267" y="60731"/>
                  </a:lnTo>
                  <a:lnTo>
                    <a:pt x="36931" y="60731"/>
                  </a:lnTo>
                  <a:lnTo>
                    <a:pt x="38608" y="60096"/>
                  </a:lnTo>
                  <a:lnTo>
                    <a:pt x="64617" y="34074"/>
                  </a:lnTo>
                  <a:lnTo>
                    <a:pt x="65303" y="32423"/>
                  </a:lnTo>
                  <a:lnTo>
                    <a:pt x="65303" y="28956"/>
                  </a:lnTo>
                  <a:close/>
                </a:path>
                <a:path w="1057909" h="67945">
                  <a:moveTo>
                    <a:pt x="1057287" y="35852"/>
                  </a:moveTo>
                  <a:lnTo>
                    <a:pt x="1056601" y="34188"/>
                  </a:lnTo>
                  <a:lnTo>
                    <a:pt x="1029322" y="6908"/>
                  </a:lnTo>
                  <a:lnTo>
                    <a:pt x="1025182" y="6908"/>
                  </a:lnTo>
                  <a:lnTo>
                    <a:pt x="1020076" y="12001"/>
                  </a:lnTo>
                  <a:lnTo>
                    <a:pt x="1020076" y="16141"/>
                  </a:lnTo>
                  <a:lnTo>
                    <a:pt x="1034986" y="31051"/>
                  </a:lnTo>
                  <a:lnTo>
                    <a:pt x="994879" y="31051"/>
                  </a:lnTo>
                  <a:lnTo>
                    <a:pt x="991984" y="33985"/>
                  </a:lnTo>
                  <a:lnTo>
                    <a:pt x="991984" y="41198"/>
                  </a:lnTo>
                  <a:lnTo>
                    <a:pt x="994879" y="44119"/>
                  </a:lnTo>
                  <a:lnTo>
                    <a:pt x="1034986" y="44119"/>
                  </a:lnTo>
                  <a:lnTo>
                    <a:pt x="1020076" y="59029"/>
                  </a:lnTo>
                  <a:lnTo>
                    <a:pt x="1020076" y="63169"/>
                  </a:lnTo>
                  <a:lnTo>
                    <a:pt x="1023912" y="66992"/>
                  </a:lnTo>
                  <a:lnTo>
                    <a:pt x="1025575" y="67627"/>
                  </a:lnTo>
                  <a:lnTo>
                    <a:pt x="1027252" y="67627"/>
                  </a:lnTo>
                  <a:lnTo>
                    <a:pt x="1028915" y="67627"/>
                  </a:lnTo>
                  <a:lnTo>
                    <a:pt x="1030592" y="66992"/>
                  </a:lnTo>
                  <a:lnTo>
                    <a:pt x="1056601" y="40982"/>
                  </a:lnTo>
                  <a:lnTo>
                    <a:pt x="1057287" y="39319"/>
                  </a:lnTo>
                  <a:lnTo>
                    <a:pt x="1057287" y="35852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9" name="object 28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252336" y="6311806"/>
              <a:ext cx="555120" cy="541653"/>
            </a:xfrm>
            <a:prstGeom prst="rect">
              <a:avLst/>
            </a:prstGeom>
          </p:spPr>
        </p:pic>
        <p:pic>
          <p:nvPicPr>
            <p:cNvPr id="290" name="object 29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243246" y="6302861"/>
              <a:ext cx="558112" cy="552127"/>
            </a:xfrm>
            <a:prstGeom prst="rect">
              <a:avLst/>
            </a:prstGeom>
          </p:spPr>
        </p:pic>
        <p:pic>
          <p:nvPicPr>
            <p:cNvPr id="291" name="object 29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230218" y="6304494"/>
              <a:ext cx="574571" cy="579060"/>
            </a:xfrm>
            <a:prstGeom prst="rect">
              <a:avLst/>
            </a:prstGeom>
          </p:spPr>
        </p:pic>
      </p:grpSp>
      <p:sp>
        <p:nvSpPr>
          <p:cNvPr id="292" name="object 292"/>
          <p:cNvSpPr txBox="1"/>
          <p:nvPr/>
        </p:nvSpPr>
        <p:spPr>
          <a:xfrm>
            <a:off x="11130561" y="380548"/>
            <a:ext cx="2647315" cy="48069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700" b="1" dirty="0">
                <a:latin typeface="Trebuchet MS"/>
                <a:cs typeface="Trebuchet MS"/>
              </a:rPr>
              <a:t>Group</a:t>
            </a:r>
            <a:r>
              <a:rPr sz="700" b="1" spc="-50" dirty="0">
                <a:latin typeface="Trebuchet MS"/>
                <a:cs typeface="Trebuchet MS"/>
              </a:rPr>
              <a:t> </a:t>
            </a:r>
            <a:r>
              <a:rPr sz="700" b="1" spc="-10" dirty="0">
                <a:latin typeface="Trebuchet MS"/>
                <a:cs typeface="Trebuchet MS"/>
              </a:rPr>
              <a:t>ideas</a:t>
            </a:r>
            <a:endParaRPr sz="700">
              <a:latin typeface="Trebuchet MS"/>
              <a:cs typeface="Trebuchet MS"/>
            </a:endParaRPr>
          </a:p>
          <a:p>
            <a:pPr marL="18415" marR="5080">
              <a:lnSpc>
                <a:spcPct val="107600"/>
              </a:lnSpc>
              <a:spcBef>
                <a:spcPts val="335"/>
              </a:spcBef>
            </a:pPr>
            <a:r>
              <a:rPr sz="500" dirty="0">
                <a:latin typeface="Trebuchet MS"/>
                <a:cs typeface="Trebuchet MS"/>
              </a:rPr>
              <a:t>Take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turns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sharing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your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ideas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while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clustering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similar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or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related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notes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as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you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go.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Once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spc="-25" dirty="0">
                <a:latin typeface="Trebuchet MS"/>
                <a:cs typeface="Trebuchet MS"/>
              </a:rPr>
              <a:t>all</a:t>
            </a:r>
            <a:r>
              <a:rPr sz="500" spc="50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sticky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notes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have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been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grouped,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give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each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cluster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a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sentence-like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spc="-10" dirty="0">
                <a:latin typeface="Trebuchet MS"/>
                <a:cs typeface="Trebuchet MS"/>
              </a:rPr>
              <a:t>label.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spc="-30" dirty="0">
                <a:latin typeface="Trebuchet MS"/>
                <a:cs typeface="Trebuchet MS"/>
              </a:rPr>
              <a:t>If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a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cluster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spc="-25" dirty="0">
                <a:latin typeface="Trebuchet MS"/>
                <a:cs typeface="Trebuchet MS"/>
              </a:rPr>
              <a:t>is</a:t>
            </a:r>
            <a:r>
              <a:rPr sz="500" spc="50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bigger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than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six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sticky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notes,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spc="-20" dirty="0">
                <a:latin typeface="Trebuchet MS"/>
                <a:cs typeface="Trebuchet MS"/>
              </a:rPr>
              <a:t>try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and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see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spc="-35" dirty="0">
                <a:latin typeface="Trebuchet MS"/>
                <a:cs typeface="Trebuchet MS"/>
              </a:rPr>
              <a:t>if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you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and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break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spc="-40" dirty="0">
                <a:latin typeface="Trebuchet MS"/>
                <a:cs typeface="Trebuchet MS"/>
              </a:rPr>
              <a:t>it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up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into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smaller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sub-</a:t>
            </a:r>
            <a:r>
              <a:rPr sz="500" spc="-10" dirty="0">
                <a:latin typeface="Trebuchet MS"/>
                <a:cs typeface="Trebuchet MS"/>
              </a:rPr>
              <a:t>groups.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11216899" y="919392"/>
            <a:ext cx="323215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b="1" dirty="0">
                <a:solidFill>
                  <a:srgbClr val="2589A7"/>
                </a:solidFill>
                <a:latin typeface="Trebuchet MS"/>
                <a:cs typeface="Trebuchet MS"/>
              </a:rPr>
              <a:t>20</a:t>
            </a:r>
            <a:r>
              <a:rPr sz="450" b="1" spc="10" dirty="0">
                <a:solidFill>
                  <a:srgbClr val="2589A7"/>
                </a:solidFill>
                <a:latin typeface="Trebuchet MS"/>
                <a:cs typeface="Trebuchet MS"/>
              </a:rPr>
              <a:t> </a:t>
            </a:r>
            <a:r>
              <a:rPr sz="450" b="1" spc="-10" dirty="0">
                <a:solidFill>
                  <a:srgbClr val="2589A7"/>
                </a:solidFill>
                <a:latin typeface="Trebuchet MS"/>
                <a:cs typeface="Trebuchet MS"/>
              </a:rPr>
              <a:t>minutes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294" name="object 294"/>
          <p:cNvGrpSpPr/>
          <p:nvPr/>
        </p:nvGrpSpPr>
        <p:grpSpPr>
          <a:xfrm>
            <a:off x="11143479" y="278776"/>
            <a:ext cx="113030" cy="723265"/>
            <a:chOff x="11143479" y="278776"/>
            <a:chExt cx="113030" cy="723265"/>
          </a:xfrm>
        </p:grpSpPr>
        <p:sp>
          <p:nvSpPr>
            <p:cNvPr id="295" name="object 295"/>
            <p:cNvSpPr/>
            <p:nvPr/>
          </p:nvSpPr>
          <p:spPr>
            <a:xfrm>
              <a:off x="11153407" y="942693"/>
              <a:ext cx="53340" cy="59690"/>
            </a:xfrm>
            <a:custGeom>
              <a:avLst/>
              <a:gdLst/>
              <a:ahLst/>
              <a:cxnLst/>
              <a:rect l="l" t="t" r="r" b="b"/>
              <a:pathLst>
                <a:path w="53340" h="59690">
                  <a:moveTo>
                    <a:pt x="29591" y="18719"/>
                  </a:moveTo>
                  <a:lnTo>
                    <a:pt x="28219" y="17348"/>
                  </a:lnTo>
                  <a:lnTo>
                    <a:pt x="26530" y="17348"/>
                  </a:lnTo>
                  <a:lnTo>
                    <a:pt x="24841" y="17348"/>
                  </a:lnTo>
                  <a:lnTo>
                    <a:pt x="23469" y="18719"/>
                  </a:lnTo>
                  <a:lnTo>
                    <a:pt x="23469" y="35369"/>
                  </a:lnTo>
                  <a:lnTo>
                    <a:pt x="24841" y="36741"/>
                  </a:lnTo>
                  <a:lnTo>
                    <a:pt x="28219" y="36741"/>
                  </a:lnTo>
                  <a:lnTo>
                    <a:pt x="29591" y="35369"/>
                  </a:lnTo>
                  <a:lnTo>
                    <a:pt x="29591" y="18719"/>
                  </a:lnTo>
                  <a:close/>
                </a:path>
                <a:path w="53340" h="59690">
                  <a:moveTo>
                    <a:pt x="53060" y="26111"/>
                  </a:moveTo>
                  <a:lnTo>
                    <a:pt x="50685" y="20129"/>
                  </a:lnTo>
                  <a:lnTo>
                    <a:pt x="47066" y="15862"/>
                  </a:lnTo>
                  <a:lnTo>
                    <a:pt x="47066" y="32651"/>
                  </a:lnTo>
                  <a:lnTo>
                    <a:pt x="45453" y="40652"/>
                  </a:lnTo>
                  <a:lnTo>
                    <a:pt x="41059" y="47180"/>
                  </a:lnTo>
                  <a:lnTo>
                    <a:pt x="34531" y="51574"/>
                  </a:lnTo>
                  <a:lnTo>
                    <a:pt x="26530" y="53187"/>
                  </a:lnTo>
                  <a:lnTo>
                    <a:pt x="18542" y="51574"/>
                  </a:lnTo>
                  <a:lnTo>
                    <a:pt x="12014" y="47180"/>
                  </a:lnTo>
                  <a:lnTo>
                    <a:pt x="7607" y="40652"/>
                  </a:lnTo>
                  <a:lnTo>
                    <a:pt x="5994" y="32651"/>
                  </a:lnTo>
                  <a:lnTo>
                    <a:pt x="7607" y="24663"/>
                  </a:lnTo>
                  <a:lnTo>
                    <a:pt x="12014" y="18135"/>
                  </a:lnTo>
                  <a:lnTo>
                    <a:pt x="18542" y="13728"/>
                  </a:lnTo>
                  <a:lnTo>
                    <a:pt x="26530" y="12115"/>
                  </a:lnTo>
                  <a:lnTo>
                    <a:pt x="34531" y="13728"/>
                  </a:lnTo>
                  <a:lnTo>
                    <a:pt x="41059" y="18135"/>
                  </a:lnTo>
                  <a:lnTo>
                    <a:pt x="45453" y="24663"/>
                  </a:lnTo>
                  <a:lnTo>
                    <a:pt x="47066" y="32651"/>
                  </a:lnTo>
                  <a:lnTo>
                    <a:pt x="47066" y="15862"/>
                  </a:lnTo>
                  <a:lnTo>
                    <a:pt x="46774" y="15506"/>
                  </a:lnTo>
                  <a:lnTo>
                    <a:pt x="47929" y="14046"/>
                  </a:lnTo>
                  <a:lnTo>
                    <a:pt x="47891" y="13728"/>
                  </a:lnTo>
                  <a:lnTo>
                    <a:pt x="47688" y="12115"/>
                  </a:lnTo>
                  <a:lnTo>
                    <a:pt x="43815" y="9118"/>
                  </a:lnTo>
                  <a:lnTo>
                    <a:pt x="41795" y="7543"/>
                  </a:lnTo>
                  <a:lnTo>
                    <a:pt x="40055" y="7543"/>
                  </a:lnTo>
                  <a:lnTo>
                    <a:pt x="38836" y="9118"/>
                  </a:lnTo>
                  <a:lnTo>
                    <a:pt x="35750" y="7543"/>
                  </a:lnTo>
                  <a:lnTo>
                    <a:pt x="35610" y="7543"/>
                  </a:lnTo>
                  <a:lnTo>
                    <a:pt x="32880" y="6680"/>
                  </a:lnTo>
                  <a:lnTo>
                    <a:pt x="29565" y="6299"/>
                  </a:lnTo>
                  <a:lnTo>
                    <a:pt x="29591" y="4089"/>
                  </a:lnTo>
                  <a:lnTo>
                    <a:pt x="31750" y="4089"/>
                  </a:lnTo>
                  <a:lnTo>
                    <a:pt x="32651" y="3175"/>
                  </a:lnTo>
                  <a:lnTo>
                    <a:pt x="32651" y="914"/>
                  </a:lnTo>
                  <a:lnTo>
                    <a:pt x="31737" y="0"/>
                  </a:lnTo>
                  <a:lnTo>
                    <a:pt x="21323" y="0"/>
                  </a:lnTo>
                  <a:lnTo>
                    <a:pt x="20408" y="914"/>
                  </a:lnTo>
                  <a:lnTo>
                    <a:pt x="20408" y="3175"/>
                  </a:lnTo>
                  <a:lnTo>
                    <a:pt x="21323" y="4089"/>
                  </a:lnTo>
                  <a:lnTo>
                    <a:pt x="23469" y="4089"/>
                  </a:lnTo>
                  <a:lnTo>
                    <a:pt x="23495" y="6299"/>
                  </a:lnTo>
                  <a:lnTo>
                    <a:pt x="14325" y="9118"/>
                  </a:lnTo>
                  <a:lnTo>
                    <a:pt x="6794" y="14935"/>
                  </a:lnTo>
                  <a:lnTo>
                    <a:pt x="1816" y="22999"/>
                  </a:lnTo>
                  <a:lnTo>
                    <a:pt x="0" y="32651"/>
                  </a:lnTo>
                  <a:lnTo>
                    <a:pt x="2082" y="42976"/>
                  </a:lnTo>
                  <a:lnTo>
                    <a:pt x="7772" y="51409"/>
                  </a:lnTo>
                  <a:lnTo>
                    <a:pt x="16205" y="57099"/>
                  </a:lnTo>
                  <a:lnTo>
                    <a:pt x="26530" y="59182"/>
                  </a:lnTo>
                  <a:lnTo>
                    <a:pt x="36855" y="57099"/>
                  </a:lnTo>
                  <a:lnTo>
                    <a:pt x="42659" y="53187"/>
                  </a:lnTo>
                  <a:lnTo>
                    <a:pt x="45288" y="51409"/>
                  </a:lnTo>
                  <a:lnTo>
                    <a:pt x="50977" y="42976"/>
                  </a:lnTo>
                  <a:lnTo>
                    <a:pt x="53060" y="32651"/>
                  </a:lnTo>
                  <a:lnTo>
                    <a:pt x="53060" y="26111"/>
                  </a:lnTo>
                  <a:close/>
                </a:path>
              </a:pathLst>
            </a:custGeom>
            <a:solidFill>
              <a:srgbClr val="258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6" name="object 29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143479" y="278776"/>
              <a:ext cx="112642" cy="112642"/>
            </a:xfrm>
            <a:prstGeom prst="rect">
              <a:avLst/>
            </a:prstGeom>
          </p:spPr>
        </p:pic>
      </p:grpSp>
      <p:sp>
        <p:nvSpPr>
          <p:cNvPr id="297" name="object 297"/>
          <p:cNvSpPr txBox="1"/>
          <p:nvPr/>
        </p:nvSpPr>
        <p:spPr>
          <a:xfrm>
            <a:off x="11170199" y="284153"/>
            <a:ext cx="59690" cy="9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b="1" spc="-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298" name="object 298"/>
          <p:cNvGrpSpPr/>
          <p:nvPr/>
        </p:nvGrpSpPr>
        <p:grpSpPr>
          <a:xfrm>
            <a:off x="11143985" y="605857"/>
            <a:ext cx="3615054" cy="635000"/>
            <a:chOff x="11143985" y="605857"/>
            <a:chExt cx="3615054" cy="635000"/>
          </a:xfrm>
        </p:grpSpPr>
        <p:sp>
          <p:nvSpPr>
            <p:cNvPr id="299" name="object 299"/>
            <p:cNvSpPr/>
            <p:nvPr/>
          </p:nvSpPr>
          <p:spPr>
            <a:xfrm>
              <a:off x="11143985" y="1225277"/>
              <a:ext cx="3590925" cy="15240"/>
            </a:xfrm>
            <a:custGeom>
              <a:avLst/>
              <a:gdLst/>
              <a:ahLst/>
              <a:cxnLst/>
              <a:rect l="l" t="t" r="r" b="b"/>
              <a:pathLst>
                <a:path w="3590925" h="15240">
                  <a:moveTo>
                    <a:pt x="0" y="0"/>
                  </a:moveTo>
                  <a:lnTo>
                    <a:pt x="3590910" y="0"/>
                  </a:lnTo>
                  <a:lnTo>
                    <a:pt x="3590910" y="14962"/>
                  </a:lnTo>
                  <a:lnTo>
                    <a:pt x="0" y="14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13995745" y="605857"/>
              <a:ext cx="763270" cy="464820"/>
            </a:xfrm>
            <a:custGeom>
              <a:avLst/>
              <a:gdLst/>
              <a:ahLst/>
              <a:cxnLst/>
              <a:rect l="l" t="t" r="r" b="b"/>
              <a:pathLst>
                <a:path w="763269" h="464819">
                  <a:moveTo>
                    <a:pt x="0" y="0"/>
                  </a:moveTo>
                  <a:lnTo>
                    <a:pt x="762773" y="0"/>
                  </a:lnTo>
                  <a:lnTo>
                    <a:pt x="762773" y="464557"/>
                  </a:lnTo>
                  <a:lnTo>
                    <a:pt x="0" y="464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2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1" name="object 30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065999" y="1064645"/>
              <a:ext cx="85809" cy="85809"/>
            </a:xfrm>
            <a:prstGeom prst="rect">
              <a:avLst/>
            </a:prstGeom>
          </p:spPr>
        </p:pic>
      </p:grpSp>
      <p:sp>
        <p:nvSpPr>
          <p:cNvPr id="302" name="object 302"/>
          <p:cNvSpPr txBox="1"/>
          <p:nvPr/>
        </p:nvSpPr>
        <p:spPr>
          <a:xfrm>
            <a:off x="13995745" y="605857"/>
            <a:ext cx="763270" cy="4648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35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</a:pPr>
            <a:r>
              <a:rPr sz="350" b="1" spc="-25" dirty="0">
                <a:latin typeface="Trebuchet MS"/>
                <a:cs typeface="Trebuchet MS"/>
              </a:rPr>
              <a:t>TIP</a:t>
            </a:r>
            <a:endParaRPr sz="350">
              <a:latin typeface="Trebuchet MS"/>
              <a:cs typeface="Trebuchet MS"/>
            </a:endParaRPr>
          </a:p>
          <a:p>
            <a:pPr marL="64769" marR="69850">
              <a:lnSpc>
                <a:spcPct val="100000"/>
              </a:lnSpc>
              <a:spcBef>
                <a:spcPts val="280"/>
              </a:spcBef>
            </a:pPr>
            <a:r>
              <a:rPr sz="350" dirty="0">
                <a:latin typeface="Trebuchet MS"/>
                <a:cs typeface="Trebuchet MS"/>
              </a:rPr>
              <a:t>Add</a:t>
            </a:r>
            <a:r>
              <a:rPr sz="350" spc="2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customizable</a:t>
            </a:r>
            <a:r>
              <a:rPr sz="350" spc="2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tags</a:t>
            </a:r>
            <a:r>
              <a:rPr sz="350" spc="2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to</a:t>
            </a:r>
            <a:r>
              <a:rPr sz="350" spc="2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sticky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notes</a:t>
            </a:r>
            <a:r>
              <a:rPr sz="350" spc="-10" dirty="0">
                <a:latin typeface="Trebuchet MS"/>
                <a:cs typeface="Trebuchet MS"/>
              </a:rPr>
              <a:t> to </a:t>
            </a:r>
            <a:r>
              <a:rPr sz="350" dirty="0">
                <a:latin typeface="Trebuchet MS"/>
                <a:cs typeface="Trebuchet MS"/>
              </a:rPr>
              <a:t>make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-30" dirty="0">
                <a:latin typeface="Trebuchet MS"/>
                <a:cs typeface="Trebuchet MS"/>
              </a:rPr>
              <a:t>it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easier</a:t>
            </a:r>
            <a:r>
              <a:rPr sz="350" spc="-10" dirty="0">
                <a:latin typeface="Trebuchet MS"/>
                <a:cs typeface="Trebuchet MS"/>
              </a:rPr>
              <a:t> to find,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browse,</a:t>
            </a:r>
            <a:r>
              <a:rPr sz="350" spc="3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organize,</a:t>
            </a:r>
            <a:r>
              <a:rPr sz="350" spc="35" dirty="0">
                <a:latin typeface="Trebuchet MS"/>
                <a:cs typeface="Trebuchet MS"/>
              </a:rPr>
              <a:t> </a:t>
            </a:r>
            <a:r>
              <a:rPr sz="350" spc="-25" dirty="0">
                <a:latin typeface="Trebuchet MS"/>
                <a:cs typeface="Trebuchet MS"/>
              </a:rPr>
              <a:t>and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categorize</a:t>
            </a:r>
            <a:r>
              <a:rPr sz="350" spc="45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important</a:t>
            </a:r>
            <a:r>
              <a:rPr sz="350" spc="4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ideas</a:t>
            </a:r>
            <a:r>
              <a:rPr sz="350" spc="50" dirty="0">
                <a:latin typeface="Trebuchet MS"/>
                <a:cs typeface="Trebuchet MS"/>
              </a:rPr>
              <a:t> </a:t>
            </a:r>
            <a:r>
              <a:rPr sz="350" spc="-25" dirty="0">
                <a:latin typeface="Trebuchet MS"/>
                <a:cs typeface="Trebuchet MS"/>
              </a:rPr>
              <a:t>as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themes </a:t>
            </a:r>
            <a:r>
              <a:rPr sz="350" spc="-20" dirty="0">
                <a:latin typeface="Trebuchet MS"/>
                <a:cs typeface="Trebuchet MS"/>
              </a:rPr>
              <a:t>within</a:t>
            </a:r>
            <a:r>
              <a:rPr sz="350" spc="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your</a:t>
            </a:r>
            <a:r>
              <a:rPr sz="350" spc="5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mural.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303" name="object 303"/>
          <p:cNvGrpSpPr/>
          <p:nvPr/>
        </p:nvGrpSpPr>
        <p:grpSpPr>
          <a:xfrm>
            <a:off x="11278052" y="657482"/>
            <a:ext cx="3446145" cy="1381760"/>
            <a:chOff x="11278052" y="657482"/>
            <a:chExt cx="3446145" cy="1381760"/>
          </a:xfrm>
        </p:grpSpPr>
        <p:sp>
          <p:nvSpPr>
            <p:cNvPr id="304" name="object 304"/>
            <p:cNvSpPr/>
            <p:nvPr/>
          </p:nvSpPr>
          <p:spPr>
            <a:xfrm>
              <a:off x="14663631" y="657482"/>
              <a:ext cx="60325" cy="64769"/>
            </a:xfrm>
            <a:custGeom>
              <a:avLst/>
              <a:gdLst/>
              <a:ahLst/>
              <a:cxnLst/>
              <a:rect l="l" t="t" r="r" b="b"/>
              <a:pathLst>
                <a:path w="60325" h="64770">
                  <a:moveTo>
                    <a:pt x="30866" y="7538"/>
                  </a:moveTo>
                  <a:lnTo>
                    <a:pt x="29275" y="7538"/>
                  </a:lnTo>
                  <a:lnTo>
                    <a:pt x="28555" y="6807"/>
                  </a:lnTo>
                  <a:lnTo>
                    <a:pt x="28684" y="649"/>
                  </a:lnTo>
                  <a:lnTo>
                    <a:pt x="29363" y="0"/>
                  </a:lnTo>
                  <a:lnTo>
                    <a:pt x="30778" y="0"/>
                  </a:lnTo>
                  <a:lnTo>
                    <a:pt x="31574" y="649"/>
                  </a:lnTo>
                  <a:lnTo>
                    <a:pt x="31586" y="6807"/>
                  </a:lnTo>
                  <a:lnTo>
                    <a:pt x="30866" y="7538"/>
                  </a:lnTo>
                  <a:close/>
                </a:path>
                <a:path w="60325" h="64770">
                  <a:moveTo>
                    <a:pt x="13311" y="15162"/>
                  </a:moveTo>
                  <a:lnTo>
                    <a:pt x="12277" y="15162"/>
                  </a:lnTo>
                  <a:lnTo>
                    <a:pt x="8300" y="11171"/>
                  </a:lnTo>
                  <a:lnTo>
                    <a:pt x="8169" y="10475"/>
                  </a:lnTo>
                  <a:lnTo>
                    <a:pt x="8661" y="9350"/>
                  </a:lnTo>
                  <a:lnTo>
                    <a:pt x="9158" y="8959"/>
                  </a:lnTo>
                  <a:lnTo>
                    <a:pt x="10351" y="8959"/>
                  </a:lnTo>
                  <a:lnTo>
                    <a:pt x="13837" y="12451"/>
                  </a:lnTo>
                  <a:lnTo>
                    <a:pt x="14415" y="13000"/>
                  </a:lnTo>
                  <a:lnTo>
                    <a:pt x="14430" y="14031"/>
                  </a:lnTo>
                  <a:lnTo>
                    <a:pt x="13311" y="15162"/>
                  </a:lnTo>
                  <a:close/>
                </a:path>
                <a:path w="60325" h="64770">
                  <a:moveTo>
                    <a:pt x="47863" y="15162"/>
                  </a:moveTo>
                  <a:lnTo>
                    <a:pt x="46830" y="15162"/>
                  </a:lnTo>
                  <a:lnTo>
                    <a:pt x="45711" y="14031"/>
                  </a:lnTo>
                  <a:lnTo>
                    <a:pt x="45725" y="13000"/>
                  </a:lnTo>
                  <a:lnTo>
                    <a:pt x="46304" y="12451"/>
                  </a:lnTo>
                  <a:lnTo>
                    <a:pt x="49397" y="9350"/>
                  </a:lnTo>
                  <a:lnTo>
                    <a:pt x="49263" y="9350"/>
                  </a:lnTo>
                  <a:lnTo>
                    <a:pt x="50016" y="8959"/>
                  </a:lnTo>
                  <a:lnTo>
                    <a:pt x="50973" y="8959"/>
                  </a:lnTo>
                  <a:lnTo>
                    <a:pt x="51569" y="9350"/>
                  </a:lnTo>
                  <a:lnTo>
                    <a:pt x="52027" y="10475"/>
                  </a:lnTo>
                  <a:lnTo>
                    <a:pt x="51872" y="11171"/>
                  </a:lnTo>
                  <a:lnTo>
                    <a:pt x="51425" y="11582"/>
                  </a:lnTo>
                  <a:lnTo>
                    <a:pt x="47863" y="15162"/>
                  </a:lnTo>
                  <a:close/>
                </a:path>
                <a:path w="60325" h="64770">
                  <a:moveTo>
                    <a:pt x="37682" y="51120"/>
                  </a:moveTo>
                  <a:lnTo>
                    <a:pt x="22459" y="51120"/>
                  </a:lnTo>
                  <a:lnTo>
                    <a:pt x="21507" y="43638"/>
                  </a:lnTo>
                  <a:lnTo>
                    <a:pt x="13531" y="41891"/>
                  </a:lnTo>
                  <a:lnTo>
                    <a:pt x="13532" y="20383"/>
                  </a:lnTo>
                  <a:lnTo>
                    <a:pt x="21666" y="13532"/>
                  </a:lnTo>
                  <a:lnTo>
                    <a:pt x="38475" y="13532"/>
                  </a:lnTo>
                  <a:lnTo>
                    <a:pt x="46609" y="20383"/>
                  </a:lnTo>
                  <a:lnTo>
                    <a:pt x="46609" y="41891"/>
                  </a:lnTo>
                  <a:lnTo>
                    <a:pt x="38634" y="43638"/>
                  </a:lnTo>
                  <a:lnTo>
                    <a:pt x="37855" y="49758"/>
                  </a:lnTo>
                  <a:lnTo>
                    <a:pt x="37785" y="50307"/>
                  </a:lnTo>
                  <a:lnTo>
                    <a:pt x="37682" y="51120"/>
                  </a:lnTo>
                  <a:close/>
                </a:path>
                <a:path w="60325" h="64770">
                  <a:moveTo>
                    <a:pt x="59442" y="32326"/>
                  </a:moveTo>
                  <a:lnTo>
                    <a:pt x="52585" y="32326"/>
                  </a:lnTo>
                  <a:lnTo>
                    <a:pt x="51872" y="31530"/>
                  </a:lnTo>
                  <a:lnTo>
                    <a:pt x="51942" y="30027"/>
                  </a:lnTo>
                  <a:lnTo>
                    <a:pt x="52518" y="29307"/>
                  </a:lnTo>
                  <a:lnTo>
                    <a:pt x="59431" y="29307"/>
                  </a:lnTo>
                  <a:lnTo>
                    <a:pt x="60141" y="30027"/>
                  </a:lnTo>
                  <a:lnTo>
                    <a:pt x="60141" y="31530"/>
                  </a:lnTo>
                  <a:lnTo>
                    <a:pt x="59442" y="32326"/>
                  </a:lnTo>
                  <a:close/>
                </a:path>
                <a:path w="60325" h="64770">
                  <a:moveTo>
                    <a:pt x="10369" y="52469"/>
                  </a:moveTo>
                  <a:lnTo>
                    <a:pt x="9335" y="52469"/>
                  </a:lnTo>
                  <a:lnTo>
                    <a:pt x="8216" y="51338"/>
                  </a:lnTo>
                  <a:lnTo>
                    <a:pt x="8231" y="50307"/>
                  </a:lnTo>
                  <a:lnTo>
                    <a:pt x="8809" y="49758"/>
                  </a:lnTo>
                  <a:lnTo>
                    <a:pt x="12770" y="45806"/>
                  </a:lnTo>
                  <a:lnTo>
                    <a:pt x="12555" y="45806"/>
                  </a:lnTo>
                  <a:lnTo>
                    <a:pt x="13396" y="45421"/>
                  </a:lnTo>
                  <a:lnTo>
                    <a:pt x="14318" y="45421"/>
                  </a:lnTo>
                  <a:lnTo>
                    <a:pt x="14912" y="45806"/>
                  </a:lnTo>
                  <a:lnTo>
                    <a:pt x="15373" y="46913"/>
                  </a:lnTo>
                  <a:lnTo>
                    <a:pt x="15232" y="47603"/>
                  </a:lnTo>
                  <a:lnTo>
                    <a:pt x="10369" y="52469"/>
                  </a:lnTo>
                  <a:close/>
                </a:path>
                <a:path w="60325" h="64770">
                  <a:moveTo>
                    <a:pt x="50806" y="52469"/>
                  </a:moveTo>
                  <a:lnTo>
                    <a:pt x="49772" y="52469"/>
                  </a:lnTo>
                  <a:lnTo>
                    <a:pt x="44925" y="47603"/>
                  </a:lnTo>
                  <a:lnTo>
                    <a:pt x="44794" y="46913"/>
                  </a:lnTo>
                  <a:lnTo>
                    <a:pt x="45264" y="45806"/>
                  </a:lnTo>
                  <a:lnTo>
                    <a:pt x="45753" y="45421"/>
                  </a:lnTo>
                  <a:lnTo>
                    <a:pt x="47000" y="45421"/>
                  </a:lnTo>
                  <a:lnTo>
                    <a:pt x="47361" y="45806"/>
                  </a:lnTo>
                  <a:lnTo>
                    <a:pt x="51331" y="49758"/>
                  </a:lnTo>
                  <a:lnTo>
                    <a:pt x="51910" y="50307"/>
                  </a:lnTo>
                  <a:lnTo>
                    <a:pt x="51925" y="51338"/>
                  </a:lnTo>
                  <a:lnTo>
                    <a:pt x="50806" y="52469"/>
                  </a:lnTo>
                  <a:close/>
                </a:path>
                <a:path w="60325" h="64770">
                  <a:moveTo>
                    <a:pt x="6819" y="32326"/>
                  </a:moveTo>
                  <a:lnTo>
                    <a:pt x="716" y="32326"/>
                  </a:lnTo>
                  <a:lnTo>
                    <a:pt x="0" y="31530"/>
                  </a:lnTo>
                  <a:lnTo>
                    <a:pt x="70" y="30027"/>
                  </a:lnTo>
                  <a:lnTo>
                    <a:pt x="649" y="29307"/>
                  </a:lnTo>
                  <a:lnTo>
                    <a:pt x="6807" y="29307"/>
                  </a:lnTo>
                  <a:lnTo>
                    <a:pt x="7538" y="30027"/>
                  </a:lnTo>
                  <a:lnTo>
                    <a:pt x="7538" y="31530"/>
                  </a:lnTo>
                  <a:lnTo>
                    <a:pt x="6819" y="32326"/>
                  </a:lnTo>
                  <a:close/>
                </a:path>
                <a:path w="60325" h="64770">
                  <a:moveTo>
                    <a:pt x="36167" y="64652"/>
                  </a:moveTo>
                  <a:lnTo>
                    <a:pt x="23974" y="64652"/>
                  </a:lnTo>
                  <a:lnTo>
                    <a:pt x="22553" y="63372"/>
                  </a:lnTo>
                  <a:lnTo>
                    <a:pt x="22553" y="54127"/>
                  </a:lnTo>
                  <a:lnTo>
                    <a:pt x="37588" y="54127"/>
                  </a:lnTo>
                  <a:lnTo>
                    <a:pt x="37588" y="63372"/>
                  </a:lnTo>
                  <a:lnTo>
                    <a:pt x="36167" y="64652"/>
                  </a:lnTo>
                  <a:close/>
                </a:path>
              </a:pathLst>
            </a:custGeom>
            <a:solidFill>
              <a:srgbClr val="FF71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1278052" y="1523216"/>
              <a:ext cx="516255" cy="516255"/>
            </a:xfrm>
            <a:custGeom>
              <a:avLst/>
              <a:gdLst/>
              <a:ahLst/>
              <a:cxnLst/>
              <a:rect l="l" t="t" r="r" b="b"/>
              <a:pathLst>
                <a:path w="516254" h="516255">
                  <a:moveTo>
                    <a:pt x="0" y="0"/>
                  </a:moveTo>
                  <a:lnTo>
                    <a:pt x="515709" y="0"/>
                  </a:lnTo>
                  <a:lnTo>
                    <a:pt x="515709" y="515709"/>
                  </a:lnTo>
                  <a:lnTo>
                    <a:pt x="0" y="515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6" name="object 306"/>
          <p:cNvSpPr txBox="1"/>
          <p:nvPr/>
        </p:nvSpPr>
        <p:spPr>
          <a:xfrm>
            <a:off x="11278052" y="1523216"/>
            <a:ext cx="516255" cy="5162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7780" marR="27940" indent="17145" algn="ctr">
              <a:lnSpc>
                <a:spcPct val="107100"/>
              </a:lnSpc>
              <a:spcBef>
                <a:spcPts val="40"/>
              </a:spcBef>
            </a:pPr>
            <a:r>
              <a:rPr sz="500" dirty="0">
                <a:latin typeface="Trebuchet MS"/>
                <a:cs typeface="Trebuchet MS"/>
              </a:rPr>
              <a:t>Here’s</a:t>
            </a:r>
            <a:r>
              <a:rPr sz="500" spc="2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how</a:t>
            </a:r>
            <a:r>
              <a:rPr sz="500" spc="25" dirty="0">
                <a:latin typeface="Trebuchet MS"/>
                <a:cs typeface="Trebuchet MS"/>
              </a:rPr>
              <a:t> </a:t>
            </a:r>
            <a:r>
              <a:rPr sz="500" spc="-25" dirty="0">
                <a:latin typeface="Trebuchet MS"/>
                <a:cs typeface="Trebuchet MS"/>
              </a:rPr>
              <a:t>we</a:t>
            </a:r>
            <a:r>
              <a:rPr sz="500" spc="50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can</a:t>
            </a:r>
            <a:r>
              <a:rPr sz="500" spc="55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group</a:t>
            </a:r>
            <a:r>
              <a:rPr sz="500" spc="55" dirty="0">
                <a:latin typeface="Trebuchet MS"/>
                <a:cs typeface="Trebuchet MS"/>
              </a:rPr>
              <a:t> </a:t>
            </a:r>
            <a:r>
              <a:rPr sz="500" spc="-25" dirty="0">
                <a:latin typeface="Trebuchet MS"/>
                <a:cs typeface="Trebuchet MS"/>
              </a:rPr>
              <a:t>and</a:t>
            </a:r>
            <a:r>
              <a:rPr sz="500" spc="50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label</a:t>
            </a:r>
            <a:r>
              <a:rPr sz="500" spc="-2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the</a:t>
            </a:r>
            <a:r>
              <a:rPr sz="500" spc="-20" dirty="0">
                <a:latin typeface="Trebuchet MS"/>
                <a:cs typeface="Trebuchet MS"/>
              </a:rPr>
              <a:t> </a:t>
            </a:r>
            <a:r>
              <a:rPr sz="500" spc="-10" dirty="0">
                <a:latin typeface="Trebuchet MS"/>
                <a:cs typeface="Trebuchet MS"/>
              </a:rPr>
              <a:t>ideas</a:t>
            </a:r>
            <a:r>
              <a:rPr sz="500" spc="50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from</a:t>
            </a:r>
            <a:r>
              <a:rPr sz="500" spc="30" dirty="0">
                <a:latin typeface="Trebuchet MS"/>
                <a:cs typeface="Trebuchet MS"/>
              </a:rPr>
              <a:t> </a:t>
            </a:r>
            <a:r>
              <a:rPr sz="500" dirty="0">
                <a:latin typeface="Trebuchet MS"/>
                <a:cs typeface="Trebuchet MS"/>
              </a:rPr>
              <a:t>above</a:t>
            </a:r>
            <a:r>
              <a:rPr sz="500" spc="35" dirty="0">
                <a:latin typeface="Trebuchet MS"/>
                <a:cs typeface="Trebuchet MS"/>
              </a:rPr>
              <a:t> </a:t>
            </a:r>
            <a:r>
              <a:rPr sz="500" spc="-20" dirty="0">
                <a:latin typeface="Trebuchet MS"/>
                <a:cs typeface="Trebuchet MS"/>
              </a:rPr>
              <a:t>into</a:t>
            </a:r>
            <a:r>
              <a:rPr sz="500" spc="500" dirty="0">
                <a:latin typeface="Trebuchet MS"/>
                <a:cs typeface="Trebuchet MS"/>
              </a:rPr>
              <a:t> </a:t>
            </a:r>
            <a:r>
              <a:rPr sz="500" spc="-10" dirty="0">
                <a:latin typeface="Trebuchet MS"/>
                <a:cs typeface="Trebuchet MS"/>
              </a:rPr>
              <a:t>meaningful</a:t>
            </a:r>
            <a:r>
              <a:rPr sz="500" spc="500" dirty="0">
                <a:latin typeface="Trebuchet MS"/>
                <a:cs typeface="Trebuchet MS"/>
              </a:rPr>
              <a:t> </a:t>
            </a:r>
            <a:r>
              <a:rPr sz="500" spc="-10" dirty="0">
                <a:latin typeface="Trebuchet MS"/>
                <a:cs typeface="Trebuchet MS"/>
              </a:rPr>
              <a:t>clusters: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307" name="object 307"/>
          <p:cNvGrpSpPr/>
          <p:nvPr/>
        </p:nvGrpSpPr>
        <p:grpSpPr>
          <a:xfrm>
            <a:off x="11791856" y="1523217"/>
            <a:ext cx="821690" cy="516255"/>
            <a:chOff x="11791856" y="1523217"/>
            <a:chExt cx="821690" cy="516255"/>
          </a:xfrm>
        </p:grpSpPr>
        <p:sp>
          <p:nvSpPr>
            <p:cNvPr id="308" name="object 308"/>
            <p:cNvSpPr/>
            <p:nvPr/>
          </p:nvSpPr>
          <p:spPr>
            <a:xfrm>
              <a:off x="11793761" y="1781071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4">
                  <a:moveTo>
                    <a:pt x="292138" y="0"/>
                  </a:moveTo>
                  <a:lnTo>
                    <a:pt x="0" y="0"/>
                  </a:lnTo>
                </a:path>
              </a:pathLst>
            </a:custGeom>
            <a:ln w="3599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2081408" y="1771939"/>
              <a:ext cx="16510" cy="18415"/>
            </a:xfrm>
            <a:custGeom>
              <a:avLst/>
              <a:gdLst/>
              <a:ahLst/>
              <a:cxnLst/>
              <a:rect l="l" t="t" r="r" b="b"/>
              <a:pathLst>
                <a:path w="16509" h="18414">
                  <a:moveTo>
                    <a:pt x="15989" y="8674"/>
                  </a:moveTo>
                  <a:lnTo>
                    <a:pt x="15341" y="8305"/>
                  </a:lnTo>
                  <a:lnTo>
                    <a:pt x="800" y="0"/>
                  </a:lnTo>
                  <a:lnTo>
                    <a:pt x="0" y="457"/>
                  </a:lnTo>
                  <a:lnTo>
                    <a:pt x="0" y="17818"/>
                  </a:lnTo>
                  <a:lnTo>
                    <a:pt x="800" y="18288"/>
                  </a:lnTo>
                  <a:lnTo>
                    <a:pt x="15989" y="9601"/>
                  </a:lnTo>
                  <a:lnTo>
                    <a:pt x="15989" y="8674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1791950" y="1779280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606" y="1803"/>
                  </a:moveTo>
                  <a:lnTo>
                    <a:pt x="3073" y="520"/>
                  </a:lnTo>
                  <a:lnTo>
                    <a:pt x="1803" y="0"/>
                  </a:lnTo>
                  <a:lnTo>
                    <a:pt x="533" y="520"/>
                  </a:lnTo>
                  <a:lnTo>
                    <a:pt x="0" y="1803"/>
                  </a:lnTo>
                  <a:lnTo>
                    <a:pt x="533" y="3073"/>
                  </a:lnTo>
                  <a:lnTo>
                    <a:pt x="1803" y="3594"/>
                  </a:lnTo>
                  <a:lnTo>
                    <a:pt x="3073" y="3073"/>
                  </a:lnTo>
                  <a:lnTo>
                    <a:pt x="3606" y="1803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2097239" y="1523217"/>
              <a:ext cx="516255" cy="516255"/>
            </a:xfrm>
            <a:custGeom>
              <a:avLst/>
              <a:gdLst/>
              <a:ahLst/>
              <a:cxnLst/>
              <a:rect l="l" t="t" r="r" b="b"/>
              <a:pathLst>
                <a:path w="516254" h="516255">
                  <a:moveTo>
                    <a:pt x="0" y="0"/>
                  </a:moveTo>
                  <a:lnTo>
                    <a:pt x="515709" y="0"/>
                  </a:lnTo>
                  <a:lnTo>
                    <a:pt x="515709" y="515709"/>
                  </a:lnTo>
                  <a:lnTo>
                    <a:pt x="0" y="515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2153316" y="1643504"/>
              <a:ext cx="46990" cy="233679"/>
            </a:xfrm>
            <a:custGeom>
              <a:avLst/>
              <a:gdLst/>
              <a:ahLst/>
              <a:cxnLst/>
              <a:rect l="l" t="t" r="r" b="b"/>
              <a:pathLst>
                <a:path w="46990" h="233680">
                  <a:moveTo>
                    <a:pt x="14401" y="3213"/>
                  </a:moveTo>
                  <a:lnTo>
                    <a:pt x="11176" y="0"/>
                  </a:lnTo>
                  <a:lnTo>
                    <a:pt x="3225" y="0"/>
                  </a:lnTo>
                  <a:lnTo>
                    <a:pt x="0" y="3213"/>
                  </a:lnTo>
                  <a:lnTo>
                    <a:pt x="0" y="7188"/>
                  </a:lnTo>
                  <a:lnTo>
                    <a:pt x="0" y="11163"/>
                  </a:lnTo>
                  <a:lnTo>
                    <a:pt x="3225" y="14389"/>
                  </a:lnTo>
                  <a:lnTo>
                    <a:pt x="11176" y="14389"/>
                  </a:lnTo>
                  <a:lnTo>
                    <a:pt x="14401" y="11163"/>
                  </a:lnTo>
                  <a:lnTo>
                    <a:pt x="14401" y="3213"/>
                  </a:lnTo>
                  <a:close/>
                </a:path>
                <a:path w="46990" h="233680">
                  <a:moveTo>
                    <a:pt x="33591" y="90881"/>
                  </a:moveTo>
                  <a:lnTo>
                    <a:pt x="30365" y="87655"/>
                  </a:lnTo>
                  <a:lnTo>
                    <a:pt x="22415" y="87655"/>
                  </a:lnTo>
                  <a:lnTo>
                    <a:pt x="19189" y="90881"/>
                  </a:lnTo>
                  <a:lnTo>
                    <a:pt x="19189" y="94856"/>
                  </a:lnTo>
                  <a:lnTo>
                    <a:pt x="19189" y="98831"/>
                  </a:lnTo>
                  <a:lnTo>
                    <a:pt x="22415" y="102057"/>
                  </a:lnTo>
                  <a:lnTo>
                    <a:pt x="30365" y="102057"/>
                  </a:lnTo>
                  <a:lnTo>
                    <a:pt x="33591" y="98831"/>
                  </a:lnTo>
                  <a:lnTo>
                    <a:pt x="33591" y="90881"/>
                  </a:lnTo>
                  <a:close/>
                </a:path>
                <a:path w="46990" h="233680">
                  <a:moveTo>
                    <a:pt x="46405" y="222389"/>
                  </a:moveTo>
                  <a:lnTo>
                    <a:pt x="43180" y="219163"/>
                  </a:lnTo>
                  <a:lnTo>
                    <a:pt x="35229" y="219163"/>
                  </a:lnTo>
                  <a:lnTo>
                    <a:pt x="32016" y="222389"/>
                  </a:lnTo>
                  <a:lnTo>
                    <a:pt x="32016" y="226364"/>
                  </a:lnTo>
                  <a:lnTo>
                    <a:pt x="32016" y="230339"/>
                  </a:lnTo>
                  <a:lnTo>
                    <a:pt x="35229" y="233565"/>
                  </a:lnTo>
                  <a:lnTo>
                    <a:pt x="43180" y="233565"/>
                  </a:lnTo>
                  <a:lnTo>
                    <a:pt x="46405" y="230339"/>
                  </a:lnTo>
                  <a:lnTo>
                    <a:pt x="46405" y="222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3" name="object 313"/>
          <p:cNvSpPr txBox="1"/>
          <p:nvPr/>
        </p:nvSpPr>
        <p:spPr>
          <a:xfrm>
            <a:off x="12097239" y="1523217"/>
            <a:ext cx="516255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90" marR="98425" indent="-55880">
              <a:lnSpc>
                <a:spcPct val="114399"/>
              </a:lnSpc>
              <a:spcBef>
                <a:spcPts val="100"/>
              </a:spcBef>
            </a:pPr>
            <a:r>
              <a:rPr sz="250" spc="-35" dirty="0">
                <a:latin typeface="Trebuchet MS"/>
                <a:cs typeface="Trebuchet MS"/>
              </a:rPr>
              <a:t>1.</a:t>
            </a:r>
            <a:r>
              <a:rPr sz="250" spc="45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Data</a:t>
            </a:r>
            <a:r>
              <a:rPr sz="250" spc="5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Collection</a:t>
            </a:r>
            <a:r>
              <a:rPr sz="250" spc="50" dirty="0">
                <a:latin typeface="Trebuchet MS"/>
                <a:cs typeface="Trebuchet MS"/>
              </a:rPr>
              <a:t> </a:t>
            </a:r>
            <a:r>
              <a:rPr sz="250" spc="-50" dirty="0">
                <a:latin typeface="Trebuchet MS"/>
                <a:cs typeface="Trebuchet MS"/>
              </a:rPr>
              <a:t>&amp;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Preparation</a:t>
            </a:r>
            <a:endParaRPr sz="250">
              <a:latin typeface="Trebuchet MS"/>
              <a:cs typeface="Trebuchet MS"/>
            </a:endParaRPr>
          </a:p>
          <a:p>
            <a:pPr marL="84455" marR="24130" algn="ctr">
              <a:lnSpc>
                <a:spcPct val="114700"/>
              </a:lnSpc>
            </a:pPr>
            <a:r>
              <a:rPr sz="250" dirty="0">
                <a:latin typeface="Trebuchet MS"/>
                <a:cs typeface="Trebuchet MS"/>
              </a:rPr>
              <a:t>Collect</a:t>
            </a:r>
            <a:r>
              <a:rPr sz="250" spc="4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and</a:t>
            </a:r>
            <a:r>
              <a:rPr sz="250" spc="45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label</a:t>
            </a:r>
            <a:r>
              <a:rPr sz="250" spc="4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images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of</a:t>
            </a:r>
            <a:r>
              <a:rPr sz="250" spc="15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different</a:t>
            </a:r>
            <a:r>
              <a:rPr sz="250" spc="15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rice</a:t>
            </a:r>
            <a:r>
              <a:rPr sz="250" spc="1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types.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Preprocess</a:t>
            </a:r>
            <a:r>
              <a:rPr sz="250" spc="135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images</a:t>
            </a:r>
            <a:r>
              <a:rPr sz="250" spc="135" dirty="0">
                <a:latin typeface="Trebuchet MS"/>
                <a:cs typeface="Trebuchet MS"/>
              </a:rPr>
              <a:t> </a:t>
            </a:r>
            <a:r>
              <a:rPr sz="250" spc="-25" dirty="0">
                <a:latin typeface="Trebuchet MS"/>
                <a:cs typeface="Trebuchet MS"/>
              </a:rPr>
              <a:t>by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resizing,</a:t>
            </a:r>
            <a:r>
              <a:rPr sz="250" spc="75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normalizing,</a:t>
            </a:r>
            <a:r>
              <a:rPr sz="250" spc="75" dirty="0">
                <a:latin typeface="Trebuchet MS"/>
                <a:cs typeface="Trebuchet MS"/>
              </a:rPr>
              <a:t> </a:t>
            </a:r>
            <a:r>
              <a:rPr sz="250" spc="-25" dirty="0">
                <a:latin typeface="Trebuchet MS"/>
                <a:cs typeface="Trebuchet MS"/>
              </a:rPr>
              <a:t>and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spc="10" dirty="0">
                <a:latin typeface="Trebuchet MS"/>
                <a:cs typeface="Trebuchet MS"/>
              </a:rPr>
              <a:t>augmenting</a:t>
            </a:r>
            <a:r>
              <a:rPr sz="250" spc="4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them.</a:t>
            </a:r>
            <a:endParaRPr sz="250">
              <a:latin typeface="Trebuchet MS"/>
              <a:cs typeface="Trebuchet MS"/>
            </a:endParaRPr>
          </a:p>
          <a:p>
            <a:pPr marL="102235" marR="41275" algn="ctr">
              <a:lnSpc>
                <a:spcPct val="114399"/>
              </a:lnSpc>
              <a:spcBef>
                <a:spcPts val="5"/>
              </a:spcBef>
            </a:pPr>
            <a:r>
              <a:rPr sz="250" dirty="0">
                <a:latin typeface="Trebuchet MS"/>
                <a:cs typeface="Trebuchet MS"/>
              </a:rPr>
              <a:t>Split</a:t>
            </a:r>
            <a:r>
              <a:rPr sz="250" spc="3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the</a:t>
            </a:r>
            <a:r>
              <a:rPr sz="250" spc="35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dataset</a:t>
            </a:r>
            <a:r>
              <a:rPr sz="250" spc="35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into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training,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validation,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25" dirty="0">
                <a:latin typeface="Trebuchet MS"/>
                <a:cs typeface="Trebuchet MS"/>
              </a:rPr>
              <a:t>and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test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sets.</a:t>
            </a:r>
            <a:endParaRPr sz="250">
              <a:latin typeface="Trebuchet MS"/>
              <a:cs typeface="Trebuchet MS"/>
            </a:endParaRPr>
          </a:p>
        </p:txBody>
      </p:sp>
      <p:grpSp>
        <p:nvGrpSpPr>
          <p:cNvPr id="314" name="object 314"/>
          <p:cNvGrpSpPr/>
          <p:nvPr/>
        </p:nvGrpSpPr>
        <p:grpSpPr>
          <a:xfrm>
            <a:off x="12353188" y="1531364"/>
            <a:ext cx="1072515" cy="909955"/>
            <a:chOff x="12353188" y="1531364"/>
            <a:chExt cx="1072515" cy="909955"/>
          </a:xfrm>
        </p:grpSpPr>
        <p:sp>
          <p:nvSpPr>
            <p:cNvPr id="315" name="object 315"/>
            <p:cNvSpPr/>
            <p:nvPr/>
          </p:nvSpPr>
          <p:spPr>
            <a:xfrm>
              <a:off x="12355093" y="2038927"/>
              <a:ext cx="4445" cy="400050"/>
            </a:xfrm>
            <a:custGeom>
              <a:avLst/>
              <a:gdLst/>
              <a:ahLst/>
              <a:cxnLst/>
              <a:rect l="l" t="t" r="r" b="b"/>
              <a:pathLst>
                <a:path w="4445" h="400050">
                  <a:moveTo>
                    <a:pt x="4082" y="399950"/>
                  </a:moveTo>
                  <a:lnTo>
                    <a:pt x="4082" y="202017"/>
                  </a:lnTo>
                  <a:lnTo>
                    <a:pt x="4082" y="200889"/>
                  </a:lnTo>
                  <a:lnTo>
                    <a:pt x="3168" y="199976"/>
                  </a:lnTo>
                  <a:lnTo>
                    <a:pt x="2041" y="199976"/>
                  </a:lnTo>
                  <a:lnTo>
                    <a:pt x="913" y="199976"/>
                  </a:lnTo>
                  <a:lnTo>
                    <a:pt x="0" y="199062"/>
                  </a:lnTo>
                  <a:lnTo>
                    <a:pt x="0" y="197934"/>
                  </a:lnTo>
                  <a:lnTo>
                    <a:pt x="0" y="0"/>
                  </a:lnTo>
                </a:path>
              </a:pathLst>
            </a:custGeom>
            <a:ln w="3599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12917519" y="1531364"/>
              <a:ext cx="508000" cy="508000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0" y="0"/>
                  </a:moveTo>
                  <a:lnTo>
                    <a:pt x="507557" y="0"/>
                  </a:lnTo>
                  <a:lnTo>
                    <a:pt x="507557" y="507557"/>
                  </a:lnTo>
                  <a:lnTo>
                    <a:pt x="0" y="507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2955270" y="1646069"/>
              <a:ext cx="40005" cy="246379"/>
            </a:xfrm>
            <a:custGeom>
              <a:avLst/>
              <a:gdLst/>
              <a:ahLst/>
              <a:cxnLst/>
              <a:rect l="l" t="t" r="r" b="b"/>
              <a:pathLst>
                <a:path w="40004" h="246380">
                  <a:moveTo>
                    <a:pt x="11036" y="103289"/>
                  </a:moveTo>
                  <a:lnTo>
                    <a:pt x="8559" y="100812"/>
                  </a:lnTo>
                  <a:lnTo>
                    <a:pt x="2463" y="100812"/>
                  </a:lnTo>
                  <a:lnTo>
                    <a:pt x="0" y="103289"/>
                  </a:lnTo>
                  <a:lnTo>
                    <a:pt x="0" y="106337"/>
                  </a:lnTo>
                  <a:lnTo>
                    <a:pt x="0" y="109385"/>
                  </a:lnTo>
                  <a:lnTo>
                    <a:pt x="2463" y="111848"/>
                  </a:lnTo>
                  <a:lnTo>
                    <a:pt x="8559" y="111848"/>
                  </a:lnTo>
                  <a:lnTo>
                    <a:pt x="11036" y="109385"/>
                  </a:lnTo>
                  <a:lnTo>
                    <a:pt x="11036" y="103289"/>
                  </a:lnTo>
                  <a:close/>
                </a:path>
                <a:path w="40004" h="246380">
                  <a:moveTo>
                    <a:pt x="14503" y="2463"/>
                  </a:moveTo>
                  <a:lnTo>
                    <a:pt x="12026" y="0"/>
                  </a:lnTo>
                  <a:lnTo>
                    <a:pt x="5930" y="0"/>
                  </a:lnTo>
                  <a:lnTo>
                    <a:pt x="3467" y="2463"/>
                  </a:lnTo>
                  <a:lnTo>
                    <a:pt x="3467" y="5511"/>
                  </a:lnTo>
                  <a:lnTo>
                    <a:pt x="3467" y="8559"/>
                  </a:lnTo>
                  <a:lnTo>
                    <a:pt x="5930" y="11036"/>
                  </a:lnTo>
                  <a:lnTo>
                    <a:pt x="12026" y="11036"/>
                  </a:lnTo>
                  <a:lnTo>
                    <a:pt x="14503" y="8559"/>
                  </a:lnTo>
                  <a:lnTo>
                    <a:pt x="14503" y="2463"/>
                  </a:lnTo>
                  <a:close/>
                </a:path>
                <a:path w="40004" h="246380">
                  <a:moveTo>
                    <a:pt x="17995" y="170497"/>
                  </a:moveTo>
                  <a:lnTo>
                    <a:pt x="15532" y="168021"/>
                  </a:lnTo>
                  <a:lnTo>
                    <a:pt x="9436" y="168021"/>
                  </a:lnTo>
                  <a:lnTo>
                    <a:pt x="6959" y="170497"/>
                  </a:lnTo>
                  <a:lnTo>
                    <a:pt x="6959" y="173545"/>
                  </a:lnTo>
                  <a:lnTo>
                    <a:pt x="6959" y="176593"/>
                  </a:lnTo>
                  <a:lnTo>
                    <a:pt x="9436" y="179057"/>
                  </a:lnTo>
                  <a:lnTo>
                    <a:pt x="15532" y="179057"/>
                  </a:lnTo>
                  <a:lnTo>
                    <a:pt x="17995" y="176593"/>
                  </a:lnTo>
                  <a:lnTo>
                    <a:pt x="17995" y="170497"/>
                  </a:lnTo>
                  <a:close/>
                </a:path>
                <a:path w="40004" h="246380">
                  <a:moveTo>
                    <a:pt x="39624" y="237705"/>
                  </a:moveTo>
                  <a:lnTo>
                    <a:pt x="37160" y="235242"/>
                  </a:lnTo>
                  <a:lnTo>
                    <a:pt x="31064" y="235242"/>
                  </a:lnTo>
                  <a:lnTo>
                    <a:pt x="28587" y="237705"/>
                  </a:lnTo>
                  <a:lnTo>
                    <a:pt x="28587" y="240753"/>
                  </a:lnTo>
                  <a:lnTo>
                    <a:pt x="28587" y="243801"/>
                  </a:lnTo>
                  <a:lnTo>
                    <a:pt x="31064" y="246278"/>
                  </a:lnTo>
                  <a:lnTo>
                    <a:pt x="37160" y="246278"/>
                  </a:lnTo>
                  <a:lnTo>
                    <a:pt x="39624" y="243801"/>
                  </a:lnTo>
                  <a:lnTo>
                    <a:pt x="39624" y="2377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8" name="object 318"/>
          <p:cNvSpPr txBox="1"/>
          <p:nvPr/>
        </p:nvSpPr>
        <p:spPr>
          <a:xfrm>
            <a:off x="12917520" y="1531364"/>
            <a:ext cx="5080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">
              <a:latin typeface="Times New Roman"/>
              <a:cs typeface="Times New Roman"/>
            </a:endParaRPr>
          </a:p>
          <a:p>
            <a:pPr marL="61594" marR="13335" indent="15240">
              <a:lnSpc>
                <a:spcPct val="109900"/>
              </a:lnSpc>
              <a:spcBef>
                <a:spcPts val="5"/>
              </a:spcBef>
            </a:pPr>
            <a:r>
              <a:rPr sz="200" dirty="0">
                <a:latin typeface="Trebuchet MS"/>
                <a:cs typeface="Trebuchet MS"/>
              </a:rPr>
              <a:t>2.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Model</a:t>
            </a:r>
            <a:r>
              <a:rPr sz="200" spc="2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Selection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&amp;</a:t>
            </a:r>
            <a:r>
              <a:rPr sz="200" spc="2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Training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Select</a:t>
            </a:r>
            <a:r>
              <a:rPr sz="200" spc="2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</a:t>
            </a:r>
            <a:r>
              <a:rPr sz="200" spc="2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pre-trained</a:t>
            </a:r>
            <a:r>
              <a:rPr sz="200" spc="2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deep</a:t>
            </a:r>
            <a:r>
              <a:rPr sz="200" spc="2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learning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model</a:t>
            </a:r>
            <a:r>
              <a:rPr sz="200" spc="2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(ResNet,</a:t>
            </a:r>
            <a:r>
              <a:rPr sz="200" spc="2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VGG,</a:t>
            </a:r>
            <a:r>
              <a:rPr sz="200" spc="2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MobileNet,</a:t>
            </a:r>
            <a:r>
              <a:rPr sz="200" spc="25" dirty="0">
                <a:latin typeface="Trebuchet MS"/>
                <a:cs typeface="Trebuchet MS"/>
              </a:rPr>
              <a:t> </a:t>
            </a:r>
            <a:r>
              <a:rPr sz="200" spc="-25" dirty="0">
                <a:latin typeface="Trebuchet MS"/>
                <a:cs typeface="Trebuchet MS"/>
              </a:rPr>
              <a:t>or</a:t>
            </a:r>
            <a:endParaRPr sz="200">
              <a:latin typeface="Trebuchet MS"/>
              <a:cs typeface="Trebuchet MS"/>
            </a:endParaRPr>
          </a:p>
          <a:p>
            <a:pPr marL="47625" algn="ctr">
              <a:lnSpc>
                <a:spcPct val="100000"/>
              </a:lnSpc>
              <a:spcBef>
                <a:spcPts val="20"/>
              </a:spcBef>
            </a:pPr>
            <a:r>
              <a:rPr sz="200" spc="-10" dirty="0">
                <a:latin typeface="Trebuchet MS"/>
                <a:cs typeface="Trebuchet MS"/>
              </a:rPr>
              <a:t>EfficientNet).</a:t>
            </a:r>
            <a:endParaRPr sz="200">
              <a:latin typeface="Trebuchet MS"/>
              <a:cs typeface="Trebuchet MS"/>
            </a:endParaRPr>
          </a:p>
          <a:p>
            <a:pPr marL="64135" marR="15875" algn="ctr">
              <a:lnSpc>
                <a:spcPct val="110000"/>
              </a:lnSpc>
              <a:spcBef>
                <a:spcPts val="5"/>
              </a:spcBef>
            </a:pPr>
            <a:r>
              <a:rPr sz="200" dirty="0">
                <a:latin typeface="Trebuchet MS"/>
                <a:cs typeface="Trebuchet MS"/>
              </a:rPr>
              <a:t>Apply</a:t>
            </a:r>
            <a:r>
              <a:rPr sz="200" spc="3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transfer</a:t>
            </a:r>
            <a:r>
              <a:rPr sz="200" spc="3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learning</a:t>
            </a:r>
            <a:r>
              <a:rPr sz="200" spc="3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to</a:t>
            </a:r>
            <a:r>
              <a:rPr sz="200" spc="3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fine-</a:t>
            </a:r>
            <a:r>
              <a:rPr sz="200" spc="-20" dirty="0">
                <a:latin typeface="Trebuchet MS"/>
                <a:cs typeface="Trebuchet MS"/>
              </a:rPr>
              <a:t>tune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the model for</a:t>
            </a:r>
            <a:r>
              <a:rPr sz="200" spc="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rice </a:t>
            </a:r>
            <a:r>
              <a:rPr sz="200" spc="-10" dirty="0">
                <a:latin typeface="Trebuchet MS"/>
                <a:cs typeface="Trebuchet MS"/>
              </a:rPr>
              <a:t>classification.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Train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the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model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using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TensorFlow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or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PyTorch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with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GPU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acceleration.</a:t>
            </a:r>
            <a:endParaRPr sz="200">
              <a:latin typeface="Trebuchet MS"/>
              <a:cs typeface="Trebuchet MS"/>
            </a:endParaRPr>
          </a:p>
          <a:p>
            <a:pPr marL="73660" marR="18415" indent="-7620" algn="ctr">
              <a:lnSpc>
                <a:spcPct val="109500"/>
              </a:lnSpc>
              <a:spcBef>
                <a:spcPts val="5"/>
              </a:spcBef>
            </a:pPr>
            <a:r>
              <a:rPr sz="200" dirty="0">
                <a:latin typeface="Trebuchet MS"/>
                <a:cs typeface="Trebuchet MS"/>
              </a:rPr>
              <a:t>Optimize</a:t>
            </a:r>
            <a:r>
              <a:rPr sz="200" spc="6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hyperparameters</a:t>
            </a:r>
            <a:r>
              <a:rPr sz="200" spc="60" dirty="0">
                <a:latin typeface="Trebuchet MS"/>
                <a:cs typeface="Trebuchet MS"/>
              </a:rPr>
              <a:t> </a:t>
            </a:r>
            <a:r>
              <a:rPr sz="200" spc="-25" dirty="0">
                <a:latin typeface="Trebuchet MS"/>
                <a:cs typeface="Trebuchet MS"/>
              </a:rPr>
              <a:t>for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better</a:t>
            </a:r>
            <a:r>
              <a:rPr sz="200" spc="2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accuracy</a:t>
            </a:r>
            <a:r>
              <a:rPr sz="200" spc="2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and</a:t>
            </a:r>
            <a:r>
              <a:rPr sz="200" spc="2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performance.</a:t>
            </a:r>
            <a:endParaRPr sz="200">
              <a:latin typeface="Trebuchet MS"/>
              <a:cs typeface="Trebuchet MS"/>
            </a:endParaRPr>
          </a:p>
        </p:txBody>
      </p:sp>
      <p:grpSp>
        <p:nvGrpSpPr>
          <p:cNvPr id="319" name="object 319"/>
          <p:cNvGrpSpPr/>
          <p:nvPr/>
        </p:nvGrpSpPr>
        <p:grpSpPr>
          <a:xfrm>
            <a:off x="12105391" y="1779167"/>
            <a:ext cx="814069" cy="1167765"/>
            <a:chOff x="12105391" y="1779167"/>
            <a:chExt cx="814069" cy="1167765"/>
          </a:xfrm>
        </p:grpSpPr>
        <p:sp>
          <p:nvSpPr>
            <p:cNvPr id="320" name="object 320"/>
            <p:cNvSpPr/>
            <p:nvPr/>
          </p:nvSpPr>
          <p:spPr>
            <a:xfrm>
              <a:off x="12612948" y="1781072"/>
              <a:ext cx="304800" cy="4445"/>
            </a:xfrm>
            <a:custGeom>
              <a:avLst/>
              <a:gdLst/>
              <a:ahLst/>
              <a:cxnLst/>
              <a:rect l="l" t="t" r="r" b="b"/>
              <a:pathLst>
                <a:path w="304800" h="4444">
                  <a:moveTo>
                    <a:pt x="304571" y="4070"/>
                  </a:moveTo>
                  <a:lnTo>
                    <a:pt x="0" y="0"/>
                  </a:lnTo>
                </a:path>
              </a:pathLst>
            </a:custGeom>
            <a:ln w="3599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2105391" y="2438879"/>
              <a:ext cx="508000" cy="508000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0" y="0"/>
                  </a:moveTo>
                  <a:lnTo>
                    <a:pt x="507557" y="0"/>
                  </a:lnTo>
                  <a:lnTo>
                    <a:pt x="507557" y="507557"/>
                  </a:lnTo>
                  <a:lnTo>
                    <a:pt x="0" y="507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12159259" y="2592423"/>
              <a:ext cx="36830" cy="202565"/>
            </a:xfrm>
            <a:custGeom>
              <a:avLst/>
              <a:gdLst/>
              <a:ahLst/>
              <a:cxnLst/>
              <a:rect l="l" t="t" r="r" b="b"/>
              <a:pathLst>
                <a:path w="36829" h="202564">
                  <a:moveTo>
                    <a:pt x="12471" y="116763"/>
                  </a:moveTo>
                  <a:lnTo>
                    <a:pt x="9677" y="113969"/>
                  </a:lnTo>
                  <a:lnTo>
                    <a:pt x="2794" y="113969"/>
                  </a:lnTo>
                  <a:lnTo>
                    <a:pt x="0" y="116763"/>
                  </a:lnTo>
                  <a:lnTo>
                    <a:pt x="0" y="120205"/>
                  </a:lnTo>
                  <a:lnTo>
                    <a:pt x="0" y="123647"/>
                  </a:lnTo>
                  <a:lnTo>
                    <a:pt x="2794" y="126441"/>
                  </a:lnTo>
                  <a:lnTo>
                    <a:pt x="9677" y="126441"/>
                  </a:lnTo>
                  <a:lnTo>
                    <a:pt x="12471" y="123647"/>
                  </a:lnTo>
                  <a:lnTo>
                    <a:pt x="12471" y="116763"/>
                  </a:lnTo>
                  <a:close/>
                </a:path>
                <a:path w="36829" h="202564">
                  <a:moveTo>
                    <a:pt x="25133" y="192735"/>
                  </a:moveTo>
                  <a:lnTo>
                    <a:pt x="22339" y="189941"/>
                  </a:lnTo>
                  <a:lnTo>
                    <a:pt x="15443" y="189941"/>
                  </a:lnTo>
                  <a:lnTo>
                    <a:pt x="12649" y="192735"/>
                  </a:lnTo>
                  <a:lnTo>
                    <a:pt x="12649" y="196189"/>
                  </a:lnTo>
                  <a:lnTo>
                    <a:pt x="12649" y="199631"/>
                  </a:lnTo>
                  <a:lnTo>
                    <a:pt x="15443" y="202425"/>
                  </a:lnTo>
                  <a:lnTo>
                    <a:pt x="22339" y="202425"/>
                  </a:lnTo>
                  <a:lnTo>
                    <a:pt x="25133" y="199631"/>
                  </a:lnTo>
                  <a:lnTo>
                    <a:pt x="25133" y="192735"/>
                  </a:lnTo>
                  <a:close/>
                </a:path>
                <a:path w="36829" h="202564">
                  <a:moveTo>
                    <a:pt x="36423" y="2794"/>
                  </a:moveTo>
                  <a:lnTo>
                    <a:pt x="33629" y="0"/>
                  </a:lnTo>
                  <a:lnTo>
                    <a:pt x="26733" y="0"/>
                  </a:lnTo>
                  <a:lnTo>
                    <a:pt x="23939" y="2794"/>
                  </a:lnTo>
                  <a:lnTo>
                    <a:pt x="23939" y="6235"/>
                  </a:lnTo>
                  <a:lnTo>
                    <a:pt x="23939" y="9690"/>
                  </a:lnTo>
                  <a:lnTo>
                    <a:pt x="26733" y="12484"/>
                  </a:lnTo>
                  <a:lnTo>
                    <a:pt x="33629" y="12484"/>
                  </a:lnTo>
                  <a:lnTo>
                    <a:pt x="36423" y="9690"/>
                  </a:lnTo>
                  <a:lnTo>
                    <a:pt x="36423" y="27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3" name="object 323"/>
          <p:cNvSpPr txBox="1"/>
          <p:nvPr/>
        </p:nvSpPr>
        <p:spPr>
          <a:xfrm>
            <a:off x="12105391" y="2438879"/>
            <a:ext cx="508000" cy="50800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0"/>
              </a:spcBef>
            </a:pPr>
            <a:endParaRPr sz="250">
              <a:latin typeface="Times New Roman"/>
              <a:cs typeface="Times New Roman"/>
            </a:endParaRPr>
          </a:p>
          <a:p>
            <a:pPr marL="175895" marR="81280" indent="-78740">
              <a:lnSpc>
                <a:spcPct val="100000"/>
              </a:lnSpc>
            </a:pPr>
            <a:r>
              <a:rPr sz="250" spc="-20" dirty="0">
                <a:latin typeface="Trebuchet MS"/>
                <a:cs typeface="Trebuchet MS"/>
              </a:rPr>
              <a:t>3.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Model</a:t>
            </a:r>
            <a:r>
              <a:rPr sz="250" spc="1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Deployment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50" dirty="0">
                <a:latin typeface="Trebuchet MS"/>
                <a:cs typeface="Trebuchet MS"/>
              </a:rPr>
              <a:t>&amp;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Integration</a:t>
            </a:r>
            <a:endParaRPr sz="250">
              <a:latin typeface="Trebuchet MS"/>
              <a:cs typeface="Trebuchet MS"/>
            </a:endParaRPr>
          </a:p>
          <a:p>
            <a:pPr marL="66040" marR="12700" algn="ctr">
              <a:lnSpc>
                <a:spcPts val="300"/>
              </a:lnSpc>
              <a:spcBef>
                <a:spcPts val="10"/>
              </a:spcBef>
            </a:pPr>
            <a:r>
              <a:rPr sz="250" spc="-10" dirty="0">
                <a:latin typeface="Trebuchet MS"/>
                <a:cs typeface="Trebuchet MS"/>
              </a:rPr>
              <a:t>Convert</a:t>
            </a:r>
            <a:r>
              <a:rPr sz="250" spc="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the</a:t>
            </a:r>
            <a:r>
              <a:rPr sz="250" spc="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model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into</a:t>
            </a:r>
            <a:r>
              <a:rPr sz="250" spc="5" dirty="0">
                <a:latin typeface="Trebuchet MS"/>
                <a:cs typeface="Trebuchet MS"/>
              </a:rPr>
              <a:t> </a:t>
            </a:r>
            <a:r>
              <a:rPr sz="250" spc="-50" dirty="0">
                <a:latin typeface="Trebuchet MS"/>
                <a:cs typeface="Trebuchet MS"/>
              </a:rPr>
              <a:t>a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deployable</a:t>
            </a:r>
            <a:r>
              <a:rPr sz="250" spc="25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format</a:t>
            </a:r>
            <a:r>
              <a:rPr sz="250" spc="3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(TensorFlow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spc="-25" dirty="0">
                <a:latin typeface="Trebuchet MS"/>
                <a:cs typeface="Trebuchet MS"/>
              </a:rPr>
              <a:t>Lite,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ONNX,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or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SavedModel).</a:t>
            </a:r>
            <a:endParaRPr sz="250">
              <a:latin typeface="Trebuchet MS"/>
              <a:cs typeface="Trebuchet MS"/>
            </a:endParaRPr>
          </a:p>
          <a:p>
            <a:pPr marL="45085" algn="ctr">
              <a:lnSpc>
                <a:spcPts val="285"/>
              </a:lnSpc>
            </a:pPr>
            <a:r>
              <a:rPr sz="250" dirty="0">
                <a:latin typeface="Trebuchet MS"/>
                <a:cs typeface="Trebuchet MS"/>
              </a:rPr>
              <a:t>Deploy</a:t>
            </a:r>
            <a:r>
              <a:rPr sz="250" spc="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the</a:t>
            </a:r>
            <a:r>
              <a:rPr sz="250" spc="5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trained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model</a:t>
            </a:r>
            <a:r>
              <a:rPr sz="250" spc="5" dirty="0">
                <a:latin typeface="Trebuchet MS"/>
                <a:cs typeface="Trebuchet MS"/>
              </a:rPr>
              <a:t> </a:t>
            </a:r>
            <a:r>
              <a:rPr sz="250" spc="-25" dirty="0">
                <a:latin typeface="Trebuchet MS"/>
                <a:cs typeface="Trebuchet MS"/>
              </a:rPr>
              <a:t>as</a:t>
            </a:r>
            <a:endParaRPr sz="250">
              <a:latin typeface="Trebuchet MS"/>
              <a:cs typeface="Trebuchet MS"/>
            </a:endParaRPr>
          </a:p>
          <a:p>
            <a:pPr marL="67945" marR="6350" algn="ctr">
              <a:lnSpc>
                <a:spcPct val="99700"/>
              </a:lnSpc>
            </a:pPr>
            <a:r>
              <a:rPr sz="250" spc="-10" dirty="0">
                <a:latin typeface="Trebuchet MS"/>
                <a:cs typeface="Trebuchet MS"/>
              </a:rPr>
              <a:t>an</a:t>
            </a:r>
            <a:r>
              <a:rPr sz="250" spc="-5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API using</a:t>
            </a:r>
            <a:r>
              <a:rPr sz="250" spc="-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Flask</a:t>
            </a:r>
            <a:r>
              <a:rPr sz="25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or</a:t>
            </a:r>
            <a:r>
              <a:rPr sz="250" spc="-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FastAPI.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Host</a:t>
            </a:r>
            <a:r>
              <a:rPr sz="250" spc="-1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the model </a:t>
            </a:r>
            <a:r>
              <a:rPr sz="250" dirty="0">
                <a:latin typeface="Trebuchet MS"/>
                <a:cs typeface="Trebuchet MS"/>
              </a:rPr>
              <a:t>on</a:t>
            </a:r>
            <a:r>
              <a:rPr sz="250" spc="-10" dirty="0">
                <a:latin typeface="Trebuchet MS"/>
                <a:cs typeface="Trebuchet MS"/>
              </a:rPr>
              <a:t> a cloud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server</a:t>
            </a:r>
            <a:r>
              <a:rPr sz="250" spc="20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for</a:t>
            </a:r>
            <a:r>
              <a:rPr sz="250" spc="20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real-time</a:t>
            </a:r>
            <a:r>
              <a:rPr sz="250" spc="2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predictions.</a:t>
            </a:r>
            <a:endParaRPr sz="250">
              <a:latin typeface="Trebuchet MS"/>
              <a:cs typeface="Trebuchet MS"/>
            </a:endParaRPr>
          </a:p>
        </p:txBody>
      </p:sp>
      <p:grpSp>
        <p:nvGrpSpPr>
          <p:cNvPr id="324" name="object 324"/>
          <p:cNvGrpSpPr/>
          <p:nvPr/>
        </p:nvGrpSpPr>
        <p:grpSpPr>
          <a:xfrm>
            <a:off x="12611044" y="2438879"/>
            <a:ext cx="814069" cy="508000"/>
            <a:chOff x="12611044" y="2438879"/>
            <a:chExt cx="814069" cy="508000"/>
          </a:xfrm>
        </p:grpSpPr>
        <p:sp>
          <p:nvSpPr>
            <p:cNvPr id="325" name="object 325"/>
            <p:cNvSpPr/>
            <p:nvPr/>
          </p:nvSpPr>
          <p:spPr>
            <a:xfrm>
              <a:off x="12612949" y="2692652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304566" y="0"/>
                  </a:moveTo>
                  <a:lnTo>
                    <a:pt x="152288" y="0"/>
                  </a:lnTo>
                  <a:lnTo>
                    <a:pt x="0" y="5"/>
                  </a:lnTo>
                </a:path>
              </a:pathLst>
            </a:custGeom>
            <a:ln w="3599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12917520" y="2438879"/>
              <a:ext cx="508000" cy="508000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0" y="0"/>
                  </a:moveTo>
                  <a:lnTo>
                    <a:pt x="507557" y="0"/>
                  </a:lnTo>
                  <a:lnTo>
                    <a:pt x="507557" y="507557"/>
                  </a:lnTo>
                  <a:lnTo>
                    <a:pt x="0" y="507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12957531" y="2550335"/>
              <a:ext cx="43815" cy="255904"/>
            </a:xfrm>
            <a:custGeom>
              <a:avLst/>
              <a:gdLst/>
              <a:ahLst/>
              <a:cxnLst/>
              <a:rect l="l" t="t" r="r" b="b"/>
              <a:pathLst>
                <a:path w="43815" h="255905">
                  <a:moveTo>
                    <a:pt x="10083" y="155676"/>
                  </a:moveTo>
                  <a:lnTo>
                    <a:pt x="7823" y="153416"/>
                  </a:lnTo>
                  <a:lnTo>
                    <a:pt x="2260" y="153416"/>
                  </a:lnTo>
                  <a:lnTo>
                    <a:pt x="0" y="155676"/>
                  </a:lnTo>
                  <a:lnTo>
                    <a:pt x="0" y="158457"/>
                  </a:lnTo>
                  <a:lnTo>
                    <a:pt x="0" y="161239"/>
                  </a:lnTo>
                  <a:lnTo>
                    <a:pt x="2260" y="163499"/>
                  </a:lnTo>
                  <a:lnTo>
                    <a:pt x="7823" y="163499"/>
                  </a:lnTo>
                  <a:lnTo>
                    <a:pt x="10083" y="161239"/>
                  </a:lnTo>
                  <a:lnTo>
                    <a:pt x="10083" y="155676"/>
                  </a:lnTo>
                  <a:close/>
                </a:path>
                <a:path w="43815" h="255905">
                  <a:moveTo>
                    <a:pt x="20447" y="2247"/>
                  </a:moveTo>
                  <a:lnTo>
                    <a:pt x="18199" y="0"/>
                  </a:lnTo>
                  <a:lnTo>
                    <a:pt x="12636" y="0"/>
                  </a:lnTo>
                  <a:lnTo>
                    <a:pt x="10375" y="2247"/>
                  </a:lnTo>
                  <a:lnTo>
                    <a:pt x="10375" y="5041"/>
                  </a:lnTo>
                  <a:lnTo>
                    <a:pt x="10375" y="7823"/>
                  </a:lnTo>
                  <a:lnTo>
                    <a:pt x="12636" y="10071"/>
                  </a:lnTo>
                  <a:lnTo>
                    <a:pt x="18199" y="10071"/>
                  </a:lnTo>
                  <a:lnTo>
                    <a:pt x="20447" y="7823"/>
                  </a:lnTo>
                  <a:lnTo>
                    <a:pt x="20447" y="2247"/>
                  </a:lnTo>
                  <a:close/>
                </a:path>
                <a:path w="43815" h="255905">
                  <a:moveTo>
                    <a:pt x="36626" y="247726"/>
                  </a:moveTo>
                  <a:lnTo>
                    <a:pt x="34378" y="245465"/>
                  </a:lnTo>
                  <a:lnTo>
                    <a:pt x="28803" y="245465"/>
                  </a:lnTo>
                  <a:lnTo>
                    <a:pt x="26555" y="247726"/>
                  </a:lnTo>
                  <a:lnTo>
                    <a:pt x="26555" y="250507"/>
                  </a:lnTo>
                  <a:lnTo>
                    <a:pt x="26555" y="253288"/>
                  </a:lnTo>
                  <a:lnTo>
                    <a:pt x="28803" y="255549"/>
                  </a:lnTo>
                  <a:lnTo>
                    <a:pt x="34378" y="255549"/>
                  </a:lnTo>
                  <a:lnTo>
                    <a:pt x="36626" y="253288"/>
                  </a:lnTo>
                  <a:lnTo>
                    <a:pt x="36626" y="247726"/>
                  </a:lnTo>
                  <a:close/>
                </a:path>
                <a:path w="43815" h="255905">
                  <a:moveTo>
                    <a:pt x="43472" y="63627"/>
                  </a:moveTo>
                  <a:lnTo>
                    <a:pt x="41224" y="61366"/>
                  </a:lnTo>
                  <a:lnTo>
                    <a:pt x="35648" y="61366"/>
                  </a:lnTo>
                  <a:lnTo>
                    <a:pt x="33401" y="63627"/>
                  </a:lnTo>
                  <a:lnTo>
                    <a:pt x="33401" y="66408"/>
                  </a:lnTo>
                  <a:lnTo>
                    <a:pt x="33401" y="69189"/>
                  </a:lnTo>
                  <a:lnTo>
                    <a:pt x="35648" y="71437"/>
                  </a:lnTo>
                  <a:lnTo>
                    <a:pt x="41224" y="71437"/>
                  </a:lnTo>
                  <a:lnTo>
                    <a:pt x="43472" y="69189"/>
                  </a:lnTo>
                  <a:lnTo>
                    <a:pt x="43472" y="63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8" name="object 328"/>
          <p:cNvSpPr txBox="1"/>
          <p:nvPr/>
        </p:nvSpPr>
        <p:spPr>
          <a:xfrm>
            <a:off x="12917520" y="2438879"/>
            <a:ext cx="508000" cy="5080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00">
              <a:latin typeface="Times New Roman"/>
              <a:cs typeface="Times New Roman"/>
            </a:endParaRPr>
          </a:p>
          <a:p>
            <a:pPr marL="175895" marR="68580" indent="-99695">
              <a:lnSpc>
                <a:spcPct val="100000"/>
              </a:lnSpc>
              <a:spcBef>
                <a:spcPts val="5"/>
              </a:spcBef>
            </a:pPr>
            <a:r>
              <a:rPr sz="200" spc="-10" dirty="0">
                <a:latin typeface="Trebuchet MS"/>
                <a:cs typeface="Trebuchet MS"/>
              </a:rPr>
              <a:t>4.</a:t>
            </a:r>
            <a:r>
              <a:rPr sz="200" spc="-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User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Interaction</a:t>
            </a:r>
            <a:r>
              <a:rPr sz="200" spc="5" dirty="0">
                <a:latin typeface="Trebuchet MS"/>
                <a:cs typeface="Trebuchet MS"/>
              </a:rPr>
              <a:t> </a:t>
            </a:r>
            <a:r>
              <a:rPr sz="200" spc="-20" dirty="0">
                <a:latin typeface="Trebuchet MS"/>
                <a:cs typeface="Trebuchet MS"/>
              </a:rPr>
              <a:t>&amp;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Application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Development</a:t>
            </a:r>
            <a:endParaRPr sz="200">
              <a:latin typeface="Trebuchet MS"/>
              <a:cs typeface="Trebuchet MS"/>
            </a:endParaRPr>
          </a:p>
          <a:p>
            <a:pPr marL="74930" marR="29845" algn="ctr">
              <a:lnSpc>
                <a:spcPct val="100000"/>
              </a:lnSpc>
            </a:pPr>
            <a:r>
              <a:rPr sz="200" spc="-10" dirty="0">
                <a:latin typeface="Trebuchet MS"/>
                <a:cs typeface="Trebuchet MS"/>
              </a:rPr>
              <a:t>Develop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Website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to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allow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users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spc="-25" dirty="0">
                <a:latin typeface="Trebuchet MS"/>
                <a:cs typeface="Trebuchet MS"/>
              </a:rPr>
              <a:t>to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upload</a:t>
            </a:r>
            <a:r>
              <a:rPr sz="200" spc="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images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for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classification.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Build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Mobile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App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spc="-20" dirty="0">
                <a:latin typeface="Trebuchet MS"/>
                <a:cs typeface="Trebuchet MS"/>
              </a:rPr>
              <a:t>with</a:t>
            </a:r>
            <a:r>
              <a:rPr sz="200" spc="2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camera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functionality</a:t>
            </a:r>
            <a:r>
              <a:rPr sz="200" spc="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for</a:t>
            </a:r>
            <a:r>
              <a:rPr sz="200" spc="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instant</a:t>
            </a:r>
            <a:r>
              <a:rPr sz="200" spc="5" dirty="0">
                <a:latin typeface="Trebuchet MS"/>
                <a:cs typeface="Trebuchet MS"/>
              </a:rPr>
              <a:t> </a:t>
            </a:r>
            <a:r>
              <a:rPr sz="200" spc="-20" dirty="0">
                <a:latin typeface="Trebuchet MS"/>
                <a:cs typeface="Trebuchet MS"/>
              </a:rPr>
              <a:t>rice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classification.</a:t>
            </a:r>
            <a:endParaRPr sz="200">
              <a:latin typeface="Trebuchet MS"/>
              <a:cs typeface="Trebuchet MS"/>
            </a:endParaRPr>
          </a:p>
          <a:p>
            <a:pPr marL="64135" marR="19685" algn="ctr">
              <a:lnSpc>
                <a:spcPct val="100000"/>
              </a:lnSpc>
              <a:spcBef>
                <a:spcPts val="10"/>
              </a:spcBef>
            </a:pPr>
            <a:r>
              <a:rPr sz="200" spc="-10" dirty="0">
                <a:latin typeface="Trebuchet MS"/>
                <a:cs typeface="Trebuchet MS"/>
              </a:rPr>
              <a:t>Create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Chatbot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that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accepts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images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and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provides</a:t>
            </a:r>
            <a:r>
              <a:rPr sz="200" spc="2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rice</a:t>
            </a:r>
            <a:r>
              <a:rPr sz="200" spc="2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classification</a:t>
            </a:r>
            <a:r>
              <a:rPr sz="200" spc="20" dirty="0">
                <a:latin typeface="Trebuchet MS"/>
                <a:cs typeface="Trebuchet MS"/>
              </a:rPr>
              <a:t> </a:t>
            </a:r>
            <a:r>
              <a:rPr sz="200" spc="-20" dirty="0">
                <a:latin typeface="Trebuchet MS"/>
                <a:cs typeface="Trebuchet MS"/>
              </a:rPr>
              <a:t>in</a:t>
            </a:r>
            <a:r>
              <a:rPr sz="200" spc="25" dirty="0">
                <a:latin typeface="Trebuchet MS"/>
                <a:cs typeface="Trebuchet MS"/>
              </a:rPr>
              <a:t> </a:t>
            </a:r>
            <a:r>
              <a:rPr sz="200" spc="-50" dirty="0">
                <a:latin typeface="Trebuchet MS"/>
                <a:cs typeface="Trebuchet MS"/>
              </a:rPr>
              <a:t>a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conversational</a:t>
            </a:r>
            <a:r>
              <a:rPr sz="200" spc="7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format.</a:t>
            </a:r>
            <a:endParaRPr sz="200">
              <a:latin typeface="Trebuchet MS"/>
              <a:cs typeface="Trebuchet MS"/>
            </a:endParaRPr>
          </a:p>
          <a:p>
            <a:pPr marL="74295" marR="29209" algn="ctr">
              <a:lnSpc>
                <a:spcPct val="100000"/>
              </a:lnSpc>
              <a:spcBef>
                <a:spcPts val="5"/>
              </a:spcBef>
            </a:pPr>
            <a:r>
              <a:rPr sz="200" spc="-10" dirty="0">
                <a:latin typeface="Trebuchet MS"/>
                <a:cs typeface="Trebuchet MS"/>
              </a:rPr>
              <a:t>Implement</a:t>
            </a:r>
            <a:r>
              <a:rPr sz="200" spc="3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an</a:t>
            </a:r>
            <a:r>
              <a:rPr sz="200" spc="3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AI-powered</a:t>
            </a:r>
            <a:r>
              <a:rPr sz="200" spc="3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Virtual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Assistant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that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suggests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rice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cooking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methods,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nutritional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values,</a:t>
            </a:r>
            <a:r>
              <a:rPr sz="200" spc="20" dirty="0">
                <a:latin typeface="Trebuchet MS"/>
                <a:cs typeface="Trebuchet MS"/>
              </a:rPr>
              <a:t> </a:t>
            </a:r>
            <a:r>
              <a:rPr sz="200" spc="-20" dirty="0">
                <a:latin typeface="Trebuchet MS"/>
                <a:cs typeface="Trebuchet MS"/>
              </a:rPr>
              <a:t>etc.</a:t>
            </a:r>
            <a:endParaRPr sz="200">
              <a:latin typeface="Trebuchet MS"/>
              <a:cs typeface="Trebuchet MS"/>
            </a:endParaRPr>
          </a:p>
        </p:txBody>
      </p:sp>
      <p:grpSp>
        <p:nvGrpSpPr>
          <p:cNvPr id="329" name="object 329"/>
          <p:cNvGrpSpPr/>
          <p:nvPr/>
        </p:nvGrpSpPr>
        <p:grpSpPr>
          <a:xfrm>
            <a:off x="13878216" y="2012382"/>
            <a:ext cx="508000" cy="508000"/>
            <a:chOff x="13878216" y="2012382"/>
            <a:chExt cx="508000" cy="508000"/>
          </a:xfrm>
        </p:grpSpPr>
        <p:sp>
          <p:nvSpPr>
            <p:cNvPr id="330" name="object 330"/>
            <p:cNvSpPr/>
            <p:nvPr/>
          </p:nvSpPr>
          <p:spPr>
            <a:xfrm>
              <a:off x="13878216" y="2012382"/>
              <a:ext cx="508000" cy="508000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0" y="0"/>
                  </a:moveTo>
                  <a:lnTo>
                    <a:pt x="507557" y="0"/>
                  </a:lnTo>
                  <a:lnTo>
                    <a:pt x="507557" y="507557"/>
                  </a:lnTo>
                  <a:lnTo>
                    <a:pt x="0" y="507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13916876" y="2127933"/>
              <a:ext cx="39370" cy="240665"/>
            </a:xfrm>
            <a:custGeom>
              <a:avLst/>
              <a:gdLst/>
              <a:ahLst/>
              <a:cxnLst/>
              <a:rect l="l" t="t" r="r" b="b"/>
              <a:pathLst>
                <a:path w="39369" h="240664">
                  <a:moveTo>
                    <a:pt x="12484" y="2794"/>
                  </a:moveTo>
                  <a:lnTo>
                    <a:pt x="9690" y="0"/>
                  </a:lnTo>
                  <a:lnTo>
                    <a:pt x="2794" y="0"/>
                  </a:lnTo>
                  <a:lnTo>
                    <a:pt x="0" y="2794"/>
                  </a:lnTo>
                  <a:lnTo>
                    <a:pt x="0" y="6248"/>
                  </a:lnTo>
                  <a:lnTo>
                    <a:pt x="0" y="9690"/>
                  </a:lnTo>
                  <a:lnTo>
                    <a:pt x="2794" y="12484"/>
                  </a:lnTo>
                  <a:lnTo>
                    <a:pt x="9690" y="12484"/>
                  </a:lnTo>
                  <a:lnTo>
                    <a:pt x="12484" y="9690"/>
                  </a:lnTo>
                  <a:lnTo>
                    <a:pt x="12484" y="2794"/>
                  </a:lnTo>
                  <a:close/>
                </a:path>
                <a:path w="39369" h="240664">
                  <a:moveTo>
                    <a:pt x="27266" y="116763"/>
                  </a:moveTo>
                  <a:lnTo>
                    <a:pt x="24472" y="113969"/>
                  </a:lnTo>
                  <a:lnTo>
                    <a:pt x="17589" y="113969"/>
                  </a:lnTo>
                  <a:lnTo>
                    <a:pt x="14795" y="116763"/>
                  </a:lnTo>
                  <a:lnTo>
                    <a:pt x="14795" y="120205"/>
                  </a:lnTo>
                  <a:lnTo>
                    <a:pt x="14795" y="123659"/>
                  </a:lnTo>
                  <a:lnTo>
                    <a:pt x="17589" y="126453"/>
                  </a:lnTo>
                  <a:lnTo>
                    <a:pt x="24472" y="126453"/>
                  </a:lnTo>
                  <a:lnTo>
                    <a:pt x="27266" y="123659"/>
                  </a:lnTo>
                  <a:lnTo>
                    <a:pt x="27266" y="116763"/>
                  </a:lnTo>
                  <a:close/>
                </a:path>
                <a:path w="39369" h="240664">
                  <a:moveTo>
                    <a:pt x="39039" y="230733"/>
                  </a:moveTo>
                  <a:lnTo>
                    <a:pt x="36245" y="227939"/>
                  </a:lnTo>
                  <a:lnTo>
                    <a:pt x="29349" y="227939"/>
                  </a:lnTo>
                  <a:lnTo>
                    <a:pt x="26555" y="230733"/>
                  </a:lnTo>
                  <a:lnTo>
                    <a:pt x="26555" y="234175"/>
                  </a:lnTo>
                  <a:lnTo>
                    <a:pt x="26555" y="237617"/>
                  </a:lnTo>
                  <a:lnTo>
                    <a:pt x="29349" y="240411"/>
                  </a:lnTo>
                  <a:lnTo>
                    <a:pt x="36245" y="240411"/>
                  </a:lnTo>
                  <a:lnTo>
                    <a:pt x="39039" y="237617"/>
                  </a:lnTo>
                  <a:lnTo>
                    <a:pt x="39039" y="2307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2" name="object 332"/>
          <p:cNvSpPr txBox="1"/>
          <p:nvPr/>
        </p:nvSpPr>
        <p:spPr>
          <a:xfrm>
            <a:off x="13878216" y="2012382"/>
            <a:ext cx="508000" cy="5080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89865" marR="31750" indent="-151130">
              <a:lnSpc>
                <a:spcPct val="100000"/>
              </a:lnSpc>
              <a:spcBef>
                <a:spcPts val="180"/>
              </a:spcBef>
            </a:pPr>
            <a:r>
              <a:rPr sz="250" spc="-10" dirty="0">
                <a:latin typeface="Trebuchet MS"/>
                <a:cs typeface="Trebuchet MS"/>
              </a:rPr>
              <a:t>5.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Enhancements</a:t>
            </a:r>
            <a:r>
              <a:rPr sz="250" spc="15" dirty="0">
                <a:latin typeface="Trebuchet MS"/>
                <a:cs typeface="Trebuchet MS"/>
              </a:rPr>
              <a:t> </a:t>
            </a:r>
            <a:r>
              <a:rPr sz="250" spc="-25" dirty="0">
                <a:latin typeface="Trebuchet MS"/>
                <a:cs typeface="Trebuchet MS"/>
              </a:rPr>
              <a:t>&amp;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Continuous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Learning</a:t>
            </a:r>
            <a:endParaRPr sz="250">
              <a:latin typeface="Trebuchet MS"/>
              <a:cs typeface="Trebuchet MS"/>
            </a:endParaRPr>
          </a:p>
          <a:p>
            <a:pPr marL="68580" marR="15240" algn="ctr">
              <a:lnSpc>
                <a:spcPts val="300"/>
              </a:lnSpc>
              <a:spcBef>
                <a:spcPts val="5"/>
              </a:spcBef>
            </a:pPr>
            <a:r>
              <a:rPr sz="250" spc="-10" dirty="0">
                <a:latin typeface="Trebuchet MS"/>
                <a:cs typeface="Trebuchet MS"/>
              </a:rPr>
              <a:t>Optimize</a:t>
            </a:r>
            <a:r>
              <a:rPr sz="250" spc="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the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system</a:t>
            </a:r>
            <a:r>
              <a:rPr sz="250" spc="5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for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offline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predictions</a:t>
            </a:r>
            <a:r>
              <a:rPr sz="250" spc="30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(mobile</a:t>
            </a:r>
            <a:r>
              <a:rPr sz="250" spc="35" dirty="0">
                <a:latin typeface="Trebuchet MS"/>
                <a:cs typeface="Trebuchet MS"/>
              </a:rPr>
              <a:t> </a:t>
            </a:r>
            <a:r>
              <a:rPr sz="250" spc="-25" dirty="0">
                <a:latin typeface="Trebuchet MS"/>
                <a:cs typeface="Trebuchet MS"/>
              </a:rPr>
              <a:t>or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embedded</a:t>
            </a:r>
            <a:r>
              <a:rPr sz="250" spc="-25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AI).</a:t>
            </a:r>
            <a:endParaRPr sz="250">
              <a:latin typeface="Trebuchet MS"/>
              <a:cs typeface="Trebuchet MS"/>
            </a:endParaRPr>
          </a:p>
          <a:p>
            <a:pPr marL="45085" algn="ctr">
              <a:lnSpc>
                <a:spcPts val="285"/>
              </a:lnSpc>
            </a:pPr>
            <a:r>
              <a:rPr sz="250" spc="-10" dirty="0">
                <a:latin typeface="Trebuchet MS"/>
                <a:cs typeface="Trebuchet MS"/>
              </a:rPr>
              <a:t>Collect</a:t>
            </a:r>
            <a:r>
              <a:rPr sz="250" spc="1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feedback</a:t>
            </a:r>
            <a:r>
              <a:rPr sz="250" spc="1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and</a:t>
            </a:r>
            <a:r>
              <a:rPr sz="250" spc="2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retrain</a:t>
            </a:r>
            <a:endParaRPr sz="250">
              <a:latin typeface="Trebuchet MS"/>
              <a:cs typeface="Trebuchet MS"/>
            </a:endParaRPr>
          </a:p>
          <a:p>
            <a:pPr marL="113030" marR="60325" algn="ctr">
              <a:lnSpc>
                <a:spcPts val="300"/>
              </a:lnSpc>
              <a:spcBef>
                <a:spcPts val="10"/>
              </a:spcBef>
            </a:pPr>
            <a:r>
              <a:rPr sz="250" spc="-10" dirty="0">
                <a:latin typeface="Trebuchet MS"/>
                <a:cs typeface="Trebuchet MS"/>
              </a:rPr>
              <a:t>the</a:t>
            </a:r>
            <a:r>
              <a:rPr sz="25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model</a:t>
            </a:r>
            <a:r>
              <a:rPr sz="250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with</a:t>
            </a:r>
            <a:r>
              <a:rPr sz="25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new</a:t>
            </a:r>
            <a:r>
              <a:rPr sz="250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rice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images.</a:t>
            </a:r>
            <a:endParaRPr sz="250">
              <a:latin typeface="Trebuchet MS"/>
              <a:cs typeface="Trebuchet MS"/>
            </a:endParaRPr>
          </a:p>
          <a:p>
            <a:pPr marL="94615" marR="41910" algn="ctr">
              <a:lnSpc>
                <a:spcPts val="300"/>
              </a:lnSpc>
            </a:pPr>
            <a:r>
              <a:rPr sz="250" spc="-10" dirty="0">
                <a:latin typeface="Trebuchet MS"/>
                <a:cs typeface="Trebuchet MS"/>
              </a:rPr>
              <a:t>Integrate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cloud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storage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25" dirty="0">
                <a:latin typeface="Trebuchet MS"/>
                <a:cs typeface="Trebuchet MS"/>
              </a:rPr>
              <a:t>for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logging</a:t>
            </a:r>
            <a:r>
              <a:rPr sz="250" spc="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predictions</a:t>
            </a:r>
            <a:r>
              <a:rPr sz="250" spc="5" dirty="0">
                <a:latin typeface="Trebuchet MS"/>
                <a:cs typeface="Trebuchet MS"/>
              </a:rPr>
              <a:t> </a:t>
            </a:r>
            <a:r>
              <a:rPr sz="250" spc="-25" dirty="0">
                <a:latin typeface="Trebuchet MS"/>
                <a:cs typeface="Trebuchet MS"/>
              </a:rPr>
              <a:t>and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improving</a:t>
            </a:r>
            <a:r>
              <a:rPr sz="25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AI</a:t>
            </a:r>
            <a:r>
              <a:rPr sz="250" spc="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accuracy.</a:t>
            </a:r>
            <a:endParaRPr sz="250">
              <a:latin typeface="Trebuchet MS"/>
              <a:cs typeface="Trebuchet MS"/>
            </a:endParaRPr>
          </a:p>
        </p:txBody>
      </p:sp>
      <p:grpSp>
        <p:nvGrpSpPr>
          <p:cNvPr id="333" name="object 333"/>
          <p:cNvGrpSpPr/>
          <p:nvPr/>
        </p:nvGrpSpPr>
        <p:grpSpPr>
          <a:xfrm>
            <a:off x="13423276" y="1783343"/>
            <a:ext cx="710565" cy="911225"/>
            <a:chOff x="13423276" y="1783343"/>
            <a:chExt cx="710565" cy="911225"/>
          </a:xfrm>
        </p:grpSpPr>
        <p:sp>
          <p:nvSpPr>
            <p:cNvPr id="334" name="object 334"/>
            <p:cNvSpPr/>
            <p:nvPr/>
          </p:nvSpPr>
          <p:spPr>
            <a:xfrm>
              <a:off x="13425076" y="1785143"/>
              <a:ext cx="707390" cy="227329"/>
            </a:xfrm>
            <a:custGeom>
              <a:avLst/>
              <a:gdLst/>
              <a:ahLst/>
              <a:cxnLst/>
              <a:rect l="l" t="t" r="r" b="b"/>
              <a:pathLst>
                <a:path w="707390" h="227330">
                  <a:moveTo>
                    <a:pt x="706914" y="227243"/>
                  </a:moveTo>
                  <a:lnTo>
                    <a:pt x="706914" y="7198"/>
                  </a:lnTo>
                  <a:lnTo>
                    <a:pt x="706914" y="3223"/>
                  </a:lnTo>
                  <a:lnTo>
                    <a:pt x="703691" y="0"/>
                  </a:lnTo>
                  <a:lnTo>
                    <a:pt x="699715" y="0"/>
                  </a:lnTo>
                  <a:lnTo>
                    <a:pt x="0" y="0"/>
                  </a:lnTo>
                </a:path>
              </a:pathLst>
            </a:custGeom>
            <a:ln w="3599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13425076" y="2519937"/>
              <a:ext cx="707390" cy="172720"/>
            </a:xfrm>
            <a:custGeom>
              <a:avLst/>
              <a:gdLst/>
              <a:ahLst/>
              <a:cxnLst/>
              <a:rect l="l" t="t" r="r" b="b"/>
              <a:pathLst>
                <a:path w="707390" h="172719">
                  <a:moveTo>
                    <a:pt x="706915" y="0"/>
                  </a:moveTo>
                  <a:lnTo>
                    <a:pt x="706915" y="165521"/>
                  </a:lnTo>
                  <a:lnTo>
                    <a:pt x="706915" y="169497"/>
                  </a:lnTo>
                  <a:lnTo>
                    <a:pt x="703691" y="172720"/>
                  </a:lnTo>
                  <a:lnTo>
                    <a:pt x="699716" y="172720"/>
                  </a:lnTo>
                  <a:lnTo>
                    <a:pt x="0" y="172720"/>
                  </a:lnTo>
                </a:path>
              </a:pathLst>
            </a:custGeom>
            <a:ln w="3599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122545"/>
            <a:ext cx="400113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User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Stories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Arial MT"/>
                <a:cs typeface="Arial MT"/>
              </a:rPr>
              <a:t>Use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below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template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list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stories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product.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399" y="5694933"/>
          <a:ext cx="9204959" cy="900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7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24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3230"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Type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323850">
                        <a:lnSpc>
                          <a:spcPct val="9550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Functional Requirement (Epic)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13030">
                        <a:lnSpc>
                          <a:spcPts val="1150"/>
                        </a:lnSpc>
                        <a:spcBef>
                          <a:spcPts val="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Story Number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Story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Task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Acceptance</a:t>
                      </a:r>
                      <a:r>
                        <a:rPr sz="1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criteria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Priority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Release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67945" marR="93980">
                        <a:lnSpc>
                          <a:spcPts val="1150"/>
                        </a:lnSpc>
                        <a:spcBef>
                          <a:spcPts val="4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Customer</a:t>
                      </a:r>
                      <a:r>
                        <a:rPr sz="1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(Web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user)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Browsing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USN-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09550">
                        <a:lnSpc>
                          <a:spcPts val="1150"/>
                        </a:lnSpc>
                        <a:spcBef>
                          <a:spcPts val="4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user,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first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need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browse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through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url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to go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website.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90500">
                        <a:lnSpc>
                          <a:spcPts val="115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 any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browsing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platform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go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through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url.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High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Sprint-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9237345" cy="411035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399" y="914654"/>
          <a:ext cx="9204959" cy="151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7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24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Type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323850">
                        <a:lnSpc>
                          <a:spcPts val="115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Functional Requirement (Epic)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13030">
                        <a:lnSpc>
                          <a:spcPts val="1150"/>
                        </a:lnSpc>
                        <a:spcBef>
                          <a:spcPts val="4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Story Number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Story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Task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Acceptance</a:t>
                      </a:r>
                      <a:r>
                        <a:rPr sz="1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criteria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Priority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Release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upload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USN-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73990">
                        <a:lnSpc>
                          <a:spcPts val="114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user,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will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have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upload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image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model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predict.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77800">
                        <a:lnSpc>
                          <a:spcPts val="114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Image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must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uploaded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correct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place.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Medium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Sprint-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24790">
                        <a:lnSpc>
                          <a:spcPts val="1150"/>
                        </a:lnSpc>
                        <a:spcBef>
                          <a:spcPts val="4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Processing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and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prediction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USN-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81915">
                        <a:lnSpc>
                          <a:spcPts val="115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After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uploading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image,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model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processes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image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give result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based 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on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image.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54635">
                        <a:lnSpc>
                          <a:spcPts val="115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model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gives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prediction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based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image.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Medium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Sprint-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results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USN-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91440">
                        <a:lnSpc>
                          <a:spcPts val="115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user,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review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related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information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uploaded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rice</a:t>
                      </a:r>
                      <a:r>
                        <a:rPr sz="1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type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image.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522605">
                        <a:lnSpc>
                          <a:spcPts val="1150"/>
                        </a:lnSpc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result</a:t>
                      </a:r>
                      <a:r>
                        <a:rPr sz="10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must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be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displayed.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160"/>
                        </a:lnSpc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High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Sprint-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0005" y="503936"/>
            <a:ext cx="3401695" cy="4248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29"/>
              </a:spcBef>
            </a:pPr>
            <a:r>
              <a:rPr sz="1200" b="1" dirty="0">
                <a:latin typeface="Calibri"/>
                <a:cs typeface="Calibri"/>
              </a:rPr>
              <a:t>Project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Design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Phase-</a:t>
            </a:r>
            <a:r>
              <a:rPr sz="1200" b="1" spc="-25" dirty="0">
                <a:latin typeface="Calibri"/>
                <a:cs typeface="Calibri"/>
              </a:rPr>
              <a:t>II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latin typeface="Calibri"/>
                <a:cs typeface="Calibri"/>
              </a:rPr>
              <a:t>Solution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Requirements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(Functional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&amp;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Non-functional)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64430"/>
              </p:ext>
            </p:extLst>
          </p:nvPr>
        </p:nvGraphicFramePr>
        <p:xfrm>
          <a:off x="914704" y="861960"/>
          <a:ext cx="5938520" cy="1382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31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January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2025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41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LTVIP2025TMID35084</a:t>
                      </a:r>
                    </a:p>
                    <a:p>
                      <a:br>
                        <a:rPr lang="en-IN" sz="1100" dirty="0"/>
                      </a:b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89535">
                        <a:lnSpc>
                          <a:spcPts val="1030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GrainPalette-A-Deep-Learning-Odyssey-In-Rice-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Type-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Classification-Through-Transfer-Learning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Marks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Marks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2197354"/>
            <a:ext cx="3886200" cy="48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Functional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Requirements: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dirty="0">
                <a:latin typeface="Calibri"/>
                <a:cs typeface="Calibri"/>
              </a:rPr>
              <a:t>Following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requirements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proposed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solution.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704" y="2789173"/>
          <a:ext cx="5920739" cy="1473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9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804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FR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No.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Functional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Requirement</a:t>
                      </a:r>
                      <a:r>
                        <a:rPr sz="11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(Epic)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Sub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Requirement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(Story</a:t>
                      </a:r>
                      <a:r>
                        <a:rPr sz="1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Sub-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Task)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Browsing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URL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website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link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Get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Image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Upload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image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Prediction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model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FR-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Details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View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details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prediction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5105526"/>
            <a:ext cx="4149725" cy="480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Calibri"/>
                <a:cs typeface="Calibri"/>
              </a:rPr>
              <a:t>Non-</a:t>
            </a:r>
            <a:r>
              <a:rPr sz="1100" b="1" dirty="0">
                <a:latin typeface="Calibri"/>
                <a:cs typeface="Calibri"/>
              </a:rPr>
              <a:t>functional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Requirements: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Following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non-</a:t>
            </a:r>
            <a:r>
              <a:rPr sz="1100" dirty="0">
                <a:latin typeface="Calibri"/>
                <a:cs typeface="Calibri"/>
              </a:rPr>
              <a:t>functional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requirements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proposed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solution.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4704" y="5697601"/>
          <a:ext cx="5920739" cy="1850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804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FR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No.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Non-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Functional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Requirement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NFR-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Usability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have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intuitive,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user-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friendly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clear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instructions.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NFR-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Reliability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prediction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must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correct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accurate.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NFR-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Performance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model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must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take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much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predict.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NFR-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Availability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availability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everyone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must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maintained.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NFR-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spc="-1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Scalability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must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scalable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predicting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types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rice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too.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6346" y="892809"/>
            <a:ext cx="2973070" cy="397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26110">
              <a:lnSpc>
                <a:spcPct val="103299"/>
              </a:lnSpc>
              <a:spcBef>
                <a:spcPts val="50"/>
              </a:spcBef>
            </a:pPr>
            <a:r>
              <a:rPr sz="1200" b="1" dirty="0">
                <a:latin typeface="Arial"/>
                <a:cs typeface="Arial"/>
              </a:rPr>
              <a:t>Project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Design</a:t>
            </a:r>
            <a:r>
              <a:rPr sz="1200" b="1" spc="-10" dirty="0">
                <a:latin typeface="Arial"/>
                <a:cs typeface="Arial"/>
              </a:rPr>
              <a:t> Phase-</a:t>
            </a:r>
            <a:r>
              <a:rPr sz="1200" b="1" spc="-25" dirty="0">
                <a:latin typeface="Arial"/>
                <a:cs typeface="Arial"/>
              </a:rPr>
              <a:t>II </a:t>
            </a:r>
            <a:r>
              <a:rPr sz="1200" b="1" spc="-10" dirty="0">
                <a:latin typeface="Arial"/>
                <a:cs typeface="Arial"/>
              </a:rPr>
              <a:t>Technology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Stack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(Architecture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&amp;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Stack)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189587"/>
              </p:ext>
            </p:extLst>
          </p:nvPr>
        </p:nvGraphicFramePr>
        <p:xfrm>
          <a:off x="2560573" y="1466342"/>
          <a:ext cx="5938520" cy="1183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005">
                <a:tc>
                  <a:txBody>
                    <a:bodyPr/>
                    <a:lstStyle/>
                    <a:p>
                      <a:pPr marL="67945">
                        <a:lnSpc>
                          <a:spcPts val="1220"/>
                        </a:lnSpc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Date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2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31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January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3035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28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Team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ID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LTVIP2025TMID35084</a:t>
                      </a:r>
                    </a:p>
                    <a:p>
                      <a:br>
                        <a:rPr lang="en-IN" sz="1100" dirty="0"/>
                      </a:b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Project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Name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Grain</a:t>
                      </a:r>
                      <a:r>
                        <a:rPr sz="1100" b="1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Palette-A-Deep-Learning-Odyssey-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In-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Rice-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Type-</a:t>
                      </a:r>
                      <a:r>
                        <a:rPr sz="11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Through-Transfer-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1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Classification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marL="67945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Maximum</a:t>
                      </a:r>
                      <a:r>
                        <a:rPr sz="11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Marks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1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4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Marks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2584831"/>
            <a:ext cx="6881495" cy="744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Technical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Architecture: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Deliverable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shall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include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architectural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diagram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below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information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table1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&amp;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table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b="1" dirty="0">
                <a:latin typeface="Arial"/>
                <a:cs typeface="Arial"/>
              </a:rPr>
              <a:t>Rice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Type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Classification: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2900" y="3414014"/>
            <a:ext cx="2750820" cy="2819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518795">
              <a:lnSpc>
                <a:spcPct val="100000"/>
              </a:lnSpc>
              <a:spcBef>
                <a:spcPts val="340"/>
              </a:spcBef>
            </a:pPr>
            <a:r>
              <a:rPr sz="1100" b="1" dirty="0">
                <a:latin typeface="Calibri"/>
                <a:cs typeface="Calibri"/>
              </a:rPr>
              <a:t>User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Interface: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Flask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web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25" dirty="0">
                <a:latin typeface="Calibri"/>
                <a:cs typeface="Calibri"/>
              </a:rPr>
              <a:t>app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9259" y="3688334"/>
            <a:ext cx="76200" cy="297180"/>
          </a:xfrm>
          <a:custGeom>
            <a:avLst/>
            <a:gdLst/>
            <a:ahLst/>
            <a:cxnLst/>
            <a:rect l="l" t="t" r="r" b="b"/>
            <a:pathLst>
              <a:path w="76200" h="297179">
                <a:moveTo>
                  <a:pt x="34925" y="220979"/>
                </a:moveTo>
                <a:lnTo>
                  <a:pt x="0" y="220979"/>
                </a:lnTo>
                <a:lnTo>
                  <a:pt x="38100" y="297179"/>
                </a:lnTo>
                <a:lnTo>
                  <a:pt x="69850" y="233679"/>
                </a:lnTo>
                <a:lnTo>
                  <a:pt x="34925" y="233679"/>
                </a:lnTo>
                <a:lnTo>
                  <a:pt x="34925" y="220979"/>
                </a:lnTo>
                <a:close/>
              </a:path>
              <a:path w="76200" h="297179">
                <a:moveTo>
                  <a:pt x="41275" y="0"/>
                </a:moveTo>
                <a:lnTo>
                  <a:pt x="34925" y="0"/>
                </a:lnTo>
                <a:lnTo>
                  <a:pt x="34925" y="233679"/>
                </a:lnTo>
                <a:lnTo>
                  <a:pt x="41275" y="233679"/>
                </a:lnTo>
                <a:lnTo>
                  <a:pt x="41275" y="0"/>
                </a:lnTo>
                <a:close/>
              </a:path>
              <a:path w="76200" h="297179">
                <a:moveTo>
                  <a:pt x="76200" y="220979"/>
                </a:moveTo>
                <a:lnTo>
                  <a:pt x="41275" y="220979"/>
                </a:lnTo>
                <a:lnTo>
                  <a:pt x="41275" y="233679"/>
                </a:lnTo>
                <a:lnTo>
                  <a:pt x="69850" y="233679"/>
                </a:lnTo>
                <a:lnTo>
                  <a:pt x="76200" y="22097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61585" y="3980307"/>
            <a:ext cx="1927860" cy="2819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350"/>
              </a:spcBef>
            </a:pPr>
            <a:r>
              <a:rPr sz="1100" b="1" dirty="0">
                <a:latin typeface="Calibri"/>
                <a:cs typeface="Calibri"/>
              </a:rPr>
              <a:t>Backend: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Upload</a:t>
            </a:r>
            <a:r>
              <a:rPr sz="1100" b="1" spc="-20" dirty="0">
                <a:latin typeface="Calibri"/>
                <a:cs typeface="Calibri"/>
              </a:rPr>
              <a:t> image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4220" y="4625467"/>
            <a:ext cx="2004060" cy="48005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703580" marR="163830" indent="-533400">
              <a:lnSpc>
                <a:spcPct val="110000"/>
              </a:lnSpc>
              <a:spcBef>
                <a:spcPts val="215"/>
              </a:spcBef>
            </a:pPr>
            <a:r>
              <a:rPr sz="1100" b="1" dirty="0">
                <a:latin typeface="Calibri"/>
                <a:cs typeface="Calibri"/>
              </a:rPr>
              <a:t>Image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processing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and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Model Prediction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42510" y="5399532"/>
            <a:ext cx="2360930" cy="426720"/>
          </a:xfrm>
          <a:custGeom>
            <a:avLst/>
            <a:gdLst/>
            <a:ahLst/>
            <a:cxnLst/>
            <a:rect l="l" t="t" r="r" b="b"/>
            <a:pathLst>
              <a:path w="2360929" h="426720">
                <a:moveTo>
                  <a:pt x="0" y="426719"/>
                </a:moveTo>
                <a:lnTo>
                  <a:pt x="2360930" y="426719"/>
                </a:lnTo>
                <a:lnTo>
                  <a:pt x="2360930" y="0"/>
                </a:lnTo>
                <a:lnTo>
                  <a:pt x="0" y="0"/>
                </a:lnTo>
                <a:lnTo>
                  <a:pt x="0" y="4267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08119" y="5413857"/>
            <a:ext cx="2030095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685" marR="5080" indent="-896619">
              <a:lnSpc>
                <a:spcPct val="1102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Generating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rice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type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and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details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25" dirty="0">
                <a:latin typeface="Calibri"/>
                <a:cs typeface="Calibri"/>
              </a:rPr>
              <a:t>of </a:t>
            </a:r>
            <a:r>
              <a:rPr sz="1100" b="1" spc="-20" dirty="0">
                <a:latin typeface="Calibri"/>
                <a:cs typeface="Calibri"/>
              </a:rPr>
              <a:t>rice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11038" y="4274820"/>
            <a:ext cx="76200" cy="335915"/>
          </a:xfrm>
          <a:custGeom>
            <a:avLst/>
            <a:gdLst/>
            <a:ahLst/>
            <a:cxnLst/>
            <a:rect l="l" t="t" r="r" b="b"/>
            <a:pathLst>
              <a:path w="76200" h="335914">
                <a:moveTo>
                  <a:pt x="0" y="258318"/>
                </a:moveTo>
                <a:lnTo>
                  <a:pt x="36322" y="335407"/>
                </a:lnTo>
                <a:lnTo>
                  <a:pt x="69945" y="271907"/>
                </a:lnTo>
                <a:lnTo>
                  <a:pt x="34541" y="271907"/>
                </a:lnTo>
                <a:lnTo>
                  <a:pt x="34811" y="260096"/>
                </a:lnTo>
                <a:lnTo>
                  <a:pt x="34833" y="259130"/>
                </a:lnTo>
                <a:lnTo>
                  <a:pt x="0" y="258318"/>
                </a:lnTo>
                <a:close/>
              </a:path>
              <a:path w="76200" h="335914">
                <a:moveTo>
                  <a:pt x="34833" y="259130"/>
                </a:moveTo>
                <a:lnTo>
                  <a:pt x="34541" y="271907"/>
                </a:lnTo>
                <a:lnTo>
                  <a:pt x="40894" y="271907"/>
                </a:lnTo>
                <a:lnTo>
                  <a:pt x="41164" y="260096"/>
                </a:lnTo>
                <a:lnTo>
                  <a:pt x="41183" y="259278"/>
                </a:lnTo>
                <a:lnTo>
                  <a:pt x="34833" y="259130"/>
                </a:lnTo>
                <a:close/>
              </a:path>
              <a:path w="76200" h="335914">
                <a:moveTo>
                  <a:pt x="41183" y="259278"/>
                </a:moveTo>
                <a:lnTo>
                  <a:pt x="40894" y="271907"/>
                </a:lnTo>
                <a:lnTo>
                  <a:pt x="69945" y="271907"/>
                </a:lnTo>
                <a:lnTo>
                  <a:pt x="76200" y="260096"/>
                </a:lnTo>
                <a:lnTo>
                  <a:pt x="41183" y="259278"/>
                </a:lnTo>
                <a:close/>
              </a:path>
              <a:path w="76200" h="335914">
                <a:moveTo>
                  <a:pt x="40766" y="0"/>
                </a:moveTo>
                <a:lnTo>
                  <a:pt x="34852" y="258318"/>
                </a:lnTo>
                <a:lnTo>
                  <a:pt x="34833" y="259130"/>
                </a:lnTo>
                <a:lnTo>
                  <a:pt x="41183" y="259278"/>
                </a:lnTo>
                <a:lnTo>
                  <a:pt x="47116" y="127"/>
                </a:lnTo>
                <a:lnTo>
                  <a:pt x="4076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99861" y="5113147"/>
            <a:ext cx="76200" cy="320040"/>
          </a:xfrm>
          <a:custGeom>
            <a:avLst/>
            <a:gdLst/>
            <a:ahLst/>
            <a:cxnLst/>
            <a:rect l="l" t="t" r="r" b="b"/>
            <a:pathLst>
              <a:path w="76200" h="320039">
                <a:moveTo>
                  <a:pt x="34876" y="243915"/>
                </a:moveTo>
                <a:lnTo>
                  <a:pt x="0" y="244729"/>
                </a:lnTo>
                <a:lnTo>
                  <a:pt x="39877" y="320040"/>
                </a:lnTo>
                <a:lnTo>
                  <a:pt x="69737" y="256667"/>
                </a:lnTo>
                <a:lnTo>
                  <a:pt x="35178" y="256667"/>
                </a:lnTo>
                <a:lnTo>
                  <a:pt x="34895" y="244729"/>
                </a:lnTo>
                <a:lnTo>
                  <a:pt x="34876" y="243915"/>
                </a:lnTo>
                <a:close/>
              </a:path>
              <a:path w="76200" h="320039">
                <a:moveTo>
                  <a:pt x="41228" y="243767"/>
                </a:moveTo>
                <a:lnTo>
                  <a:pt x="34876" y="243915"/>
                </a:lnTo>
                <a:lnTo>
                  <a:pt x="35172" y="256413"/>
                </a:lnTo>
                <a:lnTo>
                  <a:pt x="35178" y="256667"/>
                </a:lnTo>
                <a:lnTo>
                  <a:pt x="41528" y="256413"/>
                </a:lnTo>
                <a:lnTo>
                  <a:pt x="41251" y="244729"/>
                </a:lnTo>
                <a:lnTo>
                  <a:pt x="41228" y="243767"/>
                </a:lnTo>
                <a:close/>
              </a:path>
              <a:path w="76200" h="320039">
                <a:moveTo>
                  <a:pt x="76200" y="242951"/>
                </a:moveTo>
                <a:lnTo>
                  <a:pt x="41228" y="243767"/>
                </a:lnTo>
                <a:lnTo>
                  <a:pt x="41528" y="256413"/>
                </a:lnTo>
                <a:lnTo>
                  <a:pt x="35178" y="256667"/>
                </a:lnTo>
                <a:lnTo>
                  <a:pt x="69737" y="256667"/>
                </a:lnTo>
                <a:lnTo>
                  <a:pt x="76200" y="242951"/>
                </a:lnTo>
                <a:close/>
              </a:path>
              <a:path w="76200" h="320039">
                <a:moveTo>
                  <a:pt x="35436" y="0"/>
                </a:moveTo>
                <a:lnTo>
                  <a:pt x="29083" y="0"/>
                </a:lnTo>
                <a:lnTo>
                  <a:pt x="34853" y="242951"/>
                </a:lnTo>
                <a:lnTo>
                  <a:pt x="34876" y="243915"/>
                </a:lnTo>
                <a:lnTo>
                  <a:pt x="41228" y="243767"/>
                </a:lnTo>
                <a:lnTo>
                  <a:pt x="3543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2810"/>
            <a:ext cx="2580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Table-</a:t>
            </a:r>
            <a:r>
              <a:rPr sz="1100" b="1" dirty="0">
                <a:latin typeface="Arial"/>
                <a:cs typeface="Arial"/>
              </a:rPr>
              <a:t>1: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Components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&amp;</a:t>
            </a:r>
            <a:r>
              <a:rPr sz="1100" b="1" spc="-10" dirty="0">
                <a:latin typeface="Arial"/>
                <a:cs typeface="Arial"/>
              </a:rPr>
              <a:t> Technologies: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1188821"/>
          <a:ext cx="9016363" cy="2808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4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6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S.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Component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Technology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248285">
                        <a:lnSpc>
                          <a:spcPts val="12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1.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Interface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62255">
                        <a:lnSpc>
                          <a:spcPts val="126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interacts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via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web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interface.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Flask,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HTML,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CSS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248285">
                        <a:lnSpc>
                          <a:spcPts val="12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2.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11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Logic-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386080">
                        <a:lnSpc>
                          <a:spcPts val="126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Handles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user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input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processes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Image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prediction.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Python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48285">
                        <a:lnSpc>
                          <a:spcPts val="12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3.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11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Logic-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Predicts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Image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MobilenetV2,</a:t>
                      </a:r>
                      <a:r>
                        <a:rPr sz="11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python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248285">
                        <a:lnSpc>
                          <a:spcPts val="12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4.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Database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If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storage is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required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MySQL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248285">
                        <a:lnSpc>
                          <a:spcPts val="1275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5.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1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Storage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internal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storage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upload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image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Flask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248285">
                        <a:lnSpc>
                          <a:spcPts val="1275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6.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External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API-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Purpose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External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API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application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IBM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Weather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API,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etc.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248285">
                        <a:lnSpc>
                          <a:spcPts val="1275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7.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Machine</a:t>
                      </a:r>
                      <a:r>
                        <a:rPr sz="11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Learning</a:t>
                      </a:r>
                      <a:r>
                        <a:rPr sz="11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Model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Predicts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Image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Image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classification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248285">
                        <a:lnSpc>
                          <a:spcPts val="1275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8.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Infrastructure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(Server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Cloud)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Deployment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Local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System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Flask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2810"/>
            <a:ext cx="24568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Table-</a:t>
            </a:r>
            <a:r>
              <a:rPr sz="1100" b="1" dirty="0">
                <a:latin typeface="Arial"/>
                <a:cs typeface="Arial"/>
              </a:rPr>
              <a:t>2: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Application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Characteristics: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400" y="1188974"/>
          <a:ext cx="8930004" cy="177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1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S.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25" dirty="0">
                          <a:latin typeface="Arial"/>
                          <a:cs typeface="Arial"/>
                        </a:rPr>
                        <a:t>No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Characteristics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Technology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marL="248285">
                        <a:lnSpc>
                          <a:spcPts val="1275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1.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Open-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Source</a:t>
                      </a:r>
                      <a:r>
                        <a:rPr sz="11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Frameworks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List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open-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source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frameworks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used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MobilenetV2,</a:t>
                      </a:r>
                      <a:r>
                        <a:rPr sz="11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Flask,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Python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248285">
                        <a:lnSpc>
                          <a:spcPts val="1275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2.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Scalable</a:t>
                      </a:r>
                      <a:r>
                        <a:rPr sz="11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Architecture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456565">
                        <a:lnSpc>
                          <a:spcPts val="126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Justify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scalability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architecture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(3</a:t>
                      </a:r>
                      <a:r>
                        <a:rPr sz="11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tier, Micro-services)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Parallel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processing</a:t>
                      </a:r>
                      <a:r>
                        <a:rPr sz="11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(if</a:t>
                      </a:r>
                      <a:r>
                        <a:rPr sz="11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required)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248285">
                        <a:lnSpc>
                          <a:spcPts val="1275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3.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Availability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95910">
                        <a:lnSpc>
                          <a:spcPts val="126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Justify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availability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(e.g. use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load</a:t>
                      </a:r>
                      <a:r>
                        <a:rPr sz="11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balancers,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distributed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servers</a:t>
                      </a:r>
                      <a:r>
                        <a:rPr sz="11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etc.)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Flask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248285">
                        <a:lnSpc>
                          <a:spcPts val="1275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4.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Performance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55270" algn="just">
                        <a:lnSpc>
                          <a:spcPct val="95900"/>
                        </a:lnSpc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Design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consideration</a:t>
                      </a:r>
                      <a:r>
                        <a:rPr sz="11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1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performance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(number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requests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per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sec,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Cache,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1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latin typeface="Arial MT"/>
                          <a:cs typeface="Arial MT"/>
                        </a:rPr>
                        <a:t>CDN’s)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etc.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MobilenetV2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1700" y="3497707"/>
            <a:ext cx="7139305" cy="1569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Arial"/>
                <a:cs typeface="Arial"/>
              </a:rPr>
              <a:t>References: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1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https://c4model.com/</a:t>
            </a:r>
            <a:endParaRPr sz="1100">
              <a:latin typeface="Arial"/>
              <a:cs typeface="Arial"/>
            </a:endParaRPr>
          </a:p>
          <a:p>
            <a:pPr marL="12700" marR="1397635">
              <a:lnSpc>
                <a:spcPct val="163600"/>
              </a:lnSpc>
            </a:pPr>
            <a:r>
              <a:rPr sz="11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https://developer.ibm.com/patterns/online-order-processing-system-during-pandemic/</a:t>
            </a:r>
            <a:r>
              <a:rPr sz="1100" b="1" spc="-10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11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https://www.ibm.com/cloud/architecture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https://aws.amazon.com/architecture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6"/>
              </a:rPr>
              <a:t>https://medium.com/the-internal-startup/how-to-draw-useful-technical-architecture-diagrams-2d20c9fda90d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4642" y="501497"/>
            <a:ext cx="2353310" cy="4921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400" b="1" dirty="0">
                <a:latin typeface="Calibri"/>
                <a:cs typeface="Calibri"/>
              </a:rPr>
              <a:t>Ideation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Phase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400" b="1" dirty="0">
                <a:latin typeface="Calibri"/>
                <a:cs typeface="Calibri"/>
              </a:rPr>
              <a:t>Define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the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Problem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Statements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82949"/>
              </p:ext>
            </p:extLst>
          </p:nvPr>
        </p:nvGraphicFramePr>
        <p:xfrm>
          <a:off x="914704" y="1243837"/>
          <a:ext cx="5727065" cy="1373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January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2025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LTVIP2025TMID35084</a:t>
                      </a:r>
                    </a:p>
                    <a:p>
                      <a:br>
                        <a:rPr lang="en-IN" sz="1100" dirty="0"/>
                      </a:b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Grain</a:t>
                      </a:r>
                      <a:r>
                        <a:rPr sz="1100" b="1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Palette-A-Deep-Learning-Odyssey-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In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 marR="552450">
                        <a:lnSpc>
                          <a:spcPct val="10180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Rice-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Type-</a:t>
                      </a:r>
                      <a:r>
                        <a:rPr sz="1100" b="1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Through-Transfer-Learning Classification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Marks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Marks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2579877"/>
            <a:ext cx="5755005" cy="181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Customer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Problem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Statement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Template:</a:t>
            </a:r>
            <a:endParaRPr sz="1200">
              <a:latin typeface="Calibri"/>
              <a:cs typeface="Calibri"/>
            </a:endParaRPr>
          </a:p>
          <a:p>
            <a:pPr marL="12700" marR="5715" algn="just">
              <a:lnSpc>
                <a:spcPct val="109700"/>
              </a:lnSpc>
              <a:spcBef>
                <a:spcPts val="805"/>
              </a:spcBef>
            </a:pPr>
            <a:r>
              <a:rPr sz="1200" dirty="0">
                <a:latin typeface="Calibri"/>
                <a:cs typeface="Calibri"/>
              </a:rPr>
              <a:t>Create</a:t>
            </a:r>
            <a:r>
              <a:rPr sz="1200" spc="1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1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problem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statement</a:t>
            </a:r>
            <a:r>
              <a:rPr sz="1200" spc="1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understand</a:t>
            </a:r>
            <a:r>
              <a:rPr sz="1200" spc="1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customer's</a:t>
            </a:r>
            <a:r>
              <a:rPr sz="1200" spc="1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point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1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view.</a:t>
            </a:r>
            <a:r>
              <a:rPr sz="1200" spc="1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1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Customer </a:t>
            </a:r>
            <a:r>
              <a:rPr sz="1200" dirty="0">
                <a:latin typeface="Calibri"/>
                <a:cs typeface="Calibri"/>
              </a:rPr>
              <a:t>Problem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Statement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template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helps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focus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what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matters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 experiences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people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love.</a:t>
            </a:r>
            <a:endParaRPr sz="1200">
              <a:latin typeface="Calibri"/>
              <a:cs typeface="Calibri"/>
            </a:endParaRPr>
          </a:p>
          <a:p>
            <a:pPr marL="12700" marR="5080" algn="just">
              <a:lnSpc>
                <a:spcPct val="109700"/>
              </a:lnSpc>
              <a:spcBef>
                <a:spcPts val="810"/>
              </a:spcBef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well-</a:t>
            </a:r>
            <a:r>
              <a:rPr sz="1200" dirty="0">
                <a:latin typeface="Calibri"/>
                <a:cs typeface="Calibri"/>
              </a:rPr>
              <a:t>articulated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customer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problem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statement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allows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team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find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ideal </a:t>
            </a:r>
            <a:r>
              <a:rPr sz="1200" dirty="0">
                <a:latin typeface="Calibri"/>
                <a:cs typeface="Calibri"/>
              </a:rPr>
              <a:t>solution for 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challenges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customers face.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Throughout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process,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you’ll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also be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able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empathize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customers,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which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helps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better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understand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how</a:t>
            </a:r>
            <a:r>
              <a:rPr sz="1200" spc="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they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perceive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product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0" dirty="0">
                <a:latin typeface="Calibri"/>
                <a:cs typeface="Calibri"/>
              </a:rPr>
              <a:t> service.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282053"/>
            <a:ext cx="445262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Reference:</a:t>
            </a:r>
            <a:r>
              <a:rPr sz="1200" spc="150" dirty="0"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https://miro.com/templates/customer-problem-statement/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b="1" spc="-10" dirty="0">
                <a:latin typeface="Calibri"/>
                <a:cs typeface="Calibri"/>
              </a:rPr>
              <a:t>Example: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11293"/>
            <a:ext cx="5731509" cy="26733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7905622"/>
            <a:ext cx="5340350" cy="1111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704" y="541019"/>
          <a:ext cx="6386828" cy="4220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9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96540"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P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7945" marR="64769">
                        <a:lnSpc>
                          <a:spcPct val="101699"/>
                        </a:lnSpc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0" dirty="0">
                          <a:latin typeface="Calibri"/>
                          <a:cs typeface="Calibri"/>
                        </a:rPr>
                        <a:t>o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bl </a:t>
                      </a:r>
                      <a:r>
                        <a:rPr sz="1200" b="1" spc="-50" dirty="0">
                          <a:latin typeface="Calibri"/>
                          <a:cs typeface="Calibri"/>
                        </a:rPr>
                        <a:t>e m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St at </a:t>
                      </a:r>
                      <a:r>
                        <a:rPr sz="1200" b="1" spc="-50" dirty="0">
                          <a:latin typeface="Calibri"/>
                          <a:cs typeface="Calibri"/>
                        </a:rPr>
                        <a:t>e m 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7945" marR="63500" algn="just">
                        <a:lnSpc>
                          <a:spcPct val="101699"/>
                        </a:lnSpc>
                        <a:spcBef>
                          <a:spcPts val="1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0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(P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S)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0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am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(Customer)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I’m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trying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to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But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Because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05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makes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me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20" dirty="0">
                          <a:latin typeface="Calibri"/>
                          <a:cs typeface="Calibri"/>
                        </a:rPr>
                        <a:t>feel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3670">
                <a:tc>
                  <a:txBody>
                    <a:bodyPr/>
                    <a:lstStyle/>
                    <a:p>
                      <a:pPr marL="67945" marR="74930" algn="just">
                        <a:lnSpc>
                          <a:spcPts val="1460"/>
                        </a:lnSpc>
                      </a:pPr>
                      <a:r>
                        <a:rPr sz="1200" spc="-50" dirty="0">
                          <a:latin typeface="Calibri"/>
                          <a:cs typeface="Calibri"/>
                        </a:rPr>
                        <a:t>P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S- 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3489" y="3343655"/>
            <a:ext cx="1097280" cy="14173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3160" y="3343655"/>
            <a:ext cx="1188719" cy="14097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5900" y="3343655"/>
            <a:ext cx="1203790" cy="1409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33645" y="3343655"/>
            <a:ext cx="1000710" cy="14020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13779" y="3343655"/>
            <a:ext cx="1189227" cy="14020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1258" y="501497"/>
            <a:ext cx="1640205" cy="492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9079">
              <a:lnSpc>
                <a:spcPct val="109300"/>
              </a:lnSpc>
              <a:spcBef>
                <a:spcPts val="95"/>
              </a:spcBef>
            </a:pPr>
            <a:r>
              <a:rPr sz="1400" b="1" dirty="0">
                <a:latin typeface="Calibri"/>
                <a:cs typeface="Calibri"/>
              </a:rPr>
              <a:t>Ideation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Phase </a:t>
            </a:r>
            <a:r>
              <a:rPr sz="1400" b="1" dirty="0">
                <a:latin typeface="Calibri"/>
                <a:cs typeface="Calibri"/>
              </a:rPr>
              <a:t>Empathize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&amp;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Discover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95499"/>
              </p:ext>
            </p:extLst>
          </p:nvPr>
        </p:nvGraphicFramePr>
        <p:xfrm>
          <a:off x="914704" y="1243837"/>
          <a:ext cx="5727065" cy="1140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January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2025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08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LTVIP2025TMID35084</a:t>
                      </a:r>
                    </a:p>
                    <a:p>
                      <a:br>
                        <a:rPr lang="en-IN" sz="1100" dirty="0"/>
                      </a:b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88595">
                        <a:lnSpc>
                          <a:spcPts val="1090"/>
                        </a:lnSpc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Grain</a:t>
                      </a:r>
                      <a:r>
                        <a:rPr sz="9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Palette-A-Deep-Learning-Odyssey-</a:t>
                      </a:r>
                      <a:r>
                        <a:rPr sz="900" b="1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90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Rice-</a:t>
                      </a:r>
                      <a:r>
                        <a:rPr sz="900" b="1" dirty="0">
                          <a:latin typeface="Calibri"/>
                          <a:cs typeface="Calibri"/>
                        </a:rPr>
                        <a:t>Type-</a:t>
                      </a:r>
                      <a:r>
                        <a:rPr sz="900" b="1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5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Through-Transfer-</a:t>
                      </a:r>
                      <a:r>
                        <a:rPr sz="900" b="1" dirty="0"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9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Classification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Marks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Marks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2348229"/>
            <a:ext cx="5755640" cy="1958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Empathy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Map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Canvas: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An</a:t>
            </a:r>
            <a:r>
              <a:rPr sz="1200" spc="8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empathy</a:t>
            </a:r>
            <a:r>
              <a:rPr sz="1200" spc="8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map</a:t>
            </a:r>
            <a:r>
              <a:rPr sz="1200" spc="8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is</a:t>
            </a:r>
            <a:r>
              <a:rPr sz="1200" spc="7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a</a:t>
            </a:r>
            <a:r>
              <a:rPr sz="1200" spc="8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simple,</a:t>
            </a:r>
            <a:r>
              <a:rPr sz="1200" spc="7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easy-</a:t>
            </a:r>
            <a:r>
              <a:rPr sz="1200" spc="-10" dirty="0">
                <a:solidFill>
                  <a:srgbClr val="2A2A2A"/>
                </a:solidFill>
                <a:latin typeface="Calibri"/>
                <a:cs typeface="Calibri"/>
              </a:rPr>
              <a:t>to-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digest</a:t>
            </a:r>
            <a:r>
              <a:rPr sz="1200" spc="9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visual</a:t>
            </a:r>
            <a:r>
              <a:rPr sz="1200" spc="7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that</a:t>
            </a:r>
            <a:r>
              <a:rPr sz="1200" spc="9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captures</a:t>
            </a:r>
            <a:r>
              <a:rPr sz="1200" spc="8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knowledge</a:t>
            </a:r>
            <a:r>
              <a:rPr sz="1200" spc="8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about</a:t>
            </a:r>
            <a:r>
              <a:rPr sz="1200" spc="8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a</a:t>
            </a:r>
            <a:r>
              <a:rPr sz="1200" spc="7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A2A2A"/>
                </a:solidFill>
                <a:latin typeface="Calibri"/>
                <a:cs typeface="Calibri"/>
              </a:rPr>
              <a:t>user’s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behaviours</a:t>
            </a:r>
            <a:r>
              <a:rPr sz="1200" spc="-3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and</a:t>
            </a:r>
            <a:r>
              <a:rPr sz="1200" spc="-3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A2A2A"/>
                </a:solidFill>
                <a:latin typeface="Calibri"/>
                <a:cs typeface="Calibri"/>
              </a:rPr>
              <a:t>attitudes.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It</a:t>
            </a:r>
            <a:r>
              <a:rPr sz="1200" spc="-2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is</a:t>
            </a:r>
            <a:r>
              <a:rPr sz="1200" spc="-2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a</a:t>
            </a:r>
            <a:r>
              <a:rPr sz="1200" spc="-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useful</a:t>
            </a:r>
            <a:r>
              <a:rPr sz="1200" spc="-3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tool</a:t>
            </a:r>
            <a:r>
              <a:rPr sz="1200" spc="-2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to</a:t>
            </a:r>
            <a:r>
              <a:rPr sz="1200" spc="-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helps</a:t>
            </a:r>
            <a:r>
              <a:rPr sz="1200" spc="-3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teams</a:t>
            </a:r>
            <a:r>
              <a:rPr sz="1200" spc="-3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better</a:t>
            </a:r>
            <a:r>
              <a:rPr sz="1200" spc="-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understand</a:t>
            </a:r>
            <a:r>
              <a:rPr sz="1200" spc="-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their</a:t>
            </a:r>
            <a:r>
              <a:rPr sz="1200" spc="-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A2A2A"/>
                </a:solidFill>
                <a:latin typeface="Calibri"/>
                <a:cs typeface="Calibri"/>
              </a:rPr>
              <a:t>users.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Creating</a:t>
            </a:r>
            <a:r>
              <a:rPr sz="1200" spc="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an</a:t>
            </a:r>
            <a:r>
              <a:rPr sz="1200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effective</a:t>
            </a:r>
            <a:r>
              <a:rPr sz="1200" spc="1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solution</a:t>
            </a:r>
            <a:r>
              <a:rPr sz="1200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requires</a:t>
            </a:r>
            <a:r>
              <a:rPr sz="1200" spc="1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understanding the true</a:t>
            </a:r>
            <a:r>
              <a:rPr sz="1200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problem</a:t>
            </a:r>
            <a:r>
              <a:rPr sz="1200" spc="1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and</a:t>
            </a:r>
            <a:r>
              <a:rPr sz="1200" spc="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the</a:t>
            </a:r>
            <a:r>
              <a:rPr sz="1200" spc="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person </a:t>
            </a:r>
            <a:r>
              <a:rPr sz="1200" spc="-25" dirty="0">
                <a:solidFill>
                  <a:srgbClr val="2A2A2A"/>
                </a:solidFill>
                <a:latin typeface="Calibri"/>
                <a:cs typeface="Calibri"/>
              </a:rPr>
              <a:t>who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is</a:t>
            </a:r>
            <a:r>
              <a:rPr sz="1200" spc="6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experiencing</a:t>
            </a:r>
            <a:r>
              <a:rPr sz="1200" spc="6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it.</a:t>
            </a:r>
            <a:r>
              <a:rPr sz="1200" spc="5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The</a:t>
            </a:r>
            <a:r>
              <a:rPr sz="1200" spc="5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exercise</a:t>
            </a:r>
            <a:r>
              <a:rPr sz="1200" spc="7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of</a:t>
            </a:r>
            <a:r>
              <a:rPr sz="1200" spc="7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creating</a:t>
            </a:r>
            <a:r>
              <a:rPr sz="1200" spc="6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the</a:t>
            </a:r>
            <a:r>
              <a:rPr sz="1200" spc="6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map</a:t>
            </a:r>
            <a:r>
              <a:rPr sz="1200" spc="6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helps</a:t>
            </a:r>
            <a:r>
              <a:rPr sz="1200" spc="6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participants</a:t>
            </a:r>
            <a:r>
              <a:rPr sz="1200" spc="5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consider</a:t>
            </a:r>
            <a:r>
              <a:rPr sz="1200" spc="5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things</a:t>
            </a:r>
            <a:r>
              <a:rPr sz="1200" spc="5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A2A2A"/>
                </a:solidFill>
                <a:latin typeface="Calibri"/>
                <a:cs typeface="Calibri"/>
              </a:rPr>
              <a:t>from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user’s</a:t>
            </a:r>
            <a:r>
              <a:rPr sz="1200" spc="-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perspective</a:t>
            </a:r>
            <a:r>
              <a:rPr sz="1200" spc="-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along</a:t>
            </a:r>
            <a:r>
              <a:rPr sz="1200" spc="-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with</a:t>
            </a:r>
            <a:r>
              <a:rPr sz="1200" spc="-1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his</a:t>
            </a:r>
            <a:r>
              <a:rPr sz="1200" spc="-3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or</a:t>
            </a:r>
            <a:r>
              <a:rPr sz="1200" spc="-2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her</a:t>
            </a:r>
            <a:r>
              <a:rPr sz="1200" spc="-2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goals</a:t>
            </a:r>
            <a:r>
              <a:rPr sz="1200" spc="-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and</a:t>
            </a:r>
            <a:r>
              <a:rPr sz="1200" spc="-10" dirty="0">
                <a:solidFill>
                  <a:srgbClr val="2A2A2A"/>
                </a:solidFill>
                <a:latin typeface="Calibri"/>
                <a:cs typeface="Calibri"/>
              </a:rPr>
              <a:t> challenges.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b="1" spc="-10" dirty="0">
                <a:solidFill>
                  <a:srgbClr val="2A2A2A"/>
                </a:solidFill>
                <a:latin typeface="Calibri"/>
                <a:cs typeface="Calibri"/>
              </a:rPr>
              <a:t>Example: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792717"/>
            <a:ext cx="3915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Reference: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1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https://www.mural.co/templates/empathy-map-canvas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421123"/>
            <a:ext cx="5731509" cy="39739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8065750"/>
          </a:xfrm>
          <a:custGeom>
            <a:avLst/>
            <a:gdLst/>
            <a:ahLst/>
            <a:cxnLst/>
            <a:rect l="l" t="t" r="r" b="b"/>
            <a:pathLst>
              <a:path w="20104100" h="18065750">
                <a:moveTo>
                  <a:pt x="20104100" y="18065706"/>
                </a:moveTo>
                <a:lnTo>
                  <a:pt x="0" y="18065706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18065706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400" y="-6666"/>
            <a:ext cx="19593560" cy="17723485"/>
            <a:chOff x="83400" y="-6666"/>
            <a:chExt cx="19593560" cy="17723485"/>
          </a:xfrm>
        </p:grpSpPr>
        <p:sp>
          <p:nvSpPr>
            <p:cNvPr id="4" name="object 4"/>
            <p:cNvSpPr/>
            <p:nvPr/>
          </p:nvSpPr>
          <p:spPr>
            <a:xfrm>
              <a:off x="83439" y="6"/>
              <a:ext cx="19593560" cy="17717135"/>
            </a:xfrm>
            <a:custGeom>
              <a:avLst/>
              <a:gdLst/>
              <a:ahLst/>
              <a:cxnLst/>
              <a:rect l="l" t="t" r="r" b="b"/>
              <a:pathLst>
                <a:path w="19593560" h="17717135">
                  <a:moveTo>
                    <a:pt x="19593065" y="0"/>
                  </a:moveTo>
                  <a:lnTo>
                    <a:pt x="0" y="0"/>
                  </a:lnTo>
                  <a:lnTo>
                    <a:pt x="0" y="17645990"/>
                  </a:lnTo>
                  <a:lnTo>
                    <a:pt x="5549" y="17673498"/>
                  </a:lnTo>
                  <a:lnTo>
                    <a:pt x="20688" y="17695952"/>
                  </a:lnTo>
                  <a:lnTo>
                    <a:pt x="43154" y="17711103"/>
                  </a:lnTo>
                  <a:lnTo>
                    <a:pt x="70662" y="17716653"/>
                  </a:lnTo>
                  <a:lnTo>
                    <a:pt x="19522402" y="17716653"/>
                  </a:lnTo>
                  <a:lnTo>
                    <a:pt x="19549911" y="17711103"/>
                  </a:lnTo>
                  <a:lnTo>
                    <a:pt x="19572364" y="17695952"/>
                  </a:lnTo>
                  <a:lnTo>
                    <a:pt x="19587515" y="17673498"/>
                  </a:lnTo>
                  <a:lnTo>
                    <a:pt x="19593065" y="17645990"/>
                  </a:lnTo>
                  <a:lnTo>
                    <a:pt x="19593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067" y="0"/>
              <a:ext cx="19580225" cy="17710150"/>
            </a:xfrm>
            <a:custGeom>
              <a:avLst/>
              <a:gdLst/>
              <a:ahLst/>
              <a:cxnLst/>
              <a:rect l="l" t="t" r="r" b="b"/>
              <a:pathLst>
                <a:path w="19580225" h="17710150">
                  <a:moveTo>
                    <a:pt x="19579815" y="0"/>
                  </a:moveTo>
                  <a:lnTo>
                    <a:pt x="19579815" y="17645992"/>
                  </a:lnTo>
                  <a:lnTo>
                    <a:pt x="19574783" y="17670918"/>
                  </a:lnTo>
                  <a:lnTo>
                    <a:pt x="19561060" y="17691272"/>
                  </a:lnTo>
                  <a:lnTo>
                    <a:pt x="19540705" y="17704995"/>
                  </a:lnTo>
                  <a:lnTo>
                    <a:pt x="19515780" y="17710027"/>
                  </a:lnTo>
                  <a:lnTo>
                    <a:pt x="64035" y="17710027"/>
                  </a:lnTo>
                  <a:lnTo>
                    <a:pt x="39109" y="17704995"/>
                  </a:lnTo>
                  <a:lnTo>
                    <a:pt x="18755" y="17691272"/>
                  </a:lnTo>
                  <a:lnTo>
                    <a:pt x="5032" y="17670918"/>
                  </a:lnTo>
                  <a:lnTo>
                    <a:pt x="0" y="17645992"/>
                  </a:lnTo>
                  <a:lnTo>
                    <a:pt x="0" y="0"/>
                  </a:lnTo>
                </a:path>
              </a:pathLst>
            </a:custGeom>
            <a:ln w="13248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865" y="14178701"/>
              <a:ext cx="19578955" cy="3534410"/>
            </a:xfrm>
            <a:custGeom>
              <a:avLst/>
              <a:gdLst/>
              <a:ahLst/>
              <a:cxnLst/>
              <a:rect l="l" t="t" r="r" b="b"/>
              <a:pathLst>
                <a:path w="19578955" h="3534409">
                  <a:moveTo>
                    <a:pt x="0" y="0"/>
                  </a:moveTo>
                  <a:lnTo>
                    <a:pt x="19578663" y="0"/>
                  </a:lnTo>
                  <a:lnTo>
                    <a:pt x="19578663" y="3533995"/>
                  </a:lnTo>
                  <a:lnTo>
                    <a:pt x="0" y="3533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9392" y="15874613"/>
              <a:ext cx="192759" cy="1773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5539" y="15874613"/>
              <a:ext cx="192759" cy="1773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27442" y="14978903"/>
              <a:ext cx="2168525" cy="2168525"/>
            </a:xfrm>
            <a:custGeom>
              <a:avLst/>
              <a:gdLst/>
              <a:ahLst/>
              <a:cxnLst/>
              <a:rect l="l" t="t" r="r" b="b"/>
              <a:pathLst>
                <a:path w="2168525" h="2168525">
                  <a:moveTo>
                    <a:pt x="1858210" y="2167911"/>
                  </a:moveTo>
                  <a:lnTo>
                    <a:pt x="309701" y="2167911"/>
                  </a:lnTo>
                  <a:lnTo>
                    <a:pt x="264001" y="2164547"/>
                  </a:lnTo>
                  <a:lnTo>
                    <a:pt x="220362" y="2154775"/>
                  </a:lnTo>
                  <a:lnTo>
                    <a:pt x="179265" y="2139079"/>
                  </a:lnTo>
                  <a:lnTo>
                    <a:pt x="141194" y="2117943"/>
                  </a:lnTo>
                  <a:lnTo>
                    <a:pt x="106632" y="2091848"/>
                  </a:lnTo>
                  <a:lnTo>
                    <a:pt x="76063" y="2061278"/>
                  </a:lnTo>
                  <a:lnTo>
                    <a:pt x="49968" y="2026716"/>
                  </a:lnTo>
                  <a:lnTo>
                    <a:pt x="28831" y="1988646"/>
                  </a:lnTo>
                  <a:lnTo>
                    <a:pt x="13136" y="1947549"/>
                  </a:lnTo>
                  <a:lnTo>
                    <a:pt x="3364" y="1903909"/>
                  </a:lnTo>
                  <a:lnTo>
                    <a:pt x="0" y="1858210"/>
                  </a:lnTo>
                  <a:lnTo>
                    <a:pt x="0" y="309701"/>
                  </a:lnTo>
                  <a:lnTo>
                    <a:pt x="3364" y="264001"/>
                  </a:lnTo>
                  <a:lnTo>
                    <a:pt x="13136" y="220362"/>
                  </a:lnTo>
                  <a:lnTo>
                    <a:pt x="28831" y="179265"/>
                  </a:lnTo>
                  <a:lnTo>
                    <a:pt x="49968" y="141194"/>
                  </a:lnTo>
                  <a:lnTo>
                    <a:pt x="76063" y="106632"/>
                  </a:lnTo>
                  <a:lnTo>
                    <a:pt x="106632" y="76063"/>
                  </a:lnTo>
                  <a:lnTo>
                    <a:pt x="141194" y="49968"/>
                  </a:lnTo>
                  <a:lnTo>
                    <a:pt x="179265" y="28831"/>
                  </a:lnTo>
                  <a:lnTo>
                    <a:pt x="220362" y="13136"/>
                  </a:lnTo>
                  <a:lnTo>
                    <a:pt x="264001" y="3364"/>
                  </a:lnTo>
                  <a:lnTo>
                    <a:pt x="309701" y="0"/>
                  </a:lnTo>
                  <a:lnTo>
                    <a:pt x="1858210" y="0"/>
                  </a:lnTo>
                  <a:lnTo>
                    <a:pt x="1903909" y="3364"/>
                  </a:lnTo>
                  <a:lnTo>
                    <a:pt x="1947549" y="13136"/>
                  </a:lnTo>
                  <a:lnTo>
                    <a:pt x="1988646" y="28831"/>
                  </a:lnTo>
                  <a:lnTo>
                    <a:pt x="2026716" y="49968"/>
                  </a:lnTo>
                  <a:lnTo>
                    <a:pt x="2061278" y="76063"/>
                  </a:lnTo>
                  <a:lnTo>
                    <a:pt x="2091848" y="106632"/>
                  </a:lnTo>
                  <a:lnTo>
                    <a:pt x="2117943" y="141194"/>
                  </a:lnTo>
                  <a:lnTo>
                    <a:pt x="2139079" y="179265"/>
                  </a:lnTo>
                  <a:lnTo>
                    <a:pt x="2154775" y="220362"/>
                  </a:lnTo>
                  <a:lnTo>
                    <a:pt x="2164547" y="264001"/>
                  </a:lnTo>
                  <a:lnTo>
                    <a:pt x="2167911" y="309701"/>
                  </a:lnTo>
                  <a:lnTo>
                    <a:pt x="2167911" y="1858210"/>
                  </a:lnTo>
                  <a:lnTo>
                    <a:pt x="2164547" y="1903909"/>
                  </a:lnTo>
                  <a:lnTo>
                    <a:pt x="2154775" y="1947549"/>
                  </a:lnTo>
                  <a:lnTo>
                    <a:pt x="2139079" y="1988646"/>
                  </a:lnTo>
                  <a:lnTo>
                    <a:pt x="2117943" y="2026716"/>
                  </a:lnTo>
                  <a:lnTo>
                    <a:pt x="2091848" y="2061278"/>
                  </a:lnTo>
                  <a:lnTo>
                    <a:pt x="2061278" y="2091848"/>
                  </a:lnTo>
                  <a:lnTo>
                    <a:pt x="2026716" y="2117943"/>
                  </a:lnTo>
                  <a:lnTo>
                    <a:pt x="1988646" y="2139079"/>
                  </a:lnTo>
                  <a:lnTo>
                    <a:pt x="1947549" y="2154775"/>
                  </a:lnTo>
                  <a:lnTo>
                    <a:pt x="1903909" y="2164547"/>
                  </a:lnTo>
                  <a:lnTo>
                    <a:pt x="1858210" y="2167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0498" y="14876830"/>
              <a:ext cx="2168525" cy="2168525"/>
            </a:xfrm>
            <a:custGeom>
              <a:avLst/>
              <a:gdLst/>
              <a:ahLst/>
              <a:cxnLst/>
              <a:rect l="l" t="t" r="r" b="b"/>
              <a:pathLst>
                <a:path w="2168525" h="2168525">
                  <a:moveTo>
                    <a:pt x="1858210" y="2167911"/>
                  </a:moveTo>
                  <a:lnTo>
                    <a:pt x="309701" y="2167911"/>
                  </a:lnTo>
                  <a:lnTo>
                    <a:pt x="264001" y="2164547"/>
                  </a:lnTo>
                  <a:lnTo>
                    <a:pt x="220362" y="2154775"/>
                  </a:lnTo>
                  <a:lnTo>
                    <a:pt x="179265" y="2139079"/>
                  </a:lnTo>
                  <a:lnTo>
                    <a:pt x="141194" y="2117943"/>
                  </a:lnTo>
                  <a:lnTo>
                    <a:pt x="106632" y="2091848"/>
                  </a:lnTo>
                  <a:lnTo>
                    <a:pt x="76063" y="2061278"/>
                  </a:lnTo>
                  <a:lnTo>
                    <a:pt x="49968" y="2026716"/>
                  </a:lnTo>
                  <a:lnTo>
                    <a:pt x="28831" y="1988646"/>
                  </a:lnTo>
                  <a:lnTo>
                    <a:pt x="13136" y="1947549"/>
                  </a:lnTo>
                  <a:lnTo>
                    <a:pt x="3364" y="1903909"/>
                  </a:lnTo>
                  <a:lnTo>
                    <a:pt x="0" y="1858210"/>
                  </a:lnTo>
                  <a:lnTo>
                    <a:pt x="0" y="309701"/>
                  </a:lnTo>
                  <a:lnTo>
                    <a:pt x="3364" y="264001"/>
                  </a:lnTo>
                  <a:lnTo>
                    <a:pt x="13136" y="220362"/>
                  </a:lnTo>
                  <a:lnTo>
                    <a:pt x="28831" y="179265"/>
                  </a:lnTo>
                  <a:lnTo>
                    <a:pt x="49968" y="141194"/>
                  </a:lnTo>
                  <a:lnTo>
                    <a:pt x="76063" y="106632"/>
                  </a:lnTo>
                  <a:lnTo>
                    <a:pt x="106632" y="76063"/>
                  </a:lnTo>
                  <a:lnTo>
                    <a:pt x="141194" y="49968"/>
                  </a:lnTo>
                  <a:lnTo>
                    <a:pt x="179265" y="28831"/>
                  </a:lnTo>
                  <a:lnTo>
                    <a:pt x="220362" y="13136"/>
                  </a:lnTo>
                  <a:lnTo>
                    <a:pt x="264001" y="3364"/>
                  </a:lnTo>
                  <a:lnTo>
                    <a:pt x="309701" y="0"/>
                  </a:lnTo>
                  <a:lnTo>
                    <a:pt x="1858210" y="0"/>
                  </a:lnTo>
                  <a:lnTo>
                    <a:pt x="1903909" y="3364"/>
                  </a:lnTo>
                  <a:lnTo>
                    <a:pt x="1947549" y="13136"/>
                  </a:lnTo>
                  <a:lnTo>
                    <a:pt x="1988646" y="28831"/>
                  </a:lnTo>
                  <a:lnTo>
                    <a:pt x="2026716" y="49968"/>
                  </a:lnTo>
                  <a:lnTo>
                    <a:pt x="2061278" y="76063"/>
                  </a:lnTo>
                  <a:lnTo>
                    <a:pt x="2091848" y="106632"/>
                  </a:lnTo>
                  <a:lnTo>
                    <a:pt x="2117943" y="141194"/>
                  </a:lnTo>
                  <a:lnTo>
                    <a:pt x="2139079" y="179265"/>
                  </a:lnTo>
                  <a:lnTo>
                    <a:pt x="2154775" y="220362"/>
                  </a:lnTo>
                  <a:lnTo>
                    <a:pt x="2164547" y="264001"/>
                  </a:lnTo>
                  <a:lnTo>
                    <a:pt x="2167911" y="309701"/>
                  </a:lnTo>
                  <a:lnTo>
                    <a:pt x="2167911" y="1858210"/>
                  </a:lnTo>
                  <a:lnTo>
                    <a:pt x="2164547" y="1903909"/>
                  </a:lnTo>
                  <a:lnTo>
                    <a:pt x="2154775" y="1947549"/>
                  </a:lnTo>
                  <a:lnTo>
                    <a:pt x="2139079" y="1988646"/>
                  </a:lnTo>
                  <a:lnTo>
                    <a:pt x="2117943" y="2026716"/>
                  </a:lnTo>
                  <a:lnTo>
                    <a:pt x="2091848" y="2061278"/>
                  </a:lnTo>
                  <a:lnTo>
                    <a:pt x="2061278" y="2091848"/>
                  </a:lnTo>
                  <a:lnTo>
                    <a:pt x="2026716" y="2117943"/>
                  </a:lnTo>
                  <a:lnTo>
                    <a:pt x="1988646" y="2139079"/>
                  </a:lnTo>
                  <a:lnTo>
                    <a:pt x="1947549" y="2154775"/>
                  </a:lnTo>
                  <a:lnTo>
                    <a:pt x="1903909" y="2164547"/>
                  </a:lnTo>
                  <a:lnTo>
                    <a:pt x="1858210" y="21679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60619" y="14981815"/>
              <a:ext cx="2168525" cy="2168525"/>
            </a:xfrm>
            <a:custGeom>
              <a:avLst/>
              <a:gdLst/>
              <a:ahLst/>
              <a:cxnLst/>
              <a:rect l="l" t="t" r="r" b="b"/>
              <a:pathLst>
                <a:path w="2168525" h="2168525">
                  <a:moveTo>
                    <a:pt x="1858210" y="2167911"/>
                  </a:moveTo>
                  <a:lnTo>
                    <a:pt x="309701" y="2167911"/>
                  </a:lnTo>
                  <a:lnTo>
                    <a:pt x="264001" y="2164547"/>
                  </a:lnTo>
                  <a:lnTo>
                    <a:pt x="220362" y="2154775"/>
                  </a:lnTo>
                  <a:lnTo>
                    <a:pt x="179265" y="2139079"/>
                  </a:lnTo>
                  <a:lnTo>
                    <a:pt x="141194" y="2117943"/>
                  </a:lnTo>
                  <a:lnTo>
                    <a:pt x="106632" y="2091848"/>
                  </a:lnTo>
                  <a:lnTo>
                    <a:pt x="76063" y="2061278"/>
                  </a:lnTo>
                  <a:lnTo>
                    <a:pt x="49968" y="2026716"/>
                  </a:lnTo>
                  <a:lnTo>
                    <a:pt x="28831" y="1988646"/>
                  </a:lnTo>
                  <a:lnTo>
                    <a:pt x="13136" y="1947549"/>
                  </a:lnTo>
                  <a:lnTo>
                    <a:pt x="3364" y="1903909"/>
                  </a:lnTo>
                  <a:lnTo>
                    <a:pt x="0" y="1858210"/>
                  </a:lnTo>
                  <a:lnTo>
                    <a:pt x="0" y="309701"/>
                  </a:lnTo>
                  <a:lnTo>
                    <a:pt x="3364" y="264001"/>
                  </a:lnTo>
                  <a:lnTo>
                    <a:pt x="13136" y="220362"/>
                  </a:lnTo>
                  <a:lnTo>
                    <a:pt x="28831" y="179265"/>
                  </a:lnTo>
                  <a:lnTo>
                    <a:pt x="49968" y="141194"/>
                  </a:lnTo>
                  <a:lnTo>
                    <a:pt x="76063" y="106632"/>
                  </a:lnTo>
                  <a:lnTo>
                    <a:pt x="106632" y="76063"/>
                  </a:lnTo>
                  <a:lnTo>
                    <a:pt x="141194" y="49968"/>
                  </a:lnTo>
                  <a:lnTo>
                    <a:pt x="179265" y="28831"/>
                  </a:lnTo>
                  <a:lnTo>
                    <a:pt x="220362" y="13136"/>
                  </a:lnTo>
                  <a:lnTo>
                    <a:pt x="264001" y="3364"/>
                  </a:lnTo>
                  <a:lnTo>
                    <a:pt x="309701" y="0"/>
                  </a:lnTo>
                  <a:lnTo>
                    <a:pt x="1858210" y="0"/>
                  </a:lnTo>
                  <a:lnTo>
                    <a:pt x="1903909" y="3364"/>
                  </a:lnTo>
                  <a:lnTo>
                    <a:pt x="1947549" y="13136"/>
                  </a:lnTo>
                  <a:lnTo>
                    <a:pt x="1988646" y="28831"/>
                  </a:lnTo>
                  <a:lnTo>
                    <a:pt x="2026716" y="49968"/>
                  </a:lnTo>
                  <a:lnTo>
                    <a:pt x="2061278" y="76063"/>
                  </a:lnTo>
                  <a:lnTo>
                    <a:pt x="2091848" y="106632"/>
                  </a:lnTo>
                  <a:lnTo>
                    <a:pt x="2117943" y="141194"/>
                  </a:lnTo>
                  <a:lnTo>
                    <a:pt x="2139079" y="179265"/>
                  </a:lnTo>
                  <a:lnTo>
                    <a:pt x="2154775" y="220362"/>
                  </a:lnTo>
                  <a:lnTo>
                    <a:pt x="2164547" y="264001"/>
                  </a:lnTo>
                  <a:lnTo>
                    <a:pt x="2167911" y="309701"/>
                  </a:lnTo>
                  <a:lnTo>
                    <a:pt x="2167911" y="1858210"/>
                  </a:lnTo>
                  <a:lnTo>
                    <a:pt x="2164547" y="1903909"/>
                  </a:lnTo>
                  <a:lnTo>
                    <a:pt x="2154775" y="1947549"/>
                  </a:lnTo>
                  <a:lnTo>
                    <a:pt x="2139079" y="1988646"/>
                  </a:lnTo>
                  <a:lnTo>
                    <a:pt x="2117943" y="2026716"/>
                  </a:lnTo>
                  <a:lnTo>
                    <a:pt x="2091848" y="2061278"/>
                  </a:lnTo>
                  <a:lnTo>
                    <a:pt x="2061278" y="2091848"/>
                  </a:lnTo>
                  <a:lnTo>
                    <a:pt x="2026716" y="2117943"/>
                  </a:lnTo>
                  <a:lnTo>
                    <a:pt x="1988646" y="2139079"/>
                  </a:lnTo>
                  <a:lnTo>
                    <a:pt x="1947549" y="2154775"/>
                  </a:lnTo>
                  <a:lnTo>
                    <a:pt x="1903909" y="2164547"/>
                  </a:lnTo>
                  <a:lnTo>
                    <a:pt x="1858210" y="2167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3657" y="14879759"/>
              <a:ext cx="2168525" cy="2168525"/>
            </a:xfrm>
            <a:custGeom>
              <a:avLst/>
              <a:gdLst/>
              <a:ahLst/>
              <a:cxnLst/>
              <a:rect l="l" t="t" r="r" b="b"/>
              <a:pathLst>
                <a:path w="2168525" h="2168525">
                  <a:moveTo>
                    <a:pt x="1858210" y="2167911"/>
                  </a:moveTo>
                  <a:lnTo>
                    <a:pt x="309701" y="2167911"/>
                  </a:lnTo>
                  <a:lnTo>
                    <a:pt x="264001" y="2164547"/>
                  </a:lnTo>
                  <a:lnTo>
                    <a:pt x="220362" y="2154775"/>
                  </a:lnTo>
                  <a:lnTo>
                    <a:pt x="179265" y="2139079"/>
                  </a:lnTo>
                  <a:lnTo>
                    <a:pt x="141194" y="2117943"/>
                  </a:lnTo>
                  <a:lnTo>
                    <a:pt x="106632" y="2091848"/>
                  </a:lnTo>
                  <a:lnTo>
                    <a:pt x="76063" y="2061278"/>
                  </a:lnTo>
                  <a:lnTo>
                    <a:pt x="49968" y="2026716"/>
                  </a:lnTo>
                  <a:lnTo>
                    <a:pt x="28831" y="1988646"/>
                  </a:lnTo>
                  <a:lnTo>
                    <a:pt x="13136" y="1947549"/>
                  </a:lnTo>
                  <a:lnTo>
                    <a:pt x="3364" y="1903909"/>
                  </a:lnTo>
                  <a:lnTo>
                    <a:pt x="0" y="1858210"/>
                  </a:lnTo>
                  <a:lnTo>
                    <a:pt x="0" y="309701"/>
                  </a:lnTo>
                  <a:lnTo>
                    <a:pt x="3364" y="264001"/>
                  </a:lnTo>
                  <a:lnTo>
                    <a:pt x="13136" y="220362"/>
                  </a:lnTo>
                  <a:lnTo>
                    <a:pt x="28831" y="179265"/>
                  </a:lnTo>
                  <a:lnTo>
                    <a:pt x="49968" y="141194"/>
                  </a:lnTo>
                  <a:lnTo>
                    <a:pt x="76063" y="106632"/>
                  </a:lnTo>
                  <a:lnTo>
                    <a:pt x="106632" y="76063"/>
                  </a:lnTo>
                  <a:lnTo>
                    <a:pt x="141194" y="49968"/>
                  </a:lnTo>
                  <a:lnTo>
                    <a:pt x="179265" y="28831"/>
                  </a:lnTo>
                  <a:lnTo>
                    <a:pt x="220362" y="13136"/>
                  </a:lnTo>
                  <a:lnTo>
                    <a:pt x="264001" y="3364"/>
                  </a:lnTo>
                  <a:lnTo>
                    <a:pt x="309701" y="0"/>
                  </a:lnTo>
                  <a:lnTo>
                    <a:pt x="1858210" y="0"/>
                  </a:lnTo>
                  <a:lnTo>
                    <a:pt x="1903909" y="3364"/>
                  </a:lnTo>
                  <a:lnTo>
                    <a:pt x="1947549" y="13136"/>
                  </a:lnTo>
                  <a:lnTo>
                    <a:pt x="1988646" y="28831"/>
                  </a:lnTo>
                  <a:lnTo>
                    <a:pt x="2026716" y="49968"/>
                  </a:lnTo>
                  <a:lnTo>
                    <a:pt x="2061278" y="76063"/>
                  </a:lnTo>
                  <a:lnTo>
                    <a:pt x="2091848" y="106632"/>
                  </a:lnTo>
                  <a:lnTo>
                    <a:pt x="2117943" y="141194"/>
                  </a:lnTo>
                  <a:lnTo>
                    <a:pt x="2139079" y="179265"/>
                  </a:lnTo>
                  <a:lnTo>
                    <a:pt x="2154775" y="220362"/>
                  </a:lnTo>
                  <a:lnTo>
                    <a:pt x="2164547" y="264001"/>
                  </a:lnTo>
                  <a:lnTo>
                    <a:pt x="2167911" y="309701"/>
                  </a:lnTo>
                  <a:lnTo>
                    <a:pt x="2167911" y="1858210"/>
                  </a:lnTo>
                  <a:lnTo>
                    <a:pt x="2164547" y="1903909"/>
                  </a:lnTo>
                  <a:lnTo>
                    <a:pt x="2154775" y="1947549"/>
                  </a:lnTo>
                  <a:lnTo>
                    <a:pt x="2139079" y="1988646"/>
                  </a:lnTo>
                  <a:lnTo>
                    <a:pt x="2117943" y="2026716"/>
                  </a:lnTo>
                  <a:lnTo>
                    <a:pt x="2091848" y="2061278"/>
                  </a:lnTo>
                  <a:lnTo>
                    <a:pt x="2061278" y="2091848"/>
                  </a:lnTo>
                  <a:lnTo>
                    <a:pt x="2026716" y="2117943"/>
                  </a:lnTo>
                  <a:lnTo>
                    <a:pt x="1988646" y="2139079"/>
                  </a:lnTo>
                  <a:lnTo>
                    <a:pt x="1947549" y="2154775"/>
                  </a:lnTo>
                  <a:lnTo>
                    <a:pt x="1903909" y="2164547"/>
                  </a:lnTo>
                  <a:lnTo>
                    <a:pt x="1858210" y="21679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98864" y="14951418"/>
              <a:ext cx="2168525" cy="2168525"/>
            </a:xfrm>
            <a:custGeom>
              <a:avLst/>
              <a:gdLst/>
              <a:ahLst/>
              <a:cxnLst/>
              <a:rect l="l" t="t" r="r" b="b"/>
              <a:pathLst>
                <a:path w="2168525" h="2168525">
                  <a:moveTo>
                    <a:pt x="1858210" y="2167911"/>
                  </a:moveTo>
                  <a:lnTo>
                    <a:pt x="309701" y="2167911"/>
                  </a:lnTo>
                  <a:lnTo>
                    <a:pt x="264001" y="2164547"/>
                  </a:lnTo>
                  <a:lnTo>
                    <a:pt x="220362" y="2154775"/>
                  </a:lnTo>
                  <a:lnTo>
                    <a:pt x="179265" y="2139079"/>
                  </a:lnTo>
                  <a:lnTo>
                    <a:pt x="141194" y="2117943"/>
                  </a:lnTo>
                  <a:lnTo>
                    <a:pt x="106632" y="2091848"/>
                  </a:lnTo>
                  <a:lnTo>
                    <a:pt x="76063" y="2061278"/>
                  </a:lnTo>
                  <a:lnTo>
                    <a:pt x="49968" y="2026716"/>
                  </a:lnTo>
                  <a:lnTo>
                    <a:pt x="28831" y="1988646"/>
                  </a:lnTo>
                  <a:lnTo>
                    <a:pt x="13136" y="1947549"/>
                  </a:lnTo>
                  <a:lnTo>
                    <a:pt x="3364" y="1903909"/>
                  </a:lnTo>
                  <a:lnTo>
                    <a:pt x="0" y="1858210"/>
                  </a:lnTo>
                  <a:lnTo>
                    <a:pt x="0" y="309701"/>
                  </a:lnTo>
                  <a:lnTo>
                    <a:pt x="3364" y="264001"/>
                  </a:lnTo>
                  <a:lnTo>
                    <a:pt x="13136" y="220362"/>
                  </a:lnTo>
                  <a:lnTo>
                    <a:pt x="28831" y="179265"/>
                  </a:lnTo>
                  <a:lnTo>
                    <a:pt x="49968" y="141194"/>
                  </a:lnTo>
                  <a:lnTo>
                    <a:pt x="76063" y="106632"/>
                  </a:lnTo>
                  <a:lnTo>
                    <a:pt x="106632" y="76063"/>
                  </a:lnTo>
                  <a:lnTo>
                    <a:pt x="141194" y="49968"/>
                  </a:lnTo>
                  <a:lnTo>
                    <a:pt x="179265" y="28831"/>
                  </a:lnTo>
                  <a:lnTo>
                    <a:pt x="220362" y="13136"/>
                  </a:lnTo>
                  <a:lnTo>
                    <a:pt x="264001" y="3364"/>
                  </a:lnTo>
                  <a:lnTo>
                    <a:pt x="309701" y="0"/>
                  </a:lnTo>
                  <a:lnTo>
                    <a:pt x="1858210" y="0"/>
                  </a:lnTo>
                  <a:lnTo>
                    <a:pt x="1903909" y="3364"/>
                  </a:lnTo>
                  <a:lnTo>
                    <a:pt x="1947549" y="13136"/>
                  </a:lnTo>
                  <a:lnTo>
                    <a:pt x="1988646" y="28831"/>
                  </a:lnTo>
                  <a:lnTo>
                    <a:pt x="2026716" y="49968"/>
                  </a:lnTo>
                  <a:lnTo>
                    <a:pt x="2061278" y="76063"/>
                  </a:lnTo>
                  <a:lnTo>
                    <a:pt x="2091848" y="106632"/>
                  </a:lnTo>
                  <a:lnTo>
                    <a:pt x="2117943" y="141194"/>
                  </a:lnTo>
                  <a:lnTo>
                    <a:pt x="2139079" y="179265"/>
                  </a:lnTo>
                  <a:lnTo>
                    <a:pt x="2154775" y="220362"/>
                  </a:lnTo>
                  <a:lnTo>
                    <a:pt x="2164547" y="264001"/>
                  </a:lnTo>
                  <a:lnTo>
                    <a:pt x="2167911" y="309701"/>
                  </a:lnTo>
                  <a:lnTo>
                    <a:pt x="2167911" y="1858210"/>
                  </a:lnTo>
                  <a:lnTo>
                    <a:pt x="2164547" y="1903909"/>
                  </a:lnTo>
                  <a:lnTo>
                    <a:pt x="2154775" y="1947549"/>
                  </a:lnTo>
                  <a:lnTo>
                    <a:pt x="2139079" y="1988646"/>
                  </a:lnTo>
                  <a:lnTo>
                    <a:pt x="2117943" y="2026716"/>
                  </a:lnTo>
                  <a:lnTo>
                    <a:pt x="2091848" y="2061278"/>
                  </a:lnTo>
                  <a:lnTo>
                    <a:pt x="2061278" y="2091848"/>
                  </a:lnTo>
                  <a:lnTo>
                    <a:pt x="2026716" y="2117943"/>
                  </a:lnTo>
                  <a:lnTo>
                    <a:pt x="1988646" y="2139079"/>
                  </a:lnTo>
                  <a:lnTo>
                    <a:pt x="1947549" y="2154775"/>
                  </a:lnTo>
                  <a:lnTo>
                    <a:pt x="1903909" y="2164547"/>
                  </a:lnTo>
                  <a:lnTo>
                    <a:pt x="1858210" y="2167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11903" y="14849362"/>
              <a:ext cx="2168525" cy="2168525"/>
            </a:xfrm>
            <a:custGeom>
              <a:avLst/>
              <a:gdLst/>
              <a:ahLst/>
              <a:cxnLst/>
              <a:rect l="l" t="t" r="r" b="b"/>
              <a:pathLst>
                <a:path w="2168525" h="2168525">
                  <a:moveTo>
                    <a:pt x="1858210" y="2167911"/>
                  </a:moveTo>
                  <a:lnTo>
                    <a:pt x="309701" y="2167911"/>
                  </a:lnTo>
                  <a:lnTo>
                    <a:pt x="264001" y="2164547"/>
                  </a:lnTo>
                  <a:lnTo>
                    <a:pt x="220362" y="2154775"/>
                  </a:lnTo>
                  <a:lnTo>
                    <a:pt x="179265" y="2139079"/>
                  </a:lnTo>
                  <a:lnTo>
                    <a:pt x="141194" y="2117943"/>
                  </a:lnTo>
                  <a:lnTo>
                    <a:pt x="106632" y="2091848"/>
                  </a:lnTo>
                  <a:lnTo>
                    <a:pt x="76063" y="2061278"/>
                  </a:lnTo>
                  <a:lnTo>
                    <a:pt x="49968" y="2026716"/>
                  </a:lnTo>
                  <a:lnTo>
                    <a:pt x="28831" y="1988646"/>
                  </a:lnTo>
                  <a:lnTo>
                    <a:pt x="13136" y="1947549"/>
                  </a:lnTo>
                  <a:lnTo>
                    <a:pt x="3364" y="1903909"/>
                  </a:lnTo>
                  <a:lnTo>
                    <a:pt x="0" y="1858210"/>
                  </a:lnTo>
                  <a:lnTo>
                    <a:pt x="0" y="309701"/>
                  </a:lnTo>
                  <a:lnTo>
                    <a:pt x="3364" y="264001"/>
                  </a:lnTo>
                  <a:lnTo>
                    <a:pt x="13136" y="220362"/>
                  </a:lnTo>
                  <a:lnTo>
                    <a:pt x="28831" y="179265"/>
                  </a:lnTo>
                  <a:lnTo>
                    <a:pt x="49968" y="141194"/>
                  </a:lnTo>
                  <a:lnTo>
                    <a:pt x="76063" y="106632"/>
                  </a:lnTo>
                  <a:lnTo>
                    <a:pt x="106632" y="76063"/>
                  </a:lnTo>
                  <a:lnTo>
                    <a:pt x="141194" y="49968"/>
                  </a:lnTo>
                  <a:lnTo>
                    <a:pt x="179265" y="28831"/>
                  </a:lnTo>
                  <a:lnTo>
                    <a:pt x="220362" y="13136"/>
                  </a:lnTo>
                  <a:lnTo>
                    <a:pt x="264001" y="3364"/>
                  </a:lnTo>
                  <a:lnTo>
                    <a:pt x="309701" y="0"/>
                  </a:lnTo>
                  <a:lnTo>
                    <a:pt x="1858210" y="0"/>
                  </a:lnTo>
                  <a:lnTo>
                    <a:pt x="1903909" y="3364"/>
                  </a:lnTo>
                  <a:lnTo>
                    <a:pt x="1947549" y="13136"/>
                  </a:lnTo>
                  <a:lnTo>
                    <a:pt x="1988646" y="28831"/>
                  </a:lnTo>
                  <a:lnTo>
                    <a:pt x="2026716" y="49968"/>
                  </a:lnTo>
                  <a:lnTo>
                    <a:pt x="2061278" y="76063"/>
                  </a:lnTo>
                  <a:lnTo>
                    <a:pt x="2091848" y="106632"/>
                  </a:lnTo>
                  <a:lnTo>
                    <a:pt x="2117943" y="141194"/>
                  </a:lnTo>
                  <a:lnTo>
                    <a:pt x="2139079" y="179265"/>
                  </a:lnTo>
                  <a:lnTo>
                    <a:pt x="2154775" y="220362"/>
                  </a:lnTo>
                  <a:lnTo>
                    <a:pt x="2164547" y="264001"/>
                  </a:lnTo>
                  <a:lnTo>
                    <a:pt x="2167911" y="309701"/>
                  </a:lnTo>
                  <a:lnTo>
                    <a:pt x="2167911" y="1858210"/>
                  </a:lnTo>
                  <a:lnTo>
                    <a:pt x="2164547" y="1903909"/>
                  </a:lnTo>
                  <a:lnTo>
                    <a:pt x="2154775" y="1947549"/>
                  </a:lnTo>
                  <a:lnTo>
                    <a:pt x="2139079" y="1988646"/>
                  </a:lnTo>
                  <a:lnTo>
                    <a:pt x="2117943" y="2026716"/>
                  </a:lnTo>
                  <a:lnTo>
                    <a:pt x="2091848" y="2061278"/>
                  </a:lnTo>
                  <a:lnTo>
                    <a:pt x="2061278" y="2091848"/>
                  </a:lnTo>
                  <a:lnTo>
                    <a:pt x="2026716" y="2117943"/>
                  </a:lnTo>
                  <a:lnTo>
                    <a:pt x="1988646" y="2139079"/>
                  </a:lnTo>
                  <a:lnTo>
                    <a:pt x="1947549" y="2154775"/>
                  </a:lnTo>
                  <a:lnTo>
                    <a:pt x="1903909" y="2164547"/>
                  </a:lnTo>
                  <a:lnTo>
                    <a:pt x="1858210" y="21679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5539" y="366819"/>
              <a:ext cx="17991455" cy="44450"/>
            </a:xfrm>
            <a:custGeom>
              <a:avLst/>
              <a:gdLst/>
              <a:ahLst/>
              <a:cxnLst/>
              <a:rect l="l" t="t" r="r" b="b"/>
              <a:pathLst>
                <a:path w="17991455" h="44450">
                  <a:moveTo>
                    <a:pt x="0" y="0"/>
                  </a:moveTo>
                  <a:lnTo>
                    <a:pt x="17991024" y="0"/>
                  </a:lnTo>
                  <a:lnTo>
                    <a:pt x="17991024" y="44163"/>
                  </a:lnTo>
                  <a:lnTo>
                    <a:pt x="0" y="44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63453" y="957233"/>
              <a:ext cx="7883525" cy="7883525"/>
            </a:xfrm>
            <a:custGeom>
              <a:avLst/>
              <a:gdLst/>
              <a:ahLst/>
              <a:cxnLst/>
              <a:rect l="l" t="t" r="r" b="b"/>
              <a:pathLst>
                <a:path w="7883525" h="7883525">
                  <a:moveTo>
                    <a:pt x="0" y="0"/>
                  </a:moveTo>
                  <a:lnTo>
                    <a:pt x="7883036" y="0"/>
                  </a:lnTo>
                  <a:lnTo>
                    <a:pt x="7883036" y="7883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63453" y="957233"/>
              <a:ext cx="7883525" cy="7883525"/>
            </a:xfrm>
            <a:custGeom>
              <a:avLst/>
              <a:gdLst/>
              <a:ahLst/>
              <a:cxnLst/>
              <a:rect l="l" t="t" r="r" b="b"/>
              <a:pathLst>
                <a:path w="7883525" h="7883525">
                  <a:moveTo>
                    <a:pt x="7883036" y="7883036"/>
                  </a:moveTo>
                  <a:lnTo>
                    <a:pt x="0" y="0"/>
                  </a:lnTo>
                  <a:lnTo>
                    <a:pt x="7883036" y="0"/>
                  </a:lnTo>
                  <a:lnTo>
                    <a:pt x="7883036" y="7883036"/>
                  </a:lnTo>
                  <a:close/>
                </a:path>
              </a:pathLst>
            </a:custGeom>
            <a:ln w="563074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67359" y="1102054"/>
              <a:ext cx="7883525" cy="7883525"/>
            </a:xfrm>
            <a:custGeom>
              <a:avLst/>
              <a:gdLst/>
              <a:ahLst/>
              <a:cxnLst/>
              <a:rect l="l" t="t" r="r" b="b"/>
              <a:pathLst>
                <a:path w="7883525" h="7883525">
                  <a:moveTo>
                    <a:pt x="0" y="7883036"/>
                  </a:moveTo>
                  <a:lnTo>
                    <a:pt x="0" y="0"/>
                  </a:lnTo>
                  <a:lnTo>
                    <a:pt x="7883036" y="0"/>
                  </a:lnTo>
                  <a:lnTo>
                    <a:pt x="0" y="7883036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67359" y="1102054"/>
              <a:ext cx="7883525" cy="7883525"/>
            </a:xfrm>
            <a:custGeom>
              <a:avLst/>
              <a:gdLst/>
              <a:ahLst/>
              <a:cxnLst/>
              <a:rect l="l" t="t" r="r" b="b"/>
              <a:pathLst>
                <a:path w="7883525" h="7883525">
                  <a:moveTo>
                    <a:pt x="7883036" y="0"/>
                  </a:moveTo>
                  <a:lnTo>
                    <a:pt x="0" y="7883036"/>
                  </a:lnTo>
                  <a:lnTo>
                    <a:pt x="0" y="0"/>
                  </a:lnTo>
                  <a:lnTo>
                    <a:pt x="7883036" y="0"/>
                  </a:lnTo>
                  <a:close/>
                </a:path>
              </a:pathLst>
            </a:custGeom>
            <a:ln w="563074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6719" y="1812670"/>
              <a:ext cx="10449901" cy="1044990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551561" y="3341304"/>
              <a:ext cx="6985" cy="5191760"/>
            </a:xfrm>
            <a:custGeom>
              <a:avLst/>
              <a:gdLst/>
              <a:ahLst/>
              <a:cxnLst/>
              <a:rect l="l" t="t" r="r" b="b"/>
              <a:pathLst>
                <a:path w="6984" h="5191759">
                  <a:moveTo>
                    <a:pt x="6712" y="5191320"/>
                  </a:moveTo>
                  <a:lnTo>
                    <a:pt x="0" y="0"/>
                  </a:lnTo>
                </a:path>
              </a:pathLst>
            </a:custGeom>
            <a:ln w="13248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31150" y="8534853"/>
              <a:ext cx="5509895" cy="0"/>
            </a:xfrm>
            <a:custGeom>
              <a:avLst/>
              <a:gdLst/>
              <a:ahLst/>
              <a:cxnLst/>
              <a:rect l="l" t="t" r="r" b="b"/>
              <a:pathLst>
                <a:path w="5509895">
                  <a:moveTo>
                    <a:pt x="5509330" y="0"/>
                  </a:moveTo>
                  <a:lnTo>
                    <a:pt x="0" y="0"/>
                  </a:lnTo>
                </a:path>
              </a:pathLst>
            </a:custGeom>
            <a:ln w="13248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7950" y="833705"/>
              <a:ext cx="4087495" cy="4087495"/>
            </a:xfrm>
            <a:custGeom>
              <a:avLst/>
              <a:gdLst/>
              <a:ahLst/>
              <a:cxnLst/>
              <a:rect l="l" t="t" r="r" b="b"/>
              <a:pathLst>
                <a:path w="4087495" h="4087495">
                  <a:moveTo>
                    <a:pt x="0" y="0"/>
                  </a:moveTo>
                  <a:lnTo>
                    <a:pt x="4087188" y="4087188"/>
                  </a:lnTo>
                </a:path>
              </a:pathLst>
            </a:custGeom>
            <a:ln w="30913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355201" y="833705"/>
              <a:ext cx="4088765" cy="4088765"/>
            </a:xfrm>
            <a:custGeom>
              <a:avLst/>
              <a:gdLst/>
              <a:ahLst/>
              <a:cxnLst/>
              <a:rect l="l" t="t" r="r" b="b"/>
              <a:pathLst>
                <a:path w="4088765" h="4088765">
                  <a:moveTo>
                    <a:pt x="4088633" y="0"/>
                  </a:moveTo>
                  <a:lnTo>
                    <a:pt x="0" y="4088633"/>
                  </a:lnTo>
                </a:path>
              </a:pathLst>
            </a:custGeom>
            <a:ln w="30913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836170" y="7033772"/>
              <a:ext cx="3594735" cy="0"/>
            </a:xfrm>
            <a:custGeom>
              <a:avLst/>
              <a:gdLst/>
              <a:ahLst/>
              <a:cxnLst/>
              <a:rect l="l" t="t" r="r" b="b"/>
              <a:pathLst>
                <a:path w="3594734">
                  <a:moveTo>
                    <a:pt x="3594236" y="0"/>
                  </a:moveTo>
                  <a:lnTo>
                    <a:pt x="0" y="0"/>
                  </a:lnTo>
                </a:path>
              </a:pathLst>
            </a:custGeom>
            <a:ln w="30913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6998" y="9118469"/>
              <a:ext cx="4088765" cy="4088765"/>
            </a:xfrm>
            <a:custGeom>
              <a:avLst/>
              <a:gdLst/>
              <a:ahLst/>
              <a:cxnLst/>
              <a:rect l="l" t="t" r="r" b="b"/>
              <a:pathLst>
                <a:path w="4088765" h="4088765">
                  <a:moveTo>
                    <a:pt x="4088633" y="0"/>
                  </a:moveTo>
                  <a:lnTo>
                    <a:pt x="0" y="4088633"/>
                  </a:lnTo>
                </a:path>
              </a:pathLst>
            </a:custGeom>
            <a:ln w="30913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380435" y="9108003"/>
              <a:ext cx="4087495" cy="4087495"/>
            </a:xfrm>
            <a:custGeom>
              <a:avLst/>
              <a:gdLst/>
              <a:ahLst/>
              <a:cxnLst/>
              <a:rect l="l" t="t" r="r" b="b"/>
              <a:pathLst>
                <a:path w="4087494" h="4087494">
                  <a:moveTo>
                    <a:pt x="0" y="0"/>
                  </a:moveTo>
                  <a:lnTo>
                    <a:pt x="4087188" y="4087188"/>
                  </a:lnTo>
                </a:path>
              </a:pathLst>
            </a:custGeom>
            <a:ln w="30913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296038" y="2483948"/>
            <a:ext cx="226187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dirty="0">
                <a:latin typeface="Trebuchet MS"/>
                <a:cs typeface="Trebuchet MS"/>
              </a:rPr>
              <a:t>What</a:t>
            </a:r>
            <a:r>
              <a:rPr sz="1250" b="1" spc="-4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do</a:t>
            </a:r>
            <a:r>
              <a:rPr sz="1250" b="1" spc="-40" dirty="0">
                <a:latin typeface="Trebuchet MS"/>
                <a:cs typeface="Trebuchet MS"/>
              </a:rPr>
              <a:t> they </a:t>
            </a:r>
            <a:r>
              <a:rPr sz="1250" b="1" dirty="0">
                <a:latin typeface="Trebuchet MS"/>
                <a:cs typeface="Trebuchet MS"/>
              </a:rPr>
              <a:t>THINK</a:t>
            </a:r>
            <a:r>
              <a:rPr sz="1250" b="1" spc="-3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and</a:t>
            </a:r>
            <a:r>
              <a:rPr sz="1250" b="1" spc="-40" dirty="0">
                <a:latin typeface="Trebuchet MS"/>
                <a:cs typeface="Trebuchet MS"/>
              </a:rPr>
              <a:t> </a:t>
            </a:r>
            <a:r>
              <a:rPr sz="1250" b="1" spc="-10" dirty="0">
                <a:latin typeface="Trebuchet MS"/>
                <a:cs typeface="Trebuchet MS"/>
              </a:rPr>
              <a:t>FEEL?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967732" y="441610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447" y="35331"/>
                </a:moveTo>
                <a:lnTo>
                  <a:pt x="606666" y="21577"/>
                </a:lnTo>
                <a:lnTo>
                  <a:pt x="599097" y="10350"/>
                </a:lnTo>
                <a:lnTo>
                  <a:pt x="587870" y="2781"/>
                </a:lnTo>
                <a:lnTo>
                  <a:pt x="574116" y="0"/>
                </a:lnTo>
                <a:lnTo>
                  <a:pt x="35331" y="0"/>
                </a:lnTo>
                <a:lnTo>
                  <a:pt x="21577" y="2781"/>
                </a:lnTo>
                <a:lnTo>
                  <a:pt x="10350" y="10350"/>
                </a:lnTo>
                <a:lnTo>
                  <a:pt x="2781" y="21577"/>
                </a:lnTo>
                <a:lnTo>
                  <a:pt x="0" y="35331"/>
                </a:lnTo>
                <a:lnTo>
                  <a:pt x="0" y="574103"/>
                </a:lnTo>
                <a:lnTo>
                  <a:pt x="2781" y="587857"/>
                </a:lnTo>
                <a:lnTo>
                  <a:pt x="10350" y="599084"/>
                </a:lnTo>
                <a:lnTo>
                  <a:pt x="21577" y="606666"/>
                </a:lnTo>
                <a:lnTo>
                  <a:pt x="35331" y="609434"/>
                </a:lnTo>
                <a:lnTo>
                  <a:pt x="574116" y="609434"/>
                </a:lnTo>
                <a:lnTo>
                  <a:pt x="587870" y="606666"/>
                </a:lnTo>
                <a:lnTo>
                  <a:pt x="599097" y="599084"/>
                </a:lnTo>
                <a:lnTo>
                  <a:pt x="606666" y="587857"/>
                </a:lnTo>
                <a:lnTo>
                  <a:pt x="609447" y="574103"/>
                </a:lnTo>
                <a:lnTo>
                  <a:pt x="609447" y="35331"/>
                </a:lnTo>
                <a:close/>
              </a:path>
            </a:pathLst>
          </a:custGeom>
          <a:solidFill>
            <a:srgbClr val="C7FE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005101" y="4449193"/>
            <a:ext cx="521334" cy="4171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7305" algn="ctr">
              <a:lnSpc>
                <a:spcPct val="107600"/>
              </a:lnSpc>
              <a:spcBef>
                <a:spcPts val="80"/>
              </a:spcBef>
            </a:pPr>
            <a:r>
              <a:rPr sz="400" dirty="0">
                <a:latin typeface="Trebuchet MS"/>
                <a:cs typeface="Trebuchet MS"/>
              </a:rPr>
              <a:t>Dreams</a:t>
            </a:r>
            <a:r>
              <a:rPr sz="400" spc="60" dirty="0">
                <a:latin typeface="Trebuchet MS"/>
                <a:cs typeface="Trebuchet MS"/>
              </a:rPr>
              <a:t> </a:t>
            </a:r>
            <a:r>
              <a:rPr sz="400" spc="-25" dirty="0">
                <a:latin typeface="Trebuchet MS"/>
                <a:cs typeface="Trebuchet MS"/>
              </a:rPr>
              <a:t>of</a:t>
            </a:r>
            <a:r>
              <a:rPr sz="400" spc="50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automating</a:t>
            </a:r>
            <a:r>
              <a:rPr sz="400" spc="-15" dirty="0">
                <a:latin typeface="Trebuchet MS"/>
                <a:cs typeface="Trebuchet MS"/>
              </a:rPr>
              <a:t> </a:t>
            </a:r>
            <a:r>
              <a:rPr sz="400" spc="-25" dirty="0">
                <a:latin typeface="Trebuchet MS"/>
                <a:cs typeface="Trebuchet MS"/>
              </a:rPr>
              <a:t>the</a:t>
            </a:r>
            <a:r>
              <a:rPr sz="400" spc="50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classification</a:t>
            </a:r>
            <a:r>
              <a:rPr sz="400" spc="10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process</a:t>
            </a:r>
            <a:r>
              <a:rPr sz="400" spc="50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to</a:t>
            </a:r>
            <a:r>
              <a:rPr sz="400" spc="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reduce</a:t>
            </a:r>
            <a:r>
              <a:rPr sz="400" spc="1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manual</a:t>
            </a:r>
            <a:r>
              <a:rPr sz="400" spc="50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labor</a:t>
            </a:r>
            <a:r>
              <a:rPr sz="400" spc="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and</a:t>
            </a:r>
            <a:r>
              <a:rPr sz="400" spc="1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operational</a:t>
            </a:r>
            <a:r>
              <a:rPr sz="400" spc="50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costs.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847546" y="669504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434" y="35331"/>
                </a:moveTo>
                <a:lnTo>
                  <a:pt x="606666" y="21577"/>
                </a:lnTo>
                <a:lnTo>
                  <a:pt x="599097" y="10350"/>
                </a:lnTo>
                <a:lnTo>
                  <a:pt x="587857" y="2781"/>
                </a:lnTo>
                <a:lnTo>
                  <a:pt x="574103" y="0"/>
                </a:lnTo>
                <a:lnTo>
                  <a:pt x="35331" y="0"/>
                </a:lnTo>
                <a:lnTo>
                  <a:pt x="21577" y="2781"/>
                </a:lnTo>
                <a:lnTo>
                  <a:pt x="10350" y="10350"/>
                </a:lnTo>
                <a:lnTo>
                  <a:pt x="2781" y="21577"/>
                </a:lnTo>
                <a:lnTo>
                  <a:pt x="0" y="35331"/>
                </a:lnTo>
                <a:lnTo>
                  <a:pt x="0" y="574103"/>
                </a:lnTo>
                <a:lnTo>
                  <a:pt x="2781" y="587857"/>
                </a:lnTo>
                <a:lnTo>
                  <a:pt x="10350" y="599084"/>
                </a:lnTo>
                <a:lnTo>
                  <a:pt x="21577" y="606666"/>
                </a:lnTo>
                <a:lnTo>
                  <a:pt x="35331" y="609434"/>
                </a:lnTo>
                <a:lnTo>
                  <a:pt x="574103" y="609434"/>
                </a:lnTo>
                <a:lnTo>
                  <a:pt x="587857" y="606666"/>
                </a:lnTo>
                <a:lnTo>
                  <a:pt x="599097" y="599084"/>
                </a:lnTo>
                <a:lnTo>
                  <a:pt x="606666" y="587857"/>
                </a:lnTo>
                <a:lnTo>
                  <a:pt x="609434" y="574103"/>
                </a:lnTo>
                <a:lnTo>
                  <a:pt x="609434" y="35331"/>
                </a:lnTo>
                <a:close/>
              </a:path>
            </a:pathLst>
          </a:custGeom>
          <a:solidFill>
            <a:srgbClr val="FFC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909404" y="6728133"/>
            <a:ext cx="472440" cy="3517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3335" algn="ctr">
              <a:lnSpc>
                <a:spcPct val="107600"/>
              </a:lnSpc>
              <a:spcBef>
                <a:spcPts val="80"/>
              </a:spcBef>
            </a:pPr>
            <a:r>
              <a:rPr sz="400" spc="10" dirty="0">
                <a:latin typeface="Trebuchet MS"/>
                <a:cs typeface="Trebuchet MS"/>
              </a:rPr>
              <a:t>Concern</a:t>
            </a:r>
            <a:r>
              <a:rPr sz="400" spc="1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about</a:t>
            </a:r>
            <a:r>
              <a:rPr sz="400" spc="20" dirty="0">
                <a:latin typeface="Trebuchet MS"/>
                <a:cs typeface="Trebuchet MS"/>
              </a:rPr>
              <a:t> </a:t>
            </a:r>
            <a:r>
              <a:rPr sz="400" spc="-25" dirty="0">
                <a:latin typeface="Trebuchet MS"/>
                <a:cs typeface="Trebuchet MS"/>
              </a:rPr>
              <a:t>the</a:t>
            </a:r>
            <a:r>
              <a:rPr sz="400" spc="50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availability</a:t>
            </a:r>
            <a:r>
              <a:rPr sz="400" spc="5" dirty="0">
                <a:latin typeface="Trebuchet MS"/>
                <a:cs typeface="Trebuchet MS"/>
              </a:rPr>
              <a:t> </a:t>
            </a:r>
            <a:r>
              <a:rPr sz="400" spc="-25" dirty="0">
                <a:latin typeface="Trebuchet MS"/>
                <a:cs typeface="Trebuchet MS"/>
              </a:rPr>
              <a:t>and</a:t>
            </a:r>
            <a:r>
              <a:rPr sz="400" spc="50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quality </a:t>
            </a:r>
            <a:r>
              <a:rPr sz="400" dirty="0">
                <a:latin typeface="Trebuchet MS"/>
                <a:cs typeface="Trebuchet MS"/>
              </a:rPr>
              <a:t>of</a:t>
            </a:r>
            <a:r>
              <a:rPr sz="400" spc="-1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rice</a:t>
            </a:r>
            <a:r>
              <a:rPr sz="400" spc="-10" dirty="0">
                <a:latin typeface="Trebuchet MS"/>
                <a:cs typeface="Trebuchet MS"/>
              </a:rPr>
              <a:t> </a:t>
            </a:r>
            <a:r>
              <a:rPr sz="400" spc="-20" dirty="0">
                <a:latin typeface="Trebuchet MS"/>
                <a:cs typeface="Trebuchet MS"/>
              </a:rPr>
              <a:t>grain</a:t>
            </a:r>
            <a:r>
              <a:rPr sz="400" spc="50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image</a:t>
            </a:r>
            <a:r>
              <a:rPr sz="400" spc="2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datasets</a:t>
            </a:r>
            <a:r>
              <a:rPr sz="400" spc="20" dirty="0">
                <a:latin typeface="Trebuchet MS"/>
                <a:cs typeface="Trebuchet MS"/>
              </a:rPr>
              <a:t> </a:t>
            </a:r>
            <a:r>
              <a:rPr sz="400" spc="-25" dirty="0">
                <a:latin typeface="Trebuchet MS"/>
                <a:cs typeface="Trebuchet MS"/>
              </a:rPr>
              <a:t>for</a:t>
            </a:r>
            <a:r>
              <a:rPr sz="400" spc="50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training</a:t>
            </a:r>
            <a:r>
              <a:rPr sz="400" spc="-2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the</a:t>
            </a:r>
            <a:r>
              <a:rPr sz="400" spc="-2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model.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19672" y="511386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434" y="35331"/>
                </a:moveTo>
                <a:lnTo>
                  <a:pt x="606666" y="21577"/>
                </a:lnTo>
                <a:lnTo>
                  <a:pt x="599097" y="10350"/>
                </a:lnTo>
                <a:lnTo>
                  <a:pt x="587857" y="2768"/>
                </a:lnTo>
                <a:lnTo>
                  <a:pt x="574116" y="0"/>
                </a:lnTo>
                <a:lnTo>
                  <a:pt x="35331" y="0"/>
                </a:lnTo>
                <a:lnTo>
                  <a:pt x="21577" y="2768"/>
                </a:lnTo>
                <a:lnTo>
                  <a:pt x="10350" y="10350"/>
                </a:lnTo>
                <a:lnTo>
                  <a:pt x="2781" y="21577"/>
                </a:lnTo>
                <a:lnTo>
                  <a:pt x="0" y="35331"/>
                </a:lnTo>
                <a:lnTo>
                  <a:pt x="0" y="574103"/>
                </a:lnTo>
                <a:lnTo>
                  <a:pt x="2781" y="587857"/>
                </a:lnTo>
                <a:lnTo>
                  <a:pt x="10350" y="599084"/>
                </a:lnTo>
                <a:lnTo>
                  <a:pt x="21577" y="606653"/>
                </a:lnTo>
                <a:lnTo>
                  <a:pt x="35331" y="609434"/>
                </a:lnTo>
                <a:lnTo>
                  <a:pt x="574116" y="609434"/>
                </a:lnTo>
                <a:lnTo>
                  <a:pt x="587857" y="606653"/>
                </a:lnTo>
                <a:lnTo>
                  <a:pt x="599097" y="599084"/>
                </a:lnTo>
                <a:lnTo>
                  <a:pt x="606666" y="587857"/>
                </a:lnTo>
                <a:lnTo>
                  <a:pt x="609434" y="574103"/>
                </a:lnTo>
                <a:lnTo>
                  <a:pt x="609434" y="35331"/>
                </a:lnTo>
                <a:close/>
              </a:path>
            </a:pathLst>
          </a:custGeom>
          <a:solidFill>
            <a:srgbClr val="FFC2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880076" y="5146490"/>
            <a:ext cx="483234" cy="48323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indent="5080" algn="ctr">
              <a:lnSpc>
                <a:spcPct val="111800"/>
              </a:lnSpc>
              <a:spcBef>
                <a:spcPts val="70"/>
              </a:spcBef>
            </a:pPr>
            <a:r>
              <a:rPr sz="450" dirty="0">
                <a:latin typeface="Trebuchet MS"/>
                <a:cs typeface="Trebuchet MS"/>
              </a:rPr>
              <a:t>Worry </a:t>
            </a:r>
            <a:r>
              <a:rPr sz="450" spc="-10" dirty="0">
                <a:latin typeface="Trebuchet MS"/>
                <a:cs typeface="Trebuchet MS"/>
              </a:rPr>
              <a:t>that</a:t>
            </a:r>
            <a:r>
              <a:rPr sz="450" spc="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the</a:t>
            </a:r>
            <a:r>
              <a:rPr sz="450" spc="5" dirty="0">
                <a:latin typeface="Trebuchet MS"/>
                <a:cs typeface="Trebuchet MS"/>
              </a:rPr>
              <a:t> </a:t>
            </a:r>
            <a:r>
              <a:rPr sz="450" spc="-35" dirty="0">
                <a:latin typeface="Trebuchet MS"/>
                <a:cs typeface="Trebuchet MS"/>
              </a:rPr>
              <a:t>AI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model</a:t>
            </a:r>
            <a:r>
              <a:rPr sz="450" spc="6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might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misclassify</a:t>
            </a:r>
            <a:r>
              <a:rPr sz="450" spc="70" dirty="0">
                <a:latin typeface="Trebuchet MS"/>
                <a:cs typeface="Trebuchet MS"/>
              </a:rPr>
              <a:t> </a:t>
            </a:r>
            <a:r>
              <a:rPr sz="450" spc="-20" dirty="0">
                <a:latin typeface="Trebuchet MS"/>
                <a:cs typeface="Trebuchet MS"/>
              </a:rPr>
              <a:t>rice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types,</a:t>
            </a:r>
            <a:r>
              <a:rPr sz="450" spc="35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leading</a:t>
            </a:r>
            <a:r>
              <a:rPr sz="450" spc="35" dirty="0">
                <a:latin typeface="Trebuchet MS"/>
                <a:cs typeface="Trebuchet MS"/>
              </a:rPr>
              <a:t> </a:t>
            </a:r>
            <a:r>
              <a:rPr sz="450" spc="-35" dirty="0">
                <a:latin typeface="Trebuchet MS"/>
                <a:cs typeface="Trebuchet MS"/>
              </a:rPr>
              <a:t>to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poor-</a:t>
            </a:r>
            <a:r>
              <a:rPr sz="450" spc="-10" dirty="0">
                <a:latin typeface="Trebuchet MS"/>
                <a:cs typeface="Trebuchet MS"/>
              </a:rPr>
              <a:t>quality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control.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189998" y="639509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447" y="35331"/>
                </a:moveTo>
                <a:lnTo>
                  <a:pt x="606666" y="21577"/>
                </a:lnTo>
                <a:lnTo>
                  <a:pt x="599097" y="10350"/>
                </a:lnTo>
                <a:lnTo>
                  <a:pt x="587857" y="2781"/>
                </a:lnTo>
                <a:lnTo>
                  <a:pt x="574116" y="0"/>
                </a:lnTo>
                <a:lnTo>
                  <a:pt x="35331" y="0"/>
                </a:lnTo>
                <a:lnTo>
                  <a:pt x="21577" y="2781"/>
                </a:lnTo>
                <a:lnTo>
                  <a:pt x="10350" y="10350"/>
                </a:lnTo>
                <a:lnTo>
                  <a:pt x="2781" y="21577"/>
                </a:lnTo>
                <a:lnTo>
                  <a:pt x="0" y="35331"/>
                </a:lnTo>
                <a:lnTo>
                  <a:pt x="0" y="574103"/>
                </a:lnTo>
                <a:lnTo>
                  <a:pt x="2781" y="587857"/>
                </a:lnTo>
                <a:lnTo>
                  <a:pt x="10350" y="599084"/>
                </a:lnTo>
                <a:lnTo>
                  <a:pt x="21577" y="606666"/>
                </a:lnTo>
                <a:lnTo>
                  <a:pt x="35331" y="609434"/>
                </a:lnTo>
                <a:lnTo>
                  <a:pt x="574116" y="609434"/>
                </a:lnTo>
                <a:lnTo>
                  <a:pt x="587857" y="606666"/>
                </a:lnTo>
                <a:lnTo>
                  <a:pt x="599097" y="599084"/>
                </a:lnTo>
                <a:lnTo>
                  <a:pt x="606666" y="587857"/>
                </a:lnTo>
                <a:lnTo>
                  <a:pt x="609447" y="574103"/>
                </a:lnTo>
                <a:lnTo>
                  <a:pt x="609447" y="35331"/>
                </a:lnTo>
                <a:close/>
              </a:path>
            </a:pathLst>
          </a:custGeom>
          <a:solidFill>
            <a:srgbClr val="C7FE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228364" y="6427721"/>
            <a:ext cx="501015" cy="406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31750" algn="ctr">
              <a:lnSpc>
                <a:spcPct val="111800"/>
              </a:lnSpc>
              <a:spcBef>
                <a:spcPts val="70"/>
              </a:spcBef>
            </a:pPr>
            <a:r>
              <a:rPr sz="450" dirty="0">
                <a:latin typeface="Trebuchet MS"/>
                <a:cs typeface="Trebuchet MS"/>
              </a:rPr>
              <a:t>Want a</a:t>
            </a:r>
            <a:r>
              <a:rPr sz="450" spc="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model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that</a:t>
            </a:r>
            <a:r>
              <a:rPr sz="450" spc="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can</a:t>
            </a:r>
            <a:r>
              <a:rPr sz="450" spc="15" dirty="0">
                <a:latin typeface="Trebuchet MS"/>
                <a:cs typeface="Trebuchet MS"/>
              </a:rPr>
              <a:t> </a:t>
            </a:r>
            <a:r>
              <a:rPr sz="450" spc="-25" dirty="0">
                <a:latin typeface="Trebuchet MS"/>
                <a:cs typeface="Trebuchet MS"/>
              </a:rPr>
              <a:t>be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applied</a:t>
            </a:r>
            <a:r>
              <a:rPr sz="450" spc="6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across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different</a:t>
            </a:r>
            <a:r>
              <a:rPr sz="450" spc="-3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regions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and</a:t>
            </a:r>
            <a:r>
              <a:rPr sz="450" spc="2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rice</a:t>
            </a:r>
            <a:r>
              <a:rPr sz="450" spc="2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varieties.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08543" y="1755684"/>
            <a:ext cx="17535525" cy="1872614"/>
            <a:chOff x="908543" y="1755684"/>
            <a:chExt cx="17535525" cy="1872614"/>
          </a:xfrm>
        </p:grpSpPr>
        <p:sp>
          <p:nvSpPr>
            <p:cNvPr id="38" name="object 38"/>
            <p:cNvSpPr/>
            <p:nvPr/>
          </p:nvSpPr>
          <p:spPr>
            <a:xfrm>
              <a:off x="9959429" y="30187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434" y="35331"/>
                  </a:moveTo>
                  <a:lnTo>
                    <a:pt x="606653" y="21577"/>
                  </a:lnTo>
                  <a:lnTo>
                    <a:pt x="599084" y="10350"/>
                  </a:lnTo>
                  <a:lnTo>
                    <a:pt x="587857" y="2768"/>
                  </a:lnTo>
                  <a:lnTo>
                    <a:pt x="574103" y="0"/>
                  </a:lnTo>
                  <a:lnTo>
                    <a:pt x="35331" y="0"/>
                  </a:lnTo>
                  <a:lnTo>
                    <a:pt x="21577" y="2768"/>
                  </a:lnTo>
                  <a:lnTo>
                    <a:pt x="10350" y="10350"/>
                  </a:lnTo>
                  <a:lnTo>
                    <a:pt x="2768" y="21577"/>
                  </a:lnTo>
                  <a:lnTo>
                    <a:pt x="0" y="35331"/>
                  </a:lnTo>
                  <a:lnTo>
                    <a:pt x="0" y="574103"/>
                  </a:lnTo>
                  <a:lnTo>
                    <a:pt x="2768" y="587857"/>
                  </a:lnTo>
                  <a:lnTo>
                    <a:pt x="10350" y="599084"/>
                  </a:lnTo>
                  <a:lnTo>
                    <a:pt x="21577" y="606653"/>
                  </a:lnTo>
                  <a:lnTo>
                    <a:pt x="35331" y="609434"/>
                  </a:lnTo>
                  <a:lnTo>
                    <a:pt x="574103" y="609434"/>
                  </a:lnTo>
                  <a:lnTo>
                    <a:pt x="587857" y="606653"/>
                  </a:lnTo>
                  <a:lnTo>
                    <a:pt x="599084" y="599084"/>
                  </a:lnTo>
                  <a:lnTo>
                    <a:pt x="606653" y="587857"/>
                  </a:lnTo>
                  <a:lnTo>
                    <a:pt x="609434" y="574103"/>
                  </a:lnTo>
                  <a:lnTo>
                    <a:pt x="609434" y="35331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927321" y="2983813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5" h="596264">
                  <a:moveTo>
                    <a:pt x="560858" y="596188"/>
                  </a:move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close/>
                </a:path>
              </a:pathLst>
            </a:custGeom>
            <a:solidFill>
              <a:srgbClr val="C7F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927321" y="2983813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5" h="596264">
                  <a:moveTo>
                    <a:pt x="560858" y="596188"/>
                  </a:move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close/>
                </a:path>
              </a:pathLst>
            </a:custGeom>
            <a:solidFill>
              <a:srgbClr val="C7F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927321" y="2983813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5" h="596264">
                  <a:moveTo>
                    <a:pt x="35329" y="0"/>
                  </a:move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close/>
                </a:path>
              </a:pathLst>
            </a:custGeom>
            <a:ln w="13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081704" y="3138240"/>
              <a:ext cx="287655" cy="287655"/>
            </a:xfrm>
            <a:custGeom>
              <a:avLst/>
              <a:gdLst/>
              <a:ahLst/>
              <a:cxnLst/>
              <a:rect l="l" t="t" r="r" b="b"/>
              <a:pathLst>
                <a:path w="287654" h="287654">
                  <a:moveTo>
                    <a:pt x="93751" y="150444"/>
                  </a:moveTo>
                  <a:lnTo>
                    <a:pt x="91732" y="140462"/>
                  </a:lnTo>
                  <a:lnTo>
                    <a:pt x="86233" y="132308"/>
                  </a:lnTo>
                  <a:lnTo>
                    <a:pt x="78079" y="126809"/>
                  </a:lnTo>
                  <a:lnTo>
                    <a:pt x="68097" y="124790"/>
                  </a:lnTo>
                  <a:lnTo>
                    <a:pt x="58127" y="126809"/>
                  </a:lnTo>
                  <a:lnTo>
                    <a:pt x="49974" y="132308"/>
                  </a:lnTo>
                  <a:lnTo>
                    <a:pt x="44462" y="140462"/>
                  </a:lnTo>
                  <a:lnTo>
                    <a:pt x="42443" y="150444"/>
                  </a:lnTo>
                  <a:lnTo>
                    <a:pt x="42443" y="153428"/>
                  </a:lnTo>
                  <a:lnTo>
                    <a:pt x="44869" y="155854"/>
                  </a:lnTo>
                  <a:lnTo>
                    <a:pt x="50850" y="155854"/>
                  </a:lnTo>
                  <a:lnTo>
                    <a:pt x="53263" y="153428"/>
                  </a:lnTo>
                  <a:lnTo>
                    <a:pt x="53263" y="142252"/>
                  </a:lnTo>
                  <a:lnTo>
                    <a:pt x="59918" y="135597"/>
                  </a:lnTo>
                  <a:lnTo>
                    <a:pt x="76276" y="135597"/>
                  </a:lnTo>
                  <a:lnTo>
                    <a:pt x="82931" y="142252"/>
                  </a:lnTo>
                  <a:lnTo>
                    <a:pt x="82931" y="153428"/>
                  </a:lnTo>
                  <a:lnTo>
                    <a:pt x="85369" y="155854"/>
                  </a:lnTo>
                  <a:lnTo>
                    <a:pt x="88341" y="155854"/>
                  </a:lnTo>
                  <a:lnTo>
                    <a:pt x="91338" y="155854"/>
                  </a:lnTo>
                  <a:lnTo>
                    <a:pt x="93751" y="153428"/>
                  </a:lnTo>
                  <a:lnTo>
                    <a:pt x="93751" y="150444"/>
                  </a:lnTo>
                  <a:close/>
                </a:path>
                <a:path w="287654" h="287654">
                  <a:moveTo>
                    <a:pt x="163385" y="171297"/>
                  </a:moveTo>
                  <a:lnTo>
                    <a:pt x="163245" y="170510"/>
                  </a:lnTo>
                  <a:lnTo>
                    <a:pt x="162991" y="169786"/>
                  </a:lnTo>
                  <a:lnTo>
                    <a:pt x="150558" y="121005"/>
                  </a:lnTo>
                  <a:lnTo>
                    <a:pt x="147802" y="118859"/>
                  </a:lnTo>
                  <a:lnTo>
                    <a:pt x="141465" y="118859"/>
                  </a:lnTo>
                  <a:lnTo>
                    <a:pt x="138684" y="121005"/>
                  </a:lnTo>
                  <a:lnTo>
                    <a:pt x="125590" y="172466"/>
                  </a:lnTo>
                  <a:lnTo>
                    <a:pt x="126034" y="174675"/>
                  </a:lnTo>
                  <a:lnTo>
                    <a:pt x="128663" y="178041"/>
                  </a:lnTo>
                  <a:lnTo>
                    <a:pt x="130695" y="179031"/>
                  </a:lnTo>
                  <a:lnTo>
                    <a:pt x="160274" y="179031"/>
                  </a:lnTo>
                  <a:lnTo>
                    <a:pt x="163385" y="175933"/>
                  </a:lnTo>
                  <a:lnTo>
                    <a:pt x="163385" y="171297"/>
                  </a:lnTo>
                  <a:close/>
                </a:path>
                <a:path w="287654" h="287654">
                  <a:moveTo>
                    <a:pt x="182003" y="200774"/>
                  </a:moveTo>
                  <a:lnTo>
                    <a:pt x="177774" y="196557"/>
                  </a:lnTo>
                  <a:lnTo>
                    <a:pt x="174358" y="196557"/>
                  </a:lnTo>
                  <a:lnTo>
                    <a:pt x="172237" y="198666"/>
                  </a:lnTo>
                  <a:lnTo>
                    <a:pt x="166382" y="203479"/>
                  </a:lnTo>
                  <a:lnTo>
                    <a:pt x="159791" y="207010"/>
                  </a:lnTo>
                  <a:lnTo>
                    <a:pt x="152641" y="209181"/>
                  </a:lnTo>
                  <a:lnTo>
                    <a:pt x="145097" y="209918"/>
                  </a:lnTo>
                  <a:lnTo>
                    <a:pt x="137553" y="209181"/>
                  </a:lnTo>
                  <a:lnTo>
                    <a:pt x="130403" y="207010"/>
                  </a:lnTo>
                  <a:lnTo>
                    <a:pt x="123812" y="203479"/>
                  </a:lnTo>
                  <a:lnTo>
                    <a:pt x="117957" y="198666"/>
                  </a:lnTo>
                  <a:lnTo>
                    <a:pt x="115836" y="196557"/>
                  </a:lnTo>
                  <a:lnTo>
                    <a:pt x="112420" y="196557"/>
                  </a:lnTo>
                  <a:lnTo>
                    <a:pt x="108204" y="200774"/>
                  </a:lnTo>
                  <a:lnTo>
                    <a:pt x="108204" y="204203"/>
                  </a:lnTo>
                  <a:lnTo>
                    <a:pt x="145110" y="220726"/>
                  </a:lnTo>
                  <a:lnTo>
                    <a:pt x="154787" y="219773"/>
                  </a:lnTo>
                  <a:lnTo>
                    <a:pt x="163957" y="217004"/>
                  </a:lnTo>
                  <a:lnTo>
                    <a:pt x="172389" y="212483"/>
                  </a:lnTo>
                  <a:lnTo>
                    <a:pt x="179882" y="206311"/>
                  </a:lnTo>
                  <a:lnTo>
                    <a:pt x="182003" y="204203"/>
                  </a:lnTo>
                  <a:lnTo>
                    <a:pt x="182003" y="200774"/>
                  </a:lnTo>
                  <a:close/>
                </a:path>
                <a:path w="287654" h="287654">
                  <a:moveTo>
                    <a:pt x="244919" y="150444"/>
                  </a:moveTo>
                  <a:lnTo>
                    <a:pt x="242900" y="140462"/>
                  </a:lnTo>
                  <a:lnTo>
                    <a:pt x="237388" y="132308"/>
                  </a:lnTo>
                  <a:lnTo>
                    <a:pt x="229235" y="126809"/>
                  </a:lnTo>
                  <a:lnTo>
                    <a:pt x="219252" y="124790"/>
                  </a:lnTo>
                  <a:lnTo>
                    <a:pt x="209283" y="126809"/>
                  </a:lnTo>
                  <a:lnTo>
                    <a:pt x="201117" y="132308"/>
                  </a:lnTo>
                  <a:lnTo>
                    <a:pt x="195618" y="140462"/>
                  </a:lnTo>
                  <a:lnTo>
                    <a:pt x="193598" y="150444"/>
                  </a:lnTo>
                  <a:lnTo>
                    <a:pt x="193598" y="153428"/>
                  </a:lnTo>
                  <a:lnTo>
                    <a:pt x="196024" y="155854"/>
                  </a:lnTo>
                  <a:lnTo>
                    <a:pt x="201993" y="155854"/>
                  </a:lnTo>
                  <a:lnTo>
                    <a:pt x="204419" y="153428"/>
                  </a:lnTo>
                  <a:lnTo>
                    <a:pt x="204419" y="142252"/>
                  </a:lnTo>
                  <a:lnTo>
                    <a:pt x="211074" y="135597"/>
                  </a:lnTo>
                  <a:lnTo>
                    <a:pt x="227418" y="135597"/>
                  </a:lnTo>
                  <a:lnTo>
                    <a:pt x="234086" y="142252"/>
                  </a:lnTo>
                  <a:lnTo>
                    <a:pt x="234086" y="153428"/>
                  </a:lnTo>
                  <a:lnTo>
                    <a:pt x="236512" y="155854"/>
                  </a:lnTo>
                  <a:lnTo>
                    <a:pt x="239496" y="155854"/>
                  </a:lnTo>
                  <a:lnTo>
                    <a:pt x="242481" y="155854"/>
                  </a:lnTo>
                  <a:lnTo>
                    <a:pt x="244906" y="153428"/>
                  </a:lnTo>
                  <a:lnTo>
                    <a:pt x="244919" y="150444"/>
                  </a:lnTo>
                  <a:close/>
                </a:path>
                <a:path w="287654" h="287654">
                  <a:moveTo>
                    <a:pt x="287324" y="143675"/>
                  </a:moveTo>
                  <a:lnTo>
                    <a:pt x="279984" y="98310"/>
                  </a:lnTo>
                  <a:lnTo>
                    <a:pt x="276517" y="91617"/>
                  </a:lnTo>
                  <a:lnTo>
                    <a:pt x="276517" y="143675"/>
                  </a:lnTo>
                  <a:lnTo>
                    <a:pt x="269735" y="185623"/>
                  </a:lnTo>
                  <a:lnTo>
                    <a:pt x="250850" y="222084"/>
                  </a:lnTo>
                  <a:lnTo>
                    <a:pt x="222072" y="250850"/>
                  </a:lnTo>
                  <a:lnTo>
                    <a:pt x="185610" y="269735"/>
                  </a:lnTo>
                  <a:lnTo>
                    <a:pt x="143675" y="276517"/>
                  </a:lnTo>
                  <a:lnTo>
                    <a:pt x="101727" y="269735"/>
                  </a:lnTo>
                  <a:lnTo>
                    <a:pt x="65265" y="250850"/>
                  </a:lnTo>
                  <a:lnTo>
                    <a:pt x="36487" y="222084"/>
                  </a:lnTo>
                  <a:lnTo>
                    <a:pt x="17602" y="185623"/>
                  </a:lnTo>
                  <a:lnTo>
                    <a:pt x="10820" y="143675"/>
                  </a:lnTo>
                  <a:lnTo>
                    <a:pt x="17602" y="101727"/>
                  </a:lnTo>
                  <a:lnTo>
                    <a:pt x="36487" y="65265"/>
                  </a:lnTo>
                  <a:lnTo>
                    <a:pt x="65265" y="36487"/>
                  </a:lnTo>
                  <a:lnTo>
                    <a:pt x="101727" y="17614"/>
                  </a:lnTo>
                  <a:lnTo>
                    <a:pt x="143675" y="10820"/>
                  </a:lnTo>
                  <a:lnTo>
                    <a:pt x="185610" y="17614"/>
                  </a:lnTo>
                  <a:lnTo>
                    <a:pt x="222072" y="36487"/>
                  </a:lnTo>
                  <a:lnTo>
                    <a:pt x="250850" y="65265"/>
                  </a:lnTo>
                  <a:lnTo>
                    <a:pt x="269735" y="101727"/>
                  </a:lnTo>
                  <a:lnTo>
                    <a:pt x="276517" y="143675"/>
                  </a:lnTo>
                  <a:lnTo>
                    <a:pt x="276517" y="91617"/>
                  </a:lnTo>
                  <a:lnTo>
                    <a:pt x="228460" y="27762"/>
                  </a:lnTo>
                  <a:lnTo>
                    <a:pt x="189026" y="7340"/>
                  </a:lnTo>
                  <a:lnTo>
                    <a:pt x="143675" y="0"/>
                  </a:lnTo>
                  <a:lnTo>
                    <a:pt x="98310" y="7340"/>
                  </a:lnTo>
                  <a:lnTo>
                    <a:pt x="58877" y="27762"/>
                  </a:lnTo>
                  <a:lnTo>
                    <a:pt x="27762" y="58877"/>
                  </a:lnTo>
                  <a:lnTo>
                    <a:pt x="7340" y="98310"/>
                  </a:lnTo>
                  <a:lnTo>
                    <a:pt x="0" y="143675"/>
                  </a:lnTo>
                  <a:lnTo>
                    <a:pt x="7340" y="189026"/>
                  </a:lnTo>
                  <a:lnTo>
                    <a:pt x="27749" y="228460"/>
                  </a:lnTo>
                  <a:lnTo>
                    <a:pt x="58877" y="259588"/>
                  </a:lnTo>
                  <a:lnTo>
                    <a:pt x="98310" y="280009"/>
                  </a:lnTo>
                  <a:lnTo>
                    <a:pt x="143675" y="287337"/>
                  </a:lnTo>
                  <a:lnTo>
                    <a:pt x="189026" y="280009"/>
                  </a:lnTo>
                  <a:lnTo>
                    <a:pt x="195757" y="276517"/>
                  </a:lnTo>
                  <a:lnTo>
                    <a:pt x="228460" y="259588"/>
                  </a:lnTo>
                  <a:lnTo>
                    <a:pt x="259575" y="228460"/>
                  </a:lnTo>
                  <a:lnTo>
                    <a:pt x="279996" y="189026"/>
                  </a:lnTo>
                  <a:lnTo>
                    <a:pt x="287324" y="14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47356" y="211119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434" y="35331"/>
                  </a:moveTo>
                  <a:lnTo>
                    <a:pt x="606666" y="21577"/>
                  </a:lnTo>
                  <a:lnTo>
                    <a:pt x="599097" y="10350"/>
                  </a:lnTo>
                  <a:lnTo>
                    <a:pt x="587857" y="2781"/>
                  </a:lnTo>
                  <a:lnTo>
                    <a:pt x="574116" y="0"/>
                  </a:lnTo>
                  <a:lnTo>
                    <a:pt x="35331" y="0"/>
                  </a:lnTo>
                  <a:lnTo>
                    <a:pt x="21577" y="2781"/>
                  </a:lnTo>
                  <a:lnTo>
                    <a:pt x="10350" y="10350"/>
                  </a:lnTo>
                  <a:lnTo>
                    <a:pt x="2781" y="21577"/>
                  </a:lnTo>
                  <a:lnTo>
                    <a:pt x="0" y="35331"/>
                  </a:lnTo>
                  <a:lnTo>
                    <a:pt x="0" y="574116"/>
                  </a:lnTo>
                  <a:lnTo>
                    <a:pt x="2781" y="587857"/>
                  </a:lnTo>
                  <a:lnTo>
                    <a:pt x="10350" y="599097"/>
                  </a:lnTo>
                  <a:lnTo>
                    <a:pt x="21577" y="606666"/>
                  </a:lnTo>
                  <a:lnTo>
                    <a:pt x="35331" y="609434"/>
                  </a:lnTo>
                  <a:lnTo>
                    <a:pt x="574116" y="609434"/>
                  </a:lnTo>
                  <a:lnTo>
                    <a:pt x="587857" y="606666"/>
                  </a:lnTo>
                  <a:lnTo>
                    <a:pt x="599097" y="599097"/>
                  </a:lnTo>
                  <a:lnTo>
                    <a:pt x="606666" y="587857"/>
                  </a:lnTo>
                  <a:lnTo>
                    <a:pt x="609434" y="574116"/>
                  </a:lnTo>
                  <a:lnTo>
                    <a:pt x="609434" y="35331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15211" y="2076212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5" h="596264">
                  <a:moveTo>
                    <a:pt x="560858" y="596188"/>
                  </a:move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close/>
                </a:path>
              </a:pathLst>
            </a:custGeom>
            <a:solidFill>
              <a:srgbClr val="C8B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15211" y="2076212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5" h="596264">
                  <a:moveTo>
                    <a:pt x="560858" y="596188"/>
                  </a:move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close/>
                </a:path>
              </a:pathLst>
            </a:custGeom>
            <a:solidFill>
              <a:srgbClr val="C8B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15211" y="2076212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5" h="596264">
                  <a:moveTo>
                    <a:pt x="35329" y="0"/>
                  </a:move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close/>
                </a:path>
              </a:pathLst>
            </a:custGeom>
            <a:ln w="13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88640" y="2191199"/>
              <a:ext cx="249554" cy="366395"/>
            </a:xfrm>
            <a:custGeom>
              <a:avLst/>
              <a:gdLst/>
              <a:ahLst/>
              <a:cxnLst/>
              <a:rect l="l" t="t" r="r" b="b"/>
              <a:pathLst>
                <a:path w="249555" h="366394">
                  <a:moveTo>
                    <a:pt x="183124" y="366245"/>
                  </a:moveTo>
                  <a:lnTo>
                    <a:pt x="140853" y="350976"/>
                  </a:lnTo>
                  <a:lnTo>
                    <a:pt x="24929" y="199483"/>
                  </a:lnTo>
                  <a:lnTo>
                    <a:pt x="6344" y="164132"/>
                  </a:lnTo>
                  <a:lnTo>
                    <a:pt x="0" y="124677"/>
                  </a:lnTo>
                  <a:lnTo>
                    <a:pt x="9812" y="76195"/>
                  </a:lnTo>
                  <a:lnTo>
                    <a:pt x="36558" y="36559"/>
                  </a:lnTo>
                  <a:lnTo>
                    <a:pt x="76194" y="9813"/>
                  </a:lnTo>
                  <a:lnTo>
                    <a:pt x="124679" y="0"/>
                  </a:lnTo>
                  <a:lnTo>
                    <a:pt x="173164" y="9813"/>
                  </a:lnTo>
                  <a:lnTo>
                    <a:pt x="181713" y="15582"/>
                  </a:lnTo>
                  <a:lnTo>
                    <a:pt x="124680" y="15582"/>
                  </a:lnTo>
                  <a:lnTo>
                    <a:pt x="82258" y="24169"/>
                  </a:lnTo>
                  <a:lnTo>
                    <a:pt x="47576" y="47573"/>
                  </a:lnTo>
                  <a:lnTo>
                    <a:pt x="24173" y="82255"/>
                  </a:lnTo>
                  <a:lnTo>
                    <a:pt x="15585" y="124677"/>
                  </a:lnTo>
                  <a:lnTo>
                    <a:pt x="16985" y="142280"/>
                  </a:lnTo>
                  <a:lnTo>
                    <a:pt x="21031" y="158778"/>
                  </a:lnTo>
                  <a:lnTo>
                    <a:pt x="21137" y="159209"/>
                  </a:lnTo>
                  <a:lnTo>
                    <a:pt x="142640" y="330340"/>
                  </a:lnTo>
                  <a:lnTo>
                    <a:pt x="183126" y="350658"/>
                  </a:lnTo>
                  <a:lnTo>
                    <a:pt x="224257" y="350658"/>
                  </a:lnTo>
                  <a:lnTo>
                    <a:pt x="208883" y="361032"/>
                  </a:lnTo>
                  <a:lnTo>
                    <a:pt x="183124" y="366245"/>
                  </a:lnTo>
                  <a:close/>
                </a:path>
                <a:path w="249555" h="366394">
                  <a:moveTo>
                    <a:pt x="224257" y="350658"/>
                  </a:moveTo>
                  <a:lnTo>
                    <a:pt x="183126" y="350658"/>
                  </a:lnTo>
                  <a:lnTo>
                    <a:pt x="202823" y="346672"/>
                  </a:lnTo>
                  <a:lnTo>
                    <a:pt x="218925" y="335806"/>
                  </a:lnTo>
                  <a:lnTo>
                    <a:pt x="229790" y="319704"/>
                  </a:lnTo>
                  <a:lnTo>
                    <a:pt x="233775" y="300007"/>
                  </a:lnTo>
                  <a:lnTo>
                    <a:pt x="233775" y="124677"/>
                  </a:lnTo>
                  <a:lnTo>
                    <a:pt x="225188" y="82255"/>
                  </a:lnTo>
                  <a:lnTo>
                    <a:pt x="201784" y="47573"/>
                  </a:lnTo>
                  <a:lnTo>
                    <a:pt x="167102" y="24169"/>
                  </a:lnTo>
                  <a:lnTo>
                    <a:pt x="124680" y="15582"/>
                  </a:lnTo>
                  <a:lnTo>
                    <a:pt x="181713" y="15582"/>
                  </a:lnTo>
                  <a:lnTo>
                    <a:pt x="212800" y="36559"/>
                  </a:lnTo>
                  <a:lnTo>
                    <a:pt x="239546" y="76195"/>
                  </a:lnTo>
                  <a:lnTo>
                    <a:pt x="249358" y="124677"/>
                  </a:lnTo>
                  <a:lnTo>
                    <a:pt x="249360" y="300007"/>
                  </a:lnTo>
                  <a:lnTo>
                    <a:pt x="244148" y="325768"/>
                  </a:lnTo>
                  <a:lnTo>
                    <a:pt x="230043" y="346672"/>
                  </a:lnTo>
                  <a:lnTo>
                    <a:pt x="229940" y="346824"/>
                  </a:lnTo>
                  <a:lnTo>
                    <a:pt x="224257" y="350658"/>
                  </a:lnTo>
                  <a:close/>
                </a:path>
                <a:path w="249555" h="366394">
                  <a:moveTo>
                    <a:pt x="51066" y="132472"/>
                  </a:moveTo>
                  <a:lnTo>
                    <a:pt x="42451" y="132472"/>
                  </a:lnTo>
                  <a:lnTo>
                    <a:pt x="38966" y="128987"/>
                  </a:lnTo>
                  <a:lnTo>
                    <a:pt x="38966" y="124677"/>
                  </a:lnTo>
                  <a:lnTo>
                    <a:pt x="39937" y="114738"/>
                  </a:lnTo>
                  <a:lnTo>
                    <a:pt x="39998" y="114115"/>
                  </a:lnTo>
                  <a:lnTo>
                    <a:pt x="40108" y="112988"/>
                  </a:lnTo>
                  <a:lnTo>
                    <a:pt x="40228" y="111761"/>
                  </a:lnTo>
                  <a:lnTo>
                    <a:pt x="40313" y="110889"/>
                  </a:lnTo>
                  <a:lnTo>
                    <a:pt x="40410" y="109898"/>
                  </a:lnTo>
                  <a:lnTo>
                    <a:pt x="40504" y="108939"/>
                  </a:lnTo>
                  <a:lnTo>
                    <a:pt x="64082" y="64058"/>
                  </a:lnTo>
                  <a:lnTo>
                    <a:pt x="107837" y="40607"/>
                  </a:lnTo>
                  <a:lnTo>
                    <a:pt x="124685" y="38961"/>
                  </a:lnTo>
                  <a:lnTo>
                    <a:pt x="141535" y="40607"/>
                  </a:lnTo>
                  <a:lnTo>
                    <a:pt x="157501" y="45443"/>
                  </a:lnTo>
                  <a:lnTo>
                    <a:pt x="172214" y="53311"/>
                  </a:lnTo>
                  <a:lnTo>
                    <a:pt x="173718" y="54545"/>
                  </a:lnTo>
                  <a:lnTo>
                    <a:pt x="124682" y="54545"/>
                  </a:lnTo>
                  <a:lnTo>
                    <a:pt x="110891" y="55892"/>
                  </a:lnTo>
                  <a:lnTo>
                    <a:pt x="75082" y="75092"/>
                  </a:lnTo>
                  <a:lnTo>
                    <a:pt x="55897" y="110889"/>
                  </a:lnTo>
                  <a:lnTo>
                    <a:pt x="54551" y="128987"/>
                  </a:lnTo>
                  <a:lnTo>
                    <a:pt x="51066" y="132472"/>
                  </a:lnTo>
                  <a:close/>
                </a:path>
                <a:path w="249555" h="366394">
                  <a:moveTo>
                    <a:pt x="206337" y="99048"/>
                  </a:moveTo>
                  <a:lnTo>
                    <a:pt x="189945" y="99048"/>
                  </a:lnTo>
                  <a:lnTo>
                    <a:pt x="187002" y="92544"/>
                  </a:lnTo>
                  <a:lnTo>
                    <a:pt x="183403" y="86351"/>
                  </a:lnTo>
                  <a:lnTo>
                    <a:pt x="151536" y="59848"/>
                  </a:lnTo>
                  <a:lnTo>
                    <a:pt x="124682" y="54545"/>
                  </a:lnTo>
                  <a:lnTo>
                    <a:pt x="173718" y="54545"/>
                  </a:lnTo>
                  <a:lnTo>
                    <a:pt x="185307" y="64058"/>
                  </a:lnTo>
                  <a:lnTo>
                    <a:pt x="193729" y="73833"/>
                  </a:lnTo>
                  <a:lnTo>
                    <a:pt x="200506" y="84603"/>
                  </a:lnTo>
                  <a:lnTo>
                    <a:pt x="205573" y="96202"/>
                  </a:lnTo>
                  <a:lnTo>
                    <a:pt x="206337" y="99048"/>
                  </a:lnTo>
                  <a:close/>
                </a:path>
                <a:path w="249555" h="366394">
                  <a:moveTo>
                    <a:pt x="99767" y="190915"/>
                  </a:moveTo>
                  <a:lnTo>
                    <a:pt x="91153" y="190915"/>
                  </a:lnTo>
                  <a:lnTo>
                    <a:pt x="87667" y="187430"/>
                  </a:lnTo>
                  <a:lnTo>
                    <a:pt x="102018" y="135594"/>
                  </a:lnTo>
                  <a:lnTo>
                    <a:pt x="140569" y="103888"/>
                  </a:lnTo>
                  <a:lnTo>
                    <a:pt x="173386" y="97404"/>
                  </a:lnTo>
                  <a:lnTo>
                    <a:pt x="178987" y="97404"/>
                  </a:lnTo>
                  <a:lnTo>
                    <a:pt x="184527" y="97982"/>
                  </a:lnTo>
                  <a:lnTo>
                    <a:pt x="189945" y="99048"/>
                  </a:lnTo>
                  <a:lnTo>
                    <a:pt x="206337" y="99048"/>
                  </a:lnTo>
                  <a:lnTo>
                    <a:pt x="208867" y="108468"/>
                  </a:lnTo>
                  <a:lnTo>
                    <a:pt x="208989" y="108939"/>
                  </a:lnTo>
                  <a:lnTo>
                    <a:pt x="209080" y="109898"/>
                  </a:lnTo>
                  <a:lnTo>
                    <a:pt x="209605" y="112988"/>
                  </a:lnTo>
                  <a:lnTo>
                    <a:pt x="173383" y="112988"/>
                  </a:lnTo>
                  <a:lnTo>
                    <a:pt x="159593" y="114335"/>
                  </a:lnTo>
                  <a:lnTo>
                    <a:pt x="123784" y="133535"/>
                  </a:lnTo>
                  <a:lnTo>
                    <a:pt x="104598" y="169332"/>
                  </a:lnTo>
                  <a:lnTo>
                    <a:pt x="103252" y="187430"/>
                  </a:lnTo>
                  <a:lnTo>
                    <a:pt x="99767" y="190915"/>
                  </a:lnTo>
                  <a:close/>
                </a:path>
                <a:path w="249555" h="366394">
                  <a:moveTo>
                    <a:pt x="202737" y="262994"/>
                  </a:moveTo>
                  <a:lnTo>
                    <a:pt x="173383" y="262994"/>
                  </a:lnTo>
                  <a:lnTo>
                    <a:pt x="181714" y="261307"/>
                  </a:lnTo>
                  <a:lnTo>
                    <a:pt x="188527" y="256708"/>
                  </a:lnTo>
                  <a:lnTo>
                    <a:pt x="193125" y="249896"/>
                  </a:lnTo>
                  <a:lnTo>
                    <a:pt x="194812" y="241564"/>
                  </a:lnTo>
                  <a:lnTo>
                    <a:pt x="193125" y="233234"/>
                  </a:lnTo>
                  <a:lnTo>
                    <a:pt x="188527" y="226421"/>
                  </a:lnTo>
                  <a:lnTo>
                    <a:pt x="181714" y="221823"/>
                  </a:lnTo>
                  <a:lnTo>
                    <a:pt x="158989" y="217222"/>
                  </a:lnTo>
                  <a:lnTo>
                    <a:pt x="147222" y="209282"/>
                  </a:lnTo>
                  <a:lnTo>
                    <a:pt x="139282" y="197515"/>
                  </a:lnTo>
                  <a:lnTo>
                    <a:pt x="136369" y="183120"/>
                  </a:lnTo>
                  <a:lnTo>
                    <a:pt x="139160" y="169332"/>
                  </a:lnTo>
                  <a:lnTo>
                    <a:pt x="139282" y="168727"/>
                  </a:lnTo>
                  <a:lnTo>
                    <a:pt x="147222" y="156960"/>
                  </a:lnTo>
                  <a:lnTo>
                    <a:pt x="158989" y="149020"/>
                  </a:lnTo>
                  <a:lnTo>
                    <a:pt x="181714" y="144419"/>
                  </a:lnTo>
                  <a:lnTo>
                    <a:pt x="188527" y="139821"/>
                  </a:lnTo>
                  <a:lnTo>
                    <a:pt x="193125" y="133008"/>
                  </a:lnTo>
                  <a:lnTo>
                    <a:pt x="194812" y="124677"/>
                  </a:lnTo>
                  <a:lnTo>
                    <a:pt x="194812" y="121816"/>
                  </a:lnTo>
                  <a:lnTo>
                    <a:pt x="180536" y="112988"/>
                  </a:lnTo>
                  <a:lnTo>
                    <a:pt x="209605" y="112988"/>
                  </a:lnTo>
                  <a:lnTo>
                    <a:pt x="210404" y="124677"/>
                  </a:lnTo>
                  <a:lnTo>
                    <a:pt x="207491" y="139071"/>
                  </a:lnTo>
                  <a:lnTo>
                    <a:pt x="199551" y="150838"/>
                  </a:lnTo>
                  <a:lnTo>
                    <a:pt x="187784" y="158778"/>
                  </a:lnTo>
                  <a:lnTo>
                    <a:pt x="165059" y="163379"/>
                  </a:lnTo>
                  <a:lnTo>
                    <a:pt x="158246" y="167977"/>
                  </a:lnTo>
                  <a:lnTo>
                    <a:pt x="153648" y="174790"/>
                  </a:lnTo>
                  <a:lnTo>
                    <a:pt x="151961" y="183120"/>
                  </a:lnTo>
                  <a:lnTo>
                    <a:pt x="153533" y="190915"/>
                  </a:lnTo>
                  <a:lnTo>
                    <a:pt x="153641" y="191452"/>
                  </a:lnTo>
                  <a:lnTo>
                    <a:pt x="158240" y="198264"/>
                  </a:lnTo>
                  <a:lnTo>
                    <a:pt x="165053" y="202863"/>
                  </a:lnTo>
                  <a:lnTo>
                    <a:pt x="187777" y="207463"/>
                  </a:lnTo>
                  <a:lnTo>
                    <a:pt x="199544" y="215404"/>
                  </a:lnTo>
                  <a:lnTo>
                    <a:pt x="207484" y="227171"/>
                  </a:lnTo>
                  <a:lnTo>
                    <a:pt x="210398" y="241564"/>
                  </a:lnTo>
                  <a:lnTo>
                    <a:pt x="207484" y="255958"/>
                  </a:lnTo>
                  <a:lnTo>
                    <a:pt x="202737" y="262994"/>
                  </a:lnTo>
                  <a:close/>
                </a:path>
                <a:path w="249555" h="366394">
                  <a:moveTo>
                    <a:pt x="173383" y="278579"/>
                  </a:moveTo>
                  <a:lnTo>
                    <a:pt x="166102" y="277868"/>
                  </a:lnTo>
                  <a:lnTo>
                    <a:pt x="158825" y="275665"/>
                  </a:lnTo>
                  <a:lnTo>
                    <a:pt x="158989" y="275665"/>
                  </a:lnTo>
                  <a:lnTo>
                    <a:pt x="152852" y="272383"/>
                  </a:lnTo>
                  <a:lnTo>
                    <a:pt x="147188" y="267725"/>
                  </a:lnTo>
                  <a:lnTo>
                    <a:pt x="144161" y="264699"/>
                  </a:lnTo>
                  <a:lnTo>
                    <a:pt x="144161" y="259767"/>
                  </a:lnTo>
                  <a:lnTo>
                    <a:pt x="150249" y="253680"/>
                  </a:lnTo>
                  <a:lnTo>
                    <a:pt x="155180" y="253680"/>
                  </a:lnTo>
                  <a:lnTo>
                    <a:pt x="162273" y="260772"/>
                  </a:lnTo>
                  <a:lnTo>
                    <a:pt x="167661" y="262994"/>
                  </a:lnTo>
                  <a:lnTo>
                    <a:pt x="202737" y="262994"/>
                  </a:lnTo>
                  <a:lnTo>
                    <a:pt x="199544" y="267725"/>
                  </a:lnTo>
                  <a:lnTo>
                    <a:pt x="187777" y="275665"/>
                  </a:lnTo>
                  <a:lnTo>
                    <a:pt x="173383" y="278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00757" y="30187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434" y="35331"/>
                  </a:moveTo>
                  <a:lnTo>
                    <a:pt x="606666" y="21577"/>
                  </a:lnTo>
                  <a:lnTo>
                    <a:pt x="599084" y="10350"/>
                  </a:lnTo>
                  <a:lnTo>
                    <a:pt x="587857" y="2768"/>
                  </a:lnTo>
                  <a:lnTo>
                    <a:pt x="574103" y="0"/>
                  </a:lnTo>
                  <a:lnTo>
                    <a:pt x="35331" y="0"/>
                  </a:lnTo>
                  <a:lnTo>
                    <a:pt x="21577" y="2768"/>
                  </a:lnTo>
                  <a:lnTo>
                    <a:pt x="10350" y="10350"/>
                  </a:lnTo>
                  <a:lnTo>
                    <a:pt x="2781" y="21577"/>
                  </a:lnTo>
                  <a:lnTo>
                    <a:pt x="0" y="35331"/>
                  </a:lnTo>
                  <a:lnTo>
                    <a:pt x="0" y="574103"/>
                  </a:lnTo>
                  <a:lnTo>
                    <a:pt x="2781" y="587857"/>
                  </a:lnTo>
                  <a:lnTo>
                    <a:pt x="10350" y="599084"/>
                  </a:lnTo>
                  <a:lnTo>
                    <a:pt x="21577" y="606653"/>
                  </a:lnTo>
                  <a:lnTo>
                    <a:pt x="35331" y="609434"/>
                  </a:lnTo>
                  <a:lnTo>
                    <a:pt x="574103" y="609434"/>
                  </a:lnTo>
                  <a:lnTo>
                    <a:pt x="587857" y="606653"/>
                  </a:lnTo>
                  <a:lnTo>
                    <a:pt x="599084" y="599084"/>
                  </a:lnTo>
                  <a:lnTo>
                    <a:pt x="606666" y="587857"/>
                  </a:lnTo>
                  <a:lnTo>
                    <a:pt x="609434" y="574103"/>
                  </a:lnTo>
                  <a:lnTo>
                    <a:pt x="609434" y="35331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568652" y="2983813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5" h="596264">
                  <a:moveTo>
                    <a:pt x="560858" y="596188"/>
                  </a:move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close/>
                </a:path>
              </a:pathLst>
            </a:custGeom>
            <a:solidFill>
              <a:srgbClr val="FFC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568652" y="2983813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5" h="596264">
                  <a:moveTo>
                    <a:pt x="560858" y="596188"/>
                  </a:move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close/>
                </a:path>
              </a:pathLst>
            </a:custGeom>
            <a:solidFill>
              <a:srgbClr val="FFC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568652" y="2983813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5" h="596264">
                  <a:moveTo>
                    <a:pt x="35329" y="0"/>
                  </a:move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close/>
                </a:path>
              </a:pathLst>
            </a:custGeom>
            <a:ln w="13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723020" y="3127686"/>
              <a:ext cx="287655" cy="287655"/>
            </a:xfrm>
            <a:custGeom>
              <a:avLst/>
              <a:gdLst/>
              <a:ahLst/>
              <a:cxnLst/>
              <a:rect l="l" t="t" r="r" b="b"/>
              <a:pathLst>
                <a:path w="287654" h="287654">
                  <a:moveTo>
                    <a:pt x="93764" y="123659"/>
                  </a:moveTo>
                  <a:lnTo>
                    <a:pt x="91338" y="121246"/>
                  </a:lnTo>
                  <a:lnTo>
                    <a:pt x="85369" y="121246"/>
                  </a:lnTo>
                  <a:lnTo>
                    <a:pt x="82956" y="123659"/>
                  </a:lnTo>
                  <a:lnTo>
                    <a:pt x="82956" y="134835"/>
                  </a:lnTo>
                  <a:lnTo>
                    <a:pt x="76288" y="141490"/>
                  </a:lnTo>
                  <a:lnTo>
                    <a:pt x="59918" y="141490"/>
                  </a:lnTo>
                  <a:lnTo>
                    <a:pt x="53263" y="134835"/>
                  </a:lnTo>
                  <a:lnTo>
                    <a:pt x="53263" y="123659"/>
                  </a:lnTo>
                  <a:lnTo>
                    <a:pt x="50838" y="121246"/>
                  </a:lnTo>
                  <a:lnTo>
                    <a:pt x="44869" y="121246"/>
                  </a:lnTo>
                  <a:lnTo>
                    <a:pt x="42443" y="123659"/>
                  </a:lnTo>
                  <a:lnTo>
                    <a:pt x="42443" y="126657"/>
                  </a:lnTo>
                  <a:lnTo>
                    <a:pt x="44462" y="136639"/>
                  </a:lnTo>
                  <a:lnTo>
                    <a:pt x="49974" y="144792"/>
                  </a:lnTo>
                  <a:lnTo>
                    <a:pt x="58127" y="150304"/>
                  </a:lnTo>
                  <a:lnTo>
                    <a:pt x="68097" y="152323"/>
                  </a:lnTo>
                  <a:lnTo>
                    <a:pt x="78079" y="150304"/>
                  </a:lnTo>
                  <a:lnTo>
                    <a:pt x="86233" y="144792"/>
                  </a:lnTo>
                  <a:lnTo>
                    <a:pt x="91744" y="136639"/>
                  </a:lnTo>
                  <a:lnTo>
                    <a:pt x="93764" y="126657"/>
                  </a:lnTo>
                  <a:lnTo>
                    <a:pt x="93764" y="123659"/>
                  </a:lnTo>
                  <a:close/>
                </a:path>
                <a:path w="287654" h="287654">
                  <a:moveTo>
                    <a:pt x="163410" y="167754"/>
                  </a:moveTo>
                  <a:lnTo>
                    <a:pt x="163258" y="166979"/>
                  </a:lnTo>
                  <a:lnTo>
                    <a:pt x="163004" y="166268"/>
                  </a:lnTo>
                  <a:lnTo>
                    <a:pt x="150583" y="117475"/>
                  </a:lnTo>
                  <a:lnTo>
                    <a:pt x="147815" y="115328"/>
                  </a:lnTo>
                  <a:lnTo>
                    <a:pt x="141465" y="115328"/>
                  </a:lnTo>
                  <a:lnTo>
                    <a:pt x="138709" y="117475"/>
                  </a:lnTo>
                  <a:lnTo>
                    <a:pt x="125603" y="168935"/>
                  </a:lnTo>
                  <a:lnTo>
                    <a:pt x="126060" y="171132"/>
                  </a:lnTo>
                  <a:lnTo>
                    <a:pt x="128689" y="174510"/>
                  </a:lnTo>
                  <a:lnTo>
                    <a:pt x="130708" y="175501"/>
                  </a:lnTo>
                  <a:lnTo>
                    <a:pt x="160299" y="175501"/>
                  </a:lnTo>
                  <a:lnTo>
                    <a:pt x="163398" y="172402"/>
                  </a:lnTo>
                  <a:lnTo>
                    <a:pt x="163410" y="167754"/>
                  </a:lnTo>
                  <a:close/>
                </a:path>
                <a:path w="287654" h="287654">
                  <a:moveTo>
                    <a:pt x="182054" y="210235"/>
                  </a:moveTo>
                  <a:lnTo>
                    <a:pt x="145135" y="193700"/>
                  </a:lnTo>
                  <a:lnTo>
                    <a:pt x="135458" y="194640"/>
                  </a:lnTo>
                  <a:lnTo>
                    <a:pt x="126288" y="197421"/>
                  </a:lnTo>
                  <a:lnTo>
                    <a:pt x="117843" y="201942"/>
                  </a:lnTo>
                  <a:lnTo>
                    <a:pt x="110337" y="208114"/>
                  </a:lnTo>
                  <a:lnTo>
                    <a:pt x="108229" y="210235"/>
                  </a:lnTo>
                  <a:lnTo>
                    <a:pt x="108229" y="213652"/>
                  </a:lnTo>
                  <a:lnTo>
                    <a:pt x="112445" y="217881"/>
                  </a:lnTo>
                  <a:lnTo>
                    <a:pt x="115874" y="217881"/>
                  </a:lnTo>
                  <a:lnTo>
                    <a:pt x="117983" y="215760"/>
                  </a:lnTo>
                  <a:lnTo>
                    <a:pt x="123837" y="210947"/>
                  </a:lnTo>
                  <a:lnTo>
                    <a:pt x="130429" y="207416"/>
                  </a:lnTo>
                  <a:lnTo>
                    <a:pt x="137591" y="205257"/>
                  </a:lnTo>
                  <a:lnTo>
                    <a:pt x="145135" y="204520"/>
                  </a:lnTo>
                  <a:lnTo>
                    <a:pt x="152692" y="205257"/>
                  </a:lnTo>
                  <a:lnTo>
                    <a:pt x="159842" y="207429"/>
                  </a:lnTo>
                  <a:lnTo>
                    <a:pt x="166420" y="210947"/>
                  </a:lnTo>
                  <a:lnTo>
                    <a:pt x="172275" y="215760"/>
                  </a:lnTo>
                  <a:lnTo>
                    <a:pt x="173329" y="216827"/>
                  </a:lnTo>
                  <a:lnTo>
                    <a:pt x="174726" y="217347"/>
                  </a:lnTo>
                  <a:lnTo>
                    <a:pt x="176098" y="217347"/>
                  </a:lnTo>
                  <a:lnTo>
                    <a:pt x="177495" y="217347"/>
                  </a:lnTo>
                  <a:lnTo>
                    <a:pt x="178879" y="216827"/>
                  </a:lnTo>
                  <a:lnTo>
                    <a:pt x="182054" y="213652"/>
                  </a:lnTo>
                  <a:lnTo>
                    <a:pt x="182054" y="210235"/>
                  </a:lnTo>
                  <a:close/>
                </a:path>
                <a:path w="287654" h="287654">
                  <a:moveTo>
                    <a:pt x="244919" y="123659"/>
                  </a:moveTo>
                  <a:lnTo>
                    <a:pt x="242493" y="121246"/>
                  </a:lnTo>
                  <a:lnTo>
                    <a:pt x="236524" y="121246"/>
                  </a:lnTo>
                  <a:lnTo>
                    <a:pt x="234099" y="123659"/>
                  </a:lnTo>
                  <a:lnTo>
                    <a:pt x="234099" y="134835"/>
                  </a:lnTo>
                  <a:lnTo>
                    <a:pt x="227444" y="141490"/>
                  </a:lnTo>
                  <a:lnTo>
                    <a:pt x="211086" y="141490"/>
                  </a:lnTo>
                  <a:lnTo>
                    <a:pt x="204419" y="134835"/>
                  </a:lnTo>
                  <a:lnTo>
                    <a:pt x="204419" y="123659"/>
                  </a:lnTo>
                  <a:lnTo>
                    <a:pt x="202006" y="121246"/>
                  </a:lnTo>
                  <a:lnTo>
                    <a:pt x="196024" y="121246"/>
                  </a:lnTo>
                  <a:lnTo>
                    <a:pt x="193598" y="123659"/>
                  </a:lnTo>
                  <a:lnTo>
                    <a:pt x="193598" y="126657"/>
                  </a:lnTo>
                  <a:lnTo>
                    <a:pt x="195618" y="136639"/>
                  </a:lnTo>
                  <a:lnTo>
                    <a:pt x="201129" y="144792"/>
                  </a:lnTo>
                  <a:lnTo>
                    <a:pt x="209283" y="150304"/>
                  </a:lnTo>
                  <a:lnTo>
                    <a:pt x="219265" y="152323"/>
                  </a:lnTo>
                  <a:lnTo>
                    <a:pt x="229247" y="150304"/>
                  </a:lnTo>
                  <a:lnTo>
                    <a:pt x="237413" y="144792"/>
                  </a:lnTo>
                  <a:lnTo>
                    <a:pt x="242912" y="136639"/>
                  </a:lnTo>
                  <a:lnTo>
                    <a:pt x="244919" y="126657"/>
                  </a:lnTo>
                  <a:lnTo>
                    <a:pt x="244919" y="123659"/>
                  </a:lnTo>
                  <a:close/>
                </a:path>
                <a:path w="287654" h="287654">
                  <a:moveTo>
                    <a:pt x="287362" y="143675"/>
                  </a:moveTo>
                  <a:lnTo>
                    <a:pt x="280035" y="98310"/>
                  </a:lnTo>
                  <a:lnTo>
                    <a:pt x="276542" y="91567"/>
                  </a:lnTo>
                  <a:lnTo>
                    <a:pt x="276542" y="143675"/>
                  </a:lnTo>
                  <a:lnTo>
                    <a:pt x="269760" y="185623"/>
                  </a:lnTo>
                  <a:lnTo>
                    <a:pt x="250875" y="222097"/>
                  </a:lnTo>
                  <a:lnTo>
                    <a:pt x="222097" y="250863"/>
                  </a:lnTo>
                  <a:lnTo>
                    <a:pt x="185635" y="269748"/>
                  </a:lnTo>
                  <a:lnTo>
                    <a:pt x="143687" y="276529"/>
                  </a:lnTo>
                  <a:lnTo>
                    <a:pt x="101739" y="269748"/>
                  </a:lnTo>
                  <a:lnTo>
                    <a:pt x="65265" y="250863"/>
                  </a:lnTo>
                  <a:lnTo>
                    <a:pt x="36487" y="222097"/>
                  </a:lnTo>
                  <a:lnTo>
                    <a:pt x="17602" y="185623"/>
                  </a:lnTo>
                  <a:lnTo>
                    <a:pt x="10820" y="143675"/>
                  </a:lnTo>
                  <a:lnTo>
                    <a:pt x="17602" y="101727"/>
                  </a:lnTo>
                  <a:lnTo>
                    <a:pt x="36487" y="65252"/>
                  </a:lnTo>
                  <a:lnTo>
                    <a:pt x="65265" y="36474"/>
                  </a:lnTo>
                  <a:lnTo>
                    <a:pt x="101739" y="17602"/>
                  </a:lnTo>
                  <a:lnTo>
                    <a:pt x="143687" y="10807"/>
                  </a:lnTo>
                  <a:lnTo>
                    <a:pt x="185635" y="17602"/>
                  </a:lnTo>
                  <a:lnTo>
                    <a:pt x="222097" y="36474"/>
                  </a:lnTo>
                  <a:lnTo>
                    <a:pt x="250875" y="65252"/>
                  </a:lnTo>
                  <a:lnTo>
                    <a:pt x="269760" y="101727"/>
                  </a:lnTo>
                  <a:lnTo>
                    <a:pt x="276542" y="143675"/>
                  </a:lnTo>
                  <a:lnTo>
                    <a:pt x="276542" y="91567"/>
                  </a:lnTo>
                  <a:lnTo>
                    <a:pt x="228485" y="27749"/>
                  </a:lnTo>
                  <a:lnTo>
                    <a:pt x="189052" y="7327"/>
                  </a:lnTo>
                  <a:lnTo>
                    <a:pt x="143687" y="0"/>
                  </a:lnTo>
                  <a:lnTo>
                    <a:pt x="98323" y="7327"/>
                  </a:lnTo>
                  <a:lnTo>
                    <a:pt x="58889" y="27749"/>
                  </a:lnTo>
                  <a:lnTo>
                    <a:pt x="27762" y="58864"/>
                  </a:lnTo>
                  <a:lnTo>
                    <a:pt x="7340" y="98310"/>
                  </a:lnTo>
                  <a:lnTo>
                    <a:pt x="0" y="143675"/>
                  </a:lnTo>
                  <a:lnTo>
                    <a:pt x="7340" y="189039"/>
                  </a:lnTo>
                  <a:lnTo>
                    <a:pt x="27762" y="228473"/>
                  </a:lnTo>
                  <a:lnTo>
                    <a:pt x="58889" y="259600"/>
                  </a:lnTo>
                  <a:lnTo>
                    <a:pt x="98323" y="280022"/>
                  </a:lnTo>
                  <a:lnTo>
                    <a:pt x="143687" y="287350"/>
                  </a:lnTo>
                  <a:lnTo>
                    <a:pt x="189052" y="280022"/>
                  </a:lnTo>
                  <a:lnTo>
                    <a:pt x="195770" y="276529"/>
                  </a:lnTo>
                  <a:lnTo>
                    <a:pt x="228485" y="259600"/>
                  </a:lnTo>
                  <a:lnTo>
                    <a:pt x="259600" y="228473"/>
                  </a:lnTo>
                  <a:lnTo>
                    <a:pt x="280022" y="189039"/>
                  </a:lnTo>
                  <a:lnTo>
                    <a:pt x="287362" y="143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834281" y="175569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434" y="35331"/>
                  </a:moveTo>
                  <a:lnTo>
                    <a:pt x="606653" y="21577"/>
                  </a:lnTo>
                  <a:lnTo>
                    <a:pt x="599084" y="10350"/>
                  </a:lnTo>
                  <a:lnTo>
                    <a:pt x="587857" y="2768"/>
                  </a:lnTo>
                  <a:lnTo>
                    <a:pt x="574103" y="0"/>
                  </a:lnTo>
                  <a:lnTo>
                    <a:pt x="35318" y="0"/>
                  </a:lnTo>
                  <a:lnTo>
                    <a:pt x="21577" y="2768"/>
                  </a:lnTo>
                  <a:lnTo>
                    <a:pt x="10337" y="10350"/>
                  </a:lnTo>
                  <a:lnTo>
                    <a:pt x="2768" y="21577"/>
                  </a:lnTo>
                  <a:lnTo>
                    <a:pt x="0" y="35331"/>
                  </a:lnTo>
                  <a:lnTo>
                    <a:pt x="0" y="574103"/>
                  </a:lnTo>
                  <a:lnTo>
                    <a:pt x="2768" y="587857"/>
                  </a:lnTo>
                  <a:lnTo>
                    <a:pt x="10337" y="599084"/>
                  </a:lnTo>
                  <a:lnTo>
                    <a:pt x="21577" y="606653"/>
                  </a:lnTo>
                  <a:lnTo>
                    <a:pt x="35318" y="609434"/>
                  </a:lnTo>
                  <a:lnTo>
                    <a:pt x="574103" y="609434"/>
                  </a:lnTo>
                  <a:lnTo>
                    <a:pt x="587857" y="606653"/>
                  </a:lnTo>
                  <a:lnTo>
                    <a:pt x="599084" y="599084"/>
                  </a:lnTo>
                  <a:lnTo>
                    <a:pt x="606653" y="587857"/>
                  </a:lnTo>
                  <a:lnTo>
                    <a:pt x="609434" y="574103"/>
                  </a:lnTo>
                  <a:lnTo>
                    <a:pt x="609434" y="35331"/>
                  </a:lnTo>
                  <a:close/>
                </a:path>
              </a:pathLst>
            </a:custGeom>
            <a:solidFill>
              <a:srgbClr val="FFE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0748984" y="2876459"/>
            <a:ext cx="1935480" cy="76581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250" b="1" spc="45" dirty="0">
                <a:latin typeface="Trebuchet MS"/>
                <a:cs typeface="Trebuchet MS"/>
              </a:rPr>
              <a:t>GAINS</a:t>
            </a:r>
            <a:endParaRPr sz="1250">
              <a:latin typeface="Trebuchet MS"/>
              <a:cs typeface="Trebuchet MS"/>
            </a:endParaRPr>
          </a:p>
          <a:p>
            <a:pPr marL="12700" marR="5080">
              <a:lnSpc>
                <a:spcPct val="104700"/>
              </a:lnSpc>
              <a:spcBef>
                <a:spcPts val="555"/>
              </a:spcBef>
            </a:pP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1250" spc="-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are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55" dirty="0">
                <a:solidFill>
                  <a:srgbClr val="424242"/>
                </a:solidFill>
                <a:latin typeface="Trebuchet MS"/>
                <a:cs typeface="Trebuchet MS"/>
              </a:rPr>
              <a:t>their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wants,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needs,</a:t>
            </a:r>
            <a:r>
              <a:rPr sz="1250" spc="-8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hopes,</a:t>
            </a:r>
            <a:r>
              <a:rPr sz="1250" spc="-8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sz="1250" spc="-8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dreams?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72563" y="2848276"/>
            <a:ext cx="2784475" cy="112204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50" b="1" dirty="0">
                <a:latin typeface="Trebuchet MS"/>
                <a:cs typeface="Trebuchet MS"/>
              </a:rPr>
              <a:t>What</a:t>
            </a:r>
            <a:r>
              <a:rPr sz="1250" b="1" spc="-6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do</a:t>
            </a:r>
            <a:r>
              <a:rPr sz="1250" b="1" spc="-60" dirty="0">
                <a:latin typeface="Trebuchet MS"/>
                <a:cs typeface="Trebuchet MS"/>
              </a:rPr>
              <a:t> </a:t>
            </a:r>
            <a:r>
              <a:rPr sz="1250" b="1" spc="-40" dirty="0">
                <a:latin typeface="Trebuchet MS"/>
                <a:cs typeface="Trebuchet MS"/>
              </a:rPr>
              <a:t>they</a:t>
            </a:r>
            <a:r>
              <a:rPr sz="1250" b="1" spc="-60" dirty="0">
                <a:latin typeface="Trebuchet MS"/>
                <a:cs typeface="Trebuchet MS"/>
              </a:rPr>
              <a:t> </a:t>
            </a:r>
            <a:r>
              <a:rPr sz="1250" b="1" spc="-10" dirty="0">
                <a:latin typeface="Trebuchet MS"/>
                <a:cs typeface="Trebuchet MS"/>
              </a:rPr>
              <a:t>HEAR?</a:t>
            </a:r>
            <a:endParaRPr sz="1250">
              <a:latin typeface="Trebuchet MS"/>
              <a:cs typeface="Trebuchet MS"/>
            </a:endParaRPr>
          </a:p>
          <a:p>
            <a:pPr marL="12700" marR="5080">
              <a:lnSpc>
                <a:spcPct val="104700"/>
              </a:lnSpc>
              <a:spcBef>
                <a:spcPts val="390"/>
              </a:spcBef>
            </a:pPr>
            <a:r>
              <a:rPr sz="1250" spc="-35" dirty="0">
                <a:latin typeface="Trebuchet MS"/>
                <a:cs typeface="Trebuchet MS"/>
              </a:rPr>
              <a:t>What</a:t>
            </a:r>
            <a:r>
              <a:rPr sz="1250" spc="-60" dirty="0">
                <a:latin typeface="Trebuchet MS"/>
                <a:cs typeface="Trebuchet MS"/>
              </a:rPr>
              <a:t> </a:t>
            </a:r>
            <a:r>
              <a:rPr sz="1250" spc="-20" dirty="0">
                <a:latin typeface="Trebuchet MS"/>
                <a:cs typeface="Trebuchet MS"/>
              </a:rPr>
              <a:t>are</a:t>
            </a:r>
            <a:r>
              <a:rPr sz="1250" spc="-60" dirty="0">
                <a:latin typeface="Trebuchet MS"/>
                <a:cs typeface="Trebuchet MS"/>
              </a:rPr>
              <a:t> </a:t>
            </a:r>
            <a:r>
              <a:rPr sz="1250" spc="-30" dirty="0">
                <a:latin typeface="Trebuchet MS"/>
                <a:cs typeface="Trebuchet MS"/>
              </a:rPr>
              <a:t>they</a:t>
            </a:r>
            <a:r>
              <a:rPr sz="1250" spc="-60" dirty="0">
                <a:latin typeface="Trebuchet MS"/>
                <a:cs typeface="Trebuchet MS"/>
              </a:rPr>
              <a:t> </a:t>
            </a:r>
            <a:r>
              <a:rPr sz="1250" spc="-10" dirty="0">
                <a:latin typeface="Trebuchet MS"/>
                <a:cs typeface="Trebuchet MS"/>
              </a:rPr>
              <a:t>hearing</a:t>
            </a:r>
            <a:r>
              <a:rPr sz="1250" spc="-60" dirty="0">
                <a:latin typeface="Trebuchet MS"/>
                <a:cs typeface="Trebuchet MS"/>
              </a:rPr>
              <a:t> </a:t>
            </a:r>
            <a:r>
              <a:rPr sz="1250" spc="-10" dirty="0">
                <a:latin typeface="Trebuchet MS"/>
                <a:cs typeface="Trebuchet MS"/>
              </a:rPr>
              <a:t>others</a:t>
            </a:r>
            <a:r>
              <a:rPr sz="1250" spc="-55" dirty="0">
                <a:latin typeface="Trebuchet MS"/>
                <a:cs typeface="Trebuchet MS"/>
              </a:rPr>
              <a:t> </a:t>
            </a:r>
            <a:r>
              <a:rPr sz="1250" spc="-20" dirty="0">
                <a:latin typeface="Trebuchet MS"/>
                <a:cs typeface="Trebuchet MS"/>
              </a:rPr>
              <a:t>say?</a:t>
            </a:r>
            <a:r>
              <a:rPr sz="1250" spc="500" dirty="0">
                <a:latin typeface="Trebuchet MS"/>
                <a:cs typeface="Trebuchet MS"/>
              </a:rPr>
              <a:t>  </a:t>
            </a:r>
            <a:r>
              <a:rPr sz="1250" spc="-35" dirty="0">
                <a:latin typeface="Trebuchet MS"/>
                <a:cs typeface="Trebuchet MS"/>
              </a:rPr>
              <a:t>What</a:t>
            </a:r>
            <a:r>
              <a:rPr sz="1250" spc="-55" dirty="0">
                <a:latin typeface="Trebuchet MS"/>
                <a:cs typeface="Trebuchet MS"/>
              </a:rPr>
              <a:t> </a:t>
            </a:r>
            <a:r>
              <a:rPr sz="1250" spc="-20" dirty="0">
                <a:latin typeface="Trebuchet MS"/>
                <a:cs typeface="Trebuchet MS"/>
              </a:rPr>
              <a:t>are</a:t>
            </a:r>
            <a:r>
              <a:rPr sz="1250" spc="-50" dirty="0">
                <a:latin typeface="Trebuchet MS"/>
                <a:cs typeface="Trebuchet MS"/>
              </a:rPr>
              <a:t> </a:t>
            </a:r>
            <a:r>
              <a:rPr sz="1250" spc="-30" dirty="0">
                <a:latin typeface="Trebuchet MS"/>
                <a:cs typeface="Trebuchet MS"/>
              </a:rPr>
              <a:t>they</a:t>
            </a:r>
            <a:r>
              <a:rPr sz="1250" spc="-55" dirty="0">
                <a:latin typeface="Trebuchet MS"/>
                <a:cs typeface="Trebuchet MS"/>
              </a:rPr>
              <a:t> </a:t>
            </a:r>
            <a:r>
              <a:rPr sz="1250" spc="-10" dirty="0">
                <a:latin typeface="Trebuchet MS"/>
                <a:cs typeface="Trebuchet MS"/>
              </a:rPr>
              <a:t>hearing</a:t>
            </a:r>
            <a:r>
              <a:rPr sz="1250" spc="-50" dirty="0">
                <a:latin typeface="Trebuchet MS"/>
                <a:cs typeface="Trebuchet MS"/>
              </a:rPr>
              <a:t> f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rom</a:t>
            </a:r>
            <a:r>
              <a:rPr sz="1250" spc="-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friends? </a:t>
            </a:r>
            <a:r>
              <a:rPr sz="1250" spc="-35" dirty="0">
                <a:latin typeface="Trebuchet MS"/>
                <a:cs typeface="Trebuchet MS"/>
              </a:rPr>
              <a:t>What</a:t>
            </a:r>
            <a:r>
              <a:rPr sz="1250" spc="-55" dirty="0">
                <a:latin typeface="Trebuchet MS"/>
                <a:cs typeface="Trebuchet MS"/>
              </a:rPr>
              <a:t> </a:t>
            </a:r>
            <a:r>
              <a:rPr sz="1250" spc="-20" dirty="0">
                <a:latin typeface="Trebuchet MS"/>
                <a:cs typeface="Trebuchet MS"/>
              </a:rPr>
              <a:t>are</a:t>
            </a:r>
            <a:r>
              <a:rPr sz="1250" spc="-50" dirty="0">
                <a:latin typeface="Trebuchet MS"/>
                <a:cs typeface="Trebuchet MS"/>
              </a:rPr>
              <a:t> </a:t>
            </a:r>
            <a:r>
              <a:rPr sz="1250" spc="-30" dirty="0">
                <a:latin typeface="Trebuchet MS"/>
                <a:cs typeface="Trebuchet MS"/>
              </a:rPr>
              <a:t>they</a:t>
            </a:r>
            <a:r>
              <a:rPr sz="1250" spc="-55" dirty="0">
                <a:latin typeface="Trebuchet MS"/>
                <a:cs typeface="Trebuchet MS"/>
              </a:rPr>
              <a:t> </a:t>
            </a:r>
            <a:r>
              <a:rPr sz="1250" spc="-10" dirty="0">
                <a:latin typeface="Trebuchet MS"/>
                <a:cs typeface="Trebuchet MS"/>
              </a:rPr>
              <a:t>hearing</a:t>
            </a:r>
            <a:r>
              <a:rPr sz="1250" spc="-50" dirty="0">
                <a:latin typeface="Trebuchet MS"/>
                <a:cs typeface="Trebuchet MS"/>
              </a:rPr>
              <a:t> f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rom</a:t>
            </a:r>
            <a:r>
              <a:rPr sz="1250" spc="-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colleagues? </a:t>
            </a: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1250" spc="-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are</a:t>
            </a: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30" dirty="0">
                <a:solidFill>
                  <a:srgbClr val="424242"/>
                </a:solidFill>
                <a:latin typeface="Trebuchet MS"/>
                <a:cs typeface="Trebuchet MS"/>
              </a:rPr>
              <a:t>they</a:t>
            </a: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hearing</a:t>
            </a: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second-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hand?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506369" y="2876496"/>
            <a:ext cx="1869439" cy="7651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30"/>
              </a:spcBef>
            </a:pPr>
            <a:r>
              <a:rPr sz="1250" b="1" spc="-10" dirty="0">
                <a:latin typeface="Trebuchet MS"/>
                <a:cs typeface="Trebuchet MS"/>
              </a:rPr>
              <a:t>PAINS</a:t>
            </a:r>
            <a:endParaRPr sz="1250">
              <a:latin typeface="Trebuchet MS"/>
              <a:cs typeface="Trebuchet MS"/>
            </a:endParaRPr>
          </a:p>
          <a:p>
            <a:pPr marL="12700" marR="5080" indent="402590">
              <a:lnSpc>
                <a:spcPct val="104200"/>
              </a:lnSpc>
              <a:spcBef>
                <a:spcPts val="565"/>
              </a:spcBef>
            </a:pP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1250" spc="-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are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55" dirty="0">
                <a:solidFill>
                  <a:srgbClr val="424242"/>
                </a:solidFill>
                <a:latin typeface="Trebuchet MS"/>
                <a:cs typeface="Trebuchet MS"/>
              </a:rPr>
              <a:t>their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fears, </a:t>
            </a:r>
            <a:r>
              <a:rPr sz="1250" spc="-55" dirty="0">
                <a:solidFill>
                  <a:srgbClr val="424242"/>
                </a:solidFill>
                <a:latin typeface="Trebuchet MS"/>
                <a:cs typeface="Trebuchet MS"/>
              </a:rPr>
              <a:t>frustrations,</a:t>
            </a:r>
            <a:r>
              <a:rPr sz="1250" spc="-1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 anxieties?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318648" y="8362088"/>
            <a:ext cx="452437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12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30" dirty="0">
                <a:solidFill>
                  <a:srgbClr val="424242"/>
                </a:solidFill>
                <a:latin typeface="Trebuchet MS"/>
                <a:cs typeface="Trebuchet MS"/>
              </a:rPr>
              <a:t>other</a:t>
            </a:r>
            <a:r>
              <a:rPr sz="12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thoughts</a:t>
            </a:r>
            <a:r>
              <a:rPr sz="1250" spc="-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sz="12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feelings</a:t>
            </a:r>
            <a:r>
              <a:rPr sz="12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40" dirty="0">
                <a:solidFill>
                  <a:srgbClr val="424242"/>
                </a:solidFill>
                <a:latin typeface="Trebuchet MS"/>
                <a:cs typeface="Trebuchet MS"/>
              </a:rPr>
              <a:t>might </a:t>
            </a:r>
            <a:r>
              <a:rPr sz="1250" spc="-30" dirty="0">
                <a:solidFill>
                  <a:srgbClr val="424242"/>
                </a:solidFill>
                <a:latin typeface="Trebuchet MS"/>
                <a:cs typeface="Trebuchet MS"/>
              </a:rPr>
              <a:t>influence</a:t>
            </a:r>
            <a:r>
              <a:rPr sz="12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55" dirty="0">
                <a:solidFill>
                  <a:srgbClr val="424242"/>
                </a:solidFill>
                <a:latin typeface="Trebuchet MS"/>
                <a:cs typeface="Trebuchet MS"/>
              </a:rPr>
              <a:t>their</a:t>
            </a:r>
            <a:r>
              <a:rPr sz="12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behavior?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7885585" y="1787622"/>
            <a:ext cx="487680" cy="48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9050" algn="ctr">
              <a:lnSpc>
                <a:spcPct val="102000"/>
              </a:lnSpc>
              <a:spcBef>
                <a:spcPts val="75"/>
              </a:spcBef>
            </a:pPr>
            <a:r>
              <a:rPr sz="600" spc="-10" dirty="0">
                <a:latin typeface="Trebuchet MS"/>
                <a:cs typeface="Trebuchet MS"/>
              </a:rPr>
              <a:t>Increasing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adoption</a:t>
            </a:r>
            <a:r>
              <a:rPr sz="60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of</a:t>
            </a:r>
            <a:r>
              <a:rPr sz="600" spc="5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AI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and</a:t>
            </a:r>
            <a:r>
              <a:rPr sz="600" spc="-3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machine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learning</a:t>
            </a:r>
            <a:r>
              <a:rPr sz="600" spc="4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in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agriculture.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542834" y="1011082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434" y="35331"/>
                </a:moveTo>
                <a:lnTo>
                  <a:pt x="606653" y="21577"/>
                </a:lnTo>
                <a:lnTo>
                  <a:pt x="599084" y="10350"/>
                </a:lnTo>
                <a:lnTo>
                  <a:pt x="587857" y="2781"/>
                </a:lnTo>
                <a:lnTo>
                  <a:pt x="574103" y="0"/>
                </a:lnTo>
                <a:lnTo>
                  <a:pt x="35318" y="0"/>
                </a:lnTo>
                <a:lnTo>
                  <a:pt x="21577" y="2781"/>
                </a:lnTo>
                <a:lnTo>
                  <a:pt x="10337" y="10350"/>
                </a:lnTo>
                <a:lnTo>
                  <a:pt x="2768" y="21577"/>
                </a:lnTo>
                <a:lnTo>
                  <a:pt x="0" y="35331"/>
                </a:lnTo>
                <a:lnTo>
                  <a:pt x="0" y="574116"/>
                </a:lnTo>
                <a:lnTo>
                  <a:pt x="2768" y="587857"/>
                </a:lnTo>
                <a:lnTo>
                  <a:pt x="10337" y="599097"/>
                </a:lnTo>
                <a:lnTo>
                  <a:pt x="21577" y="606666"/>
                </a:lnTo>
                <a:lnTo>
                  <a:pt x="35318" y="609434"/>
                </a:lnTo>
                <a:lnTo>
                  <a:pt x="574103" y="609434"/>
                </a:lnTo>
                <a:lnTo>
                  <a:pt x="587857" y="606666"/>
                </a:lnTo>
                <a:lnTo>
                  <a:pt x="599084" y="599097"/>
                </a:lnTo>
                <a:lnTo>
                  <a:pt x="606653" y="587857"/>
                </a:lnTo>
                <a:lnTo>
                  <a:pt x="609434" y="574116"/>
                </a:lnTo>
                <a:lnTo>
                  <a:pt x="609434" y="35331"/>
                </a:lnTo>
                <a:close/>
              </a:path>
            </a:pathLst>
          </a:custGeom>
          <a:solidFill>
            <a:srgbClr val="FCF3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582308" y="10144146"/>
            <a:ext cx="518159" cy="384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2065" algn="ctr">
              <a:lnSpc>
                <a:spcPct val="112599"/>
              </a:lnSpc>
              <a:spcBef>
                <a:spcPts val="80"/>
              </a:spcBef>
            </a:pPr>
            <a:r>
              <a:rPr sz="350" dirty="0">
                <a:latin typeface="Trebuchet MS"/>
                <a:cs typeface="Trebuchet MS"/>
              </a:rPr>
              <a:t>They</a:t>
            </a:r>
            <a:r>
              <a:rPr sz="350" spc="4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might</a:t>
            </a:r>
            <a:r>
              <a:rPr sz="350" spc="5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question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the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transparency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of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-25" dirty="0">
                <a:latin typeface="Trebuchet MS"/>
                <a:cs typeface="Trebuchet MS"/>
              </a:rPr>
              <a:t>the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model—how</a:t>
            </a:r>
            <a:r>
              <a:rPr sz="350" spc="100" dirty="0">
                <a:latin typeface="Trebuchet MS"/>
                <a:cs typeface="Trebuchet MS"/>
              </a:rPr>
              <a:t> </a:t>
            </a:r>
            <a:r>
              <a:rPr sz="350" spc="-30" dirty="0">
                <a:latin typeface="Trebuchet MS"/>
                <a:cs typeface="Trebuchet MS"/>
              </a:rPr>
              <a:t>it</a:t>
            </a:r>
            <a:r>
              <a:rPr sz="350" spc="10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makes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decisions</a:t>
            </a:r>
            <a:r>
              <a:rPr sz="350" spc="3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and</a:t>
            </a:r>
            <a:r>
              <a:rPr sz="350" spc="35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whether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they</a:t>
            </a:r>
            <a:r>
              <a:rPr sz="350" spc="2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can</a:t>
            </a:r>
            <a:r>
              <a:rPr sz="350" spc="2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verify</a:t>
            </a:r>
            <a:r>
              <a:rPr sz="350" spc="20" dirty="0">
                <a:latin typeface="Trebuchet MS"/>
                <a:cs typeface="Trebuchet MS"/>
              </a:rPr>
              <a:t> </a:t>
            </a:r>
            <a:r>
              <a:rPr sz="350" spc="-25" dirty="0">
                <a:latin typeface="Trebuchet MS"/>
                <a:cs typeface="Trebuchet MS"/>
              </a:rPr>
              <a:t>its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accuracy.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542834" y="9162688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434" y="35331"/>
                </a:moveTo>
                <a:lnTo>
                  <a:pt x="606653" y="21577"/>
                </a:lnTo>
                <a:lnTo>
                  <a:pt x="599084" y="10350"/>
                </a:lnTo>
                <a:lnTo>
                  <a:pt x="587857" y="2768"/>
                </a:lnTo>
                <a:lnTo>
                  <a:pt x="574103" y="0"/>
                </a:lnTo>
                <a:lnTo>
                  <a:pt x="35318" y="0"/>
                </a:lnTo>
                <a:lnTo>
                  <a:pt x="21577" y="2768"/>
                </a:lnTo>
                <a:lnTo>
                  <a:pt x="10337" y="10350"/>
                </a:lnTo>
                <a:lnTo>
                  <a:pt x="2768" y="21577"/>
                </a:lnTo>
                <a:lnTo>
                  <a:pt x="0" y="35331"/>
                </a:lnTo>
                <a:lnTo>
                  <a:pt x="0" y="574103"/>
                </a:lnTo>
                <a:lnTo>
                  <a:pt x="2768" y="587857"/>
                </a:lnTo>
                <a:lnTo>
                  <a:pt x="10337" y="599084"/>
                </a:lnTo>
                <a:lnTo>
                  <a:pt x="21577" y="606653"/>
                </a:lnTo>
                <a:lnTo>
                  <a:pt x="35318" y="609434"/>
                </a:lnTo>
                <a:lnTo>
                  <a:pt x="574103" y="609434"/>
                </a:lnTo>
                <a:lnTo>
                  <a:pt x="587857" y="606653"/>
                </a:lnTo>
                <a:lnTo>
                  <a:pt x="599084" y="599084"/>
                </a:lnTo>
                <a:lnTo>
                  <a:pt x="606653" y="587857"/>
                </a:lnTo>
                <a:lnTo>
                  <a:pt x="609434" y="574103"/>
                </a:lnTo>
                <a:lnTo>
                  <a:pt x="609434" y="35331"/>
                </a:lnTo>
                <a:close/>
              </a:path>
            </a:pathLst>
          </a:custGeom>
          <a:solidFill>
            <a:srgbClr val="FCF3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582463" y="9196010"/>
            <a:ext cx="508000" cy="384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22225" algn="ctr">
              <a:lnSpc>
                <a:spcPct val="112599"/>
              </a:lnSpc>
              <a:spcBef>
                <a:spcPts val="80"/>
              </a:spcBef>
            </a:pPr>
            <a:r>
              <a:rPr sz="350" spc="10" dirty="0">
                <a:latin typeface="Trebuchet MS"/>
                <a:cs typeface="Trebuchet MS"/>
              </a:rPr>
              <a:t>Users</a:t>
            </a:r>
            <a:r>
              <a:rPr sz="350" spc="4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may</a:t>
            </a:r>
            <a:r>
              <a:rPr sz="350" spc="4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hesitate</a:t>
            </a:r>
            <a:r>
              <a:rPr sz="350" spc="45" dirty="0">
                <a:latin typeface="Trebuchet MS"/>
                <a:cs typeface="Trebuchet MS"/>
              </a:rPr>
              <a:t> </a:t>
            </a:r>
            <a:r>
              <a:rPr sz="350" spc="-25" dirty="0">
                <a:latin typeface="Trebuchet MS"/>
                <a:cs typeface="Trebuchet MS"/>
              </a:rPr>
              <a:t>to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fully trust</a:t>
            </a:r>
            <a:r>
              <a:rPr sz="350" spc="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an</a:t>
            </a:r>
            <a:r>
              <a:rPr sz="350" spc="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AI-</a:t>
            </a:r>
            <a:r>
              <a:rPr sz="350" spc="-10" dirty="0">
                <a:latin typeface="Trebuchet MS"/>
                <a:cs typeface="Trebuchet MS"/>
              </a:rPr>
              <a:t>driven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system,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10" dirty="0">
                <a:latin typeface="Trebuchet MS"/>
                <a:cs typeface="Trebuchet MS"/>
              </a:rPr>
              <a:t>especially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-25" dirty="0">
                <a:latin typeface="Trebuchet MS"/>
                <a:cs typeface="Trebuchet MS"/>
              </a:rPr>
              <a:t>if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they</a:t>
            </a:r>
            <a:r>
              <a:rPr sz="350" spc="3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have</a:t>
            </a:r>
            <a:r>
              <a:rPr sz="350" spc="3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relied</a:t>
            </a:r>
            <a:r>
              <a:rPr sz="350" spc="35" dirty="0">
                <a:latin typeface="Trebuchet MS"/>
                <a:cs typeface="Trebuchet MS"/>
              </a:rPr>
              <a:t> </a:t>
            </a:r>
            <a:r>
              <a:rPr sz="350" spc="-25" dirty="0">
                <a:latin typeface="Trebuchet MS"/>
                <a:cs typeface="Trebuchet MS"/>
              </a:rPr>
              <a:t>on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traditional</a:t>
            </a:r>
            <a:r>
              <a:rPr sz="350" spc="8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manual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classification</a:t>
            </a:r>
            <a:r>
              <a:rPr sz="350" spc="3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for</a:t>
            </a:r>
            <a:r>
              <a:rPr sz="350" spc="3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years.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275532" y="4540767"/>
            <a:ext cx="12280900" cy="8304530"/>
            <a:chOff x="6275532" y="4540767"/>
            <a:chExt cx="12280900" cy="8304530"/>
          </a:xfrm>
        </p:grpSpPr>
        <p:sp>
          <p:nvSpPr>
            <p:cNvPr id="64" name="object 64"/>
            <p:cNvSpPr/>
            <p:nvPr/>
          </p:nvSpPr>
          <p:spPr>
            <a:xfrm>
              <a:off x="17946446" y="458242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447" y="35331"/>
                  </a:moveTo>
                  <a:lnTo>
                    <a:pt x="606666" y="21577"/>
                  </a:lnTo>
                  <a:lnTo>
                    <a:pt x="599097" y="10337"/>
                  </a:lnTo>
                  <a:lnTo>
                    <a:pt x="587870" y="2768"/>
                  </a:lnTo>
                  <a:lnTo>
                    <a:pt x="574116" y="0"/>
                  </a:lnTo>
                  <a:lnTo>
                    <a:pt x="35331" y="0"/>
                  </a:lnTo>
                  <a:lnTo>
                    <a:pt x="21590" y="2768"/>
                  </a:lnTo>
                  <a:lnTo>
                    <a:pt x="10350" y="10337"/>
                  </a:lnTo>
                  <a:lnTo>
                    <a:pt x="2781" y="21577"/>
                  </a:lnTo>
                  <a:lnTo>
                    <a:pt x="0" y="35331"/>
                  </a:lnTo>
                  <a:lnTo>
                    <a:pt x="0" y="574103"/>
                  </a:lnTo>
                  <a:lnTo>
                    <a:pt x="2781" y="587857"/>
                  </a:lnTo>
                  <a:lnTo>
                    <a:pt x="10350" y="599084"/>
                  </a:lnTo>
                  <a:lnTo>
                    <a:pt x="21590" y="606653"/>
                  </a:lnTo>
                  <a:lnTo>
                    <a:pt x="35331" y="609434"/>
                  </a:lnTo>
                  <a:lnTo>
                    <a:pt x="574116" y="609434"/>
                  </a:lnTo>
                  <a:lnTo>
                    <a:pt x="587870" y="606653"/>
                  </a:lnTo>
                  <a:lnTo>
                    <a:pt x="599097" y="599084"/>
                  </a:lnTo>
                  <a:lnTo>
                    <a:pt x="606666" y="587857"/>
                  </a:lnTo>
                  <a:lnTo>
                    <a:pt x="609447" y="574103"/>
                  </a:lnTo>
                  <a:lnTo>
                    <a:pt x="609447" y="35331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7914303" y="4547434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5" h="596264">
                  <a:moveTo>
                    <a:pt x="560858" y="596188"/>
                  </a:move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close/>
                </a:path>
              </a:pathLst>
            </a:custGeom>
            <a:solidFill>
              <a:srgbClr val="FFE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7914303" y="4547434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5" h="596264">
                  <a:moveTo>
                    <a:pt x="560858" y="596188"/>
                  </a:move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close/>
                </a:path>
              </a:pathLst>
            </a:custGeom>
            <a:solidFill>
              <a:srgbClr val="FFE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7914303" y="4547434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5" h="596264">
                  <a:moveTo>
                    <a:pt x="35329" y="0"/>
                  </a:move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close/>
                </a:path>
              </a:pathLst>
            </a:custGeom>
            <a:ln w="13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8014464" y="4736956"/>
              <a:ext cx="392430" cy="224154"/>
            </a:xfrm>
            <a:custGeom>
              <a:avLst/>
              <a:gdLst/>
              <a:ahLst/>
              <a:cxnLst/>
              <a:rect l="l" t="t" r="r" b="b"/>
              <a:pathLst>
                <a:path w="392430" h="224154">
                  <a:moveTo>
                    <a:pt x="196204" y="223839"/>
                  </a:moveTo>
                  <a:lnTo>
                    <a:pt x="136419" y="213278"/>
                  </a:lnTo>
                  <a:lnTo>
                    <a:pt x="84672" y="187933"/>
                  </a:lnTo>
                  <a:lnTo>
                    <a:pt x="43712" y="157314"/>
                  </a:lnTo>
                  <a:lnTo>
                    <a:pt x="5149" y="118294"/>
                  </a:lnTo>
                  <a:lnTo>
                    <a:pt x="0" y="111918"/>
                  </a:lnTo>
                  <a:lnTo>
                    <a:pt x="5149" y="105529"/>
                  </a:lnTo>
                  <a:lnTo>
                    <a:pt x="43711" y="66520"/>
                  </a:lnTo>
                  <a:lnTo>
                    <a:pt x="84671" y="35904"/>
                  </a:lnTo>
                  <a:lnTo>
                    <a:pt x="136419" y="10561"/>
                  </a:lnTo>
                  <a:lnTo>
                    <a:pt x="196204" y="0"/>
                  </a:lnTo>
                  <a:lnTo>
                    <a:pt x="255989" y="10561"/>
                  </a:lnTo>
                  <a:lnTo>
                    <a:pt x="275973" y="20348"/>
                  </a:lnTo>
                  <a:lnTo>
                    <a:pt x="196204" y="20348"/>
                  </a:lnTo>
                  <a:lnTo>
                    <a:pt x="138392" y="31596"/>
                  </a:lnTo>
                  <a:lnTo>
                    <a:pt x="88458" y="57972"/>
                  </a:lnTo>
                  <a:lnTo>
                    <a:pt x="49982" y="88429"/>
                  </a:lnTo>
                  <a:lnTo>
                    <a:pt x="26544" y="111918"/>
                  </a:lnTo>
                  <a:lnTo>
                    <a:pt x="50010" y="135401"/>
                  </a:lnTo>
                  <a:lnTo>
                    <a:pt x="88518" y="165859"/>
                  </a:lnTo>
                  <a:lnTo>
                    <a:pt x="138455" y="192238"/>
                  </a:lnTo>
                  <a:lnTo>
                    <a:pt x="196204" y="203488"/>
                  </a:lnTo>
                  <a:lnTo>
                    <a:pt x="275979" y="203488"/>
                  </a:lnTo>
                  <a:lnTo>
                    <a:pt x="255990" y="213278"/>
                  </a:lnTo>
                  <a:lnTo>
                    <a:pt x="196204" y="223839"/>
                  </a:lnTo>
                  <a:close/>
                </a:path>
                <a:path w="392430" h="224154">
                  <a:moveTo>
                    <a:pt x="275979" y="203488"/>
                  </a:moveTo>
                  <a:lnTo>
                    <a:pt x="196204" y="203488"/>
                  </a:lnTo>
                  <a:lnTo>
                    <a:pt x="254021" y="192238"/>
                  </a:lnTo>
                  <a:lnTo>
                    <a:pt x="303958" y="165859"/>
                  </a:lnTo>
                  <a:lnTo>
                    <a:pt x="342433" y="135401"/>
                  </a:lnTo>
                  <a:lnTo>
                    <a:pt x="365865" y="111918"/>
                  </a:lnTo>
                  <a:lnTo>
                    <a:pt x="342391" y="88429"/>
                  </a:lnTo>
                  <a:lnTo>
                    <a:pt x="303880" y="57972"/>
                  </a:lnTo>
                  <a:lnTo>
                    <a:pt x="253943" y="31596"/>
                  </a:lnTo>
                  <a:lnTo>
                    <a:pt x="196204" y="20348"/>
                  </a:lnTo>
                  <a:lnTo>
                    <a:pt x="275973" y="20348"/>
                  </a:lnTo>
                  <a:lnTo>
                    <a:pt x="348696" y="66520"/>
                  </a:lnTo>
                  <a:lnTo>
                    <a:pt x="387260" y="105529"/>
                  </a:lnTo>
                  <a:lnTo>
                    <a:pt x="392409" y="111918"/>
                  </a:lnTo>
                  <a:lnTo>
                    <a:pt x="387260" y="118294"/>
                  </a:lnTo>
                  <a:lnTo>
                    <a:pt x="376123" y="130931"/>
                  </a:lnTo>
                  <a:lnTo>
                    <a:pt x="348699" y="157314"/>
                  </a:lnTo>
                  <a:lnTo>
                    <a:pt x="307738" y="187933"/>
                  </a:lnTo>
                  <a:lnTo>
                    <a:pt x="275979" y="203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33343" y="4771549"/>
              <a:ext cx="154651" cy="154651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275527" y="1223574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434" y="35318"/>
                  </a:moveTo>
                  <a:lnTo>
                    <a:pt x="606653" y="21577"/>
                  </a:lnTo>
                  <a:lnTo>
                    <a:pt x="599084" y="10337"/>
                  </a:lnTo>
                  <a:lnTo>
                    <a:pt x="587857" y="2768"/>
                  </a:lnTo>
                  <a:lnTo>
                    <a:pt x="574103" y="0"/>
                  </a:lnTo>
                  <a:lnTo>
                    <a:pt x="35331" y="0"/>
                  </a:lnTo>
                  <a:lnTo>
                    <a:pt x="21577" y="2768"/>
                  </a:lnTo>
                  <a:lnTo>
                    <a:pt x="10350" y="10337"/>
                  </a:lnTo>
                  <a:lnTo>
                    <a:pt x="2781" y="21577"/>
                  </a:lnTo>
                  <a:lnTo>
                    <a:pt x="0" y="35318"/>
                  </a:lnTo>
                  <a:lnTo>
                    <a:pt x="0" y="574103"/>
                  </a:lnTo>
                  <a:lnTo>
                    <a:pt x="2781" y="587857"/>
                  </a:lnTo>
                  <a:lnTo>
                    <a:pt x="10350" y="599084"/>
                  </a:lnTo>
                  <a:lnTo>
                    <a:pt x="21577" y="606653"/>
                  </a:lnTo>
                  <a:lnTo>
                    <a:pt x="35331" y="609434"/>
                  </a:lnTo>
                  <a:lnTo>
                    <a:pt x="574103" y="609434"/>
                  </a:lnTo>
                  <a:lnTo>
                    <a:pt x="587857" y="606653"/>
                  </a:lnTo>
                  <a:lnTo>
                    <a:pt x="599084" y="599084"/>
                  </a:lnTo>
                  <a:lnTo>
                    <a:pt x="606653" y="587857"/>
                  </a:lnTo>
                  <a:lnTo>
                    <a:pt x="609434" y="574103"/>
                  </a:lnTo>
                  <a:lnTo>
                    <a:pt x="609434" y="35318"/>
                  </a:lnTo>
                  <a:close/>
                </a:path>
              </a:pathLst>
            </a:custGeom>
            <a:solidFill>
              <a:srgbClr val="9BE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5008124" y="5303422"/>
            <a:ext cx="3561079" cy="112204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1250" b="1" dirty="0">
                <a:latin typeface="Trebuchet MS"/>
                <a:cs typeface="Trebuchet MS"/>
              </a:rPr>
              <a:t>What</a:t>
            </a:r>
            <a:r>
              <a:rPr sz="1250" b="1" spc="-6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do</a:t>
            </a:r>
            <a:r>
              <a:rPr sz="1250" b="1" spc="-60" dirty="0">
                <a:latin typeface="Trebuchet MS"/>
                <a:cs typeface="Trebuchet MS"/>
              </a:rPr>
              <a:t> </a:t>
            </a:r>
            <a:r>
              <a:rPr sz="1250" b="1" spc="-40" dirty="0">
                <a:latin typeface="Trebuchet MS"/>
                <a:cs typeface="Trebuchet MS"/>
              </a:rPr>
              <a:t>they</a:t>
            </a:r>
            <a:r>
              <a:rPr sz="1250" b="1" spc="-60" dirty="0">
                <a:latin typeface="Trebuchet MS"/>
                <a:cs typeface="Trebuchet MS"/>
              </a:rPr>
              <a:t> </a:t>
            </a:r>
            <a:r>
              <a:rPr sz="1250" b="1" spc="-20" dirty="0">
                <a:latin typeface="Trebuchet MS"/>
                <a:cs typeface="Trebuchet MS"/>
              </a:rPr>
              <a:t>SEE?</a:t>
            </a:r>
            <a:endParaRPr sz="1250">
              <a:latin typeface="Trebuchet MS"/>
              <a:cs typeface="Trebuchet MS"/>
            </a:endParaRPr>
          </a:p>
          <a:p>
            <a:pPr marL="12700" marR="5080" indent="920750" algn="r">
              <a:lnSpc>
                <a:spcPct val="104700"/>
              </a:lnSpc>
              <a:spcBef>
                <a:spcPts val="390"/>
              </a:spcBef>
            </a:pP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do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30" dirty="0">
                <a:solidFill>
                  <a:srgbClr val="424242"/>
                </a:solidFill>
                <a:latin typeface="Trebuchet MS"/>
                <a:cs typeface="Trebuchet MS"/>
              </a:rPr>
              <a:t>they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see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in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4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 marketplace? </a:t>
            </a: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125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do</a:t>
            </a:r>
            <a:r>
              <a:rPr sz="125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30" dirty="0">
                <a:solidFill>
                  <a:srgbClr val="424242"/>
                </a:solidFill>
                <a:latin typeface="Trebuchet MS"/>
                <a:cs typeface="Trebuchet MS"/>
              </a:rPr>
              <a:t>they</a:t>
            </a:r>
            <a:r>
              <a:rPr sz="125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see</a:t>
            </a:r>
            <a:r>
              <a:rPr sz="125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in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55" dirty="0">
                <a:solidFill>
                  <a:srgbClr val="424242"/>
                </a:solidFill>
                <a:latin typeface="Trebuchet MS"/>
                <a:cs typeface="Trebuchet MS"/>
              </a:rPr>
              <a:t>their</a:t>
            </a:r>
            <a:r>
              <a:rPr sz="125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immediate</a:t>
            </a:r>
            <a:r>
              <a:rPr sz="125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environment? </a:t>
            </a: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do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30" dirty="0">
                <a:solidFill>
                  <a:srgbClr val="424242"/>
                </a:solidFill>
                <a:latin typeface="Trebuchet MS"/>
                <a:cs typeface="Trebuchet MS"/>
              </a:rPr>
              <a:t>they</a:t>
            </a:r>
            <a:r>
              <a:rPr sz="125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see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others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saying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doing?</a:t>
            </a:r>
            <a:endParaRPr sz="12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70"/>
              </a:spcBef>
            </a:pP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1250" spc="-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are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30" dirty="0">
                <a:solidFill>
                  <a:srgbClr val="424242"/>
                </a:solidFill>
                <a:latin typeface="Trebuchet MS"/>
                <a:cs typeface="Trebuchet MS"/>
              </a:rPr>
              <a:t>they</a:t>
            </a:r>
            <a:r>
              <a:rPr sz="1250" spc="-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watching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and</a:t>
            </a:r>
            <a:r>
              <a:rPr sz="1250" spc="-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reading?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341073" y="12268367"/>
            <a:ext cx="478790" cy="406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11800"/>
              </a:lnSpc>
              <a:spcBef>
                <a:spcPts val="70"/>
              </a:spcBef>
            </a:pPr>
            <a:r>
              <a:rPr sz="450" dirty="0">
                <a:latin typeface="Trebuchet MS"/>
                <a:cs typeface="Trebuchet MS"/>
              </a:rPr>
              <a:t>Manually</a:t>
            </a:r>
            <a:r>
              <a:rPr sz="450" spc="7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inspect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and</a:t>
            </a:r>
            <a:r>
              <a:rPr sz="450" spc="4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classify</a:t>
            </a:r>
            <a:r>
              <a:rPr sz="450" spc="40" dirty="0">
                <a:latin typeface="Trebuchet MS"/>
                <a:cs typeface="Trebuchet MS"/>
              </a:rPr>
              <a:t> </a:t>
            </a:r>
            <a:r>
              <a:rPr sz="450" spc="-20" dirty="0">
                <a:latin typeface="Trebuchet MS"/>
                <a:cs typeface="Trebuchet MS"/>
              </a:rPr>
              <a:t>rice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grains</a:t>
            </a:r>
            <a:r>
              <a:rPr sz="450" spc="4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based</a:t>
            </a:r>
            <a:r>
              <a:rPr sz="450" spc="50" dirty="0">
                <a:latin typeface="Trebuchet MS"/>
                <a:cs typeface="Trebuchet MS"/>
              </a:rPr>
              <a:t> </a:t>
            </a:r>
            <a:r>
              <a:rPr sz="450" spc="-25" dirty="0">
                <a:latin typeface="Trebuchet MS"/>
                <a:cs typeface="Trebuchet MS"/>
              </a:rPr>
              <a:t>on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size,</a:t>
            </a:r>
            <a:r>
              <a:rPr sz="450" spc="2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shape,</a:t>
            </a:r>
            <a:r>
              <a:rPr sz="450" spc="25" dirty="0">
                <a:latin typeface="Trebuchet MS"/>
                <a:cs typeface="Trebuchet MS"/>
              </a:rPr>
              <a:t> </a:t>
            </a:r>
            <a:r>
              <a:rPr sz="450" spc="-25" dirty="0">
                <a:latin typeface="Trebuchet MS"/>
                <a:cs typeface="Trebuchet MS"/>
              </a:rPr>
              <a:t>and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color.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144703" y="12048566"/>
            <a:ext cx="2432685" cy="92265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50" b="1" dirty="0">
                <a:latin typeface="Trebuchet MS"/>
                <a:cs typeface="Trebuchet MS"/>
              </a:rPr>
              <a:t>What</a:t>
            </a:r>
            <a:r>
              <a:rPr sz="1250" b="1" spc="-6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do</a:t>
            </a:r>
            <a:r>
              <a:rPr sz="1250" b="1" spc="-60" dirty="0">
                <a:latin typeface="Trebuchet MS"/>
                <a:cs typeface="Trebuchet MS"/>
              </a:rPr>
              <a:t> </a:t>
            </a:r>
            <a:r>
              <a:rPr sz="1250" b="1" spc="-40" dirty="0">
                <a:latin typeface="Trebuchet MS"/>
                <a:cs typeface="Trebuchet MS"/>
              </a:rPr>
              <a:t>they</a:t>
            </a:r>
            <a:r>
              <a:rPr sz="1250" b="1" spc="-60" dirty="0">
                <a:latin typeface="Trebuchet MS"/>
                <a:cs typeface="Trebuchet MS"/>
              </a:rPr>
              <a:t> </a:t>
            </a:r>
            <a:r>
              <a:rPr sz="1250" b="1" spc="25" dirty="0">
                <a:latin typeface="Trebuchet MS"/>
                <a:cs typeface="Trebuchet MS"/>
              </a:rPr>
              <a:t>DO?</a:t>
            </a: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125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do</a:t>
            </a:r>
            <a:r>
              <a:rPr sz="125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30" dirty="0">
                <a:solidFill>
                  <a:srgbClr val="424242"/>
                </a:solidFill>
                <a:latin typeface="Trebuchet MS"/>
                <a:cs typeface="Trebuchet MS"/>
              </a:rPr>
              <a:t>they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do</a:t>
            </a:r>
            <a:r>
              <a:rPr sz="125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today?</a:t>
            </a:r>
            <a:endParaRPr sz="1250">
              <a:latin typeface="Trebuchet MS"/>
              <a:cs typeface="Trebuchet MS"/>
            </a:endParaRPr>
          </a:p>
          <a:p>
            <a:pPr marL="12700" marR="5080">
              <a:lnSpc>
                <a:spcPct val="104700"/>
              </a:lnSpc>
            </a:pP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1250" spc="-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behavior</a:t>
            </a:r>
            <a:r>
              <a:rPr sz="1250" spc="-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have</a:t>
            </a:r>
            <a:r>
              <a:rPr sz="1250" spc="-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we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observed? </a:t>
            </a: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1250" spc="-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can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we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imagine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45" dirty="0">
                <a:solidFill>
                  <a:srgbClr val="424242"/>
                </a:solidFill>
                <a:latin typeface="Trebuchet MS"/>
                <a:cs typeface="Trebuchet MS"/>
              </a:rPr>
              <a:t>them</a:t>
            </a:r>
            <a:r>
              <a:rPr sz="1250" spc="-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doing?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2334634" y="2704407"/>
            <a:ext cx="16718915" cy="10055860"/>
            <a:chOff x="2334634" y="2704407"/>
            <a:chExt cx="16718915" cy="10055860"/>
          </a:xfrm>
        </p:grpSpPr>
        <p:sp>
          <p:nvSpPr>
            <p:cNvPr id="75" name="object 75"/>
            <p:cNvSpPr/>
            <p:nvPr/>
          </p:nvSpPr>
          <p:spPr>
            <a:xfrm>
              <a:off x="2373515" y="121503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434" y="35331"/>
                  </a:moveTo>
                  <a:lnTo>
                    <a:pt x="606666" y="21577"/>
                  </a:lnTo>
                  <a:lnTo>
                    <a:pt x="599097" y="10350"/>
                  </a:lnTo>
                  <a:lnTo>
                    <a:pt x="587857" y="2768"/>
                  </a:lnTo>
                  <a:lnTo>
                    <a:pt x="574116" y="0"/>
                  </a:lnTo>
                  <a:lnTo>
                    <a:pt x="35331" y="0"/>
                  </a:lnTo>
                  <a:lnTo>
                    <a:pt x="21577" y="2768"/>
                  </a:lnTo>
                  <a:lnTo>
                    <a:pt x="10350" y="10350"/>
                  </a:lnTo>
                  <a:lnTo>
                    <a:pt x="2781" y="21577"/>
                  </a:lnTo>
                  <a:lnTo>
                    <a:pt x="0" y="35331"/>
                  </a:lnTo>
                  <a:lnTo>
                    <a:pt x="0" y="574103"/>
                  </a:lnTo>
                  <a:lnTo>
                    <a:pt x="2781" y="587857"/>
                  </a:lnTo>
                  <a:lnTo>
                    <a:pt x="10350" y="599084"/>
                  </a:lnTo>
                  <a:lnTo>
                    <a:pt x="21577" y="606653"/>
                  </a:lnTo>
                  <a:lnTo>
                    <a:pt x="35331" y="609434"/>
                  </a:lnTo>
                  <a:lnTo>
                    <a:pt x="574116" y="609434"/>
                  </a:lnTo>
                  <a:lnTo>
                    <a:pt x="587857" y="606653"/>
                  </a:lnTo>
                  <a:lnTo>
                    <a:pt x="599097" y="599084"/>
                  </a:lnTo>
                  <a:lnTo>
                    <a:pt x="606666" y="587857"/>
                  </a:lnTo>
                  <a:lnTo>
                    <a:pt x="609434" y="574103"/>
                  </a:lnTo>
                  <a:lnTo>
                    <a:pt x="609434" y="35331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341301" y="12115316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4" h="596265">
                  <a:moveTo>
                    <a:pt x="560858" y="596188"/>
                  </a:move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close/>
                </a:path>
              </a:pathLst>
            </a:custGeom>
            <a:solidFill>
              <a:srgbClr val="9BE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341301" y="12115316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4" h="596265">
                  <a:moveTo>
                    <a:pt x="560858" y="596188"/>
                  </a:move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close/>
                </a:path>
              </a:pathLst>
            </a:custGeom>
            <a:solidFill>
              <a:srgbClr val="9BE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341301" y="12115316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4" h="596265">
                  <a:moveTo>
                    <a:pt x="35329" y="0"/>
                  </a:move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close/>
                </a:path>
              </a:pathLst>
            </a:custGeom>
            <a:ln w="13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4824" y="12354792"/>
              <a:ext cx="173384" cy="122577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2471845" y="12245735"/>
              <a:ext cx="335915" cy="335915"/>
            </a:xfrm>
            <a:custGeom>
              <a:avLst/>
              <a:gdLst/>
              <a:ahLst/>
              <a:cxnLst/>
              <a:rect l="l" t="t" r="r" b="b"/>
              <a:pathLst>
                <a:path w="335914" h="335915">
                  <a:moveTo>
                    <a:pt x="167677" y="335354"/>
                  </a:moveTo>
                  <a:lnTo>
                    <a:pt x="123697" y="329245"/>
                  </a:lnTo>
                  <a:lnTo>
                    <a:pt x="83810" y="312079"/>
                  </a:lnTo>
                  <a:lnTo>
                    <a:pt x="49755" y="285598"/>
                  </a:lnTo>
                  <a:lnTo>
                    <a:pt x="23274" y="251544"/>
                  </a:lnTo>
                  <a:lnTo>
                    <a:pt x="6108" y="211656"/>
                  </a:lnTo>
                  <a:lnTo>
                    <a:pt x="0" y="167677"/>
                  </a:lnTo>
                  <a:lnTo>
                    <a:pt x="6108" y="123697"/>
                  </a:lnTo>
                  <a:lnTo>
                    <a:pt x="23274" y="83810"/>
                  </a:lnTo>
                  <a:lnTo>
                    <a:pt x="49755" y="49755"/>
                  </a:lnTo>
                  <a:lnTo>
                    <a:pt x="83810" y="23274"/>
                  </a:lnTo>
                  <a:lnTo>
                    <a:pt x="123697" y="6108"/>
                  </a:lnTo>
                  <a:lnTo>
                    <a:pt x="167677" y="0"/>
                  </a:lnTo>
                  <a:lnTo>
                    <a:pt x="211656" y="6108"/>
                  </a:lnTo>
                  <a:lnTo>
                    <a:pt x="234569" y="15969"/>
                  </a:lnTo>
                  <a:lnTo>
                    <a:pt x="167677" y="15969"/>
                  </a:lnTo>
                  <a:lnTo>
                    <a:pt x="120321" y="23852"/>
                  </a:lnTo>
                  <a:lnTo>
                    <a:pt x="78750" y="45687"/>
                  </a:lnTo>
                  <a:lnTo>
                    <a:pt x="45687" y="78750"/>
                  </a:lnTo>
                  <a:lnTo>
                    <a:pt x="23852" y="120321"/>
                  </a:lnTo>
                  <a:lnTo>
                    <a:pt x="15969" y="167677"/>
                  </a:lnTo>
                  <a:lnTo>
                    <a:pt x="23852" y="215032"/>
                  </a:lnTo>
                  <a:lnTo>
                    <a:pt x="45687" y="256603"/>
                  </a:lnTo>
                  <a:lnTo>
                    <a:pt x="78750" y="289667"/>
                  </a:lnTo>
                  <a:lnTo>
                    <a:pt x="120321" y="311501"/>
                  </a:lnTo>
                  <a:lnTo>
                    <a:pt x="167677" y="319384"/>
                  </a:lnTo>
                  <a:lnTo>
                    <a:pt x="234569" y="319384"/>
                  </a:lnTo>
                  <a:lnTo>
                    <a:pt x="211656" y="329245"/>
                  </a:lnTo>
                  <a:lnTo>
                    <a:pt x="167677" y="335354"/>
                  </a:lnTo>
                  <a:close/>
                </a:path>
                <a:path w="335914" h="335915">
                  <a:moveTo>
                    <a:pt x="234569" y="319384"/>
                  </a:moveTo>
                  <a:lnTo>
                    <a:pt x="167677" y="319384"/>
                  </a:lnTo>
                  <a:lnTo>
                    <a:pt x="215032" y="311501"/>
                  </a:lnTo>
                  <a:lnTo>
                    <a:pt x="256603" y="289667"/>
                  </a:lnTo>
                  <a:lnTo>
                    <a:pt x="289667" y="256603"/>
                  </a:lnTo>
                  <a:lnTo>
                    <a:pt x="311501" y="215032"/>
                  </a:lnTo>
                  <a:lnTo>
                    <a:pt x="319384" y="167677"/>
                  </a:lnTo>
                  <a:lnTo>
                    <a:pt x="311501" y="120321"/>
                  </a:lnTo>
                  <a:lnTo>
                    <a:pt x="289667" y="78750"/>
                  </a:lnTo>
                  <a:lnTo>
                    <a:pt x="256603" y="45687"/>
                  </a:lnTo>
                  <a:lnTo>
                    <a:pt x="215032" y="23852"/>
                  </a:lnTo>
                  <a:lnTo>
                    <a:pt x="167677" y="15969"/>
                  </a:lnTo>
                  <a:lnTo>
                    <a:pt x="234569" y="15969"/>
                  </a:lnTo>
                  <a:lnTo>
                    <a:pt x="285598" y="49755"/>
                  </a:lnTo>
                  <a:lnTo>
                    <a:pt x="312079" y="83810"/>
                  </a:lnTo>
                  <a:lnTo>
                    <a:pt x="329245" y="123697"/>
                  </a:lnTo>
                  <a:lnTo>
                    <a:pt x="335354" y="167677"/>
                  </a:lnTo>
                  <a:lnTo>
                    <a:pt x="329245" y="211656"/>
                  </a:lnTo>
                  <a:lnTo>
                    <a:pt x="312079" y="251544"/>
                  </a:lnTo>
                  <a:lnTo>
                    <a:pt x="285598" y="285598"/>
                  </a:lnTo>
                  <a:lnTo>
                    <a:pt x="251544" y="312079"/>
                  </a:lnTo>
                  <a:lnTo>
                    <a:pt x="234569" y="319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443715" y="270440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434" y="35331"/>
                  </a:moveTo>
                  <a:lnTo>
                    <a:pt x="606653" y="21577"/>
                  </a:lnTo>
                  <a:lnTo>
                    <a:pt x="599084" y="10350"/>
                  </a:lnTo>
                  <a:lnTo>
                    <a:pt x="587857" y="2781"/>
                  </a:lnTo>
                  <a:lnTo>
                    <a:pt x="574103" y="0"/>
                  </a:lnTo>
                  <a:lnTo>
                    <a:pt x="35331" y="0"/>
                  </a:lnTo>
                  <a:lnTo>
                    <a:pt x="21577" y="2781"/>
                  </a:lnTo>
                  <a:lnTo>
                    <a:pt x="10350" y="10350"/>
                  </a:lnTo>
                  <a:lnTo>
                    <a:pt x="2768" y="21577"/>
                  </a:lnTo>
                  <a:lnTo>
                    <a:pt x="0" y="35331"/>
                  </a:lnTo>
                  <a:lnTo>
                    <a:pt x="0" y="574116"/>
                  </a:lnTo>
                  <a:lnTo>
                    <a:pt x="2768" y="587857"/>
                  </a:lnTo>
                  <a:lnTo>
                    <a:pt x="10350" y="599097"/>
                  </a:lnTo>
                  <a:lnTo>
                    <a:pt x="21577" y="606666"/>
                  </a:lnTo>
                  <a:lnTo>
                    <a:pt x="35331" y="609434"/>
                  </a:lnTo>
                  <a:lnTo>
                    <a:pt x="574103" y="609434"/>
                  </a:lnTo>
                  <a:lnTo>
                    <a:pt x="587857" y="606666"/>
                  </a:lnTo>
                  <a:lnTo>
                    <a:pt x="599084" y="599097"/>
                  </a:lnTo>
                  <a:lnTo>
                    <a:pt x="606653" y="587857"/>
                  </a:lnTo>
                  <a:lnTo>
                    <a:pt x="609434" y="574116"/>
                  </a:lnTo>
                  <a:lnTo>
                    <a:pt x="609434" y="35331"/>
                  </a:lnTo>
                  <a:close/>
                </a:path>
              </a:pathLst>
            </a:custGeom>
            <a:solidFill>
              <a:srgbClr val="FFE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18503265" y="2737041"/>
            <a:ext cx="474980" cy="48323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5875" algn="ctr">
              <a:lnSpc>
                <a:spcPct val="111800"/>
              </a:lnSpc>
              <a:spcBef>
                <a:spcPts val="70"/>
              </a:spcBef>
            </a:pPr>
            <a:r>
              <a:rPr sz="450" dirty="0">
                <a:latin typeface="Trebuchet MS"/>
                <a:cs typeface="Trebuchet MS"/>
              </a:rPr>
              <a:t>Manual</a:t>
            </a:r>
            <a:r>
              <a:rPr sz="450" spc="85" dirty="0">
                <a:latin typeface="Trebuchet MS"/>
                <a:cs typeface="Trebuchet MS"/>
              </a:rPr>
              <a:t> </a:t>
            </a:r>
            <a:r>
              <a:rPr sz="450" spc="-20" dirty="0">
                <a:latin typeface="Trebuchet MS"/>
                <a:cs typeface="Trebuchet MS"/>
              </a:rPr>
              <a:t>rice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classification</a:t>
            </a:r>
            <a:r>
              <a:rPr sz="450" spc="35" dirty="0">
                <a:latin typeface="Trebuchet MS"/>
                <a:cs typeface="Trebuchet MS"/>
              </a:rPr>
              <a:t> </a:t>
            </a:r>
            <a:r>
              <a:rPr sz="450" spc="-25" dirty="0">
                <a:latin typeface="Trebuchet MS"/>
                <a:cs typeface="Trebuchet MS"/>
              </a:rPr>
              <a:t>still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being</a:t>
            </a:r>
            <a:r>
              <a:rPr sz="450" spc="95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used,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leading</a:t>
            </a:r>
            <a:r>
              <a:rPr sz="450" spc="3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to</a:t>
            </a:r>
            <a:r>
              <a:rPr sz="450" spc="35" dirty="0">
                <a:latin typeface="Trebuchet MS"/>
                <a:cs typeface="Trebuchet MS"/>
              </a:rPr>
              <a:t> </a:t>
            </a:r>
            <a:r>
              <a:rPr sz="450" spc="-20" dirty="0">
                <a:latin typeface="Trebuchet MS"/>
                <a:cs typeface="Trebuchet MS"/>
              </a:rPr>
              <a:t>slow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and</a:t>
            </a:r>
            <a:r>
              <a:rPr sz="450" spc="5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inconsistent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results.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16786099" y="9417806"/>
            <a:ext cx="609600" cy="609600"/>
            <a:chOff x="16786099" y="9417806"/>
            <a:chExt cx="609600" cy="609600"/>
          </a:xfrm>
        </p:grpSpPr>
        <p:sp>
          <p:nvSpPr>
            <p:cNvPr id="84" name="object 84"/>
            <p:cNvSpPr/>
            <p:nvPr/>
          </p:nvSpPr>
          <p:spPr>
            <a:xfrm>
              <a:off x="16786098" y="941780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434" y="35331"/>
                  </a:moveTo>
                  <a:lnTo>
                    <a:pt x="606653" y="21577"/>
                  </a:lnTo>
                  <a:lnTo>
                    <a:pt x="599084" y="10350"/>
                  </a:lnTo>
                  <a:lnTo>
                    <a:pt x="587857" y="2781"/>
                  </a:lnTo>
                  <a:lnTo>
                    <a:pt x="574103" y="0"/>
                  </a:lnTo>
                  <a:lnTo>
                    <a:pt x="35318" y="0"/>
                  </a:lnTo>
                  <a:lnTo>
                    <a:pt x="21577" y="2781"/>
                  </a:lnTo>
                  <a:lnTo>
                    <a:pt x="10337" y="10350"/>
                  </a:lnTo>
                  <a:lnTo>
                    <a:pt x="2768" y="21577"/>
                  </a:lnTo>
                  <a:lnTo>
                    <a:pt x="0" y="35331"/>
                  </a:lnTo>
                  <a:lnTo>
                    <a:pt x="0" y="574116"/>
                  </a:lnTo>
                  <a:lnTo>
                    <a:pt x="2768" y="587870"/>
                  </a:lnTo>
                  <a:lnTo>
                    <a:pt x="10337" y="599097"/>
                  </a:lnTo>
                  <a:lnTo>
                    <a:pt x="21577" y="606666"/>
                  </a:lnTo>
                  <a:lnTo>
                    <a:pt x="35318" y="609447"/>
                  </a:lnTo>
                  <a:lnTo>
                    <a:pt x="574103" y="609447"/>
                  </a:lnTo>
                  <a:lnTo>
                    <a:pt x="587857" y="606666"/>
                  </a:lnTo>
                  <a:lnTo>
                    <a:pt x="599084" y="599097"/>
                  </a:lnTo>
                  <a:lnTo>
                    <a:pt x="606653" y="587870"/>
                  </a:lnTo>
                  <a:lnTo>
                    <a:pt x="609434" y="574116"/>
                  </a:lnTo>
                  <a:lnTo>
                    <a:pt x="609434" y="35331"/>
                  </a:lnTo>
                  <a:close/>
                </a:path>
              </a:pathLst>
            </a:custGeom>
            <a:solidFill>
              <a:srgbClr val="E1B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6899971" y="9526244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10968" y="14131"/>
                  </a:moveTo>
                  <a:lnTo>
                    <a:pt x="3163" y="14131"/>
                  </a:lnTo>
                  <a:lnTo>
                    <a:pt x="0" y="10968"/>
                  </a:lnTo>
                  <a:lnTo>
                    <a:pt x="0" y="7065"/>
                  </a:lnTo>
                  <a:lnTo>
                    <a:pt x="0" y="3163"/>
                  </a:lnTo>
                  <a:lnTo>
                    <a:pt x="3163" y="0"/>
                  </a:lnTo>
                  <a:lnTo>
                    <a:pt x="10968" y="0"/>
                  </a:lnTo>
                  <a:lnTo>
                    <a:pt x="14131" y="3163"/>
                  </a:lnTo>
                  <a:lnTo>
                    <a:pt x="14131" y="10968"/>
                  </a:lnTo>
                  <a:lnTo>
                    <a:pt x="10968" y="14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16922523" y="9496144"/>
            <a:ext cx="389890" cy="1117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130" marR="5080" indent="-12065">
              <a:lnSpc>
                <a:spcPct val="113999"/>
              </a:lnSpc>
              <a:spcBef>
                <a:spcPts val="85"/>
              </a:spcBef>
            </a:pPr>
            <a:r>
              <a:rPr sz="250" spc="10" dirty="0">
                <a:latin typeface="Trebuchet MS"/>
                <a:cs typeface="Trebuchet MS"/>
              </a:rPr>
              <a:t>"Manual</a:t>
            </a:r>
            <a:r>
              <a:rPr sz="250" spc="4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classification</a:t>
            </a:r>
            <a:r>
              <a:rPr sz="250" spc="40" dirty="0">
                <a:latin typeface="Trebuchet MS"/>
                <a:cs typeface="Trebuchet MS"/>
              </a:rPr>
              <a:t> </a:t>
            </a:r>
            <a:r>
              <a:rPr sz="250" spc="-25" dirty="0">
                <a:latin typeface="Trebuchet MS"/>
                <a:cs typeface="Trebuchet MS"/>
              </a:rPr>
              <a:t>is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slow</a:t>
            </a:r>
            <a:r>
              <a:rPr sz="250" spc="45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and</a:t>
            </a:r>
            <a:r>
              <a:rPr sz="250" spc="4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inconsistent."</a:t>
            </a:r>
            <a:endParaRPr sz="250">
              <a:latin typeface="Trebuchet MS"/>
              <a:cs typeface="Trebuchet M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6882237" y="9659195"/>
            <a:ext cx="19050" cy="147320"/>
          </a:xfrm>
          <a:custGeom>
            <a:avLst/>
            <a:gdLst/>
            <a:ahLst/>
            <a:cxnLst/>
            <a:rect l="l" t="t" r="r" b="b"/>
            <a:pathLst>
              <a:path w="19050" h="147320">
                <a:moveTo>
                  <a:pt x="14122" y="136105"/>
                </a:moveTo>
                <a:lnTo>
                  <a:pt x="10960" y="132943"/>
                </a:lnTo>
                <a:lnTo>
                  <a:pt x="3162" y="132943"/>
                </a:lnTo>
                <a:lnTo>
                  <a:pt x="0" y="136105"/>
                </a:lnTo>
                <a:lnTo>
                  <a:pt x="0" y="140004"/>
                </a:lnTo>
                <a:lnTo>
                  <a:pt x="0" y="143903"/>
                </a:lnTo>
                <a:lnTo>
                  <a:pt x="3162" y="147066"/>
                </a:lnTo>
                <a:lnTo>
                  <a:pt x="10960" y="147066"/>
                </a:lnTo>
                <a:lnTo>
                  <a:pt x="14122" y="143903"/>
                </a:lnTo>
                <a:lnTo>
                  <a:pt x="14122" y="136105"/>
                </a:lnTo>
                <a:close/>
              </a:path>
              <a:path w="19050" h="147320">
                <a:moveTo>
                  <a:pt x="18630" y="3162"/>
                </a:moveTo>
                <a:lnTo>
                  <a:pt x="15468" y="0"/>
                </a:lnTo>
                <a:lnTo>
                  <a:pt x="7658" y="0"/>
                </a:lnTo>
                <a:lnTo>
                  <a:pt x="4495" y="3162"/>
                </a:lnTo>
                <a:lnTo>
                  <a:pt x="4495" y="7061"/>
                </a:lnTo>
                <a:lnTo>
                  <a:pt x="4495" y="10960"/>
                </a:lnTo>
                <a:lnTo>
                  <a:pt x="7658" y="14135"/>
                </a:lnTo>
                <a:lnTo>
                  <a:pt x="15468" y="14135"/>
                </a:lnTo>
                <a:lnTo>
                  <a:pt x="18630" y="10960"/>
                </a:lnTo>
                <a:lnTo>
                  <a:pt x="18630" y="31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16904789" y="9629087"/>
            <a:ext cx="433705" cy="2444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335" marR="5080" indent="3175">
              <a:lnSpc>
                <a:spcPct val="113999"/>
              </a:lnSpc>
              <a:spcBef>
                <a:spcPts val="85"/>
              </a:spcBef>
            </a:pPr>
            <a:r>
              <a:rPr sz="250" dirty="0">
                <a:latin typeface="Trebuchet MS"/>
                <a:cs typeface="Trebuchet MS"/>
              </a:rPr>
              <a:t>"AI</a:t>
            </a:r>
            <a:r>
              <a:rPr sz="250" spc="65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sounds</a:t>
            </a:r>
            <a:r>
              <a:rPr sz="250" spc="65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promising,</a:t>
            </a:r>
            <a:r>
              <a:rPr sz="250" spc="65" dirty="0">
                <a:latin typeface="Trebuchet MS"/>
                <a:cs typeface="Trebuchet MS"/>
              </a:rPr>
              <a:t> </a:t>
            </a:r>
            <a:r>
              <a:rPr sz="250" spc="-25" dirty="0">
                <a:latin typeface="Trebuchet MS"/>
                <a:cs typeface="Trebuchet MS"/>
              </a:rPr>
              <a:t>but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can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we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trust</a:t>
            </a:r>
            <a:r>
              <a:rPr sz="250" spc="15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its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accuracy?"</a:t>
            </a:r>
            <a:endParaRPr sz="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50">
              <a:latin typeface="Trebuchet MS"/>
              <a:cs typeface="Trebuchet MS"/>
            </a:endParaRPr>
          </a:p>
          <a:p>
            <a:pPr marL="17145" marR="8255" indent="-5080">
              <a:lnSpc>
                <a:spcPct val="113999"/>
              </a:lnSpc>
            </a:pPr>
            <a:r>
              <a:rPr sz="250" spc="10" dirty="0">
                <a:latin typeface="Trebuchet MS"/>
                <a:cs typeface="Trebuchet MS"/>
              </a:rPr>
              <a:t>"We</a:t>
            </a:r>
            <a:r>
              <a:rPr sz="250" spc="5" dirty="0">
                <a:latin typeface="Trebuchet MS"/>
                <a:cs typeface="Trebuchet MS"/>
              </a:rPr>
              <a:t> </a:t>
            </a:r>
            <a:r>
              <a:rPr sz="250" spc="10" dirty="0">
                <a:latin typeface="Trebuchet MS"/>
                <a:cs typeface="Trebuchet MS"/>
              </a:rPr>
              <a:t>need a more </a:t>
            </a:r>
            <a:r>
              <a:rPr sz="250" spc="-10" dirty="0">
                <a:latin typeface="Trebuchet MS"/>
                <a:cs typeface="Trebuchet MS"/>
              </a:rPr>
              <a:t>efficient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way</a:t>
            </a:r>
            <a:r>
              <a:rPr sz="250" spc="15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to</a:t>
            </a:r>
            <a:r>
              <a:rPr sz="250" spc="2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classify</a:t>
            </a:r>
            <a:r>
              <a:rPr sz="250" spc="2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rice</a:t>
            </a:r>
            <a:r>
              <a:rPr sz="250" spc="2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types."</a:t>
            </a:r>
            <a:endParaRPr sz="250">
              <a:latin typeface="Trebuchet MS"/>
              <a:cs typeface="Trebuchet MS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17848197" y="10477362"/>
            <a:ext cx="609600" cy="609600"/>
            <a:chOff x="17848197" y="10477362"/>
            <a:chExt cx="609600" cy="609600"/>
          </a:xfrm>
        </p:grpSpPr>
        <p:sp>
          <p:nvSpPr>
            <p:cNvPr id="90" name="object 90"/>
            <p:cNvSpPr/>
            <p:nvPr/>
          </p:nvSpPr>
          <p:spPr>
            <a:xfrm>
              <a:off x="17848186" y="1047736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447" y="35331"/>
                  </a:moveTo>
                  <a:lnTo>
                    <a:pt x="606666" y="21577"/>
                  </a:lnTo>
                  <a:lnTo>
                    <a:pt x="599097" y="10350"/>
                  </a:lnTo>
                  <a:lnTo>
                    <a:pt x="587870" y="2781"/>
                  </a:lnTo>
                  <a:lnTo>
                    <a:pt x="574116" y="0"/>
                  </a:lnTo>
                  <a:lnTo>
                    <a:pt x="35331" y="0"/>
                  </a:lnTo>
                  <a:lnTo>
                    <a:pt x="21577" y="2781"/>
                  </a:lnTo>
                  <a:lnTo>
                    <a:pt x="10350" y="10350"/>
                  </a:lnTo>
                  <a:lnTo>
                    <a:pt x="2781" y="21577"/>
                  </a:lnTo>
                  <a:lnTo>
                    <a:pt x="0" y="35331"/>
                  </a:lnTo>
                  <a:lnTo>
                    <a:pt x="0" y="574103"/>
                  </a:lnTo>
                  <a:lnTo>
                    <a:pt x="2781" y="587857"/>
                  </a:lnTo>
                  <a:lnTo>
                    <a:pt x="10350" y="599084"/>
                  </a:lnTo>
                  <a:lnTo>
                    <a:pt x="21577" y="606666"/>
                  </a:lnTo>
                  <a:lnTo>
                    <a:pt x="35331" y="609434"/>
                  </a:lnTo>
                  <a:lnTo>
                    <a:pt x="574116" y="609434"/>
                  </a:lnTo>
                  <a:lnTo>
                    <a:pt x="587870" y="606666"/>
                  </a:lnTo>
                  <a:lnTo>
                    <a:pt x="599097" y="599084"/>
                  </a:lnTo>
                  <a:lnTo>
                    <a:pt x="606666" y="587857"/>
                  </a:lnTo>
                  <a:lnTo>
                    <a:pt x="609447" y="574103"/>
                  </a:lnTo>
                  <a:lnTo>
                    <a:pt x="609447" y="35331"/>
                  </a:lnTo>
                  <a:close/>
                </a:path>
              </a:pathLst>
            </a:custGeom>
            <a:solidFill>
              <a:srgbClr val="E1B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7922688" y="10570835"/>
              <a:ext cx="10795" cy="10795"/>
            </a:xfrm>
            <a:custGeom>
              <a:avLst/>
              <a:gdLst/>
              <a:ahLst/>
              <a:cxnLst/>
              <a:rect l="l" t="t" r="r" b="b"/>
              <a:pathLst>
                <a:path w="10794" h="10795">
                  <a:moveTo>
                    <a:pt x="8226" y="10598"/>
                  </a:moveTo>
                  <a:lnTo>
                    <a:pt x="2372" y="10598"/>
                  </a:lnTo>
                  <a:lnTo>
                    <a:pt x="0" y="8226"/>
                  </a:lnTo>
                  <a:lnTo>
                    <a:pt x="0" y="5299"/>
                  </a:lnTo>
                  <a:lnTo>
                    <a:pt x="0" y="2372"/>
                  </a:lnTo>
                  <a:lnTo>
                    <a:pt x="2372" y="0"/>
                  </a:lnTo>
                  <a:lnTo>
                    <a:pt x="8226" y="0"/>
                  </a:lnTo>
                  <a:lnTo>
                    <a:pt x="10598" y="2372"/>
                  </a:lnTo>
                  <a:lnTo>
                    <a:pt x="10598" y="8226"/>
                  </a:lnTo>
                  <a:lnTo>
                    <a:pt x="8226" y="105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7936427" y="10545086"/>
            <a:ext cx="473075" cy="90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685" marR="5080" indent="-134620">
              <a:lnSpc>
                <a:spcPct val="106100"/>
              </a:lnSpc>
              <a:spcBef>
                <a:spcPts val="90"/>
              </a:spcBef>
            </a:pPr>
            <a:r>
              <a:rPr sz="200" dirty="0">
                <a:latin typeface="Trebuchet MS"/>
                <a:cs typeface="Trebuchet MS"/>
              </a:rPr>
              <a:t>"This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AI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system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is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making</a:t>
            </a:r>
            <a:r>
              <a:rPr sz="200" spc="1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classification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so</a:t>
            </a:r>
            <a:r>
              <a:rPr sz="200" spc="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much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faster!"</a:t>
            </a:r>
            <a:endParaRPr sz="200">
              <a:latin typeface="Trebuchet MS"/>
              <a:cs typeface="Trebuchet M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7919803" y="1067054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8226" y="10598"/>
                </a:moveTo>
                <a:lnTo>
                  <a:pt x="2372" y="10598"/>
                </a:lnTo>
                <a:lnTo>
                  <a:pt x="0" y="8226"/>
                </a:lnTo>
                <a:lnTo>
                  <a:pt x="0" y="5299"/>
                </a:lnTo>
                <a:lnTo>
                  <a:pt x="0" y="2372"/>
                </a:lnTo>
                <a:lnTo>
                  <a:pt x="2372" y="0"/>
                </a:lnTo>
                <a:lnTo>
                  <a:pt x="8226" y="0"/>
                </a:lnTo>
                <a:lnTo>
                  <a:pt x="10598" y="2372"/>
                </a:lnTo>
                <a:lnTo>
                  <a:pt x="10598" y="8226"/>
                </a:lnTo>
                <a:lnTo>
                  <a:pt x="8226" y="10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17933542" y="10644793"/>
            <a:ext cx="478790" cy="90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6364" marR="5080" indent="-114300">
              <a:lnSpc>
                <a:spcPct val="106100"/>
              </a:lnSpc>
              <a:spcBef>
                <a:spcPts val="90"/>
              </a:spcBef>
            </a:pPr>
            <a:r>
              <a:rPr sz="200" dirty="0">
                <a:latin typeface="Trebuchet MS"/>
                <a:cs typeface="Trebuchet MS"/>
              </a:rPr>
              <a:t>"We need</a:t>
            </a:r>
            <a:r>
              <a:rPr sz="200" spc="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to</a:t>
            </a:r>
            <a:r>
              <a:rPr sz="200" spc="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keep improving</a:t>
            </a:r>
            <a:r>
              <a:rPr sz="200" spc="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the</a:t>
            </a:r>
            <a:r>
              <a:rPr sz="200" spc="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model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to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ensure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accuracy."</a:t>
            </a:r>
            <a:endParaRPr sz="200">
              <a:latin typeface="Trebuchet MS"/>
              <a:cs typeface="Trebuchet M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7920107" y="10770254"/>
            <a:ext cx="15240" cy="110489"/>
          </a:xfrm>
          <a:custGeom>
            <a:avLst/>
            <a:gdLst/>
            <a:ahLst/>
            <a:cxnLst/>
            <a:rect l="l" t="t" r="r" b="b"/>
            <a:pathLst>
              <a:path w="15240" h="110490">
                <a:moveTo>
                  <a:pt x="10604" y="102082"/>
                </a:moveTo>
                <a:lnTo>
                  <a:pt x="8229" y="99707"/>
                </a:lnTo>
                <a:lnTo>
                  <a:pt x="2374" y="99707"/>
                </a:lnTo>
                <a:lnTo>
                  <a:pt x="0" y="102082"/>
                </a:lnTo>
                <a:lnTo>
                  <a:pt x="0" y="105003"/>
                </a:lnTo>
                <a:lnTo>
                  <a:pt x="0" y="107937"/>
                </a:lnTo>
                <a:lnTo>
                  <a:pt x="2374" y="110312"/>
                </a:lnTo>
                <a:lnTo>
                  <a:pt x="8229" y="110312"/>
                </a:lnTo>
                <a:lnTo>
                  <a:pt x="10604" y="107937"/>
                </a:lnTo>
                <a:lnTo>
                  <a:pt x="10604" y="102082"/>
                </a:lnTo>
                <a:close/>
              </a:path>
              <a:path w="15240" h="110490">
                <a:moveTo>
                  <a:pt x="14782" y="2374"/>
                </a:moveTo>
                <a:lnTo>
                  <a:pt x="12407" y="0"/>
                </a:lnTo>
                <a:lnTo>
                  <a:pt x="6553" y="0"/>
                </a:lnTo>
                <a:lnTo>
                  <a:pt x="4191" y="2374"/>
                </a:lnTo>
                <a:lnTo>
                  <a:pt x="4191" y="5295"/>
                </a:lnTo>
                <a:lnTo>
                  <a:pt x="4191" y="8229"/>
                </a:lnTo>
                <a:lnTo>
                  <a:pt x="6553" y="10604"/>
                </a:lnTo>
                <a:lnTo>
                  <a:pt x="12407" y="10604"/>
                </a:lnTo>
                <a:lnTo>
                  <a:pt x="14782" y="8229"/>
                </a:lnTo>
                <a:lnTo>
                  <a:pt x="14782" y="2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17933852" y="10744500"/>
            <a:ext cx="478155" cy="189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 marR="8890" algn="ctr">
              <a:lnSpc>
                <a:spcPct val="106100"/>
              </a:lnSpc>
              <a:spcBef>
                <a:spcPts val="90"/>
              </a:spcBef>
            </a:pPr>
            <a:r>
              <a:rPr sz="200" dirty="0">
                <a:latin typeface="Trebuchet MS"/>
                <a:cs typeface="Trebuchet MS"/>
              </a:rPr>
              <a:t>"More</a:t>
            </a:r>
            <a:r>
              <a:rPr sz="200" spc="2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companies</a:t>
            </a:r>
            <a:r>
              <a:rPr sz="200" spc="2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are</a:t>
            </a:r>
            <a:r>
              <a:rPr sz="200" spc="2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adopting</a:t>
            </a:r>
            <a:r>
              <a:rPr sz="200" spc="2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AI—</a:t>
            </a:r>
            <a:r>
              <a:rPr sz="200" spc="-25" dirty="0">
                <a:latin typeface="Trebuchet MS"/>
                <a:cs typeface="Trebuchet MS"/>
              </a:rPr>
              <a:t>we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should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stay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ahead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of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the</a:t>
            </a:r>
            <a:r>
              <a:rPr sz="200" spc="1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curve."</a:t>
            </a:r>
            <a:endParaRPr sz="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">
              <a:latin typeface="Trebuchet MS"/>
              <a:cs typeface="Trebuchet MS"/>
            </a:endParaRPr>
          </a:p>
          <a:p>
            <a:pPr marL="12700" marR="5080" algn="ctr">
              <a:lnSpc>
                <a:spcPct val="106100"/>
              </a:lnSpc>
            </a:pPr>
            <a:r>
              <a:rPr sz="200" spc="-10" dirty="0">
                <a:latin typeface="Trebuchet MS"/>
                <a:cs typeface="Trebuchet MS"/>
              </a:rPr>
              <a:t>"Let’s</a:t>
            </a:r>
            <a:r>
              <a:rPr sz="200" spc="2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integrate</a:t>
            </a:r>
            <a:r>
              <a:rPr sz="200" spc="3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this</a:t>
            </a:r>
            <a:r>
              <a:rPr sz="200" spc="25" dirty="0">
                <a:latin typeface="Trebuchet MS"/>
                <a:cs typeface="Trebuchet MS"/>
              </a:rPr>
              <a:t> </a:t>
            </a:r>
            <a:r>
              <a:rPr sz="200" dirty="0">
                <a:latin typeface="Trebuchet MS"/>
                <a:cs typeface="Trebuchet MS"/>
              </a:rPr>
              <a:t>technology</a:t>
            </a:r>
            <a:r>
              <a:rPr sz="200" spc="3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into</a:t>
            </a:r>
            <a:r>
              <a:rPr sz="200" spc="25" dirty="0">
                <a:latin typeface="Trebuchet MS"/>
                <a:cs typeface="Trebuchet MS"/>
              </a:rPr>
              <a:t> </a:t>
            </a:r>
            <a:r>
              <a:rPr sz="200" spc="-25" dirty="0">
                <a:latin typeface="Trebuchet MS"/>
                <a:cs typeface="Trebuchet MS"/>
              </a:rPr>
              <a:t>our</a:t>
            </a:r>
            <a:r>
              <a:rPr sz="200" spc="500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daily</a:t>
            </a:r>
            <a:r>
              <a:rPr sz="200" spc="25" dirty="0">
                <a:latin typeface="Trebuchet MS"/>
                <a:cs typeface="Trebuchet MS"/>
              </a:rPr>
              <a:t> </a:t>
            </a:r>
            <a:r>
              <a:rPr sz="200" spc="-10" dirty="0">
                <a:latin typeface="Trebuchet MS"/>
                <a:cs typeface="Trebuchet MS"/>
              </a:rPr>
              <a:t>workflow."</a:t>
            </a:r>
            <a:endParaRPr sz="200">
              <a:latin typeface="Trebuchet MS"/>
              <a:cs typeface="Trebuchet MS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7426211" y="12678670"/>
            <a:ext cx="609600" cy="609600"/>
            <a:chOff x="7426211" y="12678670"/>
            <a:chExt cx="609600" cy="609600"/>
          </a:xfrm>
        </p:grpSpPr>
        <p:sp>
          <p:nvSpPr>
            <p:cNvPr id="98" name="object 98"/>
            <p:cNvSpPr/>
            <p:nvPr/>
          </p:nvSpPr>
          <p:spPr>
            <a:xfrm>
              <a:off x="7426211" y="1267867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434" y="35331"/>
                  </a:moveTo>
                  <a:lnTo>
                    <a:pt x="606653" y="21577"/>
                  </a:lnTo>
                  <a:lnTo>
                    <a:pt x="599084" y="10350"/>
                  </a:lnTo>
                  <a:lnTo>
                    <a:pt x="587857" y="2781"/>
                  </a:lnTo>
                  <a:lnTo>
                    <a:pt x="574103" y="0"/>
                  </a:lnTo>
                  <a:lnTo>
                    <a:pt x="35318" y="0"/>
                  </a:lnTo>
                  <a:lnTo>
                    <a:pt x="21577" y="2781"/>
                  </a:lnTo>
                  <a:lnTo>
                    <a:pt x="10337" y="10350"/>
                  </a:lnTo>
                  <a:lnTo>
                    <a:pt x="2768" y="21577"/>
                  </a:lnTo>
                  <a:lnTo>
                    <a:pt x="0" y="35331"/>
                  </a:lnTo>
                  <a:lnTo>
                    <a:pt x="0" y="574116"/>
                  </a:lnTo>
                  <a:lnTo>
                    <a:pt x="2768" y="587870"/>
                  </a:lnTo>
                  <a:lnTo>
                    <a:pt x="10337" y="599097"/>
                  </a:lnTo>
                  <a:lnTo>
                    <a:pt x="21577" y="606666"/>
                  </a:lnTo>
                  <a:lnTo>
                    <a:pt x="35318" y="609447"/>
                  </a:lnTo>
                  <a:lnTo>
                    <a:pt x="574103" y="609447"/>
                  </a:lnTo>
                  <a:lnTo>
                    <a:pt x="587857" y="606666"/>
                  </a:lnTo>
                  <a:lnTo>
                    <a:pt x="599084" y="599097"/>
                  </a:lnTo>
                  <a:lnTo>
                    <a:pt x="606653" y="587870"/>
                  </a:lnTo>
                  <a:lnTo>
                    <a:pt x="609434" y="574116"/>
                  </a:lnTo>
                  <a:lnTo>
                    <a:pt x="609434" y="35331"/>
                  </a:lnTo>
                  <a:close/>
                </a:path>
              </a:pathLst>
            </a:custGeom>
            <a:solidFill>
              <a:srgbClr val="9BE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513658" y="12794590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2339" y="15898"/>
                  </a:moveTo>
                  <a:lnTo>
                    <a:pt x="3558" y="15898"/>
                  </a:lnTo>
                  <a:lnTo>
                    <a:pt x="0" y="12339"/>
                  </a:lnTo>
                  <a:lnTo>
                    <a:pt x="0" y="7949"/>
                  </a:lnTo>
                  <a:lnTo>
                    <a:pt x="0" y="3558"/>
                  </a:lnTo>
                  <a:lnTo>
                    <a:pt x="3558" y="0"/>
                  </a:lnTo>
                  <a:lnTo>
                    <a:pt x="12339" y="0"/>
                  </a:lnTo>
                  <a:lnTo>
                    <a:pt x="15898" y="3558"/>
                  </a:lnTo>
                  <a:lnTo>
                    <a:pt x="15898" y="12339"/>
                  </a:lnTo>
                  <a:lnTo>
                    <a:pt x="12339" y="158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7542824" y="12762316"/>
            <a:ext cx="448309" cy="1714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0005" marR="5080" indent="-27940">
              <a:lnSpc>
                <a:spcPct val="107100"/>
              </a:lnSpc>
              <a:spcBef>
                <a:spcPts val="85"/>
              </a:spcBef>
            </a:pPr>
            <a:r>
              <a:rPr sz="300" dirty="0">
                <a:latin typeface="Trebuchet MS"/>
                <a:cs typeface="Trebuchet MS"/>
              </a:rPr>
              <a:t>Struggling</a:t>
            </a:r>
            <a:r>
              <a:rPr sz="300" spc="10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with</a:t>
            </a:r>
            <a:r>
              <a:rPr sz="300" spc="10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the</a:t>
            </a:r>
            <a:r>
              <a:rPr sz="300" spc="15" dirty="0">
                <a:latin typeface="Trebuchet MS"/>
                <a:cs typeface="Trebuchet MS"/>
              </a:rPr>
              <a:t> </a:t>
            </a:r>
            <a:r>
              <a:rPr sz="300" spc="-20" dirty="0">
                <a:latin typeface="Trebuchet MS"/>
                <a:cs typeface="Trebuchet MS"/>
              </a:rPr>
              <a:t>time-</a:t>
            </a:r>
            <a:r>
              <a:rPr sz="300" spc="500" dirty="0">
                <a:latin typeface="Trebuchet MS"/>
                <a:cs typeface="Trebuchet MS"/>
              </a:rPr>
              <a:t> </a:t>
            </a:r>
            <a:r>
              <a:rPr sz="300" spc="10" dirty="0">
                <a:latin typeface="Trebuchet MS"/>
                <a:cs typeface="Trebuchet MS"/>
              </a:rPr>
              <a:t>consuming</a:t>
            </a:r>
            <a:r>
              <a:rPr sz="300" spc="-2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nature</a:t>
            </a:r>
            <a:r>
              <a:rPr sz="300" spc="-15" dirty="0">
                <a:latin typeface="Trebuchet MS"/>
                <a:cs typeface="Trebuchet MS"/>
              </a:rPr>
              <a:t> </a:t>
            </a:r>
            <a:r>
              <a:rPr sz="300" spc="-25" dirty="0">
                <a:latin typeface="Trebuchet MS"/>
                <a:cs typeface="Trebuchet MS"/>
              </a:rPr>
              <a:t>of</a:t>
            </a:r>
            <a:r>
              <a:rPr sz="300" spc="50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manual</a:t>
            </a:r>
            <a:r>
              <a:rPr sz="300" spc="-5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classification.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554703" y="12994004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09" h="16509">
                <a:moveTo>
                  <a:pt x="12339" y="15898"/>
                </a:moveTo>
                <a:lnTo>
                  <a:pt x="3558" y="15898"/>
                </a:lnTo>
                <a:lnTo>
                  <a:pt x="0" y="12339"/>
                </a:lnTo>
                <a:lnTo>
                  <a:pt x="0" y="7949"/>
                </a:lnTo>
                <a:lnTo>
                  <a:pt x="0" y="3558"/>
                </a:lnTo>
                <a:lnTo>
                  <a:pt x="3558" y="0"/>
                </a:lnTo>
                <a:lnTo>
                  <a:pt x="12339" y="0"/>
                </a:lnTo>
                <a:lnTo>
                  <a:pt x="15898" y="3558"/>
                </a:lnTo>
                <a:lnTo>
                  <a:pt x="15898" y="12339"/>
                </a:lnTo>
                <a:lnTo>
                  <a:pt x="12339" y="158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7544901" y="12961730"/>
            <a:ext cx="434340" cy="1714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7100"/>
              </a:lnSpc>
              <a:spcBef>
                <a:spcPts val="85"/>
              </a:spcBef>
            </a:pPr>
            <a:r>
              <a:rPr sz="300" dirty="0">
                <a:latin typeface="Trebuchet MS"/>
                <a:cs typeface="Trebuchet MS"/>
              </a:rPr>
              <a:t>Showing</a:t>
            </a:r>
            <a:r>
              <a:rPr sz="300" spc="65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hesitation</a:t>
            </a:r>
            <a:r>
              <a:rPr sz="300" spc="50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toward AI adoption </a:t>
            </a:r>
            <a:r>
              <a:rPr sz="300" spc="-25" dirty="0">
                <a:latin typeface="Trebuchet MS"/>
                <a:cs typeface="Trebuchet MS"/>
              </a:rPr>
              <a:t>due</a:t>
            </a:r>
            <a:r>
              <a:rPr sz="300" spc="500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to</a:t>
            </a:r>
            <a:r>
              <a:rPr sz="300" spc="-15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lack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of</a:t>
            </a:r>
            <a:r>
              <a:rPr sz="300" spc="-15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expertise.</a:t>
            </a:r>
            <a:endParaRPr sz="300">
              <a:latin typeface="Trebuchet MS"/>
              <a:cs typeface="Trebuchet MS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8701833" y="12973627"/>
            <a:ext cx="609600" cy="609600"/>
            <a:chOff x="8701833" y="12973627"/>
            <a:chExt cx="609600" cy="609600"/>
          </a:xfrm>
        </p:grpSpPr>
        <p:sp>
          <p:nvSpPr>
            <p:cNvPr id="104" name="object 104"/>
            <p:cNvSpPr/>
            <p:nvPr/>
          </p:nvSpPr>
          <p:spPr>
            <a:xfrm>
              <a:off x="8701824" y="1297362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434" y="35331"/>
                  </a:moveTo>
                  <a:lnTo>
                    <a:pt x="606666" y="21577"/>
                  </a:lnTo>
                  <a:lnTo>
                    <a:pt x="599097" y="10350"/>
                  </a:lnTo>
                  <a:lnTo>
                    <a:pt x="587857" y="2781"/>
                  </a:lnTo>
                  <a:lnTo>
                    <a:pt x="574116" y="0"/>
                  </a:lnTo>
                  <a:lnTo>
                    <a:pt x="35331" y="0"/>
                  </a:lnTo>
                  <a:lnTo>
                    <a:pt x="21577" y="2781"/>
                  </a:lnTo>
                  <a:lnTo>
                    <a:pt x="10350" y="10350"/>
                  </a:lnTo>
                  <a:lnTo>
                    <a:pt x="2781" y="21577"/>
                  </a:lnTo>
                  <a:lnTo>
                    <a:pt x="0" y="35331"/>
                  </a:lnTo>
                  <a:lnTo>
                    <a:pt x="0" y="574116"/>
                  </a:lnTo>
                  <a:lnTo>
                    <a:pt x="2781" y="587857"/>
                  </a:lnTo>
                  <a:lnTo>
                    <a:pt x="10350" y="599097"/>
                  </a:lnTo>
                  <a:lnTo>
                    <a:pt x="21577" y="606666"/>
                  </a:lnTo>
                  <a:lnTo>
                    <a:pt x="35331" y="609447"/>
                  </a:lnTo>
                  <a:lnTo>
                    <a:pt x="574116" y="609447"/>
                  </a:lnTo>
                  <a:lnTo>
                    <a:pt x="587857" y="606666"/>
                  </a:lnTo>
                  <a:lnTo>
                    <a:pt x="599097" y="599097"/>
                  </a:lnTo>
                  <a:lnTo>
                    <a:pt x="606666" y="587857"/>
                  </a:lnTo>
                  <a:lnTo>
                    <a:pt x="609434" y="574116"/>
                  </a:lnTo>
                  <a:lnTo>
                    <a:pt x="609434" y="35331"/>
                  </a:lnTo>
                  <a:close/>
                </a:path>
              </a:pathLst>
            </a:custGeom>
            <a:solidFill>
              <a:srgbClr val="9BE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786366" y="1307458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9597" y="12365"/>
                  </a:moveTo>
                  <a:lnTo>
                    <a:pt x="2768" y="12365"/>
                  </a:lnTo>
                  <a:lnTo>
                    <a:pt x="0" y="9597"/>
                  </a:lnTo>
                  <a:lnTo>
                    <a:pt x="0" y="6182"/>
                  </a:lnTo>
                  <a:lnTo>
                    <a:pt x="0" y="2768"/>
                  </a:lnTo>
                  <a:lnTo>
                    <a:pt x="2768" y="0"/>
                  </a:lnTo>
                  <a:lnTo>
                    <a:pt x="9597" y="0"/>
                  </a:lnTo>
                  <a:lnTo>
                    <a:pt x="12365" y="2768"/>
                  </a:lnTo>
                  <a:lnTo>
                    <a:pt x="12365" y="9597"/>
                  </a:lnTo>
                  <a:lnTo>
                    <a:pt x="9597" y="123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8806720" y="13046657"/>
            <a:ext cx="448309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0"/>
              </a:spcBef>
            </a:pPr>
            <a:r>
              <a:rPr sz="250" dirty="0">
                <a:latin typeface="Trebuchet MS"/>
                <a:cs typeface="Trebuchet MS"/>
              </a:rPr>
              <a:t>Using</a:t>
            </a:r>
            <a:r>
              <a:rPr sz="250" spc="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an</a:t>
            </a:r>
            <a:r>
              <a:rPr sz="250" spc="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AI-powered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system</a:t>
            </a:r>
            <a:r>
              <a:rPr sz="250" spc="5" dirty="0">
                <a:latin typeface="Trebuchet MS"/>
                <a:cs typeface="Trebuchet MS"/>
              </a:rPr>
              <a:t> </a:t>
            </a:r>
            <a:r>
              <a:rPr sz="250" spc="-35" dirty="0">
                <a:latin typeface="Trebuchet MS"/>
                <a:cs typeface="Trebuchet MS"/>
              </a:rPr>
              <a:t>to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automate</a:t>
            </a:r>
            <a:r>
              <a:rPr sz="250" spc="1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classification</a:t>
            </a:r>
            <a:r>
              <a:rPr sz="250" spc="20" dirty="0">
                <a:latin typeface="Trebuchet MS"/>
                <a:cs typeface="Trebuchet MS"/>
              </a:rPr>
              <a:t> </a:t>
            </a:r>
            <a:r>
              <a:rPr sz="250" spc="-25" dirty="0">
                <a:latin typeface="Trebuchet MS"/>
                <a:cs typeface="Trebuchet MS"/>
              </a:rPr>
              <a:t>and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improve accuracy.</a:t>
            </a:r>
            <a:endParaRPr sz="250">
              <a:latin typeface="Trebuchet MS"/>
              <a:cs typeface="Trebuchet M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8801596" y="13229687"/>
            <a:ext cx="35560" cy="128905"/>
          </a:xfrm>
          <a:custGeom>
            <a:avLst/>
            <a:gdLst/>
            <a:ahLst/>
            <a:cxnLst/>
            <a:rect l="l" t="t" r="r" b="b"/>
            <a:pathLst>
              <a:path w="35559" h="128905">
                <a:moveTo>
                  <a:pt x="12357" y="2768"/>
                </a:moveTo>
                <a:lnTo>
                  <a:pt x="9588" y="0"/>
                </a:lnTo>
                <a:lnTo>
                  <a:pt x="2768" y="0"/>
                </a:lnTo>
                <a:lnTo>
                  <a:pt x="0" y="2768"/>
                </a:lnTo>
                <a:lnTo>
                  <a:pt x="0" y="6184"/>
                </a:lnTo>
                <a:lnTo>
                  <a:pt x="0" y="9601"/>
                </a:lnTo>
                <a:lnTo>
                  <a:pt x="2768" y="12369"/>
                </a:lnTo>
                <a:lnTo>
                  <a:pt x="9588" y="12369"/>
                </a:lnTo>
                <a:lnTo>
                  <a:pt x="12357" y="9601"/>
                </a:lnTo>
                <a:lnTo>
                  <a:pt x="12357" y="2768"/>
                </a:lnTo>
                <a:close/>
              </a:path>
              <a:path w="35559" h="128905">
                <a:moveTo>
                  <a:pt x="35433" y="119100"/>
                </a:moveTo>
                <a:lnTo>
                  <a:pt x="32664" y="116332"/>
                </a:lnTo>
                <a:lnTo>
                  <a:pt x="25831" y="116332"/>
                </a:lnTo>
                <a:lnTo>
                  <a:pt x="23063" y="119100"/>
                </a:lnTo>
                <a:lnTo>
                  <a:pt x="23063" y="122504"/>
                </a:lnTo>
                <a:lnTo>
                  <a:pt x="23063" y="125920"/>
                </a:lnTo>
                <a:lnTo>
                  <a:pt x="25831" y="128689"/>
                </a:lnTo>
                <a:lnTo>
                  <a:pt x="32664" y="128689"/>
                </a:lnTo>
                <a:lnTo>
                  <a:pt x="35433" y="125920"/>
                </a:lnTo>
                <a:lnTo>
                  <a:pt x="35433" y="1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8821950" y="13201758"/>
            <a:ext cx="417830" cy="2546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0"/>
              </a:spcBef>
            </a:pPr>
            <a:r>
              <a:rPr sz="250" spc="-20" dirty="0">
                <a:latin typeface="Trebuchet MS"/>
                <a:cs typeface="Trebuchet MS"/>
              </a:rPr>
              <a:t>Training</a:t>
            </a:r>
            <a:r>
              <a:rPr sz="250" spc="15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staff</a:t>
            </a:r>
            <a:r>
              <a:rPr sz="250" spc="20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to</a:t>
            </a:r>
            <a:r>
              <a:rPr sz="250" spc="20" dirty="0">
                <a:latin typeface="Trebuchet MS"/>
                <a:cs typeface="Trebuchet MS"/>
              </a:rPr>
              <a:t> </a:t>
            </a:r>
            <a:r>
              <a:rPr sz="250" dirty="0">
                <a:latin typeface="Trebuchet MS"/>
                <a:cs typeface="Trebuchet MS"/>
              </a:rPr>
              <a:t>use</a:t>
            </a:r>
            <a:r>
              <a:rPr sz="250" spc="2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AI-based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tools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in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daily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workflows.</a:t>
            </a:r>
            <a:endParaRPr sz="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">
              <a:latin typeface="Trebuchet MS"/>
              <a:cs typeface="Trebuchet MS"/>
            </a:endParaRPr>
          </a:p>
          <a:p>
            <a:pPr marL="14604" marR="6985" algn="ctr">
              <a:lnSpc>
                <a:spcPct val="100000"/>
              </a:lnSpc>
              <a:spcBef>
                <a:spcPts val="5"/>
              </a:spcBef>
            </a:pPr>
            <a:r>
              <a:rPr sz="250" spc="-10" dirty="0">
                <a:latin typeface="Trebuchet MS"/>
                <a:cs typeface="Trebuchet MS"/>
              </a:rPr>
              <a:t>Comparing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AI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results</a:t>
            </a:r>
            <a:r>
              <a:rPr sz="250" spc="15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with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manual</a:t>
            </a:r>
            <a:r>
              <a:rPr sz="250" spc="5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classification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to</a:t>
            </a:r>
            <a:r>
              <a:rPr sz="250" spc="10" dirty="0">
                <a:latin typeface="Trebuchet MS"/>
                <a:cs typeface="Trebuchet MS"/>
              </a:rPr>
              <a:t> </a:t>
            </a:r>
            <a:r>
              <a:rPr sz="250" spc="-20" dirty="0">
                <a:latin typeface="Trebuchet MS"/>
                <a:cs typeface="Trebuchet MS"/>
              </a:rPr>
              <a:t>build</a:t>
            </a:r>
            <a:r>
              <a:rPr sz="250" spc="500" dirty="0">
                <a:latin typeface="Trebuchet MS"/>
                <a:cs typeface="Trebuchet MS"/>
              </a:rPr>
              <a:t> </a:t>
            </a:r>
            <a:r>
              <a:rPr sz="250" spc="-10" dirty="0">
                <a:latin typeface="Trebuchet MS"/>
                <a:cs typeface="Trebuchet MS"/>
              </a:rPr>
              <a:t>trust.</a:t>
            </a:r>
            <a:endParaRPr sz="250">
              <a:latin typeface="Trebuchet MS"/>
              <a:cs typeface="Trebuchet MS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2058160" y="629746"/>
            <a:ext cx="16482060" cy="7027545"/>
            <a:chOff x="2058160" y="629746"/>
            <a:chExt cx="16482060" cy="7027545"/>
          </a:xfrm>
        </p:grpSpPr>
        <p:sp>
          <p:nvSpPr>
            <p:cNvPr id="110" name="object 110"/>
            <p:cNvSpPr/>
            <p:nvPr/>
          </p:nvSpPr>
          <p:spPr>
            <a:xfrm>
              <a:off x="17930242" y="704741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434" y="35331"/>
                  </a:moveTo>
                  <a:lnTo>
                    <a:pt x="606653" y="21577"/>
                  </a:lnTo>
                  <a:lnTo>
                    <a:pt x="599084" y="10350"/>
                  </a:lnTo>
                  <a:lnTo>
                    <a:pt x="587857" y="2768"/>
                  </a:lnTo>
                  <a:lnTo>
                    <a:pt x="574103" y="0"/>
                  </a:lnTo>
                  <a:lnTo>
                    <a:pt x="35318" y="0"/>
                  </a:lnTo>
                  <a:lnTo>
                    <a:pt x="21577" y="2768"/>
                  </a:lnTo>
                  <a:lnTo>
                    <a:pt x="10337" y="10350"/>
                  </a:lnTo>
                  <a:lnTo>
                    <a:pt x="2768" y="21577"/>
                  </a:lnTo>
                  <a:lnTo>
                    <a:pt x="0" y="35331"/>
                  </a:lnTo>
                  <a:lnTo>
                    <a:pt x="0" y="574103"/>
                  </a:lnTo>
                  <a:lnTo>
                    <a:pt x="2768" y="587857"/>
                  </a:lnTo>
                  <a:lnTo>
                    <a:pt x="10337" y="599084"/>
                  </a:lnTo>
                  <a:lnTo>
                    <a:pt x="21577" y="606653"/>
                  </a:lnTo>
                  <a:lnTo>
                    <a:pt x="35318" y="609434"/>
                  </a:lnTo>
                  <a:lnTo>
                    <a:pt x="574103" y="609434"/>
                  </a:lnTo>
                  <a:lnTo>
                    <a:pt x="587857" y="606653"/>
                  </a:lnTo>
                  <a:lnTo>
                    <a:pt x="599084" y="599084"/>
                  </a:lnTo>
                  <a:lnTo>
                    <a:pt x="606653" y="587857"/>
                  </a:lnTo>
                  <a:lnTo>
                    <a:pt x="609434" y="574103"/>
                  </a:lnTo>
                  <a:lnTo>
                    <a:pt x="609434" y="35331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7898087" y="7012429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5" h="596265">
                  <a:moveTo>
                    <a:pt x="560858" y="596188"/>
                  </a:move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close/>
                </a:path>
              </a:pathLst>
            </a:custGeom>
            <a:solidFill>
              <a:srgbClr val="E1B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7898087" y="7012429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5" h="596265">
                  <a:moveTo>
                    <a:pt x="560858" y="596188"/>
                  </a:move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close/>
                </a:path>
              </a:pathLst>
            </a:custGeom>
            <a:solidFill>
              <a:srgbClr val="E1B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7898087" y="7012429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5" h="596265">
                  <a:moveTo>
                    <a:pt x="35329" y="0"/>
                  </a:move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close/>
                </a:path>
              </a:pathLst>
            </a:custGeom>
            <a:ln w="13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8032882" y="7170643"/>
              <a:ext cx="349250" cy="290830"/>
            </a:xfrm>
            <a:custGeom>
              <a:avLst/>
              <a:gdLst/>
              <a:ahLst/>
              <a:cxnLst/>
              <a:rect l="l" t="t" r="r" b="b"/>
              <a:pathLst>
                <a:path w="349250" h="290829">
                  <a:moveTo>
                    <a:pt x="125133" y="142557"/>
                  </a:moveTo>
                  <a:lnTo>
                    <a:pt x="122669" y="130352"/>
                  </a:lnTo>
                  <a:lnTo>
                    <a:pt x="119545" y="125730"/>
                  </a:lnTo>
                  <a:lnTo>
                    <a:pt x="115938" y="120370"/>
                  </a:lnTo>
                  <a:lnTo>
                    <a:pt x="110591" y="116776"/>
                  </a:lnTo>
                  <a:lnTo>
                    <a:pt x="110591" y="133286"/>
                  </a:lnTo>
                  <a:lnTo>
                    <a:pt x="110591" y="151866"/>
                  </a:lnTo>
                  <a:lnTo>
                    <a:pt x="103035" y="159423"/>
                  </a:lnTo>
                  <a:lnTo>
                    <a:pt x="84455" y="159423"/>
                  </a:lnTo>
                  <a:lnTo>
                    <a:pt x="76898" y="151866"/>
                  </a:lnTo>
                  <a:lnTo>
                    <a:pt x="76898" y="133286"/>
                  </a:lnTo>
                  <a:lnTo>
                    <a:pt x="84455" y="125730"/>
                  </a:lnTo>
                  <a:lnTo>
                    <a:pt x="103035" y="125730"/>
                  </a:lnTo>
                  <a:lnTo>
                    <a:pt x="110591" y="133286"/>
                  </a:lnTo>
                  <a:lnTo>
                    <a:pt x="110591" y="116776"/>
                  </a:lnTo>
                  <a:lnTo>
                    <a:pt x="105956" y="113639"/>
                  </a:lnTo>
                  <a:lnTo>
                    <a:pt x="93751" y="111163"/>
                  </a:lnTo>
                  <a:lnTo>
                    <a:pt x="81546" y="113639"/>
                  </a:lnTo>
                  <a:lnTo>
                    <a:pt x="71564" y="120370"/>
                  </a:lnTo>
                  <a:lnTo>
                    <a:pt x="64833" y="130352"/>
                  </a:lnTo>
                  <a:lnTo>
                    <a:pt x="62357" y="142557"/>
                  </a:lnTo>
                  <a:lnTo>
                    <a:pt x="64833" y="154762"/>
                  </a:lnTo>
                  <a:lnTo>
                    <a:pt x="71564" y="164744"/>
                  </a:lnTo>
                  <a:lnTo>
                    <a:pt x="81546" y="171475"/>
                  </a:lnTo>
                  <a:lnTo>
                    <a:pt x="93751" y="173951"/>
                  </a:lnTo>
                  <a:lnTo>
                    <a:pt x="105956" y="171475"/>
                  </a:lnTo>
                  <a:lnTo>
                    <a:pt x="115938" y="164744"/>
                  </a:lnTo>
                  <a:lnTo>
                    <a:pt x="119519" y="159423"/>
                  </a:lnTo>
                  <a:lnTo>
                    <a:pt x="122669" y="154762"/>
                  </a:lnTo>
                  <a:lnTo>
                    <a:pt x="125133" y="142557"/>
                  </a:lnTo>
                  <a:close/>
                </a:path>
                <a:path w="349250" h="290829">
                  <a:moveTo>
                    <a:pt x="205994" y="142557"/>
                  </a:moveTo>
                  <a:lnTo>
                    <a:pt x="203517" y="130352"/>
                  </a:lnTo>
                  <a:lnTo>
                    <a:pt x="200406" y="125730"/>
                  </a:lnTo>
                  <a:lnTo>
                    <a:pt x="196786" y="120370"/>
                  </a:lnTo>
                  <a:lnTo>
                    <a:pt x="191452" y="116776"/>
                  </a:lnTo>
                  <a:lnTo>
                    <a:pt x="191452" y="133286"/>
                  </a:lnTo>
                  <a:lnTo>
                    <a:pt x="191452" y="151866"/>
                  </a:lnTo>
                  <a:lnTo>
                    <a:pt x="183896" y="159423"/>
                  </a:lnTo>
                  <a:lnTo>
                    <a:pt x="165303" y="159423"/>
                  </a:lnTo>
                  <a:lnTo>
                    <a:pt x="157759" y="151866"/>
                  </a:lnTo>
                  <a:lnTo>
                    <a:pt x="157759" y="133286"/>
                  </a:lnTo>
                  <a:lnTo>
                    <a:pt x="165303" y="125730"/>
                  </a:lnTo>
                  <a:lnTo>
                    <a:pt x="183896" y="125730"/>
                  </a:lnTo>
                  <a:lnTo>
                    <a:pt x="191452" y="133286"/>
                  </a:lnTo>
                  <a:lnTo>
                    <a:pt x="191452" y="116776"/>
                  </a:lnTo>
                  <a:lnTo>
                    <a:pt x="186804" y="113639"/>
                  </a:lnTo>
                  <a:lnTo>
                    <a:pt x="174599" y="111163"/>
                  </a:lnTo>
                  <a:lnTo>
                    <a:pt x="162394" y="113639"/>
                  </a:lnTo>
                  <a:lnTo>
                    <a:pt x="152412" y="120370"/>
                  </a:lnTo>
                  <a:lnTo>
                    <a:pt x="145681" y="130352"/>
                  </a:lnTo>
                  <a:lnTo>
                    <a:pt x="143205" y="142557"/>
                  </a:lnTo>
                  <a:lnTo>
                    <a:pt x="145681" y="154762"/>
                  </a:lnTo>
                  <a:lnTo>
                    <a:pt x="152412" y="164744"/>
                  </a:lnTo>
                  <a:lnTo>
                    <a:pt x="162394" y="171475"/>
                  </a:lnTo>
                  <a:lnTo>
                    <a:pt x="174599" y="173951"/>
                  </a:lnTo>
                  <a:lnTo>
                    <a:pt x="186804" y="171475"/>
                  </a:lnTo>
                  <a:lnTo>
                    <a:pt x="196786" y="164744"/>
                  </a:lnTo>
                  <a:lnTo>
                    <a:pt x="200380" y="159423"/>
                  </a:lnTo>
                  <a:lnTo>
                    <a:pt x="203517" y="154762"/>
                  </a:lnTo>
                  <a:lnTo>
                    <a:pt x="205994" y="142557"/>
                  </a:lnTo>
                  <a:close/>
                </a:path>
                <a:path w="349250" h="290829">
                  <a:moveTo>
                    <a:pt x="286842" y="142557"/>
                  </a:moveTo>
                  <a:lnTo>
                    <a:pt x="284378" y="130352"/>
                  </a:lnTo>
                  <a:lnTo>
                    <a:pt x="281266" y="125730"/>
                  </a:lnTo>
                  <a:lnTo>
                    <a:pt x="277647" y="120370"/>
                  </a:lnTo>
                  <a:lnTo>
                    <a:pt x="272300" y="116776"/>
                  </a:lnTo>
                  <a:lnTo>
                    <a:pt x="272300" y="133286"/>
                  </a:lnTo>
                  <a:lnTo>
                    <a:pt x="272300" y="151866"/>
                  </a:lnTo>
                  <a:lnTo>
                    <a:pt x="264744" y="159423"/>
                  </a:lnTo>
                  <a:lnTo>
                    <a:pt x="246164" y="159423"/>
                  </a:lnTo>
                  <a:lnTo>
                    <a:pt x="238607" y="151866"/>
                  </a:lnTo>
                  <a:lnTo>
                    <a:pt x="238607" y="133286"/>
                  </a:lnTo>
                  <a:lnTo>
                    <a:pt x="246164" y="125730"/>
                  </a:lnTo>
                  <a:lnTo>
                    <a:pt x="264744" y="125730"/>
                  </a:lnTo>
                  <a:lnTo>
                    <a:pt x="272300" y="133286"/>
                  </a:lnTo>
                  <a:lnTo>
                    <a:pt x="272300" y="116776"/>
                  </a:lnTo>
                  <a:lnTo>
                    <a:pt x="267665" y="113639"/>
                  </a:lnTo>
                  <a:lnTo>
                    <a:pt x="255447" y="111163"/>
                  </a:lnTo>
                  <a:lnTo>
                    <a:pt x="243243" y="113639"/>
                  </a:lnTo>
                  <a:lnTo>
                    <a:pt x="233273" y="120370"/>
                  </a:lnTo>
                  <a:lnTo>
                    <a:pt x="226529" y="130352"/>
                  </a:lnTo>
                  <a:lnTo>
                    <a:pt x="224066" y="142557"/>
                  </a:lnTo>
                  <a:lnTo>
                    <a:pt x="226529" y="154762"/>
                  </a:lnTo>
                  <a:lnTo>
                    <a:pt x="233273" y="164744"/>
                  </a:lnTo>
                  <a:lnTo>
                    <a:pt x="243243" y="171475"/>
                  </a:lnTo>
                  <a:lnTo>
                    <a:pt x="255447" y="173951"/>
                  </a:lnTo>
                  <a:lnTo>
                    <a:pt x="267652" y="171475"/>
                  </a:lnTo>
                  <a:lnTo>
                    <a:pt x="277634" y="164744"/>
                  </a:lnTo>
                  <a:lnTo>
                    <a:pt x="281228" y="159423"/>
                  </a:lnTo>
                  <a:lnTo>
                    <a:pt x="284378" y="154762"/>
                  </a:lnTo>
                  <a:lnTo>
                    <a:pt x="286842" y="142557"/>
                  </a:lnTo>
                  <a:close/>
                </a:path>
                <a:path w="349250" h="290829">
                  <a:moveTo>
                    <a:pt x="349199" y="138315"/>
                  </a:moveTo>
                  <a:lnTo>
                    <a:pt x="340283" y="94640"/>
                  </a:lnTo>
                  <a:lnTo>
                    <a:pt x="334657" y="86042"/>
                  </a:lnTo>
                  <a:lnTo>
                    <a:pt x="334657" y="138315"/>
                  </a:lnTo>
                  <a:lnTo>
                    <a:pt x="326491" y="177393"/>
                  </a:lnTo>
                  <a:lnTo>
                    <a:pt x="303733" y="211366"/>
                  </a:lnTo>
                  <a:lnTo>
                    <a:pt x="269074" y="238188"/>
                  </a:lnTo>
                  <a:lnTo>
                    <a:pt x="225145" y="255778"/>
                  </a:lnTo>
                  <a:lnTo>
                    <a:pt x="174599" y="262102"/>
                  </a:lnTo>
                  <a:lnTo>
                    <a:pt x="169595" y="261861"/>
                  </a:lnTo>
                  <a:lnTo>
                    <a:pt x="154940" y="261162"/>
                  </a:lnTo>
                  <a:lnTo>
                    <a:pt x="135610" y="258356"/>
                  </a:lnTo>
                  <a:lnTo>
                    <a:pt x="116890" y="253746"/>
                  </a:lnTo>
                  <a:lnTo>
                    <a:pt x="99034" y="247383"/>
                  </a:lnTo>
                  <a:lnTo>
                    <a:pt x="97218" y="246634"/>
                  </a:lnTo>
                  <a:lnTo>
                    <a:pt x="95516" y="246634"/>
                  </a:lnTo>
                  <a:lnTo>
                    <a:pt x="28600" y="269976"/>
                  </a:lnTo>
                  <a:lnTo>
                    <a:pt x="55524" y="224231"/>
                  </a:lnTo>
                  <a:lnTo>
                    <a:pt x="54952" y="220459"/>
                  </a:lnTo>
                  <a:lnTo>
                    <a:pt x="24333" y="180784"/>
                  </a:lnTo>
                  <a:lnTo>
                    <a:pt x="14554" y="138315"/>
                  </a:lnTo>
                  <a:lnTo>
                    <a:pt x="22720" y="99225"/>
                  </a:lnTo>
                  <a:lnTo>
                    <a:pt x="45466" y="65265"/>
                  </a:lnTo>
                  <a:lnTo>
                    <a:pt x="80137" y="38455"/>
                  </a:lnTo>
                  <a:lnTo>
                    <a:pt x="124066" y="20866"/>
                  </a:lnTo>
                  <a:lnTo>
                    <a:pt x="174599" y="14541"/>
                  </a:lnTo>
                  <a:lnTo>
                    <a:pt x="225132" y="20866"/>
                  </a:lnTo>
                  <a:lnTo>
                    <a:pt x="269062" y="38455"/>
                  </a:lnTo>
                  <a:lnTo>
                    <a:pt x="303733" y="65265"/>
                  </a:lnTo>
                  <a:lnTo>
                    <a:pt x="326478" y="99225"/>
                  </a:lnTo>
                  <a:lnTo>
                    <a:pt x="334657" y="138315"/>
                  </a:lnTo>
                  <a:lnTo>
                    <a:pt x="334657" y="86042"/>
                  </a:lnTo>
                  <a:lnTo>
                    <a:pt x="277647" y="26720"/>
                  </a:lnTo>
                  <a:lnTo>
                    <a:pt x="229730" y="7061"/>
                  </a:lnTo>
                  <a:lnTo>
                    <a:pt x="174612" y="0"/>
                  </a:lnTo>
                  <a:lnTo>
                    <a:pt x="119494" y="7061"/>
                  </a:lnTo>
                  <a:lnTo>
                    <a:pt x="71564" y="26720"/>
                  </a:lnTo>
                  <a:lnTo>
                    <a:pt x="33743" y="56680"/>
                  </a:lnTo>
                  <a:lnTo>
                    <a:pt x="8928" y="94640"/>
                  </a:lnTo>
                  <a:lnTo>
                    <a:pt x="0" y="138315"/>
                  </a:lnTo>
                  <a:lnTo>
                    <a:pt x="2501" y="161683"/>
                  </a:lnTo>
                  <a:lnTo>
                    <a:pt x="9867" y="184188"/>
                  </a:lnTo>
                  <a:lnTo>
                    <a:pt x="21882" y="205384"/>
                  </a:lnTo>
                  <a:lnTo>
                    <a:pt x="38303" y="224790"/>
                  </a:lnTo>
                  <a:lnTo>
                    <a:pt x="4419" y="282308"/>
                  </a:lnTo>
                  <a:lnTo>
                    <a:pt x="4673" y="285635"/>
                  </a:lnTo>
                  <a:lnTo>
                    <a:pt x="8026" y="289699"/>
                  </a:lnTo>
                  <a:lnTo>
                    <a:pt x="10096" y="290639"/>
                  </a:lnTo>
                  <a:lnTo>
                    <a:pt x="13042" y="290639"/>
                  </a:lnTo>
                  <a:lnTo>
                    <a:pt x="13843" y="290499"/>
                  </a:lnTo>
                  <a:lnTo>
                    <a:pt x="72732" y="269976"/>
                  </a:lnTo>
                  <a:lnTo>
                    <a:pt x="96012" y="261861"/>
                  </a:lnTo>
                  <a:lnTo>
                    <a:pt x="114693" y="268262"/>
                  </a:lnTo>
                  <a:lnTo>
                    <a:pt x="134188" y="272884"/>
                  </a:lnTo>
                  <a:lnTo>
                    <a:pt x="154241" y="275691"/>
                  </a:lnTo>
                  <a:lnTo>
                    <a:pt x="174599" y="276644"/>
                  </a:lnTo>
                  <a:lnTo>
                    <a:pt x="229730" y="269582"/>
                  </a:lnTo>
                  <a:lnTo>
                    <a:pt x="247967" y="262102"/>
                  </a:lnTo>
                  <a:lnTo>
                    <a:pt x="277647" y="249923"/>
                  </a:lnTo>
                  <a:lnTo>
                    <a:pt x="315468" y="219964"/>
                  </a:lnTo>
                  <a:lnTo>
                    <a:pt x="340283" y="181991"/>
                  </a:lnTo>
                  <a:lnTo>
                    <a:pt x="349199" y="1383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6712121" y="7500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434" y="35331"/>
                  </a:moveTo>
                  <a:lnTo>
                    <a:pt x="606666" y="21577"/>
                  </a:lnTo>
                  <a:lnTo>
                    <a:pt x="599084" y="10350"/>
                  </a:lnTo>
                  <a:lnTo>
                    <a:pt x="587857" y="2781"/>
                  </a:lnTo>
                  <a:lnTo>
                    <a:pt x="574103" y="0"/>
                  </a:lnTo>
                  <a:lnTo>
                    <a:pt x="35331" y="0"/>
                  </a:lnTo>
                  <a:lnTo>
                    <a:pt x="21577" y="2781"/>
                  </a:lnTo>
                  <a:lnTo>
                    <a:pt x="10350" y="10350"/>
                  </a:lnTo>
                  <a:lnTo>
                    <a:pt x="2781" y="21577"/>
                  </a:lnTo>
                  <a:lnTo>
                    <a:pt x="0" y="35331"/>
                  </a:lnTo>
                  <a:lnTo>
                    <a:pt x="0" y="574103"/>
                  </a:lnTo>
                  <a:lnTo>
                    <a:pt x="2781" y="587857"/>
                  </a:lnTo>
                  <a:lnTo>
                    <a:pt x="10350" y="599084"/>
                  </a:lnTo>
                  <a:lnTo>
                    <a:pt x="21577" y="606666"/>
                  </a:lnTo>
                  <a:lnTo>
                    <a:pt x="35331" y="609434"/>
                  </a:lnTo>
                  <a:lnTo>
                    <a:pt x="574103" y="609434"/>
                  </a:lnTo>
                  <a:lnTo>
                    <a:pt x="587857" y="606666"/>
                  </a:lnTo>
                  <a:lnTo>
                    <a:pt x="599084" y="599084"/>
                  </a:lnTo>
                  <a:lnTo>
                    <a:pt x="606666" y="587857"/>
                  </a:lnTo>
                  <a:lnTo>
                    <a:pt x="609434" y="574103"/>
                  </a:lnTo>
                  <a:lnTo>
                    <a:pt x="609434" y="35331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6679972" y="715087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5" h="596265">
                  <a:moveTo>
                    <a:pt x="560858" y="596188"/>
                  </a:move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close/>
                </a:path>
              </a:pathLst>
            </a:custGeom>
            <a:solidFill>
              <a:srgbClr val="BA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6679972" y="715087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5" h="596265">
                  <a:moveTo>
                    <a:pt x="560858" y="596188"/>
                  </a:move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close/>
                </a:path>
              </a:pathLst>
            </a:custGeom>
            <a:solidFill>
              <a:srgbClr val="BA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6679972" y="715087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5" h="596265">
                  <a:moveTo>
                    <a:pt x="35329" y="0"/>
                  </a:move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close/>
                </a:path>
              </a:pathLst>
            </a:custGeom>
            <a:ln w="13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6790484" y="815949"/>
              <a:ext cx="375285" cy="394970"/>
            </a:xfrm>
            <a:custGeom>
              <a:avLst/>
              <a:gdLst/>
              <a:ahLst/>
              <a:cxnLst/>
              <a:rect l="l" t="t" r="r" b="b"/>
              <a:pathLst>
                <a:path w="375284" h="394969">
                  <a:moveTo>
                    <a:pt x="294562" y="11848"/>
                  </a:moveTo>
                  <a:lnTo>
                    <a:pt x="267407" y="11848"/>
                  </a:lnTo>
                  <a:lnTo>
                    <a:pt x="278880" y="10545"/>
                  </a:lnTo>
                  <a:lnTo>
                    <a:pt x="288065" y="7672"/>
                  </a:lnTo>
                  <a:lnTo>
                    <a:pt x="294183" y="4783"/>
                  </a:lnTo>
                  <a:lnTo>
                    <a:pt x="296455" y="3433"/>
                  </a:lnTo>
                  <a:lnTo>
                    <a:pt x="301504" y="0"/>
                  </a:lnTo>
                  <a:lnTo>
                    <a:pt x="301504" y="11633"/>
                  </a:lnTo>
                  <a:lnTo>
                    <a:pt x="295043" y="11633"/>
                  </a:lnTo>
                  <a:lnTo>
                    <a:pt x="294562" y="11848"/>
                  </a:lnTo>
                  <a:close/>
                </a:path>
                <a:path w="375284" h="394969">
                  <a:moveTo>
                    <a:pt x="5018" y="394450"/>
                  </a:moveTo>
                  <a:lnTo>
                    <a:pt x="0" y="390381"/>
                  </a:lnTo>
                  <a:lnTo>
                    <a:pt x="184352" y="163367"/>
                  </a:lnTo>
                  <a:lnTo>
                    <a:pt x="184352" y="10013"/>
                  </a:lnTo>
                  <a:lnTo>
                    <a:pt x="216918" y="1447"/>
                  </a:lnTo>
                  <a:lnTo>
                    <a:pt x="224865" y="1871"/>
                  </a:lnTo>
                  <a:lnTo>
                    <a:pt x="232883" y="3140"/>
                  </a:lnTo>
                  <a:lnTo>
                    <a:pt x="240558" y="5145"/>
                  </a:lnTo>
                  <a:lnTo>
                    <a:pt x="248235" y="7896"/>
                  </a:lnTo>
                  <a:lnTo>
                    <a:pt x="216902" y="7896"/>
                  </a:lnTo>
                  <a:lnTo>
                    <a:pt x="207658" y="8550"/>
                  </a:lnTo>
                  <a:lnTo>
                    <a:pt x="200636" y="10013"/>
                  </a:lnTo>
                  <a:lnTo>
                    <a:pt x="200442" y="10013"/>
                  </a:lnTo>
                  <a:lnTo>
                    <a:pt x="194457" y="12021"/>
                  </a:lnTo>
                  <a:lnTo>
                    <a:pt x="190816" y="13669"/>
                  </a:lnTo>
                  <a:lnTo>
                    <a:pt x="190833" y="73650"/>
                  </a:lnTo>
                  <a:lnTo>
                    <a:pt x="244522" y="73650"/>
                  </a:lnTo>
                  <a:lnTo>
                    <a:pt x="247987" y="74910"/>
                  </a:lnTo>
                  <a:lnTo>
                    <a:pt x="218090" y="74910"/>
                  </a:lnTo>
                  <a:lnTo>
                    <a:pt x="207587" y="75652"/>
                  </a:lnTo>
                  <a:lnTo>
                    <a:pt x="200039" y="77232"/>
                  </a:lnTo>
                  <a:lnTo>
                    <a:pt x="194401" y="79141"/>
                  </a:lnTo>
                  <a:lnTo>
                    <a:pt x="190815" y="80784"/>
                  </a:lnTo>
                  <a:lnTo>
                    <a:pt x="190815" y="163367"/>
                  </a:lnTo>
                  <a:lnTo>
                    <a:pt x="195902" y="169649"/>
                  </a:lnTo>
                  <a:lnTo>
                    <a:pt x="187583" y="169649"/>
                  </a:lnTo>
                  <a:lnTo>
                    <a:pt x="117102" y="256472"/>
                  </a:lnTo>
                  <a:lnTo>
                    <a:pt x="121238" y="261565"/>
                  </a:lnTo>
                  <a:lnTo>
                    <a:pt x="112928" y="261565"/>
                  </a:lnTo>
                  <a:lnTo>
                    <a:pt x="5018" y="394450"/>
                  </a:lnTo>
                  <a:close/>
                </a:path>
                <a:path w="375284" h="394969">
                  <a:moveTo>
                    <a:pt x="267408" y="18298"/>
                  </a:moveTo>
                  <a:lnTo>
                    <a:pt x="260205" y="18298"/>
                  </a:lnTo>
                  <a:lnTo>
                    <a:pt x="253170" y="16901"/>
                  </a:lnTo>
                  <a:lnTo>
                    <a:pt x="246523" y="14140"/>
                  </a:lnTo>
                  <a:lnTo>
                    <a:pt x="239055" y="11418"/>
                  </a:lnTo>
                  <a:lnTo>
                    <a:pt x="231612" y="9466"/>
                  </a:lnTo>
                  <a:lnTo>
                    <a:pt x="223521" y="8179"/>
                  </a:lnTo>
                  <a:lnTo>
                    <a:pt x="222153" y="8179"/>
                  </a:lnTo>
                  <a:lnTo>
                    <a:pt x="216902" y="7896"/>
                  </a:lnTo>
                  <a:lnTo>
                    <a:pt x="248235" y="7896"/>
                  </a:lnTo>
                  <a:lnTo>
                    <a:pt x="249012" y="8179"/>
                  </a:lnTo>
                  <a:lnTo>
                    <a:pt x="254690" y="10545"/>
                  </a:lnTo>
                  <a:lnTo>
                    <a:pt x="254493" y="10545"/>
                  </a:lnTo>
                  <a:lnTo>
                    <a:pt x="261062" y="11848"/>
                  </a:lnTo>
                  <a:lnTo>
                    <a:pt x="294562" y="11848"/>
                  </a:lnTo>
                  <a:lnTo>
                    <a:pt x="290041" y="13860"/>
                  </a:lnTo>
                  <a:lnTo>
                    <a:pt x="283630" y="16020"/>
                  </a:lnTo>
                  <a:lnTo>
                    <a:pt x="276017" y="17652"/>
                  </a:lnTo>
                  <a:lnTo>
                    <a:pt x="267408" y="18298"/>
                  </a:lnTo>
                  <a:close/>
                </a:path>
                <a:path w="375284" h="394969">
                  <a:moveTo>
                    <a:pt x="294361" y="78952"/>
                  </a:moveTo>
                  <a:lnTo>
                    <a:pt x="267408" y="78952"/>
                  </a:lnTo>
                  <a:lnTo>
                    <a:pt x="276800" y="78074"/>
                  </a:lnTo>
                  <a:lnTo>
                    <a:pt x="285240" y="75869"/>
                  </a:lnTo>
                  <a:lnTo>
                    <a:pt x="285090" y="75869"/>
                  </a:lnTo>
                  <a:lnTo>
                    <a:pt x="291028" y="73485"/>
                  </a:lnTo>
                  <a:lnTo>
                    <a:pt x="295043" y="71395"/>
                  </a:lnTo>
                  <a:lnTo>
                    <a:pt x="295043" y="11633"/>
                  </a:lnTo>
                  <a:lnTo>
                    <a:pt x="301504" y="11633"/>
                  </a:lnTo>
                  <a:lnTo>
                    <a:pt x="301504" y="74910"/>
                  </a:lnTo>
                  <a:lnTo>
                    <a:pt x="300107" y="75869"/>
                  </a:lnTo>
                  <a:lnTo>
                    <a:pt x="297367" y="77523"/>
                  </a:lnTo>
                  <a:lnTo>
                    <a:pt x="294361" y="78952"/>
                  </a:lnTo>
                  <a:close/>
                </a:path>
                <a:path w="375284" h="394969">
                  <a:moveTo>
                    <a:pt x="244522" y="73650"/>
                  </a:moveTo>
                  <a:lnTo>
                    <a:pt x="190833" y="73650"/>
                  </a:lnTo>
                  <a:lnTo>
                    <a:pt x="195413" y="71916"/>
                  </a:lnTo>
                  <a:lnTo>
                    <a:pt x="201481" y="70244"/>
                  </a:lnTo>
                  <a:lnTo>
                    <a:pt x="208892" y="68976"/>
                  </a:lnTo>
                  <a:lnTo>
                    <a:pt x="209576" y="68976"/>
                  </a:lnTo>
                  <a:lnTo>
                    <a:pt x="216919" y="68551"/>
                  </a:lnTo>
                  <a:lnTo>
                    <a:pt x="224866" y="68976"/>
                  </a:lnTo>
                  <a:lnTo>
                    <a:pt x="232884" y="70244"/>
                  </a:lnTo>
                  <a:lnTo>
                    <a:pt x="240943" y="72349"/>
                  </a:lnTo>
                  <a:lnTo>
                    <a:pt x="244522" y="73650"/>
                  </a:lnTo>
                  <a:close/>
                </a:path>
                <a:path w="375284" h="394969">
                  <a:moveTo>
                    <a:pt x="267407" y="85411"/>
                  </a:moveTo>
                  <a:lnTo>
                    <a:pt x="260204" y="85411"/>
                  </a:lnTo>
                  <a:lnTo>
                    <a:pt x="253114" y="83975"/>
                  </a:lnTo>
                  <a:lnTo>
                    <a:pt x="246521" y="81238"/>
                  </a:lnTo>
                  <a:lnTo>
                    <a:pt x="239053" y="78516"/>
                  </a:lnTo>
                  <a:lnTo>
                    <a:pt x="231610" y="76563"/>
                  </a:lnTo>
                  <a:lnTo>
                    <a:pt x="223561" y="75283"/>
                  </a:lnTo>
                  <a:lnTo>
                    <a:pt x="222276" y="75283"/>
                  </a:lnTo>
                  <a:lnTo>
                    <a:pt x="215337" y="74910"/>
                  </a:lnTo>
                  <a:lnTo>
                    <a:pt x="247987" y="74910"/>
                  </a:lnTo>
                  <a:lnTo>
                    <a:pt x="249013" y="75283"/>
                  </a:lnTo>
                  <a:lnTo>
                    <a:pt x="254870" y="77723"/>
                  </a:lnTo>
                  <a:lnTo>
                    <a:pt x="261063" y="78952"/>
                  </a:lnTo>
                  <a:lnTo>
                    <a:pt x="294361" y="78952"/>
                  </a:lnTo>
                  <a:lnTo>
                    <a:pt x="290507" y="80784"/>
                  </a:lnTo>
                  <a:lnTo>
                    <a:pt x="280267" y="83975"/>
                  </a:lnTo>
                  <a:lnTo>
                    <a:pt x="267407" y="85411"/>
                  </a:lnTo>
                  <a:close/>
                </a:path>
                <a:path w="375284" h="394969">
                  <a:moveTo>
                    <a:pt x="233548" y="297755"/>
                  </a:moveTo>
                  <a:lnTo>
                    <a:pt x="225233" y="297755"/>
                  </a:lnTo>
                  <a:lnTo>
                    <a:pt x="258418" y="256877"/>
                  </a:lnTo>
                  <a:lnTo>
                    <a:pt x="187583" y="169649"/>
                  </a:lnTo>
                  <a:lnTo>
                    <a:pt x="195902" y="169649"/>
                  </a:lnTo>
                  <a:lnTo>
                    <a:pt x="270903" y="262000"/>
                  </a:lnTo>
                  <a:lnTo>
                    <a:pt x="262578" y="262000"/>
                  </a:lnTo>
                  <a:lnTo>
                    <a:pt x="233548" y="297755"/>
                  </a:lnTo>
                  <a:close/>
                </a:path>
                <a:path w="375284" h="394969">
                  <a:moveTo>
                    <a:pt x="158940" y="297755"/>
                  </a:moveTo>
                  <a:lnTo>
                    <a:pt x="150627" y="297755"/>
                  </a:lnTo>
                  <a:lnTo>
                    <a:pt x="187921" y="251810"/>
                  </a:lnTo>
                  <a:lnTo>
                    <a:pt x="196196" y="262000"/>
                  </a:lnTo>
                  <a:lnTo>
                    <a:pt x="187963" y="262000"/>
                  </a:lnTo>
                  <a:lnTo>
                    <a:pt x="158940" y="297755"/>
                  </a:lnTo>
                  <a:close/>
                </a:path>
                <a:path w="375284" h="394969">
                  <a:moveTo>
                    <a:pt x="150626" y="307997"/>
                  </a:moveTo>
                  <a:lnTo>
                    <a:pt x="112928" y="261565"/>
                  </a:lnTo>
                  <a:lnTo>
                    <a:pt x="121238" y="261565"/>
                  </a:lnTo>
                  <a:lnTo>
                    <a:pt x="150627" y="297755"/>
                  </a:lnTo>
                  <a:lnTo>
                    <a:pt x="158940" y="297755"/>
                  </a:lnTo>
                  <a:lnTo>
                    <a:pt x="150626" y="307997"/>
                  </a:lnTo>
                  <a:close/>
                </a:path>
                <a:path w="375284" h="394969">
                  <a:moveTo>
                    <a:pt x="225233" y="307997"/>
                  </a:moveTo>
                  <a:lnTo>
                    <a:pt x="187879" y="262000"/>
                  </a:lnTo>
                  <a:lnTo>
                    <a:pt x="196196" y="262000"/>
                  </a:lnTo>
                  <a:lnTo>
                    <a:pt x="225233" y="297755"/>
                  </a:lnTo>
                  <a:lnTo>
                    <a:pt x="233548" y="297755"/>
                  </a:lnTo>
                  <a:lnTo>
                    <a:pt x="225233" y="307997"/>
                  </a:lnTo>
                  <a:close/>
                </a:path>
                <a:path w="375284" h="394969">
                  <a:moveTo>
                    <a:pt x="370137" y="394450"/>
                  </a:moveTo>
                  <a:lnTo>
                    <a:pt x="262578" y="262000"/>
                  </a:lnTo>
                  <a:lnTo>
                    <a:pt x="270903" y="262000"/>
                  </a:lnTo>
                  <a:lnTo>
                    <a:pt x="375163" y="390381"/>
                  </a:lnTo>
                  <a:lnTo>
                    <a:pt x="370137" y="394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097049" y="67139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434" y="35331"/>
                  </a:moveTo>
                  <a:lnTo>
                    <a:pt x="606653" y="21577"/>
                  </a:lnTo>
                  <a:lnTo>
                    <a:pt x="599084" y="10350"/>
                  </a:lnTo>
                  <a:lnTo>
                    <a:pt x="587857" y="2781"/>
                  </a:lnTo>
                  <a:lnTo>
                    <a:pt x="574103" y="0"/>
                  </a:lnTo>
                  <a:lnTo>
                    <a:pt x="35331" y="0"/>
                  </a:lnTo>
                  <a:lnTo>
                    <a:pt x="21577" y="2781"/>
                  </a:lnTo>
                  <a:lnTo>
                    <a:pt x="10350" y="10350"/>
                  </a:lnTo>
                  <a:lnTo>
                    <a:pt x="2768" y="21577"/>
                  </a:lnTo>
                  <a:lnTo>
                    <a:pt x="0" y="35331"/>
                  </a:lnTo>
                  <a:lnTo>
                    <a:pt x="0" y="574103"/>
                  </a:lnTo>
                  <a:lnTo>
                    <a:pt x="2768" y="587857"/>
                  </a:lnTo>
                  <a:lnTo>
                    <a:pt x="10350" y="599097"/>
                  </a:lnTo>
                  <a:lnTo>
                    <a:pt x="21577" y="606666"/>
                  </a:lnTo>
                  <a:lnTo>
                    <a:pt x="35331" y="609434"/>
                  </a:lnTo>
                  <a:lnTo>
                    <a:pt x="574103" y="609434"/>
                  </a:lnTo>
                  <a:lnTo>
                    <a:pt x="587857" y="606666"/>
                  </a:lnTo>
                  <a:lnTo>
                    <a:pt x="599084" y="599097"/>
                  </a:lnTo>
                  <a:lnTo>
                    <a:pt x="606653" y="587857"/>
                  </a:lnTo>
                  <a:lnTo>
                    <a:pt x="609434" y="574103"/>
                  </a:lnTo>
                  <a:lnTo>
                    <a:pt x="609434" y="35331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064827" y="636413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4" h="596265">
                  <a:moveTo>
                    <a:pt x="560858" y="596188"/>
                  </a:move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064827" y="636413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4" h="596265">
                  <a:moveTo>
                    <a:pt x="560858" y="596188"/>
                  </a:move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064827" y="636413"/>
              <a:ext cx="596265" cy="596265"/>
            </a:xfrm>
            <a:custGeom>
              <a:avLst/>
              <a:gdLst/>
              <a:ahLst/>
              <a:cxnLst/>
              <a:rect l="l" t="t" r="r" b="b"/>
              <a:pathLst>
                <a:path w="596264" h="596265">
                  <a:moveTo>
                    <a:pt x="35329" y="0"/>
                  </a:moveTo>
                  <a:lnTo>
                    <a:pt x="560858" y="0"/>
                  </a:lnTo>
                  <a:lnTo>
                    <a:pt x="574610" y="2776"/>
                  </a:lnTo>
                  <a:lnTo>
                    <a:pt x="585840" y="10347"/>
                  </a:lnTo>
                  <a:lnTo>
                    <a:pt x="593411" y="21577"/>
                  </a:lnTo>
                  <a:lnTo>
                    <a:pt x="596188" y="35329"/>
                  </a:lnTo>
                  <a:lnTo>
                    <a:pt x="596188" y="560858"/>
                  </a:lnTo>
                  <a:lnTo>
                    <a:pt x="593411" y="574610"/>
                  </a:lnTo>
                  <a:lnTo>
                    <a:pt x="585840" y="585840"/>
                  </a:lnTo>
                  <a:lnTo>
                    <a:pt x="574610" y="593411"/>
                  </a:lnTo>
                  <a:lnTo>
                    <a:pt x="560858" y="596188"/>
                  </a:lnTo>
                  <a:lnTo>
                    <a:pt x="35329" y="596188"/>
                  </a:lnTo>
                  <a:lnTo>
                    <a:pt x="21577" y="593411"/>
                  </a:lnTo>
                  <a:lnTo>
                    <a:pt x="10347" y="585840"/>
                  </a:lnTo>
                  <a:lnTo>
                    <a:pt x="2776" y="574610"/>
                  </a:lnTo>
                  <a:lnTo>
                    <a:pt x="0" y="560858"/>
                  </a:lnTo>
                  <a:lnTo>
                    <a:pt x="0" y="35329"/>
                  </a:lnTo>
                  <a:lnTo>
                    <a:pt x="2776" y="21577"/>
                  </a:lnTo>
                  <a:lnTo>
                    <a:pt x="10347" y="10347"/>
                  </a:lnTo>
                  <a:lnTo>
                    <a:pt x="21577" y="2776"/>
                  </a:lnTo>
                  <a:lnTo>
                    <a:pt x="35329" y="0"/>
                  </a:lnTo>
                  <a:close/>
                </a:path>
              </a:pathLst>
            </a:custGeom>
            <a:ln w="13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150491" y="755276"/>
              <a:ext cx="425450" cy="372110"/>
            </a:xfrm>
            <a:custGeom>
              <a:avLst/>
              <a:gdLst/>
              <a:ahLst/>
              <a:cxnLst/>
              <a:rect l="l" t="t" r="r" b="b"/>
              <a:pathLst>
                <a:path w="425450" h="372109">
                  <a:moveTo>
                    <a:pt x="129451" y="69342"/>
                  </a:moveTo>
                  <a:lnTo>
                    <a:pt x="126492" y="66370"/>
                  </a:lnTo>
                  <a:lnTo>
                    <a:pt x="122809" y="66370"/>
                  </a:lnTo>
                  <a:lnTo>
                    <a:pt x="100812" y="70840"/>
                  </a:lnTo>
                  <a:lnTo>
                    <a:pt x="82892" y="82931"/>
                  </a:lnTo>
                  <a:lnTo>
                    <a:pt x="70802" y="100850"/>
                  </a:lnTo>
                  <a:lnTo>
                    <a:pt x="66370" y="122809"/>
                  </a:lnTo>
                  <a:lnTo>
                    <a:pt x="66370" y="126479"/>
                  </a:lnTo>
                  <a:lnTo>
                    <a:pt x="69342" y="129451"/>
                  </a:lnTo>
                  <a:lnTo>
                    <a:pt x="76682" y="129451"/>
                  </a:lnTo>
                  <a:lnTo>
                    <a:pt x="79654" y="126479"/>
                  </a:lnTo>
                  <a:lnTo>
                    <a:pt x="79654" y="122796"/>
                  </a:lnTo>
                  <a:lnTo>
                    <a:pt x="83045" y="106006"/>
                  </a:lnTo>
                  <a:lnTo>
                    <a:pt x="92290" y="92290"/>
                  </a:lnTo>
                  <a:lnTo>
                    <a:pt x="106006" y="83045"/>
                  </a:lnTo>
                  <a:lnTo>
                    <a:pt x="122809" y="79654"/>
                  </a:lnTo>
                  <a:lnTo>
                    <a:pt x="126479" y="79654"/>
                  </a:lnTo>
                  <a:lnTo>
                    <a:pt x="129451" y="76682"/>
                  </a:lnTo>
                  <a:lnTo>
                    <a:pt x="129451" y="69342"/>
                  </a:lnTo>
                  <a:close/>
                </a:path>
                <a:path w="425450" h="372109">
                  <a:moveTo>
                    <a:pt x="424903" y="125742"/>
                  </a:moveTo>
                  <a:lnTo>
                    <a:pt x="415582" y="78333"/>
                  </a:lnTo>
                  <a:lnTo>
                    <a:pt x="398081" y="52260"/>
                  </a:lnTo>
                  <a:lnTo>
                    <a:pt x="398081" y="125742"/>
                  </a:lnTo>
                  <a:lnTo>
                    <a:pt x="390740" y="163182"/>
                  </a:lnTo>
                  <a:lnTo>
                    <a:pt x="368693" y="196075"/>
                  </a:lnTo>
                  <a:lnTo>
                    <a:pt x="216712" y="346570"/>
                  </a:lnTo>
                  <a:lnTo>
                    <a:pt x="208191" y="346570"/>
                  </a:lnTo>
                  <a:lnTo>
                    <a:pt x="202996" y="341376"/>
                  </a:lnTo>
                  <a:lnTo>
                    <a:pt x="56222" y="196075"/>
                  </a:lnTo>
                  <a:lnTo>
                    <a:pt x="34175" y="163182"/>
                  </a:lnTo>
                  <a:lnTo>
                    <a:pt x="26835" y="125742"/>
                  </a:lnTo>
                  <a:lnTo>
                    <a:pt x="34175" y="88303"/>
                  </a:lnTo>
                  <a:lnTo>
                    <a:pt x="56222" y="55410"/>
                  </a:lnTo>
                  <a:lnTo>
                    <a:pt x="88201" y="34150"/>
                  </a:lnTo>
                  <a:lnTo>
                    <a:pt x="124587" y="26517"/>
                  </a:lnTo>
                  <a:lnTo>
                    <a:pt x="161340" y="32575"/>
                  </a:lnTo>
                  <a:lnTo>
                    <a:pt x="161848" y="32854"/>
                  </a:lnTo>
                  <a:lnTo>
                    <a:pt x="194449" y="52463"/>
                  </a:lnTo>
                  <a:lnTo>
                    <a:pt x="212458" y="68656"/>
                  </a:lnTo>
                  <a:lnTo>
                    <a:pt x="230454" y="52463"/>
                  </a:lnTo>
                  <a:lnTo>
                    <a:pt x="263055" y="32854"/>
                  </a:lnTo>
                  <a:lnTo>
                    <a:pt x="263512" y="32575"/>
                  </a:lnTo>
                  <a:lnTo>
                    <a:pt x="300329" y="26504"/>
                  </a:lnTo>
                  <a:lnTo>
                    <a:pt x="336753" y="34150"/>
                  </a:lnTo>
                  <a:lnTo>
                    <a:pt x="368693" y="55410"/>
                  </a:lnTo>
                  <a:lnTo>
                    <a:pt x="390740" y="88303"/>
                  </a:lnTo>
                  <a:lnTo>
                    <a:pt x="398081" y="125742"/>
                  </a:lnTo>
                  <a:lnTo>
                    <a:pt x="398081" y="52260"/>
                  </a:lnTo>
                  <a:lnTo>
                    <a:pt x="387629" y="36677"/>
                  </a:lnTo>
                  <a:lnTo>
                    <a:pt x="372338" y="26504"/>
                  </a:lnTo>
                  <a:lnTo>
                    <a:pt x="346938" y="9613"/>
                  </a:lnTo>
                  <a:lnTo>
                    <a:pt x="300685" y="0"/>
                  </a:lnTo>
                  <a:lnTo>
                    <a:pt x="254088" y="7785"/>
                  </a:lnTo>
                  <a:lnTo>
                    <a:pt x="212445" y="32854"/>
                  </a:lnTo>
                  <a:lnTo>
                    <a:pt x="201891" y="26504"/>
                  </a:lnTo>
                  <a:lnTo>
                    <a:pt x="170789" y="7785"/>
                  </a:lnTo>
                  <a:lnTo>
                    <a:pt x="124218" y="0"/>
                  </a:lnTo>
                  <a:lnTo>
                    <a:pt x="77952" y="9613"/>
                  </a:lnTo>
                  <a:lnTo>
                    <a:pt x="37261" y="36677"/>
                  </a:lnTo>
                  <a:lnTo>
                    <a:pt x="9309" y="78333"/>
                  </a:lnTo>
                  <a:lnTo>
                    <a:pt x="0" y="125742"/>
                  </a:lnTo>
                  <a:lnTo>
                    <a:pt x="9309" y="173139"/>
                  </a:lnTo>
                  <a:lnTo>
                    <a:pt x="37261" y="214833"/>
                  </a:lnTo>
                  <a:lnTo>
                    <a:pt x="184035" y="360133"/>
                  </a:lnTo>
                  <a:lnTo>
                    <a:pt x="197332" y="368884"/>
                  </a:lnTo>
                  <a:lnTo>
                    <a:pt x="212445" y="371805"/>
                  </a:lnTo>
                  <a:lnTo>
                    <a:pt x="227558" y="368884"/>
                  </a:lnTo>
                  <a:lnTo>
                    <a:pt x="240842" y="360133"/>
                  </a:lnTo>
                  <a:lnTo>
                    <a:pt x="254546" y="346570"/>
                  </a:lnTo>
                  <a:lnTo>
                    <a:pt x="387616" y="214833"/>
                  </a:lnTo>
                  <a:lnTo>
                    <a:pt x="415582" y="173139"/>
                  </a:lnTo>
                  <a:lnTo>
                    <a:pt x="424903" y="1257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3544436" y="199154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434" y="35331"/>
                  </a:moveTo>
                  <a:lnTo>
                    <a:pt x="606653" y="21577"/>
                  </a:lnTo>
                  <a:lnTo>
                    <a:pt x="599084" y="10350"/>
                  </a:lnTo>
                  <a:lnTo>
                    <a:pt x="587857" y="2768"/>
                  </a:lnTo>
                  <a:lnTo>
                    <a:pt x="574103" y="0"/>
                  </a:lnTo>
                  <a:lnTo>
                    <a:pt x="35318" y="0"/>
                  </a:lnTo>
                  <a:lnTo>
                    <a:pt x="21577" y="2768"/>
                  </a:lnTo>
                  <a:lnTo>
                    <a:pt x="10337" y="10350"/>
                  </a:lnTo>
                  <a:lnTo>
                    <a:pt x="2768" y="21577"/>
                  </a:lnTo>
                  <a:lnTo>
                    <a:pt x="0" y="35331"/>
                  </a:lnTo>
                  <a:lnTo>
                    <a:pt x="0" y="574103"/>
                  </a:lnTo>
                  <a:lnTo>
                    <a:pt x="2768" y="587857"/>
                  </a:lnTo>
                  <a:lnTo>
                    <a:pt x="10337" y="599084"/>
                  </a:lnTo>
                  <a:lnTo>
                    <a:pt x="21577" y="606653"/>
                  </a:lnTo>
                  <a:lnTo>
                    <a:pt x="35318" y="609434"/>
                  </a:lnTo>
                  <a:lnTo>
                    <a:pt x="574103" y="609434"/>
                  </a:lnTo>
                  <a:lnTo>
                    <a:pt x="587857" y="606653"/>
                  </a:lnTo>
                  <a:lnTo>
                    <a:pt x="599084" y="599084"/>
                  </a:lnTo>
                  <a:lnTo>
                    <a:pt x="606653" y="587857"/>
                  </a:lnTo>
                  <a:lnTo>
                    <a:pt x="609434" y="574103"/>
                  </a:lnTo>
                  <a:lnTo>
                    <a:pt x="609434" y="35331"/>
                  </a:lnTo>
                  <a:close/>
                </a:path>
              </a:pathLst>
            </a:custGeom>
            <a:solidFill>
              <a:srgbClr val="BA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16121295" y="7783742"/>
            <a:ext cx="2433955" cy="78549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05"/>
              </a:spcBef>
            </a:pPr>
            <a:r>
              <a:rPr sz="1250" b="1" dirty="0">
                <a:latin typeface="Trebuchet MS"/>
                <a:cs typeface="Trebuchet MS"/>
              </a:rPr>
              <a:t>What</a:t>
            </a:r>
            <a:r>
              <a:rPr sz="1250" b="1" spc="-6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do</a:t>
            </a:r>
            <a:r>
              <a:rPr sz="1250" b="1" spc="-60" dirty="0">
                <a:latin typeface="Trebuchet MS"/>
                <a:cs typeface="Trebuchet MS"/>
              </a:rPr>
              <a:t> </a:t>
            </a:r>
            <a:r>
              <a:rPr sz="1250" b="1" spc="-40" dirty="0">
                <a:latin typeface="Trebuchet MS"/>
                <a:cs typeface="Trebuchet MS"/>
              </a:rPr>
              <a:t>they</a:t>
            </a:r>
            <a:r>
              <a:rPr sz="1250" b="1" spc="-60" dirty="0">
                <a:latin typeface="Trebuchet MS"/>
                <a:cs typeface="Trebuchet MS"/>
              </a:rPr>
              <a:t> </a:t>
            </a:r>
            <a:r>
              <a:rPr sz="1250" b="1" spc="-20" dirty="0">
                <a:latin typeface="Trebuchet MS"/>
                <a:cs typeface="Trebuchet MS"/>
              </a:rPr>
              <a:t>SAY?</a:t>
            </a:r>
            <a:endParaRPr sz="1250">
              <a:latin typeface="Trebuchet MS"/>
              <a:cs typeface="Trebuchet MS"/>
            </a:endParaRPr>
          </a:p>
          <a:p>
            <a:pPr marL="12700" marR="5080" indent="192405" algn="r">
              <a:lnSpc>
                <a:spcPct val="104700"/>
              </a:lnSpc>
              <a:spcBef>
                <a:spcPts val="635"/>
              </a:spcBef>
            </a:pP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have</a:t>
            </a:r>
            <a:r>
              <a:rPr sz="12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we</a:t>
            </a:r>
            <a:r>
              <a:rPr sz="12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heard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45" dirty="0">
                <a:solidFill>
                  <a:srgbClr val="424242"/>
                </a:solidFill>
                <a:latin typeface="Trebuchet MS"/>
                <a:cs typeface="Trebuchet MS"/>
              </a:rPr>
              <a:t>them 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say? </a:t>
            </a: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can</a:t>
            </a:r>
            <a:r>
              <a:rPr sz="12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we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magine</a:t>
            </a:r>
            <a:r>
              <a:rPr sz="1250" spc="-45" dirty="0">
                <a:solidFill>
                  <a:srgbClr val="424242"/>
                </a:solidFill>
                <a:latin typeface="Trebuchet MS"/>
                <a:cs typeface="Trebuchet MS"/>
              </a:rPr>
              <a:t> them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saying?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3219793" y="629213"/>
            <a:ext cx="3268979" cy="112204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1250" b="1" dirty="0">
                <a:latin typeface="Trebuchet MS"/>
                <a:cs typeface="Trebuchet MS"/>
              </a:rPr>
              <a:t>What</a:t>
            </a:r>
            <a:r>
              <a:rPr sz="1250" b="1" spc="-6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do</a:t>
            </a:r>
            <a:r>
              <a:rPr sz="1250" b="1" spc="-60" dirty="0">
                <a:latin typeface="Trebuchet MS"/>
                <a:cs typeface="Trebuchet MS"/>
              </a:rPr>
              <a:t> </a:t>
            </a:r>
            <a:r>
              <a:rPr sz="1250" b="1" spc="-40" dirty="0">
                <a:latin typeface="Trebuchet MS"/>
                <a:cs typeface="Trebuchet MS"/>
              </a:rPr>
              <a:t>they</a:t>
            </a:r>
            <a:r>
              <a:rPr sz="1250" b="1" spc="-60" dirty="0">
                <a:latin typeface="Trebuchet MS"/>
                <a:cs typeface="Trebuchet MS"/>
              </a:rPr>
              <a:t> </a:t>
            </a:r>
            <a:r>
              <a:rPr sz="1250" b="1" spc="-10" dirty="0">
                <a:latin typeface="Trebuchet MS"/>
                <a:cs typeface="Trebuchet MS"/>
              </a:rPr>
              <a:t>need</a:t>
            </a:r>
            <a:r>
              <a:rPr sz="1250" b="1" spc="-60" dirty="0">
                <a:latin typeface="Trebuchet MS"/>
                <a:cs typeface="Trebuchet MS"/>
              </a:rPr>
              <a:t> </a:t>
            </a:r>
            <a:r>
              <a:rPr sz="1250" b="1" spc="-45" dirty="0">
                <a:latin typeface="Trebuchet MS"/>
                <a:cs typeface="Trebuchet MS"/>
              </a:rPr>
              <a:t>to</a:t>
            </a:r>
            <a:r>
              <a:rPr sz="1250" b="1" spc="-60" dirty="0">
                <a:latin typeface="Trebuchet MS"/>
                <a:cs typeface="Trebuchet MS"/>
              </a:rPr>
              <a:t> </a:t>
            </a:r>
            <a:r>
              <a:rPr sz="1250" b="1" spc="25" dirty="0">
                <a:latin typeface="Trebuchet MS"/>
                <a:cs typeface="Trebuchet MS"/>
              </a:rPr>
              <a:t>DO?</a:t>
            </a:r>
            <a:endParaRPr sz="1250">
              <a:latin typeface="Trebuchet MS"/>
              <a:cs typeface="Trebuchet MS"/>
            </a:endParaRPr>
          </a:p>
          <a:p>
            <a:pPr marL="12700" marR="37465" indent="674370" algn="r">
              <a:lnSpc>
                <a:spcPct val="104700"/>
              </a:lnSpc>
              <a:spcBef>
                <a:spcPts val="390"/>
              </a:spcBef>
            </a:pP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125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do</a:t>
            </a:r>
            <a:r>
              <a:rPr sz="125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30" dirty="0">
                <a:solidFill>
                  <a:srgbClr val="424242"/>
                </a:solidFill>
                <a:latin typeface="Trebuchet MS"/>
                <a:cs typeface="Trebuchet MS"/>
              </a:rPr>
              <a:t>they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need</a:t>
            </a:r>
            <a:r>
              <a:rPr sz="125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to</a:t>
            </a:r>
            <a:r>
              <a:rPr sz="125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do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40" dirty="0">
                <a:solidFill>
                  <a:srgbClr val="424242"/>
                </a:solidFill>
                <a:latin typeface="Trebuchet MS"/>
                <a:cs typeface="Trebuchet MS"/>
              </a:rPr>
              <a:t>differently? </a:t>
            </a: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12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60" dirty="0">
                <a:solidFill>
                  <a:srgbClr val="424242"/>
                </a:solidFill>
                <a:latin typeface="Trebuchet MS"/>
                <a:cs typeface="Trebuchet MS"/>
              </a:rPr>
              <a:t>job(s)</a:t>
            </a:r>
            <a:r>
              <a:rPr sz="12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do</a:t>
            </a:r>
            <a:r>
              <a:rPr sz="12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30" dirty="0">
                <a:solidFill>
                  <a:srgbClr val="424242"/>
                </a:solidFill>
                <a:latin typeface="Trebuchet MS"/>
                <a:cs typeface="Trebuchet MS"/>
              </a:rPr>
              <a:t>they</a:t>
            </a:r>
            <a:r>
              <a:rPr sz="12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want</a:t>
            </a:r>
            <a:r>
              <a:rPr sz="12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or</a:t>
            </a:r>
            <a:r>
              <a:rPr sz="1250" spc="-4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need</a:t>
            </a:r>
            <a:r>
              <a:rPr sz="12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to</a:t>
            </a:r>
            <a:r>
              <a:rPr sz="12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get</a:t>
            </a:r>
            <a:r>
              <a:rPr sz="12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done? </a:t>
            </a: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125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25" dirty="0">
                <a:solidFill>
                  <a:srgbClr val="424242"/>
                </a:solidFill>
                <a:latin typeface="Trebuchet MS"/>
                <a:cs typeface="Trebuchet MS"/>
              </a:rPr>
              <a:t>decision(s)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do</a:t>
            </a:r>
            <a:r>
              <a:rPr sz="1250" spc="-30" dirty="0">
                <a:solidFill>
                  <a:srgbClr val="424242"/>
                </a:solidFill>
                <a:latin typeface="Trebuchet MS"/>
                <a:cs typeface="Trebuchet MS"/>
              </a:rPr>
              <a:t> they</a:t>
            </a:r>
            <a:r>
              <a:rPr sz="125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need</a:t>
            </a:r>
            <a:r>
              <a:rPr sz="125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to</a:t>
            </a:r>
            <a:r>
              <a:rPr sz="125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make?</a:t>
            </a:r>
            <a:endParaRPr sz="1250">
              <a:latin typeface="Trebuchet MS"/>
              <a:cs typeface="Trebuchet MS"/>
            </a:endParaRPr>
          </a:p>
          <a:p>
            <a:pPr marR="37465" algn="r">
              <a:lnSpc>
                <a:spcPct val="100000"/>
              </a:lnSpc>
              <a:spcBef>
                <a:spcPts val="70"/>
              </a:spcBef>
            </a:pP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How</a:t>
            </a: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75" dirty="0">
                <a:solidFill>
                  <a:srgbClr val="424242"/>
                </a:solidFill>
                <a:latin typeface="Trebuchet MS"/>
                <a:cs typeface="Trebuchet MS"/>
              </a:rPr>
              <a:t>will</a:t>
            </a:r>
            <a:r>
              <a:rPr sz="125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we</a:t>
            </a:r>
            <a:r>
              <a:rPr sz="125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know</a:t>
            </a:r>
            <a:r>
              <a:rPr sz="1250" spc="-30" dirty="0">
                <a:solidFill>
                  <a:srgbClr val="424242"/>
                </a:solidFill>
                <a:latin typeface="Trebuchet MS"/>
                <a:cs typeface="Trebuchet MS"/>
              </a:rPr>
              <a:t> they</a:t>
            </a: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were</a:t>
            </a:r>
            <a:r>
              <a:rPr sz="125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successful?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868212" y="569685"/>
            <a:ext cx="2994660" cy="92265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50" b="1" spc="55" dirty="0">
                <a:latin typeface="Trebuchet MS"/>
                <a:cs typeface="Trebuchet MS"/>
              </a:rPr>
              <a:t>WHO</a:t>
            </a:r>
            <a:r>
              <a:rPr sz="1250" b="1" spc="-50" dirty="0">
                <a:latin typeface="Trebuchet MS"/>
                <a:cs typeface="Trebuchet MS"/>
              </a:rPr>
              <a:t> </a:t>
            </a:r>
            <a:r>
              <a:rPr sz="1250" b="1" spc="-40" dirty="0">
                <a:latin typeface="Trebuchet MS"/>
                <a:cs typeface="Trebuchet MS"/>
              </a:rPr>
              <a:t>are</a:t>
            </a:r>
            <a:r>
              <a:rPr sz="1250" b="1" spc="-4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we</a:t>
            </a:r>
            <a:r>
              <a:rPr sz="1250" b="1" spc="-45" dirty="0">
                <a:latin typeface="Trebuchet MS"/>
                <a:cs typeface="Trebuchet MS"/>
              </a:rPr>
              <a:t> </a:t>
            </a:r>
            <a:r>
              <a:rPr sz="1250" b="1" spc="-25" dirty="0">
                <a:latin typeface="Trebuchet MS"/>
                <a:cs typeface="Trebuchet MS"/>
              </a:rPr>
              <a:t>empathizing</a:t>
            </a:r>
            <a:r>
              <a:rPr sz="1250" b="1" spc="-50" dirty="0">
                <a:latin typeface="Trebuchet MS"/>
                <a:cs typeface="Trebuchet MS"/>
              </a:rPr>
              <a:t> </a:t>
            </a:r>
            <a:r>
              <a:rPr sz="1250" b="1" spc="-10" dirty="0">
                <a:latin typeface="Trebuchet MS"/>
                <a:cs typeface="Trebuchet MS"/>
              </a:rPr>
              <a:t>with?</a:t>
            </a:r>
            <a:endParaRPr sz="1250">
              <a:latin typeface="Trebuchet MS"/>
              <a:cs typeface="Trebuchet MS"/>
            </a:endParaRPr>
          </a:p>
          <a:p>
            <a:pPr marL="12700" marR="5080">
              <a:lnSpc>
                <a:spcPct val="104700"/>
              </a:lnSpc>
              <a:spcBef>
                <a:spcPts val="390"/>
              </a:spcBef>
            </a:pP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Who</a:t>
            </a:r>
            <a:r>
              <a:rPr sz="125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is</a:t>
            </a:r>
            <a:r>
              <a:rPr sz="125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4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25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person</a:t>
            </a:r>
            <a:r>
              <a:rPr sz="125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we</a:t>
            </a:r>
            <a:r>
              <a:rPr sz="125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want</a:t>
            </a:r>
            <a:r>
              <a:rPr sz="1250" spc="-2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to</a:t>
            </a:r>
            <a:r>
              <a:rPr sz="1250" spc="-3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understand? </a:t>
            </a: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1250" spc="-5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is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4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40" dirty="0">
                <a:solidFill>
                  <a:srgbClr val="424242"/>
                </a:solidFill>
                <a:latin typeface="Trebuchet MS"/>
                <a:cs typeface="Trebuchet MS"/>
              </a:rPr>
              <a:t>situation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30" dirty="0">
                <a:solidFill>
                  <a:srgbClr val="424242"/>
                </a:solidFill>
                <a:latin typeface="Trebuchet MS"/>
                <a:cs typeface="Trebuchet MS"/>
              </a:rPr>
              <a:t>they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20" dirty="0">
                <a:solidFill>
                  <a:srgbClr val="424242"/>
                </a:solidFill>
                <a:latin typeface="Trebuchet MS"/>
                <a:cs typeface="Trebuchet MS"/>
              </a:rPr>
              <a:t>are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25" dirty="0">
                <a:solidFill>
                  <a:srgbClr val="424242"/>
                </a:solidFill>
                <a:latin typeface="Trebuchet MS"/>
                <a:cs typeface="Trebuchet MS"/>
              </a:rPr>
              <a:t>in?</a:t>
            </a: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50" spc="-35" dirty="0">
                <a:solidFill>
                  <a:srgbClr val="424242"/>
                </a:solidFill>
                <a:latin typeface="Trebuchet MS"/>
                <a:cs typeface="Trebuchet MS"/>
              </a:rPr>
              <a:t>What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dirty="0">
                <a:solidFill>
                  <a:srgbClr val="424242"/>
                </a:solidFill>
                <a:latin typeface="Trebuchet MS"/>
                <a:cs typeface="Trebuchet MS"/>
              </a:rPr>
              <a:t>is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55" dirty="0">
                <a:solidFill>
                  <a:srgbClr val="424242"/>
                </a:solidFill>
                <a:latin typeface="Trebuchet MS"/>
                <a:cs typeface="Trebuchet MS"/>
              </a:rPr>
              <a:t>their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25" dirty="0">
                <a:solidFill>
                  <a:srgbClr val="424242"/>
                </a:solidFill>
                <a:latin typeface="Trebuchet MS"/>
                <a:cs typeface="Trebuchet MS"/>
              </a:rPr>
              <a:t>role</a:t>
            </a:r>
            <a:r>
              <a:rPr sz="1250" spc="-45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in </a:t>
            </a:r>
            <a:r>
              <a:rPr sz="1250" spc="-40" dirty="0">
                <a:solidFill>
                  <a:srgbClr val="424242"/>
                </a:solidFill>
                <a:latin typeface="Trebuchet MS"/>
                <a:cs typeface="Trebuchet MS"/>
              </a:rPr>
              <a:t>the</a:t>
            </a:r>
            <a:r>
              <a:rPr sz="1250" spc="-50" dirty="0">
                <a:solidFill>
                  <a:srgbClr val="424242"/>
                </a:solidFill>
                <a:latin typeface="Trebuchet MS"/>
                <a:cs typeface="Trebuchet MS"/>
              </a:rPr>
              <a:t> </a:t>
            </a:r>
            <a:r>
              <a:rPr sz="1250" spc="-10" dirty="0">
                <a:solidFill>
                  <a:srgbClr val="424242"/>
                </a:solidFill>
                <a:latin typeface="Trebuchet MS"/>
                <a:cs typeface="Trebuchet MS"/>
              </a:rPr>
              <a:t>situation?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3590899" y="2024170"/>
            <a:ext cx="508634" cy="3302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4130" algn="ctr">
              <a:lnSpc>
                <a:spcPct val="111800"/>
              </a:lnSpc>
              <a:spcBef>
                <a:spcPts val="70"/>
              </a:spcBef>
            </a:pPr>
            <a:r>
              <a:rPr sz="450" dirty="0">
                <a:latin typeface="Trebuchet MS"/>
                <a:cs typeface="Trebuchet MS"/>
              </a:rPr>
              <a:t>Implement</a:t>
            </a:r>
            <a:r>
              <a:rPr sz="450" spc="2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an</a:t>
            </a:r>
            <a:r>
              <a:rPr sz="450" spc="25" dirty="0">
                <a:latin typeface="Trebuchet MS"/>
                <a:cs typeface="Trebuchet MS"/>
              </a:rPr>
              <a:t> </a:t>
            </a:r>
            <a:r>
              <a:rPr sz="450" spc="-25" dirty="0">
                <a:latin typeface="Trebuchet MS"/>
                <a:cs typeface="Trebuchet MS"/>
              </a:rPr>
              <a:t>AI-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based</a:t>
            </a:r>
            <a:r>
              <a:rPr sz="450" spc="4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system</a:t>
            </a:r>
            <a:r>
              <a:rPr sz="450" spc="50" dirty="0">
                <a:latin typeface="Trebuchet MS"/>
                <a:cs typeface="Trebuchet MS"/>
              </a:rPr>
              <a:t> </a:t>
            </a:r>
            <a:r>
              <a:rPr sz="450" spc="-25" dirty="0">
                <a:latin typeface="Trebuchet MS"/>
                <a:cs typeface="Trebuchet MS"/>
              </a:rPr>
              <a:t>to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classify</a:t>
            </a:r>
            <a:r>
              <a:rPr sz="450" spc="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rice</a:t>
            </a:r>
            <a:r>
              <a:rPr sz="450" spc="1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types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accurately.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2769952" y="199154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434" y="35331"/>
                </a:moveTo>
                <a:lnTo>
                  <a:pt x="606653" y="21577"/>
                </a:lnTo>
                <a:lnTo>
                  <a:pt x="599084" y="10350"/>
                </a:lnTo>
                <a:lnTo>
                  <a:pt x="587857" y="2768"/>
                </a:lnTo>
                <a:lnTo>
                  <a:pt x="574103" y="0"/>
                </a:lnTo>
                <a:lnTo>
                  <a:pt x="35318" y="0"/>
                </a:lnTo>
                <a:lnTo>
                  <a:pt x="21577" y="2768"/>
                </a:lnTo>
                <a:lnTo>
                  <a:pt x="10337" y="10350"/>
                </a:lnTo>
                <a:lnTo>
                  <a:pt x="2768" y="21577"/>
                </a:lnTo>
                <a:lnTo>
                  <a:pt x="0" y="35331"/>
                </a:lnTo>
                <a:lnTo>
                  <a:pt x="0" y="574103"/>
                </a:lnTo>
                <a:lnTo>
                  <a:pt x="2768" y="587857"/>
                </a:lnTo>
                <a:lnTo>
                  <a:pt x="10337" y="599084"/>
                </a:lnTo>
                <a:lnTo>
                  <a:pt x="21577" y="606653"/>
                </a:lnTo>
                <a:lnTo>
                  <a:pt x="35318" y="609434"/>
                </a:lnTo>
                <a:lnTo>
                  <a:pt x="574103" y="609434"/>
                </a:lnTo>
                <a:lnTo>
                  <a:pt x="587857" y="606653"/>
                </a:lnTo>
                <a:lnTo>
                  <a:pt x="599084" y="599084"/>
                </a:lnTo>
                <a:lnTo>
                  <a:pt x="606653" y="587857"/>
                </a:lnTo>
                <a:lnTo>
                  <a:pt x="609434" y="574103"/>
                </a:lnTo>
                <a:lnTo>
                  <a:pt x="609434" y="35331"/>
                </a:lnTo>
                <a:close/>
              </a:path>
            </a:pathLst>
          </a:custGeom>
          <a:solidFill>
            <a:srgbClr val="BAF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12832950" y="2023475"/>
            <a:ext cx="483870" cy="48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2000"/>
              </a:lnSpc>
              <a:spcBef>
                <a:spcPts val="75"/>
              </a:spcBef>
            </a:pPr>
            <a:r>
              <a:rPr sz="600" spc="-35" dirty="0">
                <a:latin typeface="Trebuchet MS"/>
                <a:cs typeface="Trebuchet MS"/>
              </a:rPr>
              <a:t>Trust</a:t>
            </a:r>
            <a:r>
              <a:rPr sz="600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machine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learning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models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for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decision-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making.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112209" y="173995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434" y="35331"/>
                </a:moveTo>
                <a:lnTo>
                  <a:pt x="606666" y="21590"/>
                </a:lnTo>
                <a:lnTo>
                  <a:pt x="599097" y="10350"/>
                </a:lnTo>
                <a:lnTo>
                  <a:pt x="587857" y="2781"/>
                </a:lnTo>
                <a:lnTo>
                  <a:pt x="574116" y="0"/>
                </a:lnTo>
                <a:lnTo>
                  <a:pt x="35331" y="0"/>
                </a:lnTo>
                <a:lnTo>
                  <a:pt x="21577" y="2781"/>
                </a:lnTo>
                <a:lnTo>
                  <a:pt x="10350" y="10350"/>
                </a:lnTo>
                <a:lnTo>
                  <a:pt x="2781" y="21590"/>
                </a:lnTo>
                <a:lnTo>
                  <a:pt x="0" y="35331"/>
                </a:lnTo>
                <a:lnTo>
                  <a:pt x="0" y="574116"/>
                </a:lnTo>
                <a:lnTo>
                  <a:pt x="2781" y="587870"/>
                </a:lnTo>
                <a:lnTo>
                  <a:pt x="10350" y="599097"/>
                </a:lnTo>
                <a:lnTo>
                  <a:pt x="21577" y="606666"/>
                </a:lnTo>
                <a:lnTo>
                  <a:pt x="35331" y="609447"/>
                </a:lnTo>
                <a:lnTo>
                  <a:pt x="574116" y="609447"/>
                </a:lnTo>
                <a:lnTo>
                  <a:pt x="587857" y="606666"/>
                </a:lnTo>
                <a:lnTo>
                  <a:pt x="599097" y="599097"/>
                </a:lnTo>
                <a:lnTo>
                  <a:pt x="606666" y="587870"/>
                </a:lnTo>
                <a:lnTo>
                  <a:pt x="609434" y="574116"/>
                </a:lnTo>
                <a:lnTo>
                  <a:pt x="609434" y="35331"/>
                </a:lnTo>
                <a:close/>
              </a:path>
            </a:pathLst>
          </a:custGeom>
          <a:solidFill>
            <a:srgbClr val="FCF3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4153077" y="1773519"/>
            <a:ext cx="516890" cy="460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795" algn="ctr">
              <a:lnSpc>
                <a:spcPct val="100000"/>
              </a:lnSpc>
              <a:spcBef>
                <a:spcPts val="95"/>
              </a:spcBef>
            </a:pPr>
            <a:r>
              <a:rPr sz="350" dirty="0">
                <a:latin typeface="Trebuchet MS"/>
                <a:cs typeface="Trebuchet MS"/>
              </a:rPr>
              <a:t>They</a:t>
            </a:r>
            <a:r>
              <a:rPr sz="350" spc="-3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struggle</a:t>
            </a:r>
            <a:r>
              <a:rPr sz="350" spc="-20" dirty="0">
                <a:latin typeface="Trebuchet MS"/>
                <a:cs typeface="Trebuchet MS"/>
              </a:rPr>
              <a:t> with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manual</a:t>
            </a:r>
            <a:r>
              <a:rPr sz="350" spc="10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rice</a:t>
            </a:r>
            <a:r>
              <a:rPr sz="350" spc="10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classification,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which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is </a:t>
            </a:r>
            <a:r>
              <a:rPr sz="350" spc="-10" dirty="0">
                <a:latin typeface="Trebuchet MS"/>
                <a:cs typeface="Trebuchet MS"/>
              </a:rPr>
              <a:t>time-consuming,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prone</a:t>
            </a:r>
            <a:r>
              <a:rPr sz="350" spc="-20" dirty="0">
                <a:latin typeface="Trebuchet MS"/>
                <a:cs typeface="Trebuchet MS"/>
              </a:rPr>
              <a:t> to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human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error,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and</a:t>
            </a:r>
            <a:r>
              <a:rPr sz="350" spc="1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lacks</a:t>
            </a:r>
            <a:r>
              <a:rPr sz="350" spc="1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consistency.</a:t>
            </a:r>
            <a:endParaRPr sz="350">
              <a:latin typeface="Trebuchet MS"/>
              <a:cs typeface="Trebuchet MS"/>
            </a:endParaRPr>
          </a:p>
          <a:p>
            <a:pPr marL="17780" marR="10160" algn="ctr">
              <a:lnSpc>
                <a:spcPct val="100000"/>
              </a:lnSpc>
              <a:spcBef>
                <a:spcPts val="45"/>
              </a:spcBef>
            </a:pPr>
            <a:r>
              <a:rPr sz="350" dirty="0">
                <a:latin typeface="Trebuchet MS"/>
                <a:cs typeface="Trebuchet MS"/>
              </a:rPr>
              <a:t>They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need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a</a:t>
            </a:r>
            <a:r>
              <a:rPr sz="350" spc="-5" dirty="0">
                <a:latin typeface="Trebuchet MS"/>
                <a:cs typeface="Trebuchet MS"/>
              </a:rPr>
              <a:t> </a:t>
            </a:r>
            <a:r>
              <a:rPr sz="350" spc="-25" dirty="0">
                <a:latin typeface="Trebuchet MS"/>
                <a:cs typeface="Trebuchet MS"/>
              </a:rPr>
              <a:t>faster,</a:t>
            </a:r>
            <a:r>
              <a:rPr sz="350" spc="-10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more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reliable</a:t>
            </a:r>
            <a:r>
              <a:rPr sz="350" spc="6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AI-driven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solution.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5234851" y="173995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434" y="35331"/>
                </a:moveTo>
                <a:lnTo>
                  <a:pt x="606666" y="21590"/>
                </a:lnTo>
                <a:lnTo>
                  <a:pt x="599084" y="10350"/>
                </a:lnTo>
                <a:lnTo>
                  <a:pt x="587857" y="2781"/>
                </a:lnTo>
                <a:lnTo>
                  <a:pt x="574103" y="0"/>
                </a:lnTo>
                <a:lnTo>
                  <a:pt x="35331" y="0"/>
                </a:lnTo>
                <a:lnTo>
                  <a:pt x="21577" y="2781"/>
                </a:lnTo>
                <a:lnTo>
                  <a:pt x="10350" y="10350"/>
                </a:lnTo>
                <a:lnTo>
                  <a:pt x="2781" y="21590"/>
                </a:lnTo>
                <a:lnTo>
                  <a:pt x="0" y="35331"/>
                </a:lnTo>
                <a:lnTo>
                  <a:pt x="0" y="574116"/>
                </a:lnTo>
                <a:lnTo>
                  <a:pt x="2781" y="587870"/>
                </a:lnTo>
                <a:lnTo>
                  <a:pt x="10350" y="599097"/>
                </a:lnTo>
                <a:lnTo>
                  <a:pt x="21577" y="606666"/>
                </a:lnTo>
                <a:lnTo>
                  <a:pt x="35331" y="609447"/>
                </a:lnTo>
                <a:lnTo>
                  <a:pt x="574103" y="609447"/>
                </a:lnTo>
                <a:lnTo>
                  <a:pt x="587857" y="606666"/>
                </a:lnTo>
                <a:lnTo>
                  <a:pt x="599084" y="599097"/>
                </a:lnTo>
                <a:lnTo>
                  <a:pt x="606666" y="587870"/>
                </a:lnTo>
                <a:lnTo>
                  <a:pt x="609434" y="574116"/>
                </a:lnTo>
                <a:lnTo>
                  <a:pt x="609434" y="35331"/>
                </a:lnTo>
                <a:close/>
              </a:path>
            </a:pathLst>
          </a:custGeom>
          <a:solidFill>
            <a:srgbClr val="FCF3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5288913" y="1773519"/>
            <a:ext cx="501650" cy="405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50" dirty="0">
                <a:latin typeface="Trebuchet MS"/>
                <a:cs typeface="Trebuchet MS"/>
              </a:rPr>
              <a:t>We </a:t>
            </a:r>
            <a:r>
              <a:rPr sz="350" spc="-10" dirty="0">
                <a:latin typeface="Trebuchet MS"/>
                <a:cs typeface="Trebuchet MS"/>
              </a:rPr>
              <a:t>are</a:t>
            </a:r>
            <a:r>
              <a:rPr sz="35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empathizing</a:t>
            </a:r>
            <a:r>
              <a:rPr sz="350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with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quality</a:t>
            </a:r>
            <a:r>
              <a:rPr sz="350" spc="5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control</a:t>
            </a:r>
            <a:r>
              <a:rPr sz="350" spc="1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analysts,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agricultural</a:t>
            </a:r>
            <a:r>
              <a:rPr sz="350" spc="9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researchers,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food</a:t>
            </a:r>
            <a:r>
              <a:rPr sz="350" spc="5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scientists,</a:t>
            </a:r>
            <a:r>
              <a:rPr sz="350" spc="1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and</a:t>
            </a:r>
            <a:r>
              <a:rPr sz="350" spc="10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rice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producers</a:t>
            </a:r>
            <a:r>
              <a:rPr sz="350" spc="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who</a:t>
            </a:r>
            <a:r>
              <a:rPr sz="350" spc="1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need</a:t>
            </a:r>
            <a:r>
              <a:rPr sz="350" spc="15" dirty="0">
                <a:latin typeface="Trebuchet MS"/>
                <a:cs typeface="Trebuchet MS"/>
              </a:rPr>
              <a:t> </a:t>
            </a:r>
            <a:r>
              <a:rPr sz="350" spc="-25" dirty="0">
                <a:latin typeface="Trebuchet MS"/>
                <a:cs typeface="Trebuchet MS"/>
              </a:rPr>
              <a:t>an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efficient</a:t>
            </a:r>
            <a:r>
              <a:rPr sz="350" spc="5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way</a:t>
            </a:r>
            <a:r>
              <a:rPr sz="350" spc="10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to</a:t>
            </a:r>
            <a:r>
              <a:rPr sz="350" spc="1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classify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rice</a:t>
            </a:r>
            <a:r>
              <a:rPr sz="350" spc="15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types</a:t>
            </a:r>
            <a:r>
              <a:rPr sz="350" spc="2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accurately.</a:t>
            </a:r>
            <a:endParaRPr sz="350">
              <a:latin typeface="Trebuchet MS"/>
              <a:cs typeface="Trebuchet MS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920077" y="9162681"/>
            <a:ext cx="8564245" cy="7479030"/>
            <a:chOff x="920077" y="9162681"/>
            <a:chExt cx="8564245" cy="7479030"/>
          </a:xfrm>
        </p:grpSpPr>
        <p:sp>
          <p:nvSpPr>
            <p:cNvPr id="137" name="object 137"/>
            <p:cNvSpPr/>
            <p:nvPr/>
          </p:nvSpPr>
          <p:spPr>
            <a:xfrm>
              <a:off x="6868246" y="15298966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0" y="0"/>
                  </a:moveTo>
                  <a:lnTo>
                    <a:pt x="770703" y="0"/>
                  </a:lnTo>
                  <a:lnTo>
                    <a:pt x="770703" y="77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868246" y="15298966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703" y="770703"/>
                  </a:moveTo>
                  <a:lnTo>
                    <a:pt x="0" y="0"/>
                  </a:lnTo>
                  <a:lnTo>
                    <a:pt x="770703" y="0"/>
                  </a:lnTo>
                  <a:lnTo>
                    <a:pt x="770703" y="770703"/>
                  </a:lnTo>
                  <a:close/>
                </a:path>
              </a:pathLst>
            </a:custGeom>
            <a:ln w="55050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680097" y="15313126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0" y="770703"/>
                  </a:moveTo>
                  <a:lnTo>
                    <a:pt x="0" y="0"/>
                  </a:lnTo>
                  <a:lnTo>
                    <a:pt x="770703" y="0"/>
                  </a:lnTo>
                  <a:lnTo>
                    <a:pt x="0" y="7707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680097" y="15313126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90" h="770890">
                  <a:moveTo>
                    <a:pt x="770703" y="0"/>
                  </a:moveTo>
                  <a:lnTo>
                    <a:pt x="0" y="770703"/>
                  </a:lnTo>
                  <a:lnTo>
                    <a:pt x="0" y="0"/>
                  </a:lnTo>
                  <a:lnTo>
                    <a:pt x="770703" y="0"/>
                  </a:lnTo>
                  <a:close/>
                </a:path>
              </a:pathLst>
            </a:custGeom>
            <a:ln w="55050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154046" y="15382600"/>
              <a:ext cx="1021715" cy="1021715"/>
            </a:xfrm>
            <a:custGeom>
              <a:avLst/>
              <a:gdLst/>
              <a:ahLst/>
              <a:cxnLst/>
              <a:rect l="l" t="t" r="r" b="b"/>
              <a:pathLst>
                <a:path w="1021715" h="1021715">
                  <a:moveTo>
                    <a:pt x="510829" y="1021658"/>
                  </a:moveTo>
                  <a:lnTo>
                    <a:pt x="461633" y="1019320"/>
                  </a:lnTo>
                  <a:lnTo>
                    <a:pt x="413759" y="1012447"/>
                  </a:lnTo>
                  <a:lnTo>
                    <a:pt x="367423" y="1001255"/>
                  </a:lnTo>
                  <a:lnTo>
                    <a:pt x="322839" y="985956"/>
                  </a:lnTo>
                  <a:lnTo>
                    <a:pt x="280219" y="966765"/>
                  </a:lnTo>
                  <a:lnTo>
                    <a:pt x="239779" y="943897"/>
                  </a:lnTo>
                  <a:lnTo>
                    <a:pt x="201732" y="917565"/>
                  </a:lnTo>
                  <a:lnTo>
                    <a:pt x="166293" y="887983"/>
                  </a:lnTo>
                  <a:lnTo>
                    <a:pt x="133675" y="855365"/>
                  </a:lnTo>
                  <a:lnTo>
                    <a:pt x="104093" y="819926"/>
                  </a:lnTo>
                  <a:lnTo>
                    <a:pt x="77761" y="781879"/>
                  </a:lnTo>
                  <a:lnTo>
                    <a:pt x="54892" y="741439"/>
                  </a:lnTo>
                  <a:lnTo>
                    <a:pt x="35702" y="698819"/>
                  </a:lnTo>
                  <a:lnTo>
                    <a:pt x="20403" y="654234"/>
                  </a:lnTo>
                  <a:lnTo>
                    <a:pt x="9211" y="607898"/>
                  </a:lnTo>
                  <a:lnTo>
                    <a:pt x="2338" y="560025"/>
                  </a:lnTo>
                  <a:lnTo>
                    <a:pt x="0" y="510829"/>
                  </a:lnTo>
                  <a:lnTo>
                    <a:pt x="2338" y="461633"/>
                  </a:lnTo>
                  <a:lnTo>
                    <a:pt x="9211" y="413759"/>
                  </a:lnTo>
                  <a:lnTo>
                    <a:pt x="20403" y="367423"/>
                  </a:lnTo>
                  <a:lnTo>
                    <a:pt x="35702" y="322839"/>
                  </a:lnTo>
                  <a:lnTo>
                    <a:pt x="54892" y="280219"/>
                  </a:lnTo>
                  <a:lnTo>
                    <a:pt x="77761" y="239779"/>
                  </a:lnTo>
                  <a:lnTo>
                    <a:pt x="104093" y="201732"/>
                  </a:lnTo>
                  <a:lnTo>
                    <a:pt x="133675" y="166293"/>
                  </a:lnTo>
                  <a:lnTo>
                    <a:pt x="166293" y="133675"/>
                  </a:lnTo>
                  <a:lnTo>
                    <a:pt x="201732" y="104093"/>
                  </a:lnTo>
                  <a:lnTo>
                    <a:pt x="239779" y="77761"/>
                  </a:lnTo>
                  <a:lnTo>
                    <a:pt x="280219" y="54892"/>
                  </a:lnTo>
                  <a:lnTo>
                    <a:pt x="322839" y="35702"/>
                  </a:lnTo>
                  <a:lnTo>
                    <a:pt x="367423" y="20403"/>
                  </a:lnTo>
                  <a:lnTo>
                    <a:pt x="413759" y="9211"/>
                  </a:lnTo>
                  <a:lnTo>
                    <a:pt x="461633" y="2338"/>
                  </a:lnTo>
                  <a:lnTo>
                    <a:pt x="510829" y="0"/>
                  </a:lnTo>
                  <a:lnTo>
                    <a:pt x="560025" y="2338"/>
                  </a:lnTo>
                  <a:lnTo>
                    <a:pt x="607898" y="9211"/>
                  </a:lnTo>
                  <a:lnTo>
                    <a:pt x="654234" y="20403"/>
                  </a:lnTo>
                  <a:lnTo>
                    <a:pt x="698819" y="35702"/>
                  </a:lnTo>
                  <a:lnTo>
                    <a:pt x="741439" y="54892"/>
                  </a:lnTo>
                  <a:lnTo>
                    <a:pt x="781879" y="77761"/>
                  </a:lnTo>
                  <a:lnTo>
                    <a:pt x="819926" y="104093"/>
                  </a:lnTo>
                  <a:lnTo>
                    <a:pt x="855365" y="133675"/>
                  </a:lnTo>
                  <a:lnTo>
                    <a:pt x="887983" y="166293"/>
                  </a:lnTo>
                  <a:lnTo>
                    <a:pt x="917565" y="201732"/>
                  </a:lnTo>
                  <a:lnTo>
                    <a:pt x="943897" y="239779"/>
                  </a:lnTo>
                  <a:lnTo>
                    <a:pt x="966765" y="280219"/>
                  </a:lnTo>
                  <a:lnTo>
                    <a:pt x="985956" y="322839"/>
                  </a:lnTo>
                  <a:lnTo>
                    <a:pt x="1001255" y="367423"/>
                  </a:lnTo>
                  <a:lnTo>
                    <a:pt x="1012447" y="413759"/>
                  </a:lnTo>
                  <a:lnTo>
                    <a:pt x="1019320" y="461633"/>
                  </a:lnTo>
                  <a:lnTo>
                    <a:pt x="1021658" y="510829"/>
                  </a:lnTo>
                  <a:lnTo>
                    <a:pt x="1019320" y="560025"/>
                  </a:lnTo>
                  <a:lnTo>
                    <a:pt x="1012447" y="607898"/>
                  </a:lnTo>
                  <a:lnTo>
                    <a:pt x="1001255" y="654234"/>
                  </a:lnTo>
                  <a:lnTo>
                    <a:pt x="985956" y="698819"/>
                  </a:lnTo>
                  <a:lnTo>
                    <a:pt x="966765" y="741439"/>
                  </a:lnTo>
                  <a:lnTo>
                    <a:pt x="943897" y="781879"/>
                  </a:lnTo>
                  <a:lnTo>
                    <a:pt x="917565" y="819926"/>
                  </a:lnTo>
                  <a:lnTo>
                    <a:pt x="887983" y="855365"/>
                  </a:lnTo>
                  <a:lnTo>
                    <a:pt x="855365" y="887983"/>
                  </a:lnTo>
                  <a:lnTo>
                    <a:pt x="819926" y="917565"/>
                  </a:lnTo>
                  <a:lnTo>
                    <a:pt x="781879" y="943897"/>
                  </a:lnTo>
                  <a:lnTo>
                    <a:pt x="741439" y="966765"/>
                  </a:lnTo>
                  <a:lnTo>
                    <a:pt x="698819" y="985956"/>
                  </a:lnTo>
                  <a:lnTo>
                    <a:pt x="654234" y="1001255"/>
                  </a:lnTo>
                  <a:lnTo>
                    <a:pt x="607898" y="1012447"/>
                  </a:lnTo>
                  <a:lnTo>
                    <a:pt x="560025" y="1019320"/>
                  </a:lnTo>
                  <a:lnTo>
                    <a:pt x="510829" y="1021658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283897" y="15418527"/>
              <a:ext cx="768350" cy="911860"/>
            </a:xfrm>
            <a:custGeom>
              <a:avLst/>
              <a:gdLst/>
              <a:ahLst/>
              <a:cxnLst/>
              <a:rect l="l" t="t" r="r" b="b"/>
              <a:pathLst>
                <a:path w="768350" h="911859">
                  <a:moveTo>
                    <a:pt x="504057" y="10088"/>
                  </a:moveTo>
                  <a:lnTo>
                    <a:pt x="338003" y="10088"/>
                  </a:lnTo>
                  <a:lnTo>
                    <a:pt x="344835" y="8246"/>
                  </a:lnTo>
                  <a:lnTo>
                    <a:pt x="389673" y="2094"/>
                  </a:lnTo>
                  <a:lnTo>
                    <a:pt x="421375" y="0"/>
                  </a:lnTo>
                  <a:lnTo>
                    <a:pt x="429311" y="0"/>
                  </a:lnTo>
                  <a:lnTo>
                    <a:pt x="439283" y="225"/>
                  </a:lnTo>
                  <a:lnTo>
                    <a:pt x="496407" y="7718"/>
                  </a:lnTo>
                  <a:lnTo>
                    <a:pt x="504057" y="10088"/>
                  </a:lnTo>
                  <a:close/>
                </a:path>
                <a:path w="768350" h="911859">
                  <a:moveTo>
                    <a:pt x="333467" y="911518"/>
                  </a:moveTo>
                  <a:lnTo>
                    <a:pt x="299991" y="910820"/>
                  </a:lnTo>
                  <a:lnTo>
                    <a:pt x="216623" y="903155"/>
                  </a:lnTo>
                  <a:lnTo>
                    <a:pt x="182764" y="900501"/>
                  </a:lnTo>
                  <a:lnTo>
                    <a:pt x="135674" y="886878"/>
                  </a:lnTo>
                  <a:lnTo>
                    <a:pt x="103731" y="841492"/>
                  </a:lnTo>
                  <a:lnTo>
                    <a:pt x="88805" y="799137"/>
                  </a:lnTo>
                  <a:lnTo>
                    <a:pt x="72106" y="739539"/>
                  </a:lnTo>
                  <a:lnTo>
                    <a:pt x="38253" y="606303"/>
                  </a:lnTo>
                  <a:lnTo>
                    <a:pt x="25872" y="557056"/>
                  </a:lnTo>
                  <a:lnTo>
                    <a:pt x="15247" y="510775"/>
                  </a:lnTo>
                  <a:lnTo>
                    <a:pt x="6986" y="466381"/>
                  </a:lnTo>
                  <a:lnTo>
                    <a:pt x="1701" y="422791"/>
                  </a:lnTo>
                  <a:lnTo>
                    <a:pt x="0" y="378927"/>
                  </a:lnTo>
                  <a:lnTo>
                    <a:pt x="2431" y="334804"/>
                  </a:lnTo>
                  <a:lnTo>
                    <a:pt x="2492" y="333706"/>
                  </a:lnTo>
                  <a:lnTo>
                    <a:pt x="9787" y="286049"/>
                  </a:lnTo>
                  <a:lnTo>
                    <a:pt x="22495" y="234875"/>
                  </a:lnTo>
                  <a:lnTo>
                    <a:pt x="41226" y="179104"/>
                  </a:lnTo>
                  <a:lnTo>
                    <a:pt x="70062" y="119991"/>
                  </a:lnTo>
                  <a:lnTo>
                    <a:pt x="104847" y="75568"/>
                  </a:lnTo>
                  <a:lnTo>
                    <a:pt x="143258" y="44040"/>
                  </a:lnTo>
                  <a:lnTo>
                    <a:pt x="183478" y="23193"/>
                  </a:lnTo>
                  <a:lnTo>
                    <a:pt x="223353" y="11094"/>
                  </a:lnTo>
                  <a:lnTo>
                    <a:pt x="293788" y="5122"/>
                  </a:lnTo>
                  <a:lnTo>
                    <a:pt x="320208" y="7240"/>
                  </a:lnTo>
                  <a:lnTo>
                    <a:pt x="338003" y="10088"/>
                  </a:lnTo>
                  <a:lnTo>
                    <a:pt x="504057" y="10088"/>
                  </a:lnTo>
                  <a:lnTo>
                    <a:pt x="549749" y="24242"/>
                  </a:lnTo>
                  <a:lnTo>
                    <a:pt x="598209" y="47593"/>
                  </a:lnTo>
                  <a:lnTo>
                    <a:pt x="640688" y="75568"/>
                  </a:lnTo>
                  <a:lnTo>
                    <a:pt x="676084" y="105965"/>
                  </a:lnTo>
                  <a:lnTo>
                    <a:pt x="703297" y="136581"/>
                  </a:lnTo>
                  <a:lnTo>
                    <a:pt x="728771" y="189657"/>
                  </a:lnTo>
                  <a:lnTo>
                    <a:pt x="727673" y="218995"/>
                  </a:lnTo>
                  <a:lnTo>
                    <a:pt x="720189" y="242528"/>
                  </a:lnTo>
                  <a:lnTo>
                    <a:pt x="709013" y="260600"/>
                  </a:lnTo>
                  <a:lnTo>
                    <a:pt x="696841" y="273552"/>
                  </a:lnTo>
                  <a:lnTo>
                    <a:pt x="696879" y="273974"/>
                  </a:lnTo>
                  <a:lnTo>
                    <a:pt x="696994" y="274857"/>
                  </a:lnTo>
                  <a:lnTo>
                    <a:pt x="695837" y="285411"/>
                  </a:lnTo>
                  <a:lnTo>
                    <a:pt x="693291" y="302442"/>
                  </a:lnTo>
                  <a:lnTo>
                    <a:pt x="690745" y="320667"/>
                  </a:lnTo>
                  <a:lnTo>
                    <a:pt x="689677" y="333706"/>
                  </a:lnTo>
                  <a:lnTo>
                    <a:pt x="689587" y="334804"/>
                  </a:lnTo>
                  <a:lnTo>
                    <a:pt x="690860" y="344786"/>
                  </a:lnTo>
                  <a:lnTo>
                    <a:pt x="694217" y="354382"/>
                  </a:lnTo>
                  <a:lnTo>
                    <a:pt x="698962" y="363986"/>
                  </a:lnTo>
                  <a:lnTo>
                    <a:pt x="704401" y="373988"/>
                  </a:lnTo>
                  <a:lnTo>
                    <a:pt x="707547" y="377406"/>
                  </a:lnTo>
                  <a:lnTo>
                    <a:pt x="715924" y="387051"/>
                  </a:lnTo>
                  <a:lnTo>
                    <a:pt x="742011" y="421385"/>
                  </a:lnTo>
                  <a:lnTo>
                    <a:pt x="765666" y="457911"/>
                  </a:lnTo>
                  <a:lnTo>
                    <a:pt x="767825" y="468694"/>
                  </a:lnTo>
                  <a:lnTo>
                    <a:pt x="763733" y="479412"/>
                  </a:lnTo>
                  <a:lnTo>
                    <a:pt x="755313" y="489137"/>
                  </a:lnTo>
                  <a:lnTo>
                    <a:pt x="745566" y="495238"/>
                  </a:lnTo>
                  <a:lnTo>
                    <a:pt x="736343" y="498857"/>
                  </a:lnTo>
                  <a:lnTo>
                    <a:pt x="729500" y="501134"/>
                  </a:lnTo>
                  <a:lnTo>
                    <a:pt x="723870" y="503321"/>
                  </a:lnTo>
                  <a:lnTo>
                    <a:pt x="721901" y="503321"/>
                  </a:lnTo>
                  <a:lnTo>
                    <a:pt x="717142" y="508080"/>
                  </a:lnTo>
                  <a:lnTo>
                    <a:pt x="714722" y="512968"/>
                  </a:lnTo>
                  <a:lnTo>
                    <a:pt x="714393" y="519579"/>
                  </a:lnTo>
                  <a:lnTo>
                    <a:pt x="715841" y="526629"/>
                  </a:lnTo>
                  <a:lnTo>
                    <a:pt x="718754" y="532834"/>
                  </a:lnTo>
                  <a:lnTo>
                    <a:pt x="723474" y="540010"/>
                  </a:lnTo>
                  <a:lnTo>
                    <a:pt x="726046" y="547571"/>
                  </a:lnTo>
                  <a:lnTo>
                    <a:pt x="704401" y="574743"/>
                  </a:lnTo>
                  <a:lnTo>
                    <a:pt x="708853" y="576393"/>
                  </a:lnTo>
                  <a:lnTo>
                    <a:pt x="717872" y="586448"/>
                  </a:lnTo>
                  <a:lnTo>
                    <a:pt x="721417" y="594321"/>
                  </a:lnTo>
                  <a:lnTo>
                    <a:pt x="720126" y="602107"/>
                  </a:lnTo>
                  <a:lnTo>
                    <a:pt x="716317" y="608770"/>
                  </a:lnTo>
                  <a:lnTo>
                    <a:pt x="712307" y="613275"/>
                  </a:lnTo>
                  <a:lnTo>
                    <a:pt x="704170" y="620720"/>
                  </a:lnTo>
                  <a:lnTo>
                    <a:pt x="702443" y="624327"/>
                  </a:lnTo>
                  <a:lnTo>
                    <a:pt x="700141" y="629355"/>
                  </a:lnTo>
                  <a:lnTo>
                    <a:pt x="696198" y="640339"/>
                  </a:lnTo>
                  <a:lnTo>
                    <a:pt x="695746" y="650247"/>
                  </a:lnTo>
                  <a:lnTo>
                    <a:pt x="698057" y="663199"/>
                  </a:lnTo>
                  <a:lnTo>
                    <a:pt x="702405" y="683315"/>
                  </a:lnTo>
                  <a:lnTo>
                    <a:pt x="694685" y="712205"/>
                  </a:lnTo>
                  <a:lnTo>
                    <a:pt x="663631" y="725703"/>
                  </a:lnTo>
                  <a:lnTo>
                    <a:pt x="638131" y="727795"/>
                  </a:lnTo>
                  <a:lnTo>
                    <a:pt x="547586" y="727795"/>
                  </a:lnTo>
                  <a:lnTo>
                    <a:pt x="521065" y="734924"/>
                  </a:lnTo>
                  <a:lnTo>
                    <a:pt x="495137" y="752271"/>
                  </a:lnTo>
                  <a:lnTo>
                    <a:pt x="471592" y="780944"/>
                  </a:lnTo>
                  <a:lnTo>
                    <a:pt x="452218" y="822049"/>
                  </a:lnTo>
                  <a:lnTo>
                    <a:pt x="441749" y="849808"/>
                  </a:lnTo>
                  <a:lnTo>
                    <a:pt x="428925" y="873346"/>
                  </a:lnTo>
                  <a:lnTo>
                    <a:pt x="410525" y="891912"/>
                  </a:lnTo>
                  <a:lnTo>
                    <a:pt x="383327" y="904754"/>
                  </a:lnTo>
                  <a:lnTo>
                    <a:pt x="360999" y="909438"/>
                  </a:lnTo>
                  <a:lnTo>
                    <a:pt x="333467" y="911518"/>
                  </a:lnTo>
                  <a:close/>
                </a:path>
                <a:path w="768350" h="911859">
                  <a:moveTo>
                    <a:pt x="722784" y="503744"/>
                  </a:moveTo>
                  <a:lnTo>
                    <a:pt x="721901" y="503321"/>
                  </a:lnTo>
                  <a:lnTo>
                    <a:pt x="723870" y="503321"/>
                  </a:lnTo>
                  <a:lnTo>
                    <a:pt x="722784" y="503744"/>
                  </a:lnTo>
                  <a:close/>
                </a:path>
                <a:path w="768350" h="911859">
                  <a:moveTo>
                    <a:pt x="620955" y="729203"/>
                  </a:moveTo>
                  <a:lnTo>
                    <a:pt x="578369" y="728102"/>
                  </a:lnTo>
                  <a:lnTo>
                    <a:pt x="547586" y="727795"/>
                  </a:lnTo>
                  <a:lnTo>
                    <a:pt x="638131" y="727795"/>
                  </a:lnTo>
                  <a:lnTo>
                    <a:pt x="620955" y="7292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666870" y="15532051"/>
              <a:ext cx="1270" cy="508000"/>
            </a:xfrm>
            <a:custGeom>
              <a:avLst/>
              <a:gdLst/>
              <a:ahLst/>
              <a:cxnLst/>
              <a:rect l="l" t="t" r="r" b="b"/>
              <a:pathLst>
                <a:path w="1270" h="508000">
                  <a:moveTo>
                    <a:pt x="656" y="507541"/>
                  </a:moveTo>
                  <a:lnTo>
                    <a:pt x="0" y="0"/>
                  </a:lnTo>
                </a:path>
              </a:pathLst>
            </a:custGeom>
            <a:ln w="13248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383255" y="16047681"/>
              <a:ext cx="539115" cy="0"/>
            </a:xfrm>
            <a:custGeom>
              <a:avLst/>
              <a:gdLst/>
              <a:ahLst/>
              <a:cxnLst/>
              <a:rect l="l" t="t" r="r" b="b"/>
              <a:pathLst>
                <a:path w="539115">
                  <a:moveTo>
                    <a:pt x="538632" y="0"/>
                  </a:moveTo>
                  <a:lnTo>
                    <a:pt x="0" y="0"/>
                  </a:lnTo>
                </a:path>
              </a:pathLst>
            </a:custGeom>
            <a:ln w="13248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819237" y="1530098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0"/>
                  </a:moveTo>
                  <a:lnTo>
                    <a:pt x="399593" y="399593"/>
                  </a:lnTo>
                </a:path>
              </a:pathLst>
            </a:custGeom>
            <a:ln w="30913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128638" y="1530098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99734" y="0"/>
                  </a:moveTo>
                  <a:lnTo>
                    <a:pt x="0" y="399734"/>
                  </a:lnTo>
                </a:path>
              </a:pathLst>
            </a:custGeom>
            <a:ln w="30913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175662" y="15907153"/>
              <a:ext cx="351790" cy="0"/>
            </a:xfrm>
            <a:custGeom>
              <a:avLst/>
              <a:gdLst/>
              <a:ahLst/>
              <a:cxnLst/>
              <a:rect l="l" t="t" r="r" b="b"/>
              <a:pathLst>
                <a:path w="351790">
                  <a:moveTo>
                    <a:pt x="351398" y="0"/>
                  </a:moveTo>
                  <a:lnTo>
                    <a:pt x="0" y="0"/>
                  </a:lnTo>
                </a:path>
              </a:pathLst>
            </a:custGeom>
            <a:ln w="30913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803089" y="16110968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99734" y="0"/>
                  </a:moveTo>
                  <a:lnTo>
                    <a:pt x="0" y="399734"/>
                  </a:lnTo>
                </a:path>
              </a:pathLst>
            </a:custGeom>
            <a:ln w="30913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145205" y="16109945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0"/>
                  </a:moveTo>
                  <a:lnTo>
                    <a:pt x="399593" y="399593"/>
                  </a:lnTo>
                </a:path>
              </a:pathLst>
            </a:custGeom>
            <a:ln w="30913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049656" y="15319585"/>
              <a:ext cx="376555" cy="182245"/>
            </a:xfrm>
            <a:custGeom>
              <a:avLst/>
              <a:gdLst/>
              <a:ahLst/>
              <a:cxnLst/>
              <a:rect l="l" t="t" r="r" b="b"/>
              <a:pathLst>
                <a:path w="376554" h="182244">
                  <a:moveTo>
                    <a:pt x="91935" y="44145"/>
                  </a:moveTo>
                  <a:lnTo>
                    <a:pt x="0" y="44145"/>
                  </a:lnTo>
                  <a:lnTo>
                    <a:pt x="0" y="136080"/>
                  </a:lnTo>
                  <a:lnTo>
                    <a:pt x="91935" y="136080"/>
                  </a:lnTo>
                  <a:lnTo>
                    <a:pt x="91935" y="44145"/>
                  </a:lnTo>
                  <a:close/>
                </a:path>
                <a:path w="376554" h="182244">
                  <a:moveTo>
                    <a:pt x="231965" y="90106"/>
                  </a:moveTo>
                  <a:lnTo>
                    <a:pt x="140042" y="90106"/>
                  </a:lnTo>
                  <a:lnTo>
                    <a:pt x="140042" y="182041"/>
                  </a:lnTo>
                  <a:lnTo>
                    <a:pt x="231965" y="182041"/>
                  </a:lnTo>
                  <a:lnTo>
                    <a:pt x="231965" y="90106"/>
                  </a:lnTo>
                  <a:close/>
                </a:path>
                <a:path w="376554" h="182244">
                  <a:moveTo>
                    <a:pt x="376542" y="0"/>
                  </a:moveTo>
                  <a:lnTo>
                    <a:pt x="284619" y="0"/>
                  </a:lnTo>
                  <a:lnTo>
                    <a:pt x="284619" y="91922"/>
                  </a:lnTo>
                  <a:lnTo>
                    <a:pt x="376542" y="91922"/>
                  </a:lnTo>
                  <a:lnTo>
                    <a:pt x="376542" y="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992631" y="15343461"/>
              <a:ext cx="203200" cy="223520"/>
            </a:xfrm>
            <a:custGeom>
              <a:avLst/>
              <a:gdLst/>
              <a:ahLst/>
              <a:cxnLst/>
              <a:rect l="l" t="t" r="r" b="b"/>
              <a:pathLst>
                <a:path w="203200" h="223519">
                  <a:moveTo>
                    <a:pt x="91935" y="0"/>
                  </a:moveTo>
                  <a:lnTo>
                    <a:pt x="0" y="0"/>
                  </a:lnTo>
                  <a:lnTo>
                    <a:pt x="0" y="91935"/>
                  </a:lnTo>
                  <a:lnTo>
                    <a:pt x="91935" y="91935"/>
                  </a:lnTo>
                  <a:lnTo>
                    <a:pt x="91935" y="0"/>
                  </a:lnTo>
                  <a:close/>
                </a:path>
                <a:path w="203200" h="223519">
                  <a:moveTo>
                    <a:pt x="203149" y="131089"/>
                  </a:moveTo>
                  <a:lnTo>
                    <a:pt x="111213" y="131089"/>
                  </a:lnTo>
                  <a:lnTo>
                    <a:pt x="111213" y="223024"/>
                  </a:lnTo>
                  <a:lnTo>
                    <a:pt x="203149" y="223024"/>
                  </a:lnTo>
                  <a:lnTo>
                    <a:pt x="203149" y="131089"/>
                  </a:lnTo>
                  <a:close/>
                </a:path>
              </a:pathLst>
            </a:custGeom>
            <a:solidFill>
              <a:srgbClr val="BA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383196" y="15668061"/>
              <a:ext cx="184150" cy="272415"/>
            </a:xfrm>
            <a:custGeom>
              <a:avLst/>
              <a:gdLst/>
              <a:ahLst/>
              <a:cxnLst/>
              <a:rect l="l" t="t" r="r" b="b"/>
              <a:pathLst>
                <a:path w="184150" h="272415">
                  <a:moveTo>
                    <a:pt x="91935" y="0"/>
                  </a:moveTo>
                  <a:lnTo>
                    <a:pt x="0" y="0"/>
                  </a:lnTo>
                  <a:lnTo>
                    <a:pt x="0" y="91935"/>
                  </a:lnTo>
                  <a:lnTo>
                    <a:pt x="91935" y="91935"/>
                  </a:lnTo>
                  <a:lnTo>
                    <a:pt x="91935" y="0"/>
                  </a:lnTo>
                  <a:close/>
                </a:path>
                <a:path w="184150" h="272415">
                  <a:moveTo>
                    <a:pt x="183883" y="180276"/>
                  </a:moveTo>
                  <a:lnTo>
                    <a:pt x="91948" y="180276"/>
                  </a:lnTo>
                  <a:lnTo>
                    <a:pt x="91948" y="272199"/>
                  </a:lnTo>
                  <a:lnTo>
                    <a:pt x="183883" y="272199"/>
                  </a:lnTo>
                  <a:lnTo>
                    <a:pt x="183883" y="180276"/>
                  </a:lnTo>
                  <a:close/>
                </a:path>
              </a:pathLst>
            </a:custGeom>
            <a:solidFill>
              <a:srgbClr val="FFC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241302" y="15343454"/>
              <a:ext cx="92075" cy="92075"/>
            </a:xfrm>
            <a:custGeom>
              <a:avLst/>
              <a:gdLst/>
              <a:ahLst/>
              <a:cxnLst/>
              <a:rect l="l" t="t" r="r" b="b"/>
              <a:pathLst>
                <a:path w="92075" h="92075">
                  <a:moveTo>
                    <a:pt x="0" y="0"/>
                  </a:moveTo>
                  <a:lnTo>
                    <a:pt x="91933" y="0"/>
                  </a:lnTo>
                  <a:lnTo>
                    <a:pt x="91933" y="91933"/>
                  </a:lnTo>
                  <a:lnTo>
                    <a:pt x="0" y="91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701130" y="15668061"/>
              <a:ext cx="276225" cy="509905"/>
            </a:xfrm>
            <a:custGeom>
              <a:avLst/>
              <a:gdLst/>
              <a:ahLst/>
              <a:cxnLst/>
              <a:rect l="l" t="t" r="r" b="b"/>
              <a:pathLst>
                <a:path w="276225" h="509905">
                  <a:moveTo>
                    <a:pt x="91935" y="253847"/>
                  </a:moveTo>
                  <a:lnTo>
                    <a:pt x="0" y="253847"/>
                  </a:lnTo>
                  <a:lnTo>
                    <a:pt x="0" y="345782"/>
                  </a:lnTo>
                  <a:lnTo>
                    <a:pt x="91935" y="345782"/>
                  </a:lnTo>
                  <a:lnTo>
                    <a:pt x="91935" y="253847"/>
                  </a:lnTo>
                  <a:close/>
                </a:path>
                <a:path w="276225" h="509905">
                  <a:moveTo>
                    <a:pt x="183832" y="0"/>
                  </a:moveTo>
                  <a:lnTo>
                    <a:pt x="91897" y="0"/>
                  </a:lnTo>
                  <a:lnTo>
                    <a:pt x="91897" y="91935"/>
                  </a:lnTo>
                  <a:lnTo>
                    <a:pt x="183832" y="91935"/>
                  </a:lnTo>
                  <a:lnTo>
                    <a:pt x="183832" y="0"/>
                  </a:lnTo>
                  <a:close/>
                </a:path>
                <a:path w="276225" h="509905">
                  <a:moveTo>
                    <a:pt x="275780" y="417817"/>
                  </a:moveTo>
                  <a:lnTo>
                    <a:pt x="183845" y="417817"/>
                  </a:lnTo>
                  <a:lnTo>
                    <a:pt x="183845" y="509752"/>
                  </a:lnTo>
                  <a:lnTo>
                    <a:pt x="275780" y="509752"/>
                  </a:lnTo>
                  <a:lnTo>
                    <a:pt x="275780" y="417817"/>
                  </a:lnTo>
                  <a:close/>
                </a:path>
                <a:path w="276225" h="509905">
                  <a:moveTo>
                    <a:pt x="275780" y="180276"/>
                  </a:moveTo>
                  <a:lnTo>
                    <a:pt x="183845" y="180276"/>
                  </a:lnTo>
                  <a:lnTo>
                    <a:pt x="183845" y="272199"/>
                  </a:lnTo>
                  <a:lnTo>
                    <a:pt x="275780" y="272199"/>
                  </a:lnTo>
                  <a:lnTo>
                    <a:pt x="275780" y="180276"/>
                  </a:lnTo>
                  <a:close/>
                </a:path>
              </a:pathLst>
            </a:custGeom>
            <a:solidFill>
              <a:srgbClr val="BCC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281632" y="16446476"/>
              <a:ext cx="92075" cy="92075"/>
            </a:xfrm>
            <a:custGeom>
              <a:avLst/>
              <a:gdLst/>
              <a:ahLst/>
              <a:cxnLst/>
              <a:rect l="l" t="t" r="r" b="b"/>
              <a:pathLst>
                <a:path w="92075" h="92075">
                  <a:moveTo>
                    <a:pt x="0" y="0"/>
                  </a:moveTo>
                  <a:lnTo>
                    <a:pt x="91933" y="0"/>
                  </a:lnTo>
                  <a:lnTo>
                    <a:pt x="91933" y="91933"/>
                  </a:lnTo>
                  <a:lnTo>
                    <a:pt x="0" y="91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E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475138" y="16164808"/>
              <a:ext cx="92075" cy="92075"/>
            </a:xfrm>
            <a:custGeom>
              <a:avLst/>
              <a:gdLst/>
              <a:ahLst/>
              <a:cxnLst/>
              <a:rect l="l" t="t" r="r" b="b"/>
              <a:pathLst>
                <a:path w="92075" h="92075">
                  <a:moveTo>
                    <a:pt x="0" y="0"/>
                  </a:moveTo>
                  <a:lnTo>
                    <a:pt x="91933" y="0"/>
                  </a:lnTo>
                  <a:lnTo>
                    <a:pt x="91933" y="91933"/>
                  </a:lnTo>
                  <a:lnTo>
                    <a:pt x="0" y="91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528141" y="16446482"/>
              <a:ext cx="364490" cy="195580"/>
            </a:xfrm>
            <a:custGeom>
              <a:avLst/>
              <a:gdLst/>
              <a:ahLst/>
              <a:cxnLst/>
              <a:rect l="l" t="t" r="r" b="b"/>
              <a:pathLst>
                <a:path w="364490" h="195580">
                  <a:moveTo>
                    <a:pt x="91935" y="103251"/>
                  </a:moveTo>
                  <a:lnTo>
                    <a:pt x="0" y="103251"/>
                  </a:lnTo>
                  <a:lnTo>
                    <a:pt x="0" y="195186"/>
                  </a:lnTo>
                  <a:lnTo>
                    <a:pt x="91935" y="195186"/>
                  </a:lnTo>
                  <a:lnTo>
                    <a:pt x="91935" y="103251"/>
                  </a:lnTo>
                  <a:close/>
                </a:path>
                <a:path w="364490" h="195580">
                  <a:moveTo>
                    <a:pt x="364147" y="0"/>
                  </a:moveTo>
                  <a:lnTo>
                    <a:pt x="272211" y="0"/>
                  </a:lnTo>
                  <a:lnTo>
                    <a:pt x="272211" y="91935"/>
                  </a:lnTo>
                  <a:lnTo>
                    <a:pt x="364147" y="91935"/>
                  </a:lnTo>
                  <a:lnTo>
                    <a:pt x="364147" y="0"/>
                  </a:lnTo>
                  <a:close/>
                </a:path>
              </a:pathLst>
            </a:custGeom>
            <a:solidFill>
              <a:srgbClr val="9BE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613075" y="16118840"/>
              <a:ext cx="92075" cy="92075"/>
            </a:xfrm>
            <a:custGeom>
              <a:avLst/>
              <a:gdLst/>
              <a:ahLst/>
              <a:cxnLst/>
              <a:rect l="l" t="t" r="r" b="b"/>
              <a:pathLst>
                <a:path w="92075" h="92075">
                  <a:moveTo>
                    <a:pt x="0" y="0"/>
                  </a:moveTo>
                  <a:lnTo>
                    <a:pt x="91933" y="0"/>
                  </a:lnTo>
                  <a:lnTo>
                    <a:pt x="91933" y="91933"/>
                  </a:lnTo>
                  <a:lnTo>
                    <a:pt x="0" y="91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521117" y="15576122"/>
              <a:ext cx="92075" cy="92075"/>
            </a:xfrm>
            <a:custGeom>
              <a:avLst/>
              <a:gdLst/>
              <a:ahLst/>
              <a:cxnLst/>
              <a:rect l="l" t="t" r="r" b="b"/>
              <a:pathLst>
                <a:path w="92075" h="92075">
                  <a:moveTo>
                    <a:pt x="0" y="0"/>
                  </a:moveTo>
                  <a:lnTo>
                    <a:pt x="91933" y="0"/>
                  </a:lnTo>
                  <a:lnTo>
                    <a:pt x="91933" y="91933"/>
                  </a:lnTo>
                  <a:lnTo>
                    <a:pt x="0" y="91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716228" y="15608790"/>
              <a:ext cx="186690" cy="393065"/>
            </a:xfrm>
            <a:custGeom>
              <a:avLst/>
              <a:gdLst/>
              <a:ahLst/>
              <a:cxnLst/>
              <a:rect l="l" t="t" r="r" b="b"/>
              <a:pathLst>
                <a:path w="186690" h="393065">
                  <a:moveTo>
                    <a:pt x="91935" y="0"/>
                  </a:moveTo>
                  <a:lnTo>
                    <a:pt x="0" y="0"/>
                  </a:lnTo>
                  <a:lnTo>
                    <a:pt x="0" y="91935"/>
                  </a:lnTo>
                  <a:lnTo>
                    <a:pt x="91935" y="91935"/>
                  </a:lnTo>
                  <a:lnTo>
                    <a:pt x="91935" y="0"/>
                  </a:lnTo>
                  <a:close/>
                </a:path>
                <a:path w="186690" h="393065">
                  <a:moveTo>
                    <a:pt x="122936" y="300659"/>
                  </a:moveTo>
                  <a:lnTo>
                    <a:pt x="31013" y="300659"/>
                  </a:lnTo>
                  <a:lnTo>
                    <a:pt x="31013" y="392595"/>
                  </a:lnTo>
                  <a:lnTo>
                    <a:pt x="122936" y="392595"/>
                  </a:lnTo>
                  <a:lnTo>
                    <a:pt x="122936" y="300659"/>
                  </a:lnTo>
                  <a:close/>
                </a:path>
                <a:path w="186690" h="393065">
                  <a:moveTo>
                    <a:pt x="186639" y="140766"/>
                  </a:moveTo>
                  <a:lnTo>
                    <a:pt x="94703" y="140766"/>
                  </a:lnTo>
                  <a:lnTo>
                    <a:pt x="94703" y="232702"/>
                  </a:lnTo>
                  <a:lnTo>
                    <a:pt x="186639" y="232702"/>
                  </a:lnTo>
                  <a:lnTo>
                    <a:pt x="186639" y="140766"/>
                  </a:lnTo>
                  <a:close/>
                </a:path>
              </a:pathLst>
            </a:custGeom>
            <a:solidFill>
              <a:srgbClr val="C7F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294433" y="16043561"/>
              <a:ext cx="252729" cy="178435"/>
            </a:xfrm>
            <a:custGeom>
              <a:avLst/>
              <a:gdLst/>
              <a:ahLst/>
              <a:cxnLst/>
              <a:rect l="l" t="t" r="r" b="b"/>
              <a:pathLst>
                <a:path w="252729" h="178434">
                  <a:moveTo>
                    <a:pt x="91935" y="0"/>
                  </a:moveTo>
                  <a:lnTo>
                    <a:pt x="0" y="0"/>
                  </a:lnTo>
                  <a:lnTo>
                    <a:pt x="0" y="91935"/>
                  </a:lnTo>
                  <a:lnTo>
                    <a:pt x="91935" y="91935"/>
                  </a:lnTo>
                  <a:lnTo>
                    <a:pt x="91935" y="0"/>
                  </a:lnTo>
                  <a:close/>
                </a:path>
                <a:path w="252729" h="178434">
                  <a:moveTo>
                    <a:pt x="252349" y="85953"/>
                  </a:moveTo>
                  <a:lnTo>
                    <a:pt x="160413" y="85953"/>
                  </a:lnTo>
                  <a:lnTo>
                    <a:pt x="160413" y="177888"/>
                  </a:lnTo>
                  <a:lnTo>
                    <a:pt x="252349" y="177888"/>
                  </a:lnTo>
                  <a:lnTo>
                    <a:pt x="252349" y="85953"/>
                  </a:lnTo>
                  <a:close/>
                </a:path>
              </a:pathLst>
            </a:custGeom>
            <a:solidFill>
              <a:srgbClr val="E1B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280209" y="15547588"/>
              <a:ext cx="210820" cy="238760"/>
            </a:xfrm>
            <a:custGeom>
              <a:avLst/>
              <a:gdLst/>
              <a:ahLst/>
              <a:cxnLst/>
              <a:rect l="l" t="t" r="r" b="b"/>
              <a:pathLst>
                <a:path w="210820" h="238759">
                  <a:moveTo>
                    <a:pt x="91935" y="146812"/>
                  </a:moveTo>
                  <a:lnTo>
                    <a:pt x="0" y="146812"/>
                  </a:lnTo>
                  <a:lnTo>
                    <a:pt x="0" y="238747"/>
                  </a:lnTo>
                  <a:lnTo>
                    <a:pt x="91935" y="238747"/>
                  </a:lnTo>
                  <a:lnTo>
                    <a:pt x="91935" y="146812"/>
                  </a:lnTo>
                  <a:close/>
                </a:path>
                <a:path w="210820" h="238759">
                  <a:moveTo>
                    <a:pt x="210654" y="0"/>
                  </a:moveTo>
                  <a:lnTo>
                    <a:pt x="118732" y="0"/>
                  </a:lnTo>
                  <a:lnTo>
                    <a:pt x="118732" y="91922"/>
                  </a:lnTo>
                  <a:lnTo>
                    <a:pt x="210654" y="91922"/>
                  </a:lnTo>
                  <a:lnTo>
                    <a:pt x="210654" y="0"/>
                  </a:lnTo>
                  <a:close/>
                </a:path>
              </a:pathLst>
            </a:custGeom>
            <a:solidFill>
              <a:srgbClr val="FFE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964562" y="15329247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89" h="770890">
                  <a:moveTo>
                    <a:pt x="0" y="0"/>
                  </a:moveTo>
                  <a:lnTo>
                    <a:pt x="770703" y="0"/>
                  </a:lnTo>
                  <a:lnTo>
                    <a:pt x="770703" y="77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964562" y="15329247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89" h="770890">
                  <a:moveTo>
                    <a:pt x="770703" y="770703"/>
                  </a:moveTo>
                  <a:lnTo>
                    <a:pt x="0" y="0"/>
                  </a:lnTo>
                  <a:lnTo>
                    <a:pt x="770703" y="0"/>
                  </a:lnTo>
                  <a:lnTo>
                    <a:pt x="770703" y="770703"/>
                  </a:lnTo>
                  <a:close/>
                </a:path>
              </a:pathLst>
            </a:custGeom>
            <a:ln w="55050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776413" y="15343406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89" h="770890">
                  <a:moveTo>
                    <a:pt x="0" y="770703"/>
                  </a:moveTo>
                  <a:lnTo>
                    <a:pt x="0" y="0"/>
                  </a:lnTo>
                  <a:lnTo>
                    <a:pt x="770703" y="0"/>
                  </a:lnTo>
                  <a:lnTo>
                    <a:pt x="0" y="7707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4776413" y="15343406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89" h="770890">
                  <a:moveTo>
                    <a:pt x="770703" y="0"/>
                  </a:moveTo>
                  <a:lnTo>
                    <a:pt x="0" y="770703"/>
                  </a:lnTo>
                  <a:lnTo>
                    <a:pt x="0" y="0"/>
                  </a:lnTo>
                  <a:lnTo>
                    <a:pt x="770703" y="0"/>
                  </a:lnTo>
                  <a:close/>
                </a:path>
              </a:pathLst>
            </a:custGeom>
            <a:ln w="55050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4250362" y="15412881"/>
              <a:ext cx="1021715" cy="1021715"/>
            </a:xfrm>
            <a:custGeom>
              <a:avLst/>
              <a:gdLst/>
              <a:ahLst/>
              <a:cxnLst/>
              <a:rect l="l" t="t" r="r" b="b"/>
              <a:pathLst>
                <a:path w="1021714" h="1021715">
                  <a:moveTo>
                    <a:pt x="510829" y="1021658"/>
                  </a:moveTo>
                  <a:lnTo>
                    <a:pt x="461633" y="1019320"/>
                  </a:lnTo>
                  <a:lnTo>
                    <a:pt x="413759" y="1012447"/>
                  </a:lnTo>
                  <a:lnTo>
                    <a:pt x="367423" y="1001255"/>
                  </a:lnTo>
                  <a:lnTo>
                    <a:pt x="322839" y="985956"/>
                  </a:lnTo>
                  <a:lnTo>
                    <a:pt x="280219" y="966765"/>
                  </a:lnTo>
                  <a:lnTo>
                    <a:pt x="239779" y="943897"/>
                  </a:lnTo>
                  <a:lnTo>
                    <a:pt x="201732" y="917565"/>
                  </a:lnTo>
                  <a:lnTo>
                    <a:pt x="166293" y="887983"/>
                  </a:lnTo>
                  <a:lnTo>
                    <a:pt x="133675" y="855365"/>
                  </a:lnTo>
                  <a:lnTo>
                    <a:pt x="104093" y="819926"/>
                  </a:lnTo>
                  <a:lnTo>
                    <a:pt x="77761" y="781879"/>
                  </a:lnTo>
                  <a:lnTo>
                    <a:pt x="54892" y="741439"/>
                  </a:lnTo>
                  <a:lnTo>
                    <a:pt x="35702" y="698819"/>
                  </a:lnTo>
                  <a:lnTo>
                    <a:pt x="20403" y="654234"/>
                  </a:lnTo>
                  <a:lnTo>
                    <a:pt x="9211" y="607898"/>
                  </a:lnTo>
                  <a:lnTo>
                    <a:pt x="2338" y="560025"/>
                  </a:lnTo>
                  <a:lnTo>
                    <a:pt x="0" y="510829"/>
                  </a:lnTo>
                  <a:lnTo>
                    <a:pt x="2338" y="461633"/>
                  </a:lnTo>
                  <a:lnTo>
                    <a:pt x="9211" y="413759"/>
                  </a:lnTo>
                  <a:lnTo>
                    <a:pt x="20403" y="367423"/>
                  </a:lnTo>
                  <a:lnTo>
                    <a:pt x="35702" y="322839"/>
                  </a:lnTo>
                  <a:lnTo>
                    <a:pt x="54892" y="280219"/>
                  </a:lnTo>
                  <a:lnTo>
                    <a:pt x="77761" y="239779"/>
                  </a:lnTo>
                  <a:lnTo>
                    <a:pt x="104093" y="201732"/>
                  </a:lnTo>
                  <a:lnTo>
                    <a:pt x="133675" y="166293"/>
                  </a:lnTo>
                  <a:lnTo>
                    <a:pt x="166293" y="133675"/>
                  </a:lnTo>
                  <a:lnTo>
                    <a:pt x="201732" y="104093"/>
                  </a:lnTo>
                  <a:lnTo>
                    <a:pt x="239779" y="77761"/>
                  </a:lnTo>
                  <a:lnTo>
                    <a:pt x="280219" y="54892"/>
                  </a:lnTo>
                  <a:lnTo>
                    <a:pt x="322839" y="35702"/>
                  </a:lnTo>
                  <a:lnTo>
                    <a:pt x="367423" y="20403"/>
                  </a:lnTo>
                  <a:lnTo>
                    <a:pt x="413759" y="9211"/>
                  </a:lnTo>
                  <a:lnTo>
                    <a:pt x="461633" y="2338"/>
                  </a:lnTo>
                  <a:lnTo>
                    <a:pt x="510829" y="0"/>
                  </a:lnTo>
                  <a:lnTo>
                    <a:pt x="560025" y="2338"/>
                  </a:lnTo>
                  <a:lnTo>
                    <a:pt x="607898" y="9211"/>
                  </a:lnTo>
                  <a:lnTo>
                    <a:pt x="654234" y="20403"/>
                  </a:lnTo>
                  <a:lnTo>
                    <a:pt x="698819" y="35702"/>
                  </a:lnTo>
                  <a:lnTo>
                    <a:pt x="741439" y="54892"/>
                  </a:lnTo>
                  <a:lnTo>
                    <a:pt x="781879" y="77761"/>
                  </a:lnTo>
                  <a:lnTo>
                    <a:pt x="819926" y="104093"/>
                  </a:lnTo>
                  <a:lnTo>
                    <a:pt x="855365" y="133675"/>
                  </a:lnTo>
                  <a:lnTo>
                    <a:pt x="887983" y="166293"/>
                  </a:lnTo>
                  <a:lnTo>
                    <a:pt x="917565" y="201732"/>
                  </a:lnTo>
                  <a:lnTo>
                    <a:pt x="943897" y="239779"/>
                  </a:lnTo>
                  <a:lnTo>
                    <a:pt x="966765" y="280219"/>
                  </a:lnTo>
                  <a:lnTo>
                    <a:pt x="985956" y="322839"/>
                  </a:lnTo>
                  <a:lnTo>
                    <a:pt x="1001255" y="367423"/>
                  </a:lnTo>
                  <a:lnTo>
                    <a:pt x="1012447" y="413759"/>
                  </a:lnTo>
                  <a:lnTo>
                    <a:pt x="1019320" y="461633"/>
                  </a:lnTo>
                  <a:lnTo>
                    <a:pt x="1021658" y="510829"/>
                  </a:lnTo>
                  <a:lnTo>
                    <a:pt x="1019320" y="560025"/>
                  </a:lnTo>
                  <a:lnTo>
                    <a:pt x="1012447" y="607898"/>
                  </a:lnTo>
                  <a:lnTo>
                    <a:pt x="1001255" y="654234"/>
                  </a:lnTo>
                  <a:lnTo>
                    <a:pt x="985956" y="698819"/>
                  </a:lnTo>
                  <a:lnTo>
                    <a:pt x="966765" y="741439"/>
                  </a:lnTo>
                  <a:lnTo>
                    <a:pt x="943897" y="781879"/>
                  </a:lnTo>
                  <a:lnTo>
                    <a:pt x="917565" y="819926"/>
                  </a:lnTo>
                  <a:lnTo>
                    <a:pt x="887983" y="855365"/>
                  </a:lnTo>
                  <a:lnTo>
                    <a:pt x="855365" y="887983"/>
                  </a:lnTo>
                  <a:lnTo>
                    <a:pt x="819926" y="917565"/>
                  </a:lnTo>
                  <a:lnTo>
                    <a:pt x="781879" y="943897"/>
                  </a:lnTo>
                  <a:lnTo>
                    <a:pt x="741439" y="966765"/>
                  </a:lnTo>
                  <a:lnTo>
                    <a:pt x="698819" y="985956"/>
                  </a:lnTo>
                  <a:lnTo>
                    <a:pt x="654234" y="1001255"/>
                  </a:lnTo>
                  <a:lnTo>
                    <a:pt x="607898" y="1012447"/>
                  </a:lnTo>
                  <a:lnTo>
                    <a:pt x="560025" y="1019320"/>
                  </a:lnTo>
                  <a:lnTo>
                    <a:pt x="510829" y="1021658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380213" y="15448807"/>
              <a:ext cx="768350" cy="911860"/>
            </a:xfrm>
            <a:custGeom>
              <a:avLst/>
              <a:gdLst/>
              <a:ahLst/>
              <a:cxnLst/>
              <a:rect l="l" t="t" r="r" b="b"/>
              <a:pathLst>
                <a:path w="768350" h="911859">
                  <a:moveTo>
                    <a:pt x="504057" y="10088"/>
                  </a:moveTo>
                  <a:lnTo>
                    <a:pt x="338003" y="10088"/>
                  </a:lnTo>
                  <a:lnTo>
                    <a:pt x="344835" y="8246"/>
                  </a:lnTo>
                  <a:lnTo>
                    <a:pt x="389673" y="2094"/>
                  </a:lnTo>
                  <a:lnTo>
                    <a:pt x="421375" y="0"/>
                  </a:lnTo>
                  <a:lnTo>
                    <a:pt x="429311" y="0"/>
                  </a:lnTo>
                  <a:lnTo>
                    <a:pt x="439283" y="225"/>
                  </a:lnTo>
                  <a:lnTo>
                    <a:pt x="496407" y="7718"/>
                  </a:lnTo>
                  <a:lnTo>
                    <a:pt x="504057" y="10088"/>
                  </a:lnTo>
                  <a:close/>
                </a:path>
                <a:path w="768350" h="911859">
                  <a:moveTo>
                    <a:pt x="333467" y="911518"/>
                  </a:moveTo>
                  <a:lnTo>
                    <a:pt x="299991" y="910820"/>
                  </a:lnTo>
                  <a:lnTo>
                    <a:pt x="216623" y="903155"/>
                  </a:lnTo>
                  <a:lnTo>
                    <a:pt x="182764" y="900501"/>
                  </a:lnTo>
                  <a:lnTo>
                    <a:pt x="135674" y="886878"/>
                  </a:lnTo>
                  <a:lnTo>
                    <a:pt x="103731" y="841492"/>
                  </a:lnTo>
                  <a:lnTo>
                    <a:pt x="88805" y="799137"/>
                  </a:lnTo>
                  <a:lnTo>
                    <a:pt x="72106" y="739539"/>
                  </a:lnTo>
                  <a:lnTo>
                    <a:pt x="38253" y="606303"/>
                  </a:lnTo>
                  <a:lnTo>
                    <a:pt x="25872" y="557056"/>
                  </a:lnTo>
                  <a:lnTo>
                    <a:pt x="15247" y="510775"/>
                  </a:lnTo>
                  <a:lnTo>
                    <a:pt x="6986" y="466381"/>
                  </a:lnTo>
                  <a:lnTo>
                    <a:pt x="1701" y="422791"/>
                  </a:lnTo>
                  <a:lnTo>
                    <a:pt x="0" y="378927"/>
                  </a:lnTo>
                  <a:lnTo>
                    <a:pt x="2431" y="334804"/>
                  </a:lnTo>
                  <a:lnTo>
                    <a:pt x="2492" y="333706"/>
                  </a:lnTo>
                  <a:lnTo>
                    <a:pt x="9787" y="286049"/>
                  </a:lnTo>
                  <a:lnTo>
                    <a:pt x="22495" y="234875"/>
                  </a:lnTo>
                  <a:lnTo>
                    <a:pt x="41226" y="179104"/>
                  </a:lnTo>
                  <a:lnTo>
                    <a:pt x="70062" y="119991"/>
                  </a:lnTo>
                  <a:lnTo>
                    <a:pt x="104847" y="75568"/>
                  </a:lnTo>
                  <a:lnTo>
                    <a:pt x="143258" y="44040"/>
                  </a:lnTo>
                  <a:lnTo>
                    <a:pt x="183478" y="23193"/>
                  </a:lnTo>
                  <a:lnTo>
                    <a:pt x="223353" y="11094"/>
                  </a:lnTo>
                  <a:lnTo>
                    <a:pt x="293788" y="5122"/>
                  </a:lnTo>
                  <a:lnTo>
                    <a:pt x="320208" y="7240"/>
                  </a:lnTo>
                  <a:lnTo>
                    <a:pt x="338003" y="10088"/>
                  </a:lnTo>
                  <a:lnTo>
                    <a:pt x="504057" y="10088"/>
                  </a:lnTo>
                  <a:lnTo>
                    <a:pt x="549749" y="24242"/>
                  </a:lnTo>
                  <a:lnTo>
                    <a:pt x="598209" y="47593"/>
                  </a:lnTo>
                  <a:lnTo>
                    <a:pt x="640688" y="75568"/>
                  </a:lnTo>
                  <a:lnTo>
                    <a:pt x="676084" y="105965"/>
                  </a:lnTo>
                  <a:lnTo>
                    <a:pt x="703297" y="136581"/>
                  </a:lnTo>
                  <a:lnTo>
                    <a:pt x="728771" y="189657"/>
                  </a:lnTo>
                  <a:lnTo>
                    <a:pt x="727673" y="218995"/>
                  </a:lnTo>
                  <a:lnTo>
                    <a:pt x="720189" y="242528"/>
                  </a:lnTo>
                  <a:lnTo>
                    <a:pt x="709013" y="260600"/>
                  </a:lnTo>
                  <a:lnTo>
                    <a:pt x="696841" y="273552"/>
                  </a:lnTo>
                  <a:lnTo>
                    <a:pt x="696879" y="273974"/>
                  </a:lnTo>
                  <a:lnTo>
                    <a:pt x="696994" y="274857"/>
                  </a:lnTo>
                  <a:lnTo>
                    <a:pt x="695837" y="285411"/>
                  </a:lnTo>
                  <a:lnTo>
                    <a:pt x="693291" y="302442"/>
                  </a:lnTo>
                  <a:lnTo>
                    <a:pt x="690745" y="320667"/>
                  </a:lnTo>
                  <a:lnTo>
                    <a:pt x="689677" y="333706"/>
                  </a:lnTo>
                  <a:lnTo>
                    <a:pt x="689587" y="334804"/>
                  </a:lnTo>
                  <a:lnTo>
                    <a:pt x="690860" y="344786"/>
                  </a:lnTo>
                  <a:lnTo>
                    <a:pt x="694217" y="354382"/>
                  </a:lnTo>
                  <a:lnTo>
                    <a:pt x="698962" y="363986"/>
                  </a:lnTo>
                  <a:lnTo>
                    <a:pt x="704401" y="373988"/>
                  </a:lnTo>
                  <a:lnTo>
                    <a:pt x="707547" y="377406"/>
                  </a:lnTo>
                  <a:lnTo>
                    <a:pt x="715924" y="387051"/>
                  </a:lnTo>
                  <a:lnTo>
                    <a:pt x="742011" y="421385"/>
                  </a:lnTo>
                  <a:lnTo>
                    <a:pt x="765666" y="457911"/>
                  </a:lnTo>
                  <a:lnTo>
                    <a:pt x="767825" y="468694"/>
                  </a:lnTo>
                  <a:lnTo>
                    <a:pt x="763733" y="479412"/>
                  </a:lnTo>
                  <a:lnTo>
                    <a:pt x="755313" y="489137"/>
                  </a:lnTo>
                  <a:lnTo>
                    <a:pt x="745566" y="495238"/>
                  </a:lnTo>
                  <a:lnTo>
                    <a:pt x="736343" y="498857"/>
                  </a:lnTo>
                  <a:lnTo>
                    <a:pt x="729500" y="501134"/>
                  </a:lnTo>
                  <a:lnTo>
                    <a:pt x="723870" y="503321"/>
                  </a:lnTo>
                  <a:lnTo>
                    <a:pt x="721901" y="503321"/>
                  </a:lnTo>
                  <a:lnTo>
                    <a:pt x="717142" y="508080"/>
                  </a:lnTo>
                  <a:lnTo>
                    <a:pt x="714722" y="512968"/>
                  </a:lnTo>
                  <a:lnTo>
                    <a:pt x="714393" y="519579"/>
                  </a:lnTo>
                  <a:lnTo>
                    <a:pt x="715841" y="526629"/>
                  </a:lnTo>
                  <a:lnTo>
                    <a:pt x="718754" y="532834"/>
                  </a:lnTo>
                  <a:lnTo>
                    <a:pt x="723474" y="540010"/>
                  </a:lnTo>
                  <a:lnTo>
                    <a:pt x="726046" y="547571"/>
                  </a:lnTo>
                  <a:lnTo>
                    <a:pt x="704401" y="574743"/>
                  </a:lnTo>
                  <a:lnTo>
                    <a:pt x="708853" y="576393"/>
                  </a:lnTo>
                  <a:lnTo>
                    <a:pt x="717872" y="586448"/>
                  </a:lnTo>
                  <a:lnTo>
                    <a:pt x="721417" y="594321"/>
                  </a:lnTo>
                  <a:lnTo>
                    <a:pt x="720126" y="602107"/>
                  </a:lnTo>
                  <a:lnTo>
                    <a:pt x="716317" y="608770"/>
                  </a:lnTo>
                  <a:lnTo>
                    <a:pt x="712307" y="613275"/>
                  </a:lnTo>
                  <a:lnTo>
                    <a:pt x="704170" y="620720"/>
                  </a:lnTo>
                  <a:lnTo>
                    <a:pt x="702443" y="624327"/>
                  </a:lnTo>
                  <a:lnTo>
                    <a:pt x="700141" y="629355"/>
                  </a:lnTo>
                  <a:lnTo>
                    <a:pt x="696198" y="640339"/>
                  </a:lnTo>
                  <a:lnTo>
                    <a:pt x="695746" y="650247"/>
                  </a:lnTo>
                  <a:lnTo>
                    <a:pt x="698057" y="663199"/>
                  </a:lnTo>
                  <a:lnTo>
                    <a:pt x="702405" y="683315"/>
                  </a:lnTo>
                  <a:lnTo>
                    <a:pt x="694685" y="712205"/>
                  </a:lnTo>
                  <a:lnTo>
                    <a:pt x="663631" y="725703"/>
                  </a:lnTo>
                  <a:lnTo>
                    <a:pt x="638131" y="727795"/>
                  </a:lnTo>
                  <a:lnTo>
                    <a:pt x="547586" y="727795"/>
                  </a:lnTo>
                  <a:lnTo>
                    <a:pt x="521065" y="734924"/>
                  </a:lnTo>
                  <a:lnTo>
                    <a:pt x="495137" y="752271"/>
                  </a:lnTo>
                  <a:lnTo>
                    <a:pt x="471592" y="780944"/>
                  </a:lnTo>
                  <a:lnTo>
                    <a:pt x="452218" y="822049"/>
                  </a:lnTo>
                  <a:lnTo>
                    <a:pt x="441749" y="849808"/>
                  </a:lnTo>
                  <a:lnTo>
                    <a:pt x="428925" y="873346"/>
                  </a:lnTo>
                  <a:lnTo>
                    <a:pt x="410525" y="891912"/>
                  </a:lnTo>
                  <a:lnTo>
                    <a:pt x="383327" y="904754"/>
                  </a:lnTo>
                  <a:lnTo>
                    <a:pt x="360999" y="909438"/>
                  </a:lnTo>
                  <a:lnTo>
                    <a:pt x="333467" y="911518"/>
                  </a:lnTo>
                  <a:close/>
                </a:path>
                <a:path w="768350" h="911859">
                  <a:moveTo>
                    <a:pt x="722784" y="503744"/>
                  </a:moveTo>
                  <a:lnTo>
                    <a:pt x="721901" y="503321"/>
                  </a:lnTo>
                  <a:lnTo>
                    <a:pt x="723870" y="503321"/>
                  </a:lnTo>
                  <a:lnTo>
                    <a:pt x="722784" y="503744"/>
                  </a:lnTo>
                  <a:close/>
                </a:path>
                <a:path w="768350" h="911859">
                  <a:moveTo>
                    <a:pt x="620955" y="729203"/>
                  </a:moveTo>
                  <a:lnTo>
                    <a:pt x="578369" y="728102"/>
                  </a:lnTo>
                  <a:lnTo>
                    <a:pt x="547586" y="727795"/>
                  </a:lnTo>
                  <a:lnTo>
                    <a:pt x="638131" y="727795"/>
                  </a:lnTo>
                  <a:lnTo>
                    <a:pt x="620955" y="7292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763186" y="15562331"/>
              <a:ext cx="1270" cy="508000"/>
            </a:xfrm>
            <a:custGeom>
              <a:avLst/>
              <a:gdLst/>
              <a:ahLst/>
              <a:cxnLst/>
              <a:rect l="l" t="t" r="r" b="b"/>
              <a:pathLst>
                <a:path w="1270" h="508000">
                  <a:moveTo>
                    <a:pt x="656" y="507541"/>
                  </a:moveTo>
                  <a:lnTo>
                    <a:pt x="0" y="0"/>
                  </a:lnTo>
                </a:path>
              </a:pathLst>
            </a:custGeom>
            <a:ln w="13248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479571" y="16077962"/>
              <a:ext cx="539115" cy="0"/>
            </a:xfrm>
            <a:custGeom>
              <a:avLst/>
              <a:gdLst/>
              <a:ahLst/>
              <a:cxnLst/>
              <a:rect l="l" t="t" r="r" b="b"/>
              <a:pathLst>
                <a:path w="539114">
                  <a:moveTo>
                    <a:pt x="538632" y="0"/>
                  </a:moveTo>
                  <a:lnTo>
                    <a:pt x="0" y="0"/>
                  </a:lnTo>
                </a:path>
              </a:pathLst>
            </a:custGeom>
            <a:ln w="13248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915552" y="15331270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0"/>
                  </a:moveTo>
                  <a:lnTo>
                    <a:pt x="399593" y="399593"/>
                  </a:lnTo>
                </a:path>
              </a:pathLst>
            </a:custGeom>
            <a:ln w="30913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224954" y="15331270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99734" y="0"/>
                  </a:moveTo>
                  <a:lnTo>
                    <a:pt x="0" y="399734"/>
                  </a:lnTo>
                </a:path>
              </a:pathLst>
            </a:custGeom>
            <a:ln w="30913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271977" y="15937433"/>
              <a:ext cx="351790" cy="0"/>
            </a:xfrm>
            <a:custGeom>
              <a:avLst/>
              <a:gdLst/>
              <a:ahLst/>
              <a:cxnLst/>
              <a:rect l="l" t="t" r="r" b="b"/>
              <a:pathLst>
                <a:path w="351789">
                  <a:moveTo>
                    <a:pt x="351398" y="0"/>
                  </a:moveTo>
                  <a:lnTo>
                    <a:pt x="0" y="0"/>
                  </a:lnTo>
                </a:path>
              </a:pathLst>
            </a:custGeom>
            <a:ln w="30913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899405" y="16141248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99734" y="0"/>
                  </a:moveTo>
                  <a:lnTo>
                    <a:pt x="0" y="399734"/>
                  </a:lnTo>
                </a:path>
              </a:pathLst>
            </a:custGeom>
            <a:ln w="30913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241520" y="16140225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0"/>
                  </a:moveTo>
                  <a:lnTo>
                    <a:pt x="399593" y="399593"/>
                  </a:lnTo>
                </a:path>
              </a:pathLst>
            </a:custGeom>
            <a:ln w="30913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145977" y="15394003"/>
              <a:ext cx="92075" cy="92075"/>
            </a:xfrm>
            <a:custGeom>
              <a:avLst/>
              <a:gdLst/>
              <a:ahLst/>
              <a:cxnLst/>
              <a:rect l="l" t="t" r="r" b="b"/>
              <a:pathLst>
                <a:path w="92075" h="92075">
                  <a:moveTo>
                    <a:pt x="0" y="0"/>
                  </a:moveTo>
                  <a:lnTo>
                    <a:pt x="91933" y="0"/>
                  </a:lnTo>
                  <a:lnTo>
                    <a:pt x="91933" y="91933"/>
                  </a:lnTo>
                  <a:lnTo>
                    <a:pt x="0" y="91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200171" y="15504829"/>
              <a:ext cx="92075" cy="92075"/>
            </a:xfrm>
            <a:custGeom>
              <a:avLst/>
              <a:gdLst/>
              <a:ahLst/>
              <a:cxnLst/>
              <a:rect l="l" t="t" r="r" b="b"/>
              <a:pathLst>
                <a:path w="92075" h="92075">
                  <a:moveTo>
                    <a:pt x="0" y="0"/>
                  </a:moveTo>
                  <a:lnTo>
                    <a:pt x="91933" y="0"/>
                  </a:lnTo>
                  <a:lnTo>
                    <a:pt x="91933" y="91933"/>
                  </a:lnTo>
                  <a:lnTo>
                    <a:pt x="0" y="91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FF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479521" y="15698335"/>
              <a:ext cx="92075" cy="92075"/>
            </a:xfrm>
            <a:custGeom>
              <a:avLst/>
              <a:gdLst/>
              <a:ahLst/>
              <a:cxnLst/>
              <a:rect l="l" t="t" r="r" b="b"/>
              <a:pathLst>
                <a:path w="92075" h="92075">
                  <a:moveTo>
                    <a:pt x="0" y="0"/>
                  </a:moveTo>
                  <a:lnTo>
                    <a:pt x="91933" y="0"/>
                  </a:lnTo>
                  <a:lnTo>
                    <a:pt x="91933" y="91933"/>
                  </a:lnTo>
                  <a:lnTo>
                    <a:pt x="0" y="91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952470" y="15820945"/>
              <a:ext cx="92075" cy="92075"/>
            </a:xfrm>
            <a:custGeom>
              <a:avLst/>
              <a:gdLst/>
              <a:ahLst/>
              <a:cxnLst/>
              <a:rect l="l" t="t" r="r" b="b"/>
              <a:pathLst>
                <a:path w="92075" h="92075">
                  <a:moveTo>
                    <a:pt x="0" y="0"/>
                  </a:moveTo>
                  <a:lnTo>
                    <a:pt x="91933" y="0"/>
                  </a:lnTo>
                  <a:lnTo>
                    <a:pt x="91933" y="91933"/>
                  </a:lnTo>
                  <a:lnTo>
                    <a:pt x="0" y="91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C5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377947" y="16476757"/>
              <a:ext cx="92075" cy="92075"/>
            </a:xfrm>
            <a:custGeom>
              <a:avLst/>
              <a:gdLst/>
              <a:ahLst/>
              <a:cxnLst/>
              <a:rect l="l" t="t" r="r" b="b"/>
              <a:pathLst>
                <a:path w="92075" h="92075">
                  <a:moveTo>
                    <a:pt x="0" y="0"/>
                  </a:moveTo>
                  <a:lnTo>
                    <a:pt x="91933" y="0"/>
                  </a:lnTo>
                  <a:lnTo>
                    <a:pt x="91933" y="91933"/>
                  </a:lnTo>
                  <a:lnTo>
                    <a:pt x="0" y="91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E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571454" y="16195088"/>
              <a:ext cx="92075" cy="92075"/>
            </a:xfrm>
            <a:custGeom>
              <a:avLst/>
              <a:gdLst/>
              <a:ahLst/>
              <a:cxnLst/>
              <a:rect l="l" t="t" r="r" b="b"/>
              <a:pathLst>
                <a:path w="92075" h="92075">
                  <a:moveTo>
                    <a:pt x="0" y="0"/>
                  </a:moveTo>
                  <a:lnTo>
                    <a:pt x="91933" y="0"/>
                  </a:lnTo>
                  <a:lnTo>
                    <a:pt x="91933" y="91933"/>
                  </a:lnTo>
                  <a:lnTo>
                    <a:pt x="0" y="91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3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896676" y="15744302"/>
              <a:ext cx="92075" cy="92075"/>
            </a:xfrm>
            <a:custGeom>
              <a:avLst/>
              <a:gdLst/>
              <a:ahLst/>
              <a:cxnLst/>
              <a:rect l="l" t="t" r="r" b="b"/>
              <a:pathLst>
                <a:path w="92075" h="92075">
                  <a:moveTo>
                    <a:pt x="0" y="0"/>
                  </a:moveTo>
                  <a:lnTo>
                    <a:pt x="91933" y="0"/>
                  </a:lnTo>
                  <a:lnTo>
                    <a:pt x="91933" y="91933"/>
                  </a:lnTo>
                  <a:lnTo>
                    <a:pt x="0" y="91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F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551166" y="16159788"/>
              <a:ext cx="92075" cy="92075"/>
            </a:xfrm>
            <a:custGeom>
              <a:avLst/>
              <a:gdLst/>
              <a:ahLst/>
              <a:cxnLst/>
              <a:rect l="l" t="t" r="r" b="b"/>
              <a:pathLst>
                <a:path w="92075" h="92075">
                  <a:moveTo>
                    <a:pt x="0" y="0"/>
                  </a:moveTo>
                  <a:lnTo>
                    <a:pt x="91933" y="0"/>
                  </a:lnTo>
                  <a:lnTo>
                    <a:pt x="91933" y="91933"/>
                  </a:lnTo>
                  <a:lnTo>
                    <a:pt x="0" y="91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B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376532" y="15724680"/>
              <a:ext cx="92075" cy="92075"/>
            </a:xfrm>
            <a:custGeom>
              <a:avLst/>
              <a:gdLst/>
              <a:ahLst/>
              <a:cxnLst/>
              <a:rect l="l" t="t" r="r" b="b"/>
              <a:pathLst>
                <a:path w="92075" h="92075">
                  <a:moveTo>
                    <a:pt x="0" y="0"/>
                  </a:moveTo>
                  <a:lnTo>
                    <a:pt x="91933" y="0"/>
                  </a:lnTo>
                  <a:lnTo>
                    <a:pt x="91933" y="91933"/>
                  </a:lnTo>
                  <a:lnTo>
                    <a:pt x="0" y="91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000792" y="15300863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89" h="770890">
                  <a:moveTo>
                    <a:pt x="0" y="0"/>
                  </a:moveTo>
                  <a:lnTo>
                    <a:pt x="770703" y="0"/>
                  </a:lnTo>
                  <a:lnTo>
                    <a:pt x="770703" y="770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000792" y="15300863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89" h="770890">
                  <a:moveTo>
                    <a:pt x="770703" y="770703"/>
                  </a:moveTo>
                  <a:lnTo>
                    <a:pt x="0" y="0"/>
                  </a:lnTo>
                  <a:lnTo>
                    <a:pt x="770703" y="0"/>
                  </a:lnTo>
                  <a:lnTo>
                    <a:pt x="770703" y="770703"/>
                  </a:lnTo>
                  <a:close/>
                </a:path>
              </a:pathLst>
            </a:custGeom>
            <a:ln w="55050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812643" y="15315022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89" h="770890">
                  <a:moveTo>
                    <a:pt x="0" y="770703"/>
                  </a:moveTo>
                  <a:lnTo>
                    <a:pt x="0" y="0"/>
                  </a:lnTo>
                  <a:lnTo>
                    <a:pt x="770703" y="0"/>
                  </a:lnTo>
                  <a:lnTo>
                    <a:pt x="0" y="770703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812643" y="15315022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89" h="770890">
                  <a:moveTo>
                    <a:pt x="770703" y="0"/>
                  </a:moveTo>
                  <a:lnTo>
                    <a:pt x="0" y="770703"/>
                  </a:lnTo>
                  <a:lnTo>
                    <a:pt x="0" y="0"/>
                  </a:lnTo>
                  <a:lnTo>
                    <a:pt x="770703" y="0"/>
                  </a:lnTo>
                  <a:close/>
                </a:path>
              </a:pathLst>
            </a:custGeom>
            <a:ln w="55050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286592" y="15384497"/>
              <a:ext cx="1021715" cy="1021715"/>
            </a:xfrm>
            <a:custGeom>
              <a:avLst/>
              <a:gdLst/>
              <a:ahLst/>
              <a:cxnLst/>
              <a:rect l="l" t="t" r="r" b="b"/>
              <a:pathLst>
                <a:path w="1021714" h="1021715">
                  <a:moveTo>
                    <a:pt x="510829" y="1021658"/>
                  </a:moveTo>
                  <a:lnTo>
                    <a:pt x="461633" y="1019320"/>
                  </a:lnTo>
                  <a:lnTo>
                    <a:pt x="413759" y="1012447"/>
                  </a:lnTo>
                  <a:lnTo>
                    <a:pt x="367423" y="1001255"/>
                  </a:lnTo>
                  <a:lnTo>
                    <a:pt x="322839" y="985956"/>
                  </a:lnTo>
                  <a:lnTo>
                    <a:pt x="280219" y="966765"/>
                  </a:lnTo>
                  <a:lnTo>
                    <a:pt x="239779" y="943897"/>
                  </a:lnTo>
                  <a:lnTo>
                    <a:pt x="201732" y="917565"/>
                  </a:lnTo>
                  <a:lnTo>
                    <a:pt x="166293" y="887983"/>
                  </a:lnTo>
                  <a:lnTo>
                    <a:pt x="133675" y="855365"/>
                  </a:lnTo>
                  <a:lnTo>
                    <a:pt x="104093" y="819926"/>
                  </a:lnTo>
                  <a:lnTo>
                    <a:pt x="77761" y="781879"/>
                  </a:lnTo>
                  <a:lnTo>
                    <a:pt x="54892" y="741439"/>
                  </a:lnTo>
                  <a:lnTo>
                    <a:pt x="35702" y="698819"/>
                  </a:lnTo>
                  <a:lnTo>
                    <a:pt x="20403" y="654234"/>
                  </a:lnTo>
                  <a:lnTo>
                    <a:pt x="9211" y="607898"/>
                  </a:lnTo>
                  <a:lnTo>
                    <a:pt x="2338" y="560025"/>
                  </a:lnTo>
                  <a:lnTo>
                    <a:pt x="0" y="510829"/>
                  </a:lnTo>
                  <a:lnTo>
                    <a:pt x="2338" y="461633"/>
                  </a:lnTo>
                  <a:lnTo>
                    <a:pt x="9211" y="413759"/>
                  </a:lnTo>
                  <a:lnTo>
                    <a:pt x="20403" y="367423"/>
                  </a:lnTo>
                  <a:lnTo>
                    <a:pt x="35702" y="322839"/>
                  </a:lnTo>
                  <a:lnTo>
                    <a:pt x="54892" y="280219"/>
                  </a:lnTo>
                  <a:lnTo>
                    <a:pt x="77761" y="239779"/>
                  </a:lnTo>
                  <a:lnTo>
                    <a:pt x="104093" y="201732"/>
                  </a:lnTo>
                  <a:lnTo>
                    <a:pt x="133675" y="166293"/>
                  </a:lnTo>
                  <a:lnTo>
                    <a:pt x="166293" y="133675"/>
                  </a:lnTo>
                  <a:lnTo>
                    <a:pt x="201732" y="104093"/>
                  </a:lnTo>
                  <a:lnTo>
                    <a:pt x="239779" y="77761"/>
                  </a:lnTo>
                  <a:lnTo>
                    <a:pt x="280219" y="54892"/>
                  </a:lnTo>
                  <a:lnTo>
                    <a:pt x="322839" y="35702"/>
                  </a:lnTo>
                  <a:lnTo>
                    <a:pt x="367423" y="20403"/>
                  </a:lnTo>
                  <a:lnTo>
                    <a:pt x="413759" y="9211"/>
                  </a:lnTo>
                  <a:lnTo>
                    <a:pt x="461633" y="2338"/>
                  </a:lnTo>
                  <a:lnTo>
                    <a:pt x="510829" y="0"/>
                  </a:lnTo>
                  <a:lnTo>
                    <a:pt x="560025" y="2338"/>
                  </a:lnTo>
                  <a:lnTo>
                    <a:pt x="607898" y="9211"/>
                  </a:lnTo>
                  <a:lnTo>
                    <a:pt x="654234" y="20403"/>
                  </a:lnTo>
                  <a:lnTo>
                    <a:pt x="698819" y="35702"/>
                  </a:lnTo>
                  <a:lnTo>
                    <a:pt x="741439" y="54892"/>
                  </a:lnTo>
                  <a:lnTo>
                    <a:pt x="781879" y="77761"/>
                  </a:lnTo>
                  <a:lnTo>
                    <a:pt x="819926" y="104093"/>
                  </a:lnTo>
                  <a:lnTo>
                    <a:pt x="855365" y="133675"/>
                  </a:lnTo>
                  <a:lnTo>
                    <a:pt x="887983" y="166293"/>
                  </a:lnTo>
                  <a:lnTo>
                    <a:pt x="917565" y="201732"/>
                  </a:lnTo>
                  <a:lnTo>
                    <a:pt x="943897" y="239779"/>
                  </a:lnTo>
                  <a:lnTo>
                    <a:pt x="966765" y="280219"/>
                  </a:lnTo>
                  <a:lnTo>
                    <a:pt x="985956" y="322839"/>
                  </a:lnTo>
                  <a:lnTo>
                    <a:pt x="1001255" y="367423"/>
                  </a:lnTo>
                  <a:lnTo>
                    <a:pt x="1012447" y="413759"/>
                  </a:lnTo>
                  <a:lnTo>
                    <a:pt x="1019320" y="461633"/>
                  </a:lnTo>
                  <a:lnTo>
                    <a:pt x="1021658" y="510829"/>
                  </a:lnTo>
                  <a:lnTo>
                    <a:pt x="1019320" y="560025"/>
                  </a:lnTo>
                  <a:lnTo>
                    <a:pt x="1012447" y="607898"/>
                  </a:lnTo>
                  <a:lnTo>
                    <a:pt x="1001255" y="654234"/>
                  </a:lnTo>
                  <a:lnTo>
                    <a:pt x="985956" y="698819"/>
                  </a:lnTo>
                  <a:lnTo>
                    <a:pt x="966765" y="741439"/>
                  </a:lnTo>
                  <a:lnTo>
                    <a:pt x="943897" y="781879"/>
                  </a:lnTo>
                  <a:lnTo>
                    <a:pt x="917565" y="819926"/>
                  </a:lnTo>
                  <a:lnTo>
                    <a:pt x="887983" y="855365"/>
                  </a:lnTo>
                  <a:lnTo>
                    <a:pt x="855365" y="887983"/>
                  </a:lnTo>
                  <a:lnTo>
                    <a:pt x="819926" y="917565"/>
                  </a:lnTo>
                  <a:lnTo>
                    <a:pt x="781879" y="943897"/>
                  </a:lnTo>
                  <a:lnTo>
                    <a:pt x="741439" y="966765"/>
                  </a:lnTo>
                  <a:lnTo>
                    <a:pt x="698819" y="985956"/>
                  </a:lnTo>
                  <a:lnTo>
                    <a:pt x="654234" y="1001255"/>
                  </a:lnTo>
                  <a:lnTo>
                    <a:pt x="607898" y="1012447"/>
                  </a:lnTo>
                  <a:lnTo>
                    <a:pt x="560025" y="1019320"/>
                  </a:lnTo>
                  <a:lnTo>
                    <a:pt x="510829" y="1021658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416442" y="15420423"/>
              <a:ext cx="768350" cy="911860"/>
            </a:xfrm>
            <a:custGeom>
              <a:avLst/>
              <a:gdLst/>
              <a:ahLst/>
              <a:cxnLst/>
              <a:rect l="l" t="t" r="r" b="b"/>
              <a:pathLst>
                <a:path w="768350" h="911859">
                  <a:moveTo>
                    <a:pt x="504057" y="10088"/>
                  </a:moveTo>
                  <a:lnTo>
                    <a:pt x="338003" y="10088"/>
                  </a:lnTo>
                  <a:lnTo>
                    <a:pt x="344835" y="8246"/>
                  </a:lnTo>
                  <a:lnTo>
                    <a:pt x="389673" y="2094"/>
                  </a:lnTo>
                  <a:lnTo>
                    <a:pt x="421375" y="0"/>
                  </a:lnTo>
                  <a:lnTo>
                    <a:pt x="429311" y="0"/>
                  </a:lnTo>
                  <a:lnTo>
                    <a:pt x="439283" y="225"/>
                  </a:lnTo>
                  <a:lnTo>
                    <a:pt x="496407" y="7718"/>
                  </a:lnTo>
                  <a:lnTo>
                    <a:pt x="504057" y="10088"/>
                  </a:lnTo>
                  <a:close/>
                </a:path>
                <a:path w="768350" h="911859">
                  <a:moveTo>
                    <a:pt x="333467" y="911518"/>
                  </a:moveTo>
                  <a:lnTo>
                    <a:pt x="299991" y="910820"/>
                  </a:lnTo>
                  <a:lnTo>
                    <a:pt x="216623" y="903155"/>
                  </a:lnTo>
                  <a:lnTo>
                    <a:pt x="182764" y="900501"/>
                  </a:lnTo>
                  <a:lnTo>
                    <a:pt x="135674" y="886878"/>
                  </a:lnTo>
                  <a:lnTo>
                    <a:pt x="103731" y="841492"/>
                  </a:lnTo>
                  <a:lnTo>
                    <a:pt x="88805" y="799137"/>
                  </a:lnTo>
                  <a:lnTo>
                    <a:pt x="72106" y="739539"/>
                  </a:lnTo>
                  <a:lnTo>
                    <a:pt x="38253" y="606303"/>
                  </a:lnTo>
                  <a:lnTo>
                    <a:pt x="25872" y="557056"/>
                  </a:lnTo>
                  <a:lnTo>
                    <a:pt x="15247" y="510775"/>
                  </a:lnTo>
                  <a:lnTo>
                    <a:pt x="6986" y="466381"/>
                  </a:lnTo>
                  <a:lnTo>
                    <a:pt x="1701" y="422791"/>
                  </a:lnTo>
                  <a:lnTo>
                    <a:pt x="0" y="378927"/>
                  </a:lnTo>
                  <a:lnTo>
                    <a:pt x="2431" y="334804"/>
                  </a:lnTo>
                  <a:lnTo>
                    <a:pt x="2492" y="333706"/>
                  </a:lnTo>
                  <a:lnTo>
                    <a:pt x="9787" y="286049"/>
                  </a:lnTo>
                  <a:lnTo>
                    <a:pt x="22495" y="234875"/>
                  </a:lnTo>
                  <a:lnTo>
                    <a:pt x="41226" y="179104"/>
                  </a:lnTo>
                  <a:lnTo>
                    <a:pt x="70062" y="119991"/>
                  </a:lnTo>
                  <a:lnTo>
                    <a:pt x="104847" y="75568"/>
                  </a:lnTo>
                  <a:lnTo>
                    <a:pt x="143258" y="44040"/>
                  </a:lnTo>
                  <a:lnTo>
                    <a:pt x="183478" y="23193"/>
                  </a:lnTo>
                  <a:lnTo>
                    <a:pt x="223353" y="11094"/>
                  </a:lnTo>
                  <a:lnTo>
                    <a:pt x="293788" y="5122"/>
                  </a:lnTo>
                  <a:lnTo>
                    <a:pt x="320208" y="7240"/>
                  </a:lnTo>
                  <a:lnTo>
                    <a:pt x="338003" y="10088"/>
                  </a:lnTo>
                  <a:lnTo>
                    <a:pt x="504057" y="10088"/>
                  </a:lnTo>
                  <a:lnTo>
                    <a:pt x="549749" y="24242"/>
                  </a:lnTo>
                  <a:lnTo>
                    <a:pt x="598209" y="47593"/>
                  </a:lnTo>
                  <a:lnTo>
                    <a:pt x="640688" y="75568"/>
                  </a:lnTo>
                  <a:lnTo>
                    <a:pt x="676084" y="105965"/>
                  </a:lnTo>
                  <a:lnTo>
                    <a:pt x="703297" y="136581"/>
                  </a:lnTo>
                  <a:lnTo>
                    <a:pt x="728771" y="189657"/>
                  </a:lnTo>
                  <a:lnTo>
                    <a:pt x="727673" y="218995"/>
                  </a:lnTo>
                  <a:lnTo>
                    <a:pt x="720189" y="242528"/>
                  </a:lnTo>
                  <a:lnTo>
                    <a:pt x="709013" y="260600"/>
                  </a:lnTo>
                  <a:lnTo>
                    <a:pt x="696841" y="273552"/>
                  </a:lnTo>
                  <a:lnTo>
                    <a:pt x="696879" y="273974"/>
                  </a:lnTo>
                  <a:lnTo>
                    <a:pt x="696994" y="274857"/>
                  </a:lnTo>
                  <a:lnTo>
                    <a:pt x="695837" y="285411"/>
                  </a:lnTo>
                  <a:lnTo>
                    <a:pt x="693291" y="302442"/>
                  </a:lnTo>
                  <a:lnTo>
                    <a:pt x="690745" y="320667"/>
                  </a:lnTo>
                  <a:lnTo>
                    <a:pt x="689677" y="333706"/>
                  </a:lnTo>
                  <a:lnTo>
                    <a:pt x="689587" y="334804"/>
                  </a:lnTo>
                  <a:lnTo>
                    <a:pt x="690860" y="344786"/>
                  </a:lnTo>
                  <a:lnTo>
                    <a:pt x="694217" y="354382"/>
                  </a:lnTo>
                  <a:lnTo>
                    <a:pt x="698962" y="363986"/>
                  </a:lnTo>
                  <a:lnTo>
                    <a:pt x="704401" y="373988"/>
                  </a:lnTo>
                  <a:lnTo>
                    <a:pt x="707547" y="377406"/>
                  </a:lnTo>
                  <a:lnTo>
                    <a:pt x="715924" y="387051"/>
                  </a:lnTo>
                  <a:lnTo>
                    <a:pt x="742011" y="421385"/>
                  </a:lnTo>
                  <a:lnTo>
                    <a:pt x="765666" y="457911"/>
                  </a:lnTo>
                  <a:lnTo>
                    <a:pt x="767825" y="468694"/>
                  </a:lnTo>
                  <a:lnTo>
                    <a:pt x="763733" y="479412"/>
                  </a:lnTo>
                  <a:lnTo>
                    <a:pt x="755313" y="489137"/>
                  </a:lnTo>
                  <a:lnTo>
                    <a:pt x="745566" y="495238"/>
                  </a:lnTo>
                  <a:lnTo>
                    <a:pt x="736343" y="498857"/>
                  </a:lnTo>
                  <a:lnTo>
                    <a:pt x="729500" y="501134"/>
                  </a:lnTo>
                  <a:lnTo>
                    <a:pt x="723870" y="503321"/>
                  </a:lnTo>
                  <a:lnTo>
                    <a:pt x="721901" y="503321"/>
                  </a:lnTo>
                  <a:lnTo>
                    <a:pt x="717142" y="508080"/>
                  </a:lnTo>
                  <a:lnTo>
                    <a:pt x="714722" y="512968"/>
                  </a:lnTo>
                  <a:lnTo>
                    <a:pt x="714393" y="519579"/>
                  </a:lnTo>
                  <a:lnTo>
                    <a:pt x="715841" y="526629"/>
                  </a:lnTo>
                  <a:lnTo>
                    <a:pt x="718754" y="532834"/>
                  </a:lnTo>
                  <a:lnTo>
                    <a:pt x="723474" y="540010"/>
                  </a:lnTo>
                  <a:lnTo>
                    <a:pt x="726046" y="547571"/>
                  </a:lnTo>
                  <a:lnTo>
                    <a:pt x="704401" y="574743"/>
                  </a:lnTo>
                  <a:lnTo>
                    <a:pt x="708853" y="576393"/>
                  </a:lnTo>
                  <a:lnTo>
                    <a:pt x="717872" y="586448"/>
                  </a:lnTo>
                  <a:lnTo>
                    <a:pt x="721417" y="594321"/>
                  </a:lnTo>
                  <a:lnTo>
                    <a:pt x="720126" y="602107"/>
                  </a:lnTo>
                  <a:lnTo>
                    <a:pt x="716317" y="608770"/>
                  </a:lnTo>
                  <a:lnTo>
                    <a:pt x="712307" y="613275"/>
                  </a:lnTo>
                  <a:lnTo>
                    <a:pt x="704170" y="620720"/>
                  </a:lnTo>
                  <a:lnTo>
                    <a:pt x="702443" y="624327"/>
                  </a:lnTo>
                  <a:lnTo>
                    <a:pt x="700141" y="629355"/>
                  </a:lnTo>
                  <a:lnTo>
                    <a:pt x="696198" y="640339"/>
                  </a:lnTo>
                  <a:lnTo>
                    <a:pt x="695746" y="650247"/>
                  </a:lnTo>
                  <a:lnTo>
                    <a:pt x="698057" y="663199"/>
                  </a:lnTo>
                  <a:lnTo>
                    <a:pt x="702405" y="683315"/>
                  </a:lnTo>
                  <a:lnTo>
                    <a:pt x="694685" y="712205"/>
                  </a:lnTo>
                  <a:lnTo>
                    <a:pt x="663631" y="725703"/>
                  </a:lnTo>
                  <a:lnTo>
                    <a:pt x="638131" y="727795"/>
                  </a:lnTo>
                  <a:lnTo>
                    <a:pt x="547586" y="727795"/>
                  </a:lnTo>
                  <a:lnTo>
                    <a:pt x="521065" y="734924"/>
                  </a:lnTo>
                  <a:lnTo>
                    <a:pt x="495137" y="752271"/>
                  </a:lnTo>
                  <a:lnTo>
                    <a:pt x="471592" y="780944"/>
                  </a:lnTo>
                  <a:lnTo>
                    <a:pt x="452218" y="822049"/>
                  </a:lnTo>
                  <a:lnTo>
                    <a:pt x="441749" y="849808"/>
                  </a:lnTo>
                  <a:lnTo>
                    <a:pt x="428925" y="873346"/>
                  </a:lnTo>
                  <a:lnTo>
                    <a:pt x="410525" y="891912"/>
                  </a:lnTo>
                  <a:lnTo>
                    <a:pt x="383327" y="904754"/>
                  </a:lnTo>
                  <a:lnTo>
                    <a:pt x="360999" y="909438"/>
                  </a:lnTo>
                  <a:lnTo>
                    <a:pt x="333467" y="911518"/>
                  </a:lnTo>
                  <a:close/>
                </a:path>
                <a:path w="768350" h="911859">
                  <a:moveTo>
                    <a:pt x="722784" y="503744"/>
                  </a:moveTo>
                  <a:lnTo>
                    <a:pt x="721901" y="503321"/>
                  </a:lnTo>
                  <a:lnTo>
                    <a:pt x="723870" y="503321"/>
                  </a:lnTo>
                  <a:lnTo>
                    <a:pt x="722784" y="503744"/>
                  </a:lnTo>
                  <a:close/>
                </a:path>
                <a:path w="768350" h="911859">
                  <a:moveTo>
                    <a:pt x="620955" y="729203"/>
                  </a:moveTo>
                  <a:lnTo>
                    <a:pt x="578369" y="728102"/>
                  </a:lnTo>
                  <a:lnTo>
                    <a:pt x="547586" y="727795"/>
                  </a:lnTo>
                  <a:lnTo>
                    <a:pt x="638131" y="727795"/>
                  </a:lnTo>
                  <a:lnTo>
                    <a:pt x="620955" y="7292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799416" y="15533947"/>
              <a:ext cx="1270" cy="508000"/>
            </a:xfrm>
            <a:custGeom>
              <a:avLst/>
              <a:gdLst/>
              <a:ahLst/>
              <a:cxnLst/>
              <a:rect l="l" t="t" r="r" b="b"/>
              <a:pathLst>
                <a:path w="1269" h="508000">
                  <a:moveTo>
                    <a:pt x="656" y="507541"/>
                  </a:moveTo>
                  <a:lnTo>
                    <a:pt x="0" y="0"/>
                  </a:lnTo>
                </a:path>
              </a:pathLst>
            </a:custGeom>
            <a:ln w="13248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515801" y="16049577"/>
              <a:ext cx="539115" cy="0"/>
            </a:xfrm>
            <a:custGeom>
              <a:avLst/>
              <a:gdLst/>
              <a:ahLst/>
              <a:cxnLst/>
              <a:rect l="l" t="t" r="r" b="b"/>
              <a:pathLst>
                <a:path w="539114">
                  <a:moveTo>
                    <a:pt x="538632" y="0"/>
                  </a:moveTo>
                  <a:lnTo>
                    <a:pt x="0" y="0"/>
                  </a:lnTo>
                </a:path>
              </a:pathLst>
            </a:custGeom>
            <a:ln w="13248">
              <a:solidFill>
                <a:srgbClr val="B2B2B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951782" y="15302885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0"/>
                  </a:moveTo>
                  <a:lnTo>
                    <a:pt x="399593" y="399593"/>
                  </a:lnTo>
                </a:path>
              </a:pathLst>
            </a:custGeom>
            <a:ln w="30913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261184" y="15302885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99734" y="0"/>
                  </a:moveTo>
                  <a:lnTo>
                    <a:pt x="0" y="399734"/>
                  </a:lnTo>
                </a:path>
              </a:pathLst>
            </a:custGeom>
            <a:ln w="30913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308207" y="15909049"/>
              <a:ext cx="351790" cy="0"/>
            </a:xfrm>
            <a:custGeom>
              <a:avLst/>
              <a:gdLst/>
              <a:ahLst/>
              <a:cxnLst/>
              <a:rect l="l" t="t" r="r" b="b"/>
              <a:pathLst>
                <a:path w="351789">
                  <a:moveTo>
                    <a:pt x="351398" y="0"/>
                  </a:moveTo>
                  <a:lnTo>
                    <a:pt x="0" y="0"/>
                  </a:lnTo>
                </a:path>
              </a:pathLst>
            </a:custGeom>
            <a:ln w="30913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935635" y="16112864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99734" y="0"/>
                  </a:moveTo>
                  <a:lnTo>
                    <a:pt x="0" y="399734"/>
                  </a:lnTo>
                </a:path>
              </a:pathLst>
            </a:custGeom>
            <a:ln w="30913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277750" y="16111841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0"/>
                  </a:moveTo>
                  <a:lnTo>
                    <a:pt x="399593" y="399593"/>
                  </a:lnTo>
                </a:path>
              </a:pathLst>
            </a:custGeom>
            <a:ln w="30913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874645" y="916268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447" y="35331"/>
                  </a:moveTo>
                  <a:lnTo>
                    <a:pt x="606666" y="21577"/>
                  </a:lnTo>
                  <a:lnTo>
                    <a:pt x="599097" y="10350"/>
                  </a:lnTo>
                  <a:lnTo>
                    <a:pt x="587857" y="2768"/>
                  </a:lnTo>
                  <a:lnTo>
                    <a:pt x="574116" y="0"/>
                  </a:lnTo>
                  <a:lnTo>
                    <a:pt x="35331" y="0"/>
                  </a:lnTo>
                  <a:lnTo>
                    <a:pt x="21577" y="2768"/>
                  </a:lnTo>
                  <a:lnTo>
                    <a:pt x="10350" y="10350"/>
                  </a:lnTo>
                  <a:lnTo>
                    <a:pt x="2781" y="21577"/>
                  </a:lnTo>
                  <a:lnTo>
                    <a:pt x="0" y="35331"/>
                  </a:lnTo>
                  <a:lnTo>
                    <a:pt x="0" y="574103"/>
                  </a:lnTo>
                  <a:lnTo>
                    <a:pt x="2781" y="587857"/>
                  </a:lnTo>
                  <a:lnTo>
                    <a:pt x="10350" y="599084"/>
                  </a:lnTo>
                  <a:lnTo>
                    <a:pt x="21577" y="606653"/>
                  </a:lnTo>
                  <a:lnTo>
                    <a:pt x="35331" y="609434"/>
                  </a:lnTo>
                  <a:lnTo>
                    <a:pt x="574116" y="609434"/>
                  </a:lnTo>
                  <a:lnTo>
                    <a:pt x="587857" y="606653"/>
                  </a:lnTo>
                  <a:lnTo>
                    <a:pt x="599097" y="599084"/>
                  </a:lnTo>
                  <a:lnTo>
                    <a:pt x="606666" y="587857"/>
                  </a:lnTo>
                  <a:lnTo>
                    <a:pt x="609447" y="574103"/>
                  </a:lnTo>
                  <a:lnTo>
                    <a:pt x="609447" y="35331"/>
                  </a:lnTo>
                  <a:close/>
                </a:path>
              </a:pathLst>
            </a:custGeom>
            <a:solidFill>
              <a:srgbClr val="FCF2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9" name="object 199"/>
          <p:cNvSpPr txBox="1"/>
          <p:nvPr/>
        </p:nvSpPr>
        <p:spPr>
          <a:xfrm>
            <a:off x="9416619" y="870231"/>
            <a:ext cx="448309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spc="-20" dirty="0">
                <a:latin typeface="Trebuchet MS"/>
                <a:cs typeface="Trebuchet MS"/>
              </a:rPr>
              <a:t>GOAL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8914394" y="9219268"/>
            <a:ext cx="516890" cy="4826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indent="13335" algn="ctr">
              <a:lnSpc>
                <a:spcPct val="107600"/>
              </a:lnSpc>
              <a:spcBef>
                <a:spcPts val="80"/>
              </a:spcBef>
            </a:pPr>
            <a:r>
              <a:rPr sz="400" dirty="0">
                <a:latin typeface="Trebuchet MS"/>
                <a:cs typeface="Trebuchet MS"/>
              </a:rPr>
              <a:t>They</a:t>
            </a:r>
            <a:r>
              <a:rPr sz="400" spc="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may</a:t>
            </a:r>
            <a:r>
              <a:rPr sz="400" spc="1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want</a:t>
            </a:r>
            <a:r>
              <a:rPr sz="400" spc="10" dirty="0">
                <a:latin typeface="Trebuchet MS"/>
                <a:cs typeface="Trebuchet MS"/>
              </a:rPr>
              <a:t> </a:t>
            </a:r>
            <a:r>
              <a:rPr sz="400" spc="-60" dirty="0">
                <a:latin typeface="Trebuchet MS"/>
                <a:cs typeface="Trebuchet MS"/>
              </a:rPr>
              <a:t>a</a:t>
            </a:r>
            <a:r>
              <a:rPr sz="400" spc="50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customizable</a:t>
            </a:r>
            <a:r>
              <a:rPr sz="400" spc="3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model</a:t>
            </a:r>
            <a:r>
              <a:rPr sz="400" spc="500" dirty="0">
                <a:latin typeface="Trebuchet MS"/>
                <a:cs typeface="Trebuchet MS"/>
              </a:rPr>
              <a:t> </a:t>
            </a:r>
            <a:r>
              <a:rPr sz="400" spc="-20" dirty="0">
                <a:latin typeface="Trebuchet MS"/>
                <a:cs typeface="Trebuchet MS"/>
              </a:rPr>
              <a:t>that</a:t>
            </a:r>
            <a:r>
              <a:rPr sz="400" spc="1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can</a:t>
            </a:r>
            <a:r>
              <a:rPr sz="400" spc="1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be</a:t>
            </a:r>
            <a:r>
              <a:rPr sz="400" spc="15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fine-</a:t>
            </a:r>
            <a:r>
              <a:rPr sz="400" spc="50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tuned</a:t>
            </a:r>
            <a:r>
              <a:rPr sz="400" spc="5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for</a:t>
            </a:r>
            <a:r>
              <a:rPr sz="400" spc="5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different</a:t>
            </a:r>
            <a:r>
              <a:rPr sz="400" spc="50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rice</a:t>
            </a:r>
            <a:r>
              <a:rPr sz="400" spc="-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types</a:t>
            </a:r>
            <a:r>
              <a:rPr sz="400" spc="-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or</a:t>
            </a:r>
            <a:r>
              <a:rPr sz="400" spc="-5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quality</a:t>
            </a:r>
            <a:r>
              <a:rPr sz="400" spc="500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standards</a:t>
            </a:r>
            <a:r>
              <a:rPr sz="400" spc="15" dirty="0">
                <a:latin typeface="Trebuchet MS"/>
                <a:cs typeface="Trebuchet MS"/>
              </a:rPr>
              <a:t> </a:t>
            </a:r>
            <a:r>
              <a:rPr sz="400" dirty="0">
                <a:latin typeface="Trebuchet MS"/>
                <a:cs typeface="Trebuchet MS"/>
              </a:rPr>
              <a:t>in</a:t>
            </a:r>
            <a:r>
              <a:rPr sz="400" spc="2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different</a:t>
            </a:r>
            <a:r>
              <a:rPr sz="400" spc="500" dirty="0">
                <a:latin typeface="Trebuchet MS"/>
                <a:cs typeface="Trebuchet MS"/>
              </a:rPr>
              <a:t> </a:t>
            </a:r>
            <a:r>
              <a:rPr sz="400" spc="-10" dirty="0">
                <a:latin typeface="Trebuchet MS"/>
                <a:cs typeface="Trebuchet MS"/>
              </a:rPr>
              <a:t>regions.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8874645" y="1017706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447" y="35331"/>
                </a:moveTo>
                <a:lnTo>
                  <a:pt x="606666" y="21577"/>
                </a:lnTo>
                <a:lnTo>
                  <a:pt x="599097" y="10350"/>
                </a:lnTo>
                <a:lnTo>
                  <a:pt x="587857" y="2781"/>
                </a:lnTo>
                <a:lnTo>
                  <a:pt x="574116" y="0"/>
                </a:lnTo>
                <a:lnTo>
                  <a:pt x="35331" y="0"/>
                </a:lnTo>
                <a:lnTo>
                  <a:pt x="21577" y="2781"/>
                </a:lnTo>
                <a:lnTo>
                  <a:pt x="10350" y="10350"/>
                </a:lnTo>
                <a:lnTo>
                  <a:pt x="2781" y="21577"/>
                </a:lnTo>
                <a:lnTo>
                  <a:pt x="0" y="35331"/>
                </a:lnTo>
                <a:lnTo>
                  <a:pt x="0" y="574116"/>
                </a:lnTo>
                <a:lnTo>
                  <a:pt x="2781" y="587870"/>
                </a:lnTo>
                <a:lnTo>
                  <a:pt x="10350" y="599097"/>
                </a:lnTo>
                <a:lnTo>
                  <a:pt x="21577" y="606666"/>
                </a:lnTo>
                <a:lnTo>
                  <a:pt x="35331" y="609447"/>
                </a:lnTo>
                <a:lnTo>
                  <a:pt x="574116" y="609447"/>
                </a:lnTo>
                <a:lnTo>
                  <a:pt x="587857" y="606666"/>
                </a:lnTo>
                <a:lnTo>
                  <a:pt x="599097" y="599097"/>
                </a:lnTo>
                <a:lnTo>
                  <a:pt x="606666" y="587870"/>
                </a:lnTo>
                <a:lnTo>
                  <a:pt x="609447" y="574116"/>
                </a:lnTo>
                <a:lnTo>
                  <a:pt x="609447" y="35331"/>
                </a:lnTo>
                <a:close/>
              </a:path>
            </a:pathLst>
          </a:custGeom>
          <a:solidFill>
            <a:srgbClr val="FCF2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 txBox="1"/>
          <p:nvPr/>
        </p:nvSpPr>
        <p:spPr>
          <a:xfrm>
            <a:off x="8943231" y="10233186"/>
            <a:ext cx="456565" cy="48323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indent="15875" algn="ctr">
              <a:lnSpc>
                <a:spcPct val="111800"/>
              </a:lnSpc>
              <a:spcBef>
                <a:spcPts val="70"/>
              </a:spcBef>
            </a:pPr>
            <a:r>
              <a:rPr sz="450" dirty="0">
                <a:latin typeface="Trebuchet MS"/>
                <a:cs typeface="Trebuchet MS"/>
              </a:rPr>
              <a:t>Expect</a:t>
            </a:r>
            <a:r>
              <a:rPr sz="450" spc="4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an</a:t>
            </a:r>
            <a:r>
              <a:rPr sz="450" spc="45" dirty="0">
                <a:latin typeface="Trebuchet MS"/>
                <a:cs typeface="Trebuchet MS"/>
              </a:rPr>
              <a:t> </a:t>
            </a:r>
            <a:r>
              <a:rPr sz="450" spc="-20" dirty="0">
                <a:latin typeface="Trebuchet MS"/>
                <a:cs typeface="Trebuchet MS"/>
              </a:rPr>
              <a:t>easy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integration</a:t>
            </a:r>
            <a:r>
              <a:rPr sz="450" spc="1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of</a:t>
            </a:r>
            <a:r>
              <a:rPr sz="450" spc="15" dirty="0">
                <a:latin typeface="Trebuchet MS"/>
                <a:cs typeface="Trebuchet MS"/>
              </a:rPr>
              <a:t> </a:t>
            </a:r>
            <a:r>
              <a:rPr sz="450" spc="-25" dirty="0">
                <a:latin typeface="Trebuchet MS"/>
                <a:cs typeface="Trebuchet MS"/>
              </a:rPr>
              <a:t>AI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models</a:t>
            </a:r>
            <a:r>
              <a:rPr sz="450" spc="100" dirty="0">
                <a:latin typeface="Trebuchet MS"/>
                <a:cs typeface="Trebuchet MS"/>
              </a:rPr>
              <a:t> </a:t>
            </a:r>
            <a:r>
              <a:rPr sz="450" spc="-20" dirty="0">
                <a:latin typeface="Trebuchet MS"/>
                <a:cs typeface="Trebuchet MS"/>
              </a:rPr>
              <a:t>into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existing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agricultural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workflows.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5234851" y="295884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434" y="35331"/>
                </a:moveTo>
                <a:lnTo>
                  <a:pt x="606666" y="21577"/>
                </a:lnTo>
                <a:lnTo>
                  <a:pt x="599084" y="10350"/>
                </a:lnTo>
                <a:lnTo>
                  <a:pt x="587857" y="2768"/>
                </a:lnTo>
                <a:lnTo>
                  <a:pt x="574103" y="0"/>
                </a:lnTo>
                <a:lnTo>
                  <a:pt x="35331" y="0"/>
                </a:lnTo>
                <a:lnTo>
                  <a:pt x="21577" y="2768"/>
                </a:lnTo>
                <a:lnTo>
                  <a:pt x="10350" y="10350"/>
                </a:lnTo>
                <a:lnTo>
                  <a:pt x="2781" y="21577"/>
                </a:lnTo>
                <a:lnTo>
                  <a:pt x="0" y="35331"/>
                </a:lnTo>
                <a:lnTo>
                  <a:pt x="0" y="574103"/>
                </a:lnTo>
                <a:lnTo>
                  <a:pt x="2781" y="587857"/>
                </a:lnTo>
                <a:lnTo>
                  <a:pt x="10350" y="599084"/>
                </a:lnTo>
                <a:lnTo>
                  <a:pt x="21577" y="606653"/>
                </a:lnTo>
                <a:lnTo>
                  <a:pt x="35331" y="609434"/>
                </a:lnTo>
                <a:lnTo>
                  <a:pt x="574103" y="609434"/>
                </a:lnTo>
                <a:lnTo>
                  <a:pt x="587857" y="606653"/>
                </a:lnTo>
                <a:lnTo>
                  <a:pt x="599084" y="599084"/>
                </a:lnTo>
                <a:lnTo>
                  <a:pt x="606666" y="587857"/>
                </a:lnTo>
                <a:lnTo>
                  <a:pt x="609434" y="574103"/>
                </a:lnTo>
                <a:lnTo>
                  <a:pt x="609434" y="35331"/>
                </a:lnTo>
                <a:close/>
              </a:path>
            </a:pathLst>
          </a:custGeom>
          <a:solidFill>
            <a:srgbClr val="FCF3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5277926" y="3026960"/>
            <a:ext cx="512445" cy="460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795" algn="ctr">
              <a:lnSpc>
                <a:spcPct val="100000"/>
              </a:lnSpc>
              <a:spcBef>
                <a:spcPts val="95"/>
              </a:spcBef>
            </a:pPr>
            <a:r>
              <a:rPr sz="350" dirty="0">
                <a:latin typeface="Trebuchet MS"/>
                <a:cs typeface="Trebuchet MS"/>
              </a:rPr>
              <a:t>A </a:t>
            </a:r>
            <a:r>
              <a:rPr sz="350" spc="-20" dirty="0">
                <a:latin typeface="Trebuchet MS"/>
                <a:cs typeface="Trebuchet MS"/>
              </a:rPr>
              <a:t>quality</a:t>
            </a:r>
            <a:r>
              <a:rPr sz="350" spc="5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control</a:t>
            </a:r>
            <a:r>
              <a:rPr sz="350" spc="5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analyst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working</a:t>
            </a:r>
            <a:r>
              <a:rPr sz="350" spc="5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in</a:t>
            </a:r>
            <a:r>
              <a:rPr sz="350" spc="5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a</a:t>
            </a:r>
            <a:r>
              <a:rPr sz="350" spc="10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rice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production</a:t>
            </a:r>
            <a:r>
              <a:rPr sz="350" spc="1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company,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dirty="0">
                <a:latin typeface="Trebuchet MS"/>
                <a:cs typeface="Trebuchet MS"/>
              </a:rPr>
              <a:t>responsible</a:t>
            </a:r>
            <a:r>
              <a:rPr sz="350" spc="-15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for</a:t>
            </a:r>
            <a:r>
              <a:rPr sz="350" spc="-10" dirty="0">
                <a:latin typeface="Trebuchet MS"/>
                <a:cs typeface="Trebuchet MS"/>
              </a:rPr>
              <a:t> ensuring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accurate</a:t>
            </a:r>
            <a:r>
              <a:rPr sz="35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classification</a:t>
            </a:r>
            <a:r>
              <a:rPr sz="350" spc="5" dirty="0">
                <a:latin typeface="Trebuchet MS"/>
                <a:cs typeface="Trebuchet MS"/>
              </a:rPr>
              <a:t> </a:t>
            </a:r>
            <a:r>
              <a:rPr sz="350" spc="-25" dirty="0">
                <a:latin typeface="Trebuchet MS"/>
                <a:cs typeface="Trebuchet MS"/>
              </a:rPr>
              <a:t>of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rice</a:t>
            </a:r>
            <a:r>
              <a:rPr sz="350" spc="1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types</a:t>
            </a:r>
            <a:r>
              <a:rPr sz="350" spc="10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to</a:t>
            </a:r>
            <a:r>
              <a:rPr sz="350" spc="1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maintain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20" dirty="0">
                <a:latin typeface="Trebuchet MS"/>
                <a:cs typeface="Trebuchet MS"/>
              </a:rPr>
              <a:t>quality</a:t>
            </a:r>
            <a:r>
              <a:rPr sz="350" spc="5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and</a:t>
            </a:r>
            <a:r>
              <a:rPr sz="350" spc="1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meet</a:t>
            </a:r>
            <a:r>
              <a:rPr sz="350" spc="1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industry</a:t>
            </a:r>
            <a:r>
              <a:rPr sz="350" spc="500" dirty="0">
                <a:latin typeface="Trebuchet MS"/>
                <a:cs typeface="Trebuchet MS"/>
              </a:rPr>
              <a:t> </a:t>
            </a:r>
            <a:r>
              <a:rPr sz="350" spc="-10" dirty="0">
                <a:latin typeface="Trebuchet MS"/>
                <a:cs typeface="Trebuchet MS"/>
              </a:rPr>
              <a:t>standards.</a:t>
            </a:r>
            <a:endParaRPr sz="350">
              <a:latin typeface="Trebuchet MS"/>
              <a:cs typeface="Trebuchet MS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6453721" y="173995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447" y="35331"/>
                </a:moveTo>
                <a:lnTo>
                  <a:pt x="606666" y="21590"/>
                </a:lnTo>
                <a:lnTo>
                  <a:pt x="599097" y="10350"/>
                </a:lnTo>
                <a:lnTo>
                  <a:pt x="587870" y="2781"/>
                </a:lnTo>
                <a:lnTo>
                  <a:pt x="574116" y="0"/>
                </a:lnTo>
                <a:lnTo>
                  <a:pt x="35331" y="0"/>
                </a:lnTo>
                <a:lnTo>
                  <a:pt x="21577" y="2781"/>
                </a:lnTo>
                <a:lnTo>
                  <a:pt x="10350" y="10350"/>
                </a:lnTo>
                <a:lnTo>
                  <a:pt x="2781" y="21590"/>
                </a:lnTo>
                <a:lnTo>
                  <a:pt x="0" y="35331"/>
                </a:lnTo>
                <a:lnTo>
                  <a:pt x="0" y="574116"/>
                </a:lnTo>
                <a:lnTo>
                  <a:pt x="2781" y="587870"/>
                </a:lnTo>
                <a:lnTo>
                  <a:pt x="10350" y="599097"/>
                </a:lnTo>
                <a:lnTo>
                  <a:pt x="21577" y="606666"/>
                </a:lnTo>
                <a:lnTo>
                  <a:pt x="35331" y="609447"/>
                </a:lnTo>
                <a:lnTo>
                  <a:pt x="574116" y="609447"/>
                </a:lnTo>
                <a:lnTo>
                  <a:pt x="587870" y="606666"/>
                </a:lnTo>
                <a:lnTo>
                  <a:pt x="599097" y="599097"/>
                </a:lnTo>
                <a:lnTo>
                  <a:pt x="606666" y="587870"/>
                </a:lnTo>
                <a:lnTo>
                  <a:pt x="609447" y="574116"/>
                </a:lnTo>
                <a:lnTo>
                  <a:pt x="609447" y="35331"/>
                </a:lnTo>
                <a:close/>
              </a:path>
            </a:pathLst>
          </a:custGeom>
          <a:solidFill>
            <a:srgbClr val="FCF3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6492264" y="1805549"/>
            <a:ext cx="522605" cy="4654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0160" algn="ctr">
              <a:lnSpc>
                <a:spcPct val="107100"/>
              </a:lnSpc>
              <a:spcBef>
                <a:spcPts val="85"/>
              </a:spcBef>
            </a:pPr>
            <a:r>
              <a:rPr sz="300" dirty="0">
                <a:latin typeface="Trebuchet MS"/>
                <a:cs typeface="Trebuchet MS"/>
              </a:rPr>
              <a:t>Their</a:t>
            </a:r>
            <a:r>
              <a:rPr sz="300" spc="-1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job</a:t>
            </a:r>
            <a:r>
              <a:rPr sz="300" spc="-5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is</a:t>
            </a:r>
            <a:r>
              <a:rPr sz="300" spc="-5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to </a:t>
            </a:r>
            <a:r>
              <a:rPr sz="300" dirty="0">
                <a:latin typeface="Trebuchet MS"/>
                <a:cs typeface="Trebuchet MS"/>
              </a:rPr>
              <a:t>analyze</a:t>
            </a:r>
            <a:r>
              <a:rPr sz="300" spc="-5" dirty="0">
                <a:latin typeface="Trebuchet MS"/>
                <a:cs typeface="Trebuchet MS"/>
              </a:rPr>
              <a:t> </a:t>
            </a:r>
            <a:r>
              <a:rPr sz="300" spc="-25" dirty="0">
                <a:latin typeface="Trebuchet MS"/>
                <a:cs typeface="Trebuchet MS"/>
              </a:rPr>
              <a:t>and</a:t>
            </a:r>
            <a:r>
              <a:rPr sz="300" spc="500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verify</a:t>
            </a:r>
            <a:r>
              <a:rPr sz="300" spc="5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rice</a:t>
            </a:r>
            <a:r>
              <a:rPr sz="300" spc="10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types,</a:t>
            </a:r>
            <a:r>
              <a:rPr sz="300" spc="5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ensuring</a:t>
            </a:r>
            <a:r>
              <a:rPr sz="300" spc="500" dirty="0">
                <a:latin typeface="Trebuchet MS"/>
                <a:cs typeface="Trebuchet MS"/>
              </a:rPr>
              <a:t> </a:t>
            </a:r>
            <a:r>
              <a:rPr sz="300" spc="-20" dirty="0">
                <a:latin typeface="Trebuchet MS"/>
                <a:cs typeface="Trebuchet MS"/>
              </a:rPr>
              <a:t>that</a:t>
            </a:r>
            <a:r>
              <a:rPr sz="300" spc="15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the</a:t>
            </a:r>
            <a:r>
              <a:rPr sz="300" spc="20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correct</a:t>
            </a:r>
            <a:r>
              <a:rPr sz="300" spc="20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classification</a:t>
            </a:r>
            <a:r>
              <a:rPr sz="300" spc="50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is applied</a:t>
            </a:r>
            <a:r>
              <a:rPr sz="300" spc="5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for</a:t>
            </a:r>
            <a:r>
              <a:rPr sz="300" spc="5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packaging,</a:t>
            </a:r>
            <a:r>
              <a:rPr sz="300" spc="500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distribution,</a:t>
            </a:r>
            <a:r>
              <a:rPr sz="300" spc="25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and</a:t>
            </a:r>
            <a:r>
              <a:rPr sz="300" spc="30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regulatory</a:t>
            </a:r>
            <a:r>
              <a:rPr sz="300" spc="500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compliance.</a:t>
            </a:r>
            <a:r>
              <a:rPr sz="300" spc="5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They</a:t>
            </a:r>
            <a:r>
              <a:rPr sz="300" spc="50" dirty="0">
                <a:latin typeface="Trebuchet MS"/>
                <a:cs typeface="Trebuchet MS"/>
              </a:rPr>
              <a:t> </a:t>
            </a:r>
            <a:r>
              <a:rPr sz="300" spc="-20" dirty="0">
                <a:latin typeface="Trebuchet MS"/>
                <a:cs typeface="Trebuchet MS"/>
              </a:rPr>
              <a:t>must</a:t>
            </a:r>
            <a:r>
              <a:rPr sz="300" spc="50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evaluate AI-</a:t>
            </a:r>
            <a:r>
              <a:rPr sz="300" spc="-10" dirty="0">
                <a:latin typeface="Trebuchet MS"/>
                <a:cs typeface="Trebuchet MS"/>
              </a:rPr>
              <a:t>based</a:t>
            </a:r>
            <a:r>
              <a:rPr sz="300" spc="500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classification</a:t>
            </a:r>
            <a:r>
              <a:rPr sz="300" spc="55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models</a:t>
            </a:r>
            <a:r>
              <a:rPr sz="300" spc="55" dirty="0">
                <a:latin typeface="Trebuchet MS"/>
                <a:cs typeface="Trebuchet MS"/>
              </a:rPr>
              <a:t> </a:t>
            </a:r>
            <a:r>
              <a:rPr sz="300" spc="-25" dirty="0">
                <a:latin typeface="Trebuchet MS"/>
                <a:cs typeface="Trebuchet MS"/>
              </a:rPr>
              <a:t>for</a:t>
            </a:r>
            <a:r>
              <a:rPr sz="300" spc="50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accuracy</a:t>
            </a:r>
            <a:r>
              <a:rPr sz="300" spc="10" dirty="0">
                <a:latin typeface="Trebuchet MS"/>
                <a:cs typeface="Trebuchet MS"/>
              </a:rPr>
              <a:t> </a:t>
            </a:r>
            <a:r>
              <a:rPr sz="300" dirty="0">
                <a:latin typeface="Trebuchet MS"/>
                <a:cs typeface="Trebuchet MS"/>
              </a:rPr>
              <a:t>and</a:t>
            </a:r>
            <a:r>
              <a:rPr sz="300" spc="10" dirty="0">
                <a:latin typeface="Trebuchet MS"/>
                <a:cs typeface="Trebuchet MS"/>
              </a:rPr>
              <a:t> </a:t>
            </a:r>
            <a:r>
              <a:rPr sz="300" spc="-10" dirty="0">
                <a:latin typeface="Trebuchet MS"/>
                <a:cs typeface="Trebuchet MS"/>
              </a:rPr>
              <a:t>usability.</a:t>
            </a:r>
            <a:endParaRPr sz="300">
              <a:latin typeface="Trebuchet MS"/>
              <a:cs typeface="Trebuchet MS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14300251" y="199154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434" y="35331"/>
                </a:moveTo>
                <a:lnTo>
                  <a:pt x="606653" y="21577"/>
                </a:lnTo>
                <a:lnTo>
                  <a:pt x="599084" y="10350"/>
                </a:lnTo>
                <a:lnTo>
                  <a:pt x="587857" y="2768"/>
                </a:lnTo>
                <a:lnTo>
                  <a:pt x="574103" y="0"/>
                </a:lnTo>
                <a:lnTo>
                  <a:pt x="35318" y="0"/>
                </a:lnTo>
                <a:lnTo>
                  <a:pt x="21577" y="2768"/>
                </a:lnTo>
                <a:lnTo>
                  <a:pt x="10337" y="10350"/>
                </a:lnTo>
                <a:lnTo>
                  <a:pt x="2768" y="21577"/>
                </a:lnTo>
                <a:lnTo>
                  <a:pt x="0" y="35331"/>
                </a:lnTo>
                <a:lnTo>
                  <a:pt x="0" y="574103"/>
                </a:lnTo>
                <a:lnTo>
                  <a:pt x="2768" y="587857"/>
                </a:lnTo>
                <a:lnTo>
                  <a:pt x="10337" y="599084"/>
                </a:lnTo>
                <a:lnTo>
                  <a:pt x="21577" y="606653"/>
                </a:lnTo>
                <a:lnTo>
                  <a:pt x="35318" y="609434"/>
                </a:lnTo>
                <a:lnTo>
                  <a:pt x="574103" y="609434"/>
                </a:lnTo>
                <a:lnTo>
                  <a:pt x="587857" y="606653"/>
                </a:lnTo>
                <a:lnTo>
                  <a:pt x="599084" y="599084"/>
                </a:lnTo>
                <a:lnTo>
                  <a:pt x="606653" y="587857"/>
                </a:lnTo>
                <a:lnTo>
                  <a:pt x="609434" y="574103"/>
                </a:lnTo>
                <a:lnTo>
                  <a:pt x="609434" y="35331"/>
                </a:lnTo>
                <a:close/>
              </a:path>
            </a:pathLst>
          </a:custGeom>
          <a:solidFill>
            <a:srgbClr val="BAF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 txBox="1"/>
          <p:nvPr/>
        </p:nvSpPr>
        <p:spPr>
          <a:xfrm>
            <a:off x="14381605" y="2030114"/>
            <a:ext cx="426720" cy="51625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20320" algn="ctr">
              <a:lnSpc>
                <a:spcPct val="108100"/>
              </a:lnSpc>
              <a:spcBef>
                <a:spcPts val="65"/>
              </a:spcBef>
            </a:pPr>
            <a:r>
              <a:rPr sz="600" spc="-10" dirty="0">
                <a:latin typeface="Trebuchet MS"/>
                <a:cs typeface="Trebuchet MS"/>
              </a:rPr>
              <a:t>Accurately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classify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rice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types</a:t>
            </a:r>
            <a:r>
              <a:rPr sz="600" spc="2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for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quality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control.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15053361" y="199154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447" y="35331"/>
                </a:moveTo>
                <a:lnTo>
                  <a:pt x="606666" y="21577"/>
                </a:lnTo>
                <a:lnTo>
                  <a:pt x="599097" y="10350"/>
                </a:lnTo>
                <a:lnTo>
                  <a:pt x="587857" y="2781"/>
                </a:lnTo>
                <a:lnTo>
                  <a:pt x="574116" y="0"/>
                </a:lnTo>
                <a:lnTo>
                  <a:pt x="35331" y="0"/>
                </a:lnTo>
                <a:lnTo>
                  <a:pt x="21577" y="2781"/>
                </a:lnTo>
                <a:lnTo>
                  <a:pt x="10350" y="10350"/>
                </a:lnTo>
                <a:lnTo>
                  <a:pt x="2781" y="21577"/>
                </a:lnTo>
                <a:lnTo>
                  <a:pt x="0" y="35331"/>
                </a:lnTo>
                <a:lnTo>
                  <a:pt x="0" y="574103"/>
                </a:lnTo>
                <a:lnTo>
                  <a:pt x="2781" y="587857"/>
                </a:lnTo>
                <a:lnTo>
                  <a:pt x="10350" y="599084"/>
                </a:lnTo>
                <a:lnTo>
                  <a:pt x="21577" y="606653"/>
                </a:lnTo>
                <a:lnTo>
                  <a:pt x="35331" y="609434"/>
                </a:lnTo>
                <a:lnTo>
                  <a:pt x="574116" y="609434"/>
                </a:lnTo>
                <a:lnTo>
                  <a:pt x="587857" y="606653"/>
                </a:lnTo>
                <a:lnTo>
                  <a:pt x="599097" y="599084"/>
                </a:lnTo>
                <a:lnTo>
                  <a:pt x="606666" y="587857"/>
                </a:lnTo>
                <a:lnTo>
                  <a:pt x="609447" y="574103"/>
                </a:lnTo>
                <a:lnTo>
                  <a:pt x="609447" y="35331"/>
                </a:lnTo>
                <a:close/>
              </a:path>
            </a:pathLst>
          </a:custGeom>
          <a:solidFill>
            <a:srgbClr val="BAF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 txBox="1"/>
          <p:nvPr/>
        </p:nvSpPr>
        <p:spPr>
          <a:xfrm>
            <a:off x="15105702" y="2044197"/>
            <a:ext cx="485775" cy="48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9050" algn="ctr">
              <a:lnSpc>
                <a:spcPct val="102000"/>
              </a:lnSpc>
              <a:spcBef>
                <a:spcPts val="75"/>
              </a:spcBef>
            </a:pPr>
            <a:r>
              <a:rPr sz="600" dirty="0">
                <a:latin typeface="Trebuchet MS"/>
                <a:cs typeface="Trebuchet MS"/>
              </a:rPr>
              <a:t>Choose</a:t>
            </a:r>
            <a:r>
              <a:rPr sz="600" spc="65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the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30" dirty="0">
                <a:latin typeface="Trebuchet MS"/>
                <a:cs typeface="Trebuchet MS"/>
              </a:rPr>
              <a:t>right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AI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model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and</a:t>
            </a:r>
            <a:r>
              <a:rPr sz="600" spc="-3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approach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60" dirty="0">
                <a:latin typeface="Trebuchet MS"/>
                <a:cs typeface="Trebuchet MS"/>
              </a:rPr>
              <a:t>(e.g.,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transfer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learning).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15808821" y="1991544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434" y="35331"/>
                </a:moveTo>
                <a:lnTo>
                  <a:pt x="606653" y="21577"/>
                </a:lnTo>
                <a:lnTo>
                  <a:pt x="599084" y="10350"/>
                </a:lnTo>
                <a:lnTo>
                  <a:pt x="587857" y="2768"/>
                </a:lnTo>
                <a:lnTo>
                  <a:pt x="574103" y="0"/>
                </a:lnTo>
                <a:lnTo>
                  <a:pt x="35331" y="0"/>
                </a:lnTo>
                <a:lnTo>
                  <a:pt x="21577" y="2768"/>
                </a:lnTo>
                <a:lnTo>
                  <a:pt x="10350" y="10350"/>
                </a:lnTo>
                <a:lnTo>
                  <a:pt x="2781" y="21577"/>
                </a:lnTo>
                <a:lnTo>
                  <a:pt x="0" y="35331"/>
                </a:lnTo>
                <a:lnTo>
                  <a:pt x="0" y="574103"/>
                </a:lnTo>
                <a:lnTo>
                  <a:pt x="2781" y="587857"/>
                </a:lnTo>
                <a:lnTo>
                  <a:pt x="10350" y="599084"/>
                </a:lnTo>
                <a:lnTo>
                  <a:pt x="21577" y="606653"/>
                </a:lnTo>
                <a:lnTo>
                  <a:pt x="35331" y="609434"/>
                </a:lnTo>
                <a:lnTo>
                  <a:pt x="574103" y="609434"/>
                </a:lnTo>
                <a:lnTo>
                  <a:pt x="587857" y="606653"/>
                </a:lnTo>
                <a:lnTo>
                  <a:pt x="599084" y="599084"/>
                </a:lnTo>
                <a:lnTo>
                  <a:pt x="606653" y="587857"/>
                </a:lnTo>
                <a:lnTo>
                  <a:pt x="609434" y="574103"/>
                </a:lnTo>
                <a:lnTo>
                  <a:pt x="609434" y="35331"/>
                </a:lnTo>
                <a:close/>
              </a:path>
            </a:pathLst>
          </a:custGeom>
          <a:solidFill>
            <a:srgbClr val="BAF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 txBox="1"/>
          <p:nvPr/>
        </p:nvSpPr>
        <p:spPr>
          <a:xfrm>
            <a:off x="15849133" y="2030116"/>
            <a:ext cx="508634" cy="51625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20320" algn="ctr">
              <a:lnSpc>
                <a:spcPct val="108100"/>
              </a:lnSpc>
              <a:spcBef>
                <a:spcPts val="65"/>
              </a:spcBef>
            </a:pPr>
            <a:r>
              <a:rPr sz="600" dirty="0">
                <a:latin typeface="Trebuchet MS"/>
                <a:cs typeface="Trebuchet MS"/>
              </a:rPr>
              <a:t>Time</a:t>
            </a:r>
            <a:r>
              <a:rPr sz="600" spc="-3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spent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on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classification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is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significantly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reduced.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2226830" y="432614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434" y="35331"/>
                </a:moveTo>
                <a:lnTo>
                  <a:pt x="606653" y="21577"/>
                </a:lnTo>
                <a:lnTo>
                  <a:pt x="599084" y="10350"/>
                </a:lnTo>
                <a:lnTo>
                  <a:pt x="587857" y="2781"/>
                </a:lnTo>
                <a:lnTo>
                  <a:pt x="574103" y="0"/>
                </a:lnTo>
                <a:lnTo>
                  <a:pt x="35318" y="0"/>
                </a:lnTo>
                <a:lnTo>
                  <a:pt x="21577" y="2781"/>
                </a:lnTo>
                <a:lnTo>
                  <a:pt x="10337" y="10350"/>
                </a:lnTo>
                <a:lnTo>
                  <a:pt x="2768" y="21577"/>
                </a:lnTo>
                <a:lnTo>
                  <a:pt x="0" y="35331"/>
                </a:lnTo>
                <a:lnTo>
                  <a:pt x="0" y="574103"/>
                </a:lnTo>
                <a:lnTo>
                  <a:pt x="2768" y="587857"/>
                </a:lnTo>
                <a:lnTo>
                  <a:pt x="10337" y="599084"/>
                </a:lnTo>
                <a:lnTo>
                  <a:pt x="21577" y="606666"/>
                </a:lnTo>
                <a:lnTo>
                  <a:pt x="35318" y="609434"/>
                </a:lnTo>
                <a:lnTo>
                  <a:pt x="574103" y="609434"/>
                </a:lnTo>
                <a:lnTo>
                  <a:pt x="587857" y="606666"/>
                </a:lnTo>
                <a:lnTo>
                  <a:pt x="599084" y="599084"/>
                </a:lnTo>
                <a:lnTo>
                  <a:pt x="606653" y="587857"/>
                </a:lnTo>
                <a:lnTo>
                  <a:pt x="609434" y="574103"/>
                </a:lnTo>
                <a:lnTo>
                  <a:pt x="609434" y="35331"/>
                </a:lnTo>
                <a:close/>
              </a:path>
            </a:pathLst>
          </a:custGeom>
          <a:solidFill>
            <a:srgbClr val="BCC5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2277546" y="4392882"/>
            <a:ext cx="490220" cy="461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7780" algn="ctr">
              <a:lnSpc>
                <a:spcPct val="104700"/>
              </a:lnSpc>
              <a:spcBef>
                <a:spcPts val="75"/>
              </a:spcBef>
            </a:pPr>
            <a:r>
              <a:rPr sz="550" spc="-10" dirty="0">
                <a:latin typeface="Trebuchet MS"/>
                <a:cs typeface="Trebuchet MS"/>
              </a:rPr>
              <a:t>"AI</a:t>
            </a:r>
            <a:r>
              <a:rPr sz="550" spc="-20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can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revolutionize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agriculture</a:t>
            </a:r>
            <a:r>
              <a:rPr sz="550" spc="-25" dirty="0">
                <a:latin typeface="Trebuchet MS"/>
                <a:cs typeface="Trebuchet MS"/>
              </a:rPr>
              <a:t> and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food</a:t>
            </a:r>
            <a:r>
              <a:rPr sz="550" spc="-2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quality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control."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951585" y="530284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434" y="35331"/>
                </a:moveTo>
                <a:lnTo>
                  <a:pt x="606666" y="21577"/>
                </a:lnTo>
                <a:lnTo>
                  <a:pt x="599084" y="10350"/>
                </a:lnTo>
                <a:lnTo>
                  <a:pt x="587857" y="2781"/>
                </a:lnTo>
                <a:lnTo>
                  <a:pt x="574103" y="0"/>
                </a:lnTo>
                <a:lnTo>
                  <a:pt x="35331" y="0"/>
                </a:lnTo>
                <a:lnTo>
                  <a:pt x="21577" y="2781"/>
                </a:lnTo>
                <a:lnTo>
                  <a:pt x="10350" y="10350"/>
                </a:lnTo>
                <a:lnTo>
                  <a:pt x="2781" y="21577"/>
                </a:lnTo>
                <a:lnTo>
                  <a:pt x="0" y="35331"/>
                </a:lnTo>
                <a:lnTo>
                  <a:pt x="0" y="574116"/>
                </a:lnTo>
                <a:lnTo>
                  <a:pt x="2781" y="587857"/>
                </a:lnTo>
                <a:lnTo>
                  <a:pt x="10350" y="599097"/>
                </a:lnTo>
                <a:lnTo>
                  <a:pt x="21577" y="606666"/>
                </a:lnTo>
                <a:lnTo>
                  <a:pt x="35331" y="609434"/>
                </a:lnTo>
                <a:lnTo>
                  <a:pt x="574103" y="609434"/>
                </a:lnTo>
                <a:lnTo>
                  <a:pt x="587857" y="606666"/>
                </a:lnTo>
                <a:lnTo>
                  <a:pt x="599084" y="599097"/>
                </a:lnTo>
                <a:lnTo>
                  <a:pt x="606666" y="587857"/>
                </a:lnTo>
                <a:lnTo>
                  <a:pt x="609434" y="574116"/>
                </a:lnTo>
                <a:lnTo>
                  <a:pt x="609434" y="35331"/>
                </a:lnTo>
                <a:close/>
              </a:path>
            </a:pathLst>
          </a:custGeom>
          <a:solidFill>
            <a:srgbClr val="BCC5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 txBox="1"/>
          <p:nvPr/>
        </p:nvSpPr>
        <p:spPr>
          <a:xfrm>
            <a:off x="1002426" y="5369578"/>
            <a:ext cx="489584" cy="461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7780" algn="ctr">
              <a:lnSpc>
                <a:spcPct val="104700"/>
              </a:lnSpc>
              <a:spcBef>
                <a:spcPts val="75"/>
              </a:spcBef>
            </a:pPr>
            <a:r>
              <a:rPr sz="550" spc="-10" dirty="0">
                <a:latin typeface="Trebuchet MS"/>
                <a:cs typeface="Trebuchet MS"/>
              </a:rPr>
              <a:t>"AI</a:t>
            </a:r>
            <a:r>
              <a:rPr sz="550" spc="-20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is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advancing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spc="-35" dirty="0">
                <a:latin typeface="Trebuchet MS"/>
                <a:cs typeface="Trebuchet MS"/>
              </a:rPr>
              <a:t>fast;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you</a:t>
            </a:r>
            <a:r>
              <a:rPr sz="550" spc="-10" dirty="0">
                <a:latin typeface="Trebuchet MS"/>
                <a:cs typeface="Trebuchet MS"/>
              </a:rPr>
              <a:t> should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consider</a:t>
            </a:r>
            <a:r>
              <a:rPr sz="550" spc="-2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using</a:t>
            </a:r>
            <a:r>
              <a:rPr sz="550" spc="500" dirty="0">
                <a:latin typeface="Trebuchet MS"/>
                <a:cs typeface="Trebuchet MS"/>
              </a:rPr>
              <a:t> </a:t>
            </a:r>
            <a:r>
              <a:rPr sz="550" spc="-20" dirty="0">
                <a:latin typeface="Trebuchet MS"/>
                <a:cs typeface="Trebuchet MS"/>
              </a:rPr>
              <a:t>it."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2411603" y="5912276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434" y="35331"/>
                </a:moveTo>
                <a:lnTo>
                  <a:pt x="606653" y="21590"/>
                </a:lnTo>
                <a:lnTo>
                  <a:pt x="599084" y="10350"/>
                </a:lnTo>
                <a:lnTo>
                  <a:pt x="587857" y="2781"/>
                </a:lnTo>
                <a:lnTo>
                  <a:pt x="574103" y="0"/>
                </a:lnTo>
                <a:lnTo>
                  <a:pt x="35318" y="0"/>
                </a:lnTo>
                <a:lnTo>
                  <a:pt x="21577" y="2781"/>
                </a:lnTo>
                <a:lnTo>
                  <a:pt x="10337" y="10350"/>
                </a:lnTo>
                <a:lnTo>
                  <a:pt x="2768" y="21590"/>
                </a:lnTo>
                <a:lnTo>
                  <a:pt x="0" y="35331"/>
                </a:lnTo>
                <a:lnTo>
                  <a:pt x="0" y="574116"/>
                </a:lnTo>
                <a:lnTo>
                  <a:pt x="2768" y="587870"/>
                </a:lnTo>
                <a:lnTo>
                  <a:pt x="10337" y="599097"/>
                </a:lnTo>
                <a:lnTo>
                  <a:pt x="21577" y="606666"/>
                </a:lnTo>
                <a:lnTo>
                  <a:pt x="35318" y="609447"/>
                </a:lnTo>
                <a:lnTo>
                  <a:pt x="574103" y="609447"/>
                </a:lnTo>
                <a:lnTo>
                  <a:pt x="587857" y="606666"/>
                </a:lnTo>
                <a:lnTo>
                  <a:pt x="599084" y="599097"/>
                </a:lnTo>
                <a:lnTo>
                  <a:pt x="606653" y="587870"/>
                </a:lnTo>
                <a:lnTo>
                  <a:pt x="609434" y="574116"/>
                </a:lnTo>
                <a:lnTo>
                  <a:pt x="609434" y="35331"/>
                </a:lnTo>
                <a:close/>
              </a:path>
            </a:pathLst>
          </a:custGeom>
          <a:solidFill>
            <a:srgbClr val="BCC5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 txBox="1"/>
          <p:nvPr/>
        </p:nvSpPr>
        <p:spPr>
          <a:xfrm>
            <a:off x="2464759" y="5950855"/>
            <a:ext cx="480695" cy="51625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22860" algn="ctr">
              <a:lnSpc>
                <a:spcPct val="108100"/>
              </a:lnSpc>
              <a:spcBef>
                <a:spcPts val="65"/>
              </a:spcBef>
            </a:pPr>
            <a:r>
              <a:rPr sz="600" dirty="0">
                <a:latin typeface="Trebuchet MS"/>
                <a:cs typeface="Trebuchet MS"/>
              </a:rPr>
              <a:t>"We</a:t>
            </a:r>
            <a:r>
              <a:rPr sz="600" spc="4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need</a:t>
            </a:r>
            <a:r>
              <a:rPr sz="600" spc="50" dirty="0">
                <a:latin typeface="Trebuchet MS"/>
                <a:cs typeface="Trebuchet MS"/>
              </a:rPr>
              <a:t> </a:t>
            </a:r>
            <a:r>
              <a:rPr sz="600" spc="-50" dirty="0">
                <a:latin typeface="Trebuchet MS"/>
                <a:cs typeface="Trebuchet MS"/>
              </a:rPr>
              <a:t>a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solution </a:t>
            </a:r>
            <a:r>
              <a:rPr sz="600" spc="-20" dirty="0">
                <a:latin typeface="Trebuchet MS"/>
                <a:cs typeface="Trebuchet MS"/>
              </a:rPr>
              <a:t>that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is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-20" dirty="0">
                <a:latin typeface="Trebuchet MS"/>
                <a:cs typeface="Trebuchet MS"/>
              </a:rPr>
              <a:t>both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accurate</a:t>
            </a:r>
            <a:r>
              <a:rPr sz="600" spc="-20" dirty="0">
                <a:latin typeface="Trebuchet MS"/>
                <a:cs typeface="Trebuchet MS"/>
              </a:rPr>
              <a:t> </a:t>
            </a:r>
            <a:r>
              <a:rPr sz="600" spc="-25" dirty="0">
                <a:latin typeface="Trebuchet MS"/>
                <a:cs typeface="Trebuchet MS"/>
              </a:rPr>
              <a:t>and</a:t>
            </a:r>
            <a:r>
              <a:rPr sz="600" spc="500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easy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dirty="0">
                <a:latin typeface="Trebuchet MS"/>
                <a:cs typeface="Trebuchet MS"/>
              </a:rPr>
              <a:t>to</a:t>
            </a:r>
            <a:r>
              <a:rPr sz="600" spc="15" dirty="0">
                <a:latin typeface="Trebuchet MS"/>
                <a:cs typeface="Trebuchet MS"/>
              </a:rPr>
              <a:t> </a:t>
            </a:r>
            <a:r>
              <a:rPr sz="600" spc="-10" dirty="0">
                <a:latin typeface="Trebuchet MS"/>
                <a:cs typeface="Trebuchet MS"/>
              </a:rPr>
              <a:t>use."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1024648" y="700452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434" y="35331"/>
                </a:moveTo>
                <a:lnTo>
                  <a:pt x="606653" y="21577"/>
                </a:lnTo>
                <a:lnTo>
                  <a:pt x="599084" y="10350"/>
                </a:lnTo>
                <a:lnTo>
                  <a:pt x="587857" y="2781"/>
                </a:lnTo>
                <a:lnTo>
                  <a:pt x="574103" y="0"/>
                </a:lnTo>
                <a:lnTo>
                  <a:pt x="35318" y="0"/>
                </a:lnTo>
                <a:lnTo>
                  <a:pt x="21577" y="2781"/>
                </a:lnTo>
                <a:lnTo>
                  <a:pt x="10337" y="10350"/>
                </a:lnTo>
                <a:lnTo>
                  <a:pt x="2768" y="21577"/>
                </a:lnTo>
                <a:lnTo>
                  <a:pt x="0" y="35331"/>
                </a:lnTo>
                <a:lnTo>
                  <a:pt x="0" y="574103"/>
                </a:lnTo>
                <a:lnTo>
                  <a:pt x="2768" y="587857"/>
                </a:lnTo>
                <a:lnTo>
                  <a:pt x="10337" y="599097"/>
                </a:lnTo>
                <a:lnTo>
                  <a:pt x="21577" y="606666"/>
                </a:lnTo>
                <a:lnTo>
                  <a:pt x="35318" y="609434"/>
                </a:lnTo>
                <a:lnTo>
                  <a:pt x="574103" y="609434"/>
                </a:lnTo>
                <a:lnTo>
                  <a:pt x="587857" y="606666"/>
                </a:lnTo>
                <a:lnTo>
                  <a:pt x="599084" y="599097"/>
                </a:lnTo>
                <a:lnTo>
                  <a:pt x="606653" y="587857"/>
                </a:lnTo>
                <a:lnTo>
                  <a:pt x="609434" y="574103"/>
                </a:lnTo>
                <a:lnTo>
                  <a:pt x="609434" y="35331"/>
                </a:lnTo>
                <a:close/>
              </a:path>
            </a:pathLst>
          </a:custGeom>
          <a:solidFill>
            <a:srgbClr val="BCC5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 txBox="1"/>
          <p:nvPr/>
        </p:nvSpPr>
        <p:spPr>
          <a:xfrm>
            <a:off x="1106281" y="7099423"/>
            <a:ext cx="446405" cy="406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11800"/>
              </a:lnSpc>
              <a:spcBef>
                <a:spcPts val="70"/>
              </a:spcBef>
            </a:pPr>
            <a:r>
              <a:rPr sz="450" dirty="0">
                <a:latin typeface="Trebuchet MS"/>
                <a:cs typeface="Trebuchet MS"/>
              </a:rPr>
              <a:t>"Big</a:t>
            </a:r>
            <a:r>
              <a:rPr sz="450" spc="9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companies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are</a:t>
            </a:r>
            <a:r>
              <a:rPr sz="450" spc="1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already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adopting</a:t>
            </a:r>
            <a:r>
              <a:rPr sz="450" spc="2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AI</a:t>
            </a:r>
            <a:r>
              <a:rPr sz="450" spc="30" dirty="0">
                <a:latin typeface="Trebuchet MS"/>
                <a:cs typeface="Trebuchet MS"/>
              </a:rPr>
              <a:t> </a:t>
            </a:r>
            <a:r>
              <a:rPr sz="450" spc="-25" dirty="0">
                <a:latin typeface="Trebuchet MS"/>
                <a:cs typeface="Trebuchet MS"/>
              </a:rPr>
              <a:t>for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food</a:t>
            </a:r>
            <a:r>
              <a:rPr sz="450" spc="6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quality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control."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221" name="object 221"/>
          <p:cNvSpPr/>
          <p:nvPr/>
        </p:nvSpPr>
        <p:spPr>
          <a:xfrm>
            <a:off x="2326576" y="78236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447" y="35331"/>
                </a:moveTo>
                <a:lnTo>
                  <a:pt x="606666" y="21577"/>
                </a:lnTo>
                <a:lnTo>
                  <a:pt x="599097" y="10350"/>
                </a:lnTo>
                <a:lnTo>
                  <a:pt x="587870" y="2781"/>
                </a:lnTo>
                <a:lnTo>
                  <a:pt x="574116" y="0"/>
                </a:lnTo>
                <a:lnTo>
                  <a:pt x="35331" y="0"/>
                </a:lnTo>
                <a:lnTo>
                  <a:pt x="21590" y="2781"/>
                </a:lnTo>
                <a:lnTo>
                  <a:pt x="10350" y="10350"/>
                </a:lnTo>
                <a:lnTo>
                  <a:pt x="2781" y="21577"/>
                </a:lnTo>
                <a:lnTo>
                  <a:pt x="0" y="35331"/>
                </a:lnTo>
                <a:lnTo>
                  <a:pt x="0" y="574116"/>
                </a:lnTo>
                <a:lnTo>
                  <a:pt x="2781" y="587857"/>
                </a:lnTo>
                <a:lnTo>
                  <a:pt x="10350" y="599097"/>
                </a:lnTo>
                <a:lnTo>
                  <a:pt x="21590" y="606666"/>
                </a:lnTo>
                <a:lnTo>
                  <a:pt x="35331" y="609434"/>
                </a:lnTo>
                <a:lnTo>
                  <a:pt x="574116" y="609434"/>
                </a:lnTo>
                <a:lnTo>
                  <a:pt x="587870" y="606666"/>
                </a:lnTo>
                <a:lnTo>
                  <a:pt x="599097" y="599097"/>
                </a:lnTo>
                <a:lnTo>
                  <a:pt x="606666" y="587857"/>
                </a:lnTo>
                <a:lnTo>
                  <a:pt x="609447" y="574116"/>
                </a:lnTo>
                <a:lnTo>
                  <a:pt x="609447" y="35331"/>
                </a:lnTo>
                <a:close/>
              </a:path>
            </a:pathLst>
          </a:custGeom>
          <a:solidFill>
            <a:srgbClr val="BCC5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2365201" y="7918536"/>
            <a:ext cx="516890" cy="406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indent="15875" algn="ctr">
              <a:lnSpc>
                <a:spcPct val="111800"/>
              </a:lnSpc>
              <a:spcBef>
                <a:spcPts val="70"/>
              </a:spcBef>
            </a:pPr>
            <a:r>
              <a:rPr sz="450" spc="10" dirty="0">
                <a:latin typeface="Trebuchet MS"/>
                <a:cs typeface="Trebuchet MS"/>
              </a:rPr>
              <a:t>"Some</a:t>
            </a:r>
            <a:r>
              <a:rPr sz="450" spc="55" dirty="0">
                <a:latin typeface="Trebuchet MS"/>
                <a:cs typeface="Trebuchet MS"/>
              </a:rPr>
              <a:t> </a:t>
            </a:r>
            <a:r>
              <a:rPr sz="450" spc="10" dirty="0">
                <a:latin typeface="Trebuchet MS"/>
                <a:cs typeface="Trebuchet MS"/>
              </a:rPr>
              <a:t>AI</a:t>
            </a:r>
            <a:r>
              <a:rPr sz="450" spc="6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models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struggle</a:t>
            </a:r>
            <a:r>
              <a:rPr sz="450" spc="95" dirty="0">
                <a:latin typeface="Trebuchet MS"/>
                <a:cs typeface="Trebuchet MS"/>
              </a:rPr>
              <a:t> </a:t>
            </a:r>
            <a:r>
              <a:rPr sz="450" spc="-20" dirty="0">
                <a:latin typeface="Trebuchet MS"/>
                <a:cs typeface="Trebuchet MS"/>
              </a:rPr>
              <a:t>with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bias—how</a:t>
            </a:r>
            <a:r>
              <a:rPr sz="450" spc="100" dirty="0">
                <a:latin typeface="Trebuchet MS"/>
                <a:cs typeface="Trebuchet MS"/>
              </a:rPr>
              <a:t> </a:t>
            </a:r>
            <a:r>
              <a:rPr sz="450" spc="-20" dirty="0">
                <a:latin typeface="Trebuchet MS"/>
                <a:cs typeface="Trebuchet MS"/>
              </a:rPr>
              <a:t>will</a:t>
            </a:r>
            <a:r>
              <a:rPr sz="450" spc="105" dirty="0">
                <a:latin typeface="Trebuchet MS"/>
                <a:cs typeface="Trebuchet MS"/>
              </a:rPr>
              <a:t> </a:t>
            </a:r>
            <a:r>
              <a:rPr sz="450" spc="-20" dirty="0">
                <a:latin typeface="Trebuchet MS"/>
                <a:cs typeface="Trebuchet MS"/>
              </a:rPr>
              <a:t>this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dirty="0">
                <a:latin typeface="Trebuchet MS"/>
                <a:cs typeface="Trebuchet MS"/>
              </a:rPr>
              <a:t>system</a:t>
            </a:r>
            <a:r>
              <a:rPr sz="450" spc="8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avoid</a:t>
            </a:r>
            <a:r>
              <a:rPr sz="450" spc="500" dirty="0">
                <a:latin typeface="Trebuchet MS"/>
                <a:cs typeface="Trebuchet MS"/>
              </a:rPr>
              <a:t> </a:t>
            </a:r>
            <a:r>
              <a:rPr sz="450" spc="-10" dirty="0">
                <a:latin typeface="Trebuchet MS"/>
                <a:cs typeface="Trebuchet MS"/>
              </a:rPr>
              <a:t>that?"</a:t>
            </a:r>
            <a:endParaRPr sz="450">
              <a:latin typeface="Trebuchet MS"/>
              <a:cs typeface="Trebuchet MS"/>
            </a:endParaRPr>
          </a:p>
        </p:txBody>
      </p:sp>
      <p:grpSp>
        <p:nvGrpSpPr>
          <p:cNvPr id="223" name="object 223"/>
          <p:cNvGrpSpPr/>
          <p:nvPr/>
        </p:nvGrpSpPr>
        <p:grpSpPr>
          <a:xfrm>
            <a:off x="4721065" y="2009346"/>
            <a:ext cx="1733550" cy="950594"/>
            <a:chOff x="4721065" y="2009346"/>
            <a:chExt cx="1733550" cy="950594"/>
          </a:xfrm>
        </p:grpSpPr>
        <p:sp>
          <p:nvSpPr>
            <p:cNvPr id="224" name="object 224"/>
            <p:cNvSpPr/>
            <p:nvPr/>
          </p:nvSpPr>
          <p:spPr>
            <a:xfrm>
              <a:off x="4763390" y="2044676"/>
              <a:ext cx="471805" cy="0"/>
            </a:xfrm>
            <a:custGeom>
              <a:avLst/>
              <a:gdLst/>
              <a:ahLst/>
              <a:cxnLst/>
              <a:rect l="l" t="t" r="r" b="b"/>
              <a:pathLst>
                <a:path w="471804">
                  <a:moveTo>
                    <a:pt x="0" y="0"/>
                  </a:moveTo>
                  <a:lnTo>
                    <a:pt x="214867" y="0"/>
                  </a:lnTo>
                  <a:lnTo>
                    <a:pt x="471469" y="0"/>
                  </a:lnTo>
                </a:path>
              </a:pathLst>
            </a:custGeom>
            <a:ln w="13248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721060" y="2011026"/>
              <a:ext cx="59055" cy="67310"/>
            </a:xfrm>
            <a:custGeom>
              <a:avLst/>
              <a:gdLst/>
              <a:ahLst/>
              <a:cxnLst/>
              <a:rect l="l" t="t" r="r" b="b"/>
              <a:pathLst>
                <a:path w="59054" h="67310">
                  <a:moveTo>
                    <a:pt x="58826" y="1701"/>
                  </a:moveTo>
                  <a:lnTo>
                    <a:pt x="55905" y="0"/>
                  </a:lnTo>
                  <a:lnTo>
                    <a:pt x="0" y="31940"/>
                  </a:lnTo>
                  <a:lnTo>
                    <a:pt x="0" y="35369"/>
                  </a:lnTo>
                  <a:lnTo>
                    <a:pt x="2374" y="36728"/>
                  </a:lnTo>
                  <a:lnTo>
                    <a:pt x="55905" y="67310"/>
                  </a:lnTo>
                  <a:lnTo>
                    <a:pt x="58826" y="65608"/>
                  </a:lnTo>
                  <a:lnTo>
                    <a:pt x="58826" y="1701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5539577" y="2349394"/>
              <a:ext cx="0" cy="568325"/>
            </a:xfrm>
            <a:custGeom>
              <a:avLst/>
              <a:gdLst/>
              <a:ahLst/>
              <a:cxnLst/>
              <a:rect l="l" t="t" r="r" b="b"/>
              <a:pathLst>
                <a:path h="568325">
                  <a:moveTo>
                    <a:pt x="0" y="567703"/>
                  </a:moveTo>
                  <a:lnTo>
                    <a:pt x="0" y="0"/>
                  </a:lnTo>
                </a:path>
              </a:pathLst>
            </a:custGeom>
            <a:ln w="13248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5505920" y="2900598"/>
              <a:ext cx="67310" cy="59055"/>
            </a:xfrm>
            <a:custGeom>
              <a:avLst/>
              <a:gdLst/>
              <a:ahLst/>
              <a:cxnLst/>
              <a:rect l="l" t="t" r="r" b="b"/>
              <a:pathLst>
                <a:path w="67310" h="59055">
                  <a:moveTo>
                    <a:pt x="67310" y="2933"/>
                  </a:moveTo>
                  <a:lnTo>
                    <a:pt x="65608" y="0"/>
                  </a:lnTo>
                  <a:lnTo>
                    <a:pt x="1701" y="0"/>
                  </a:lnTo>
                  <a:lnTo>
                    <a:pt x="0" y="2933"/>
                  </a:lnTo>
                  <a:lnTo>
                    <a:pt x="31940" y="58826"/>
                  </a:lnTo>
                  <a:lnTo>
                    <a:pt x="35356" y="58826"/>
                  </a:lnTo>
                  <a:lnTo>
                    <a:pt x="36715" y="56451"/>
                  </a:lnTo>
                  <a:lnTo>
                    <a:pt x="67310" y="2933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5844295" y="2044676"/>
              <a:ext cx="568325" cy="0"/>
            </a:xfrm>
            <a:custGeom>
              <a:avLst/>
              <a:gdLst/>
              <a:ahLst/>
              <a:cxnLst/>
              <a:rect l="l" t="t" r="r" b="b"/>
              <a:pathLst>
                <a:path w="568325">
                  <a:moveTo>
                    <a:pt x="567703" y="0"/>
                  </a:moveTo>
                  <a:lnTo>
                    <a:pt x="0" y="0"/>
                  </a:lnTo>
                </a:path>
              </a:pathLst>
            </a:custGeom>
            <a:ln w="13248">
              <a:solidFill>
                <a:srgbClr val="1F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6395491" y="2011026"/>
              <a:ext cx="59055" cy="67310"/>
            </a:xfrm>
            <a:custGeom>
              <a:avLst/>
              <a:gdLst/>
              <a:ahLst/>
              <a:cxnLst/>
              <a:rect l="l" t="t" r="r" b="b"/>
              <a:pathLst>
                <a:path w="59054" h="67310">
                  <a:moveTo>
                    <a:pt x="58826" y="31940"/>
                  </a:moveTo>
                  <a:lnTo>
                    <a:pt x="56451" y="30594"/>
                  </a:lnTo>
                  <a:lnTo>
                    <a:pt x="2921" y="0"/>
                  </a:lnTo>
                  <a:lnTo>
                    <a:pt x="0" y="1701"/>
                  </a:lnTo>
                  <a:lnTo>
                    <a:pt x="0" y="65608"/>
                  </a:lnTo>
                  <a:lnTo>
                    <a:pt x="2921" y="67310"/>
                  </a:lnTo>
                  <a:lnTo>
                    <a:pt x="58826" y="35369"/>
                  </a:lnTo>
                  <a:lnTo>
                    <a:pt x="58826" y="31940"/>
                  </a:lnTo>
                  <a:close/>
                </a:path>
              </a:pathLst>
            </a:custGeom>
            <a:solidFill>
              <a:srgbClr val="1F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7835" y="875538"/>
            <a:ext cx="1776095" cy="42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marR="5080" indent="-94615">
              <a:lnSpc>
                <a:spcPct val="1101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Project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Development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Phase </a:t>
            </a:r>
            <a:r>
              <a:rPr sz="1200" b="1" dirty="0">
                <a:latin typeface="Calibri"/>
                <a:cs typeface="Calibri"/>
              </a:rPr>
              <a:t>Model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Performance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Test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90150"/>
              </p:ext>
            </p:extLst>
          </p:nvPr>
        </p:nvGraphicFramePr>
        <p:xfrm>
          <a:off x="914704" y="1499869"/>
          <a:ext cx="5727065" cy="135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February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2025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6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LTVIP2025TMID35084</a:t>
                      </a:r>
                    </a:p>
                    <a:p>
                      <a:br>
                        <a:rPr lang="en-IN" sz="1100" dirty="0"/>
                      </a:br>
                      <a:endParaRPr sz="11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78105">
                        <a:lnSpc>
                          <a:spcPts val="126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Grain</a:t>
                      </a:r>
                      <a:r>
                        <a:rPr sz="1100" b="1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Palette-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A-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Deep-Learning-Odyssey-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In-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Rice-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Type-</a:t>
                      </a:r>
                      <a:r>
                        <a:rPr sz="11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-Through-Transfer- </a:t>
                      </a:r>
                      <a:r>
                        <a:rPr sz="1100" b="1" dirty="0">
                          <a:latin typeface="Arial"/>
                          <a:cs typeface="Arial"/>
                        </a:rPr>
                        <a:t>Learning</a:t>
                      </a:r>
                      <a:r>
                        <a:rPr sz="11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Classification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Marks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-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2790189"/>
            <a:ext cx="4999990" cy="48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Model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Performance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Testing: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dirty="0">
                <a:latin typeface="Calibri"/>
                <a:cs typeface="Calibri"/>
              </a:rPr>
              <a:t>Project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team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shall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fill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following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information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 </a:t>
            </a:r>
            <a:r>
              <a:rPr sz="1100" spc="-10" dirty="0">
                <a:latin typeface="Calibri"/>
                <a:cs typeface="Calibri"/>
              </a:rPr>
              <a:t>performance</a:t>
            </a:r>
            <a:r>
              <a:rPr sz="1100" dirty="0">
                <a:latin typeface="Calibri"/>
                <a:cs typeface="Calibri"/>
              </a:rPr>
              <a:t> testing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template.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704" y="3382390"/>
          <a:ext cx="5934074" cy="1934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41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spc="-25" dirty="0">
                          <a:latin typeface="Calibri"/>
                          <a:cs typeface="Calibri"/>
                        </a:rPr>
                        <a:t>S.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b="1" spc="-25" dirty="0">
                          <a:latin typeface="Calibri"/>
                          <a:cs typeface="Calibri"/>
                        </a:rPr>
                        <a:t>No.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Parameter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Values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Screenshot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 marR="102235" algn="r">
                        <a:lnSpc>
                          <a:spcPts val="13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r>
                        <a:rPr sz="1100" spc="-1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Summary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-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R="102235" algn="r">
                        <a:lnSpc>
                          <a:spcPts val="129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1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Accuracy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Accuracy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–0.9688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Validation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Accuracy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0.9892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marR="102235" algn="r">
                        <a:lnSpc>
                          <a:spcPts val="129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3.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Fine</a:t>
                      </a:r>
                      <a:r>
                        <a:rPr sz="1100" spc="-1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Tuning</a:t>
                      </a:r>
                      <a:r>
                        <a:rPr sz="1100" spc="-1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r>
                        <a:rPr sz="1100" spc="-1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(if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2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done)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Validation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Accuracy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-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-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4568" y="3749052"/>
            <a:ext cx="1618501" cy="50040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133386" y="4315942"/>
            <a:ext cx="1695450" cy="266065"/>
            <a:chOff x="5133386" y="4315942"/>
            <a:chExt cx="1695450" cy="26606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3386" y="4315942"/>
              <a:ext cx="1640102" cy="12131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5369" y="4462272"/>
              <a:ext cx="1643419" cy="1196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9423" y="503936"/>
            <a:ext cx="2061845" cy="42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8140">
              <a:lnSpc>
                <a:spcPct val="1092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Project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Design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Phase </a:t>
            </a:r>
            <a:r>
              <a:rPr sz="1200" b="1" dirty="0">
                <a:latin typeface="Calibri"/>
                <a:cs typeface="Calibri"/>
              </a:rPr>
              <a:t>Problem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–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Solution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Fit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Template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14431"/>
              </p:ext>
            </p:extLst>
          </p:nvPr>
        </p:nvGraphicFramePr>
        <p:xfrm>
          <a:off x="914704" y="1126184"/>
          <a:ext cx="572706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February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2025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61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LTVIP2025TMID35084</a:t>
                      </a:r>
                    </a:p>
                    <a:p>
                      <a:br>
                        <a:rPr lang="en-IN" sz="1100" dirty="0"/>
                      </a:b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82880">
                        <a:lnSpc>
                          <a:spcPts val="1030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GrainPalette-A-Deep-Learning-Odyssey-In-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Rice-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Type-Classification-Through-Transfer-Learning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Marks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Marks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2197354"/>
            <a:ext cx="5691505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Problem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Solution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Fit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Template: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9700"/>
              </a:lnSpc>
              <a:spcBef>
                <a:spcPts val="810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Problem-</a:t>
            </a:r>
            <a:r>
              <a:rPr sz="1100" dirty="0">
                <a:latin typeface="Calibri"/>
                <a:cs typeface="Calibri"/>
              </a:rPr>
              <a:t>Solution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simply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means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you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found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problem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your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customer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that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you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realized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actually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solves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customer’s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problem.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helps</a:t>
            </a:r>
            <a:r>
              <a:rPr sz="1100" spc="-10" dirty="0">
                <a:latin typeface="Calibri"/>
                <a:cs typeface="Calibri"/>
              </a:rPr>
              <a:t> entrepreneurs, </a:t>
            </a:r>
            <a:r>
              <a:rPr sz="1100" dirty="0">
                <a:latin typeface="Calibri"/>
                <a:cs typeface="Calibri"/>
              </a:rPr>
              <a:t>marketers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corporate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innovators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identify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behavioral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patterns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recognize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would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work</a:t>
            </a:r>
            <a:r>
              <a:rPr sz="1100" dirty="0">
                <a:latin typeface="Calibri"/>
                <a:cs typeface="Calibri"/>
              </a:rPr>
              <a:t> and</a:t>
            </a:r>
            <a:r>
              <a:rPr sz="1100" spc="-25" dirty="0">
                <a:latin typeface="Calibri"/>
                <a:cs typeface="Calibri"/>
              </a:rPr>
              <a:t> why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b="1" spc="-10" dirty="0">
                <a:latin typeface="Calibri"/>
                <a:cs typeface="Calibri"/>
              </a:rPr>
              <a:t>Purpose:</a:t>
            </a:r>
            <a:endParaRPr sz="11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1070"/>
              </a:spcBef>
              <a:buFont typeface="Segoe UI Symbol"/>
              <a:buChar char="❑"/>
              <a:tabLst>
                <a:tab pos="468630" algn="l"/>
              </a:tabLst>
            </a:pPr>
            <a:r>
              <a:rPr sz="1100" dirty="0">
                <a:latin typeface="Calibri"/>
                <a:cs typeface="Calibri"/>
              </a:rPr>
              <a:t>Solve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complex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problems 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 way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fits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state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your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customers.</a:t>
            </a:r>
            <a:endParaRPr sz="1100">
              <a:latin typeface="Calibri"/>
              <a:cs typeface="Calibri"/>
            </a:endParaRPr>
          </a:p>
          <a:p>
            <a:pPr marL="467995" marR="149225" indent="-227329">
              <a:lnSpc>
                <a:spcPct val="101800"/>
              </a:lnSpc>
              <a:spcBef>
                <a:spcPts val="145"/>
              </a:spcBef>
              <a:buFont typeface="Segoe UI Symbol"/>
              <a:buChar char="❑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Succeed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faster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increase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your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adoption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tapping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existing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mediums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and 	</a:t>
            </a:r>
            <a:r>
              <a:rPr sz="1100" dirty="0">
                <a:latin typeface="Calibri"/>
                <a:cs typeface="Calibri"/>
              </a:rPr>
              <a:t>channels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behavior.</a:t>
            </a:r>
            <a:endParaRPr sz="11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155"/>
              </a:spcBef>
              <a:buFont typeface="Segoe UI Symbol"/>
              <a:buChar char="❑"/>
              <a:tabLst>
                <a:tab pos="468630" algn="l"/>
              </a:tabLst>
            </a:pPr>
            <a:r>
              <a:rPr sz="1100" dirty="0">
                <a:latin typeface="Calibri"/>
                <a:cs typeface="Calibri"/>
              </a:rPr>
              <a:t>Sharpen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your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communication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marketing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strategy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right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triggers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messaging.</a:t>
            </a:r>
            <a:endParaRPr sz="1100">
              <a:latin typeface="Calibri"/>
              <a:cs typeface="Calibri"/>
            </a:endParaRPr>
          </a:p>
          <a:p>
            <a:pPr marL="467995" marR="285115" indent="-227329">
              <a:lnSpc>
                <a:spcPct val="101800"/>
              </a:lnSpc>
              <a:spcBef>
                <a:spcPts val="145"/>
              </a:spcBef>
              <a:buFont typeface="Segoe UI Symbol"/>
              <a:buChar char="❑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Increase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touch-</a:t>
            </a:r>
            <a:r>
              <a:rPr sz="1100" dirty="0">
                <a:latin typeface="Calibri"/>
                <a:cs typeface="Calibri"/>
              </a:rPr>
              <a:t>points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your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company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 finding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right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problem-</a:t>
            </a:r>
            <a:r>
              <a:rPr sz="1100" dirty="0">
                <a:latin typeface="Calibri"/>
                <a:cs typeface="Calibri"/>
              </a:rPr>
              <a:t>behavior fit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and 	</a:t>
            </a:r>
            <a:r>
              <a:rPr sz="1100" dirty="0">
                <a:latin typeface="Calibri"/>
                <a:cs typeface="Calibri"/>
              </a:rPr>
              <a:t>building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trust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solving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frequent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annoyances,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urgent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costly</a:t>
            </a:r>
            <a:r>
              <a:rPr sz="1100" spc="-10" dirty="0">
                <a:latin typeface="Calibri"/>
                <a:cs typeface="Calibri"/>
              </a:rPr>
              <a:t> problems.</a:t>
            </a:r>
            <a:endParaRPr sz="11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155"/>
              </a:spcBef>
              <a:buFont typeface="Segoe UI Symbol"/>
              <a:buChar char="❑"/>
              <a:tabLst>
                <a:tab pos="468630" algn="l"/>
              </a:tabLst>
            </a:pPr>
            <a:r>
              <a:rPr sz="1100" b="1" dirty="0">
                <a:latin typeface="Calibri"/>
                <a:cs typeface="Calibri"/>
              </a:rPr>
              <a:t>Understand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existing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situation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order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improve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it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for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your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target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group.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spc="-10" dirty="0">
                <a:latin typeface="Calibri"/>
                <a:cs typeface="Calibri"/>
              </a:rPr>
              <a:t>Template: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480430"/>
            <a:ext cx="5731509" cy="3803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9819" y="503936"/>
            <a:ext cx="1820545" cy="42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7490">
              <a:lnSpc>
                <a:spcPct val="1092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Project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Design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Phase </a:t>
            </a:r>
            <a:r>
              <a:rPr sz="1200" b="1" dirty="0">
                <a:latin typeface="Calibri"/>
                <a:cs typeface="Calibri"/>
              </a:rPr>
              <a:t>Proposed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Solution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Template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023325"/>
              </p:ext>
            </p:extLst>
          </p:nvPr>
        </p:nvGraphicFramePr>
        <p:xfrm>
          <a:off x="914704" y="1126184"/>
          <a:ext cx="5735954" cy="1373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Date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15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February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2025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761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LTVIP2025TMID35084</a:t>
                      </a:r>
                    </a:p>
                    <a:p>
                      <a:br>
                        <a:rPr lang="en-IN" sz="1100" dirty="0"/>
                      </a:b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Grain</a:t>
                      </a:r>
                      <a:r>
                        <a:rPr sz="1100" b="1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Palette-A-Deep-Learning-Odyssey-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In-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 marR="209550">
                        <a:lnSpc>
                          <a:spcPct val="10180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Rice-Type-Classification-Through-Transfer- Learning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Marks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Marks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2445766"/>
            <a:ext cx="4702810" cy="48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Proposed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Solution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Template: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dirty="0">
                <a:latin typeface="Calibri"/>
                <a:cs typeface="Calibri"/>
              </a:rPr>
              <a:t>Project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team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shall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fill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following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information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proposed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solution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template.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704" y="3037585"/>
          <a:ext cx="5758179" cy="3829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2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315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S.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No.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9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Parameter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31115" algn="ctr">
                        <a:lnSpc>
                          <a:spcPts val="129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90"/>
                        </a:lnSpc>
                      </a:pP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Problem</a:t>
                      </a:r>
                      <a:r>
                        <a:rPr sz="1100" spc="-2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Statement</a:t>
                      </a:r>
                      <a:r>
                        <a:rPr sz="1100" spc="-1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(Problem</a:t>
                      </a:r>
                      <a:r>
                        <a:rPr sz="1100" spc="-1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be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-1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solved)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possible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farmers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 pay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the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 marR="111125">
                        <a:lnSpc>
                          <a:spcPct val="1014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agriculture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experts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hefty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fees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every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1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they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have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produce.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have 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come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up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 solution to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problem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40">
                <a:tc>
                  <a:txBody>
                    <a:bodyPr/>
                    <a:lstStyle/>
                    <a:p>
                      <a:pPr marL="31115" algn="ctr">
                        <a:lnSpc>
                          <a:spcPts val="129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90"/>
                        </a:lnSpc>
                      </a:pP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Idea</a:t>
                      </a:r>
                      <a:r>
                        <a:rPr sz="1100" spc="-1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/ Solution </a:t>
                      </a:r>
                      <a:r>
                        <a:rPr sz="1100" spc="-1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Train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AI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model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farmers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 marR="287020">
                        <a:lnSpc>
                          <a:spcPct val="1018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check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type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rice.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users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need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upload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image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rice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grain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click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submit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button.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31115" algn="ctr">
                        <a:lnSpc>
                          <a:spcPts val="129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3.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90"/>
                        </a:lnSpc>
                      </a:pP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Novelty</a:t>
                      </a:r>
                      <a:r>
                        <a:rPr sz="1100" spc="-1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100" spc="-1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Uniqueness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prediction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done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automatically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 marR="510540">
                        <a:lnSpc>
                          <a:spcPct val="1018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without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human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intervention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machine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model.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31115" algn="ctr">
                        <a:lnSpc>
                          <a:spcPts val="129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4.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90"/>
                        </a:lnSpc>
                      </a:pP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Social</a:t>
                      </a:r>
                      <a:r>
                        <a:rPr sz="1100" spc="-2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r>
                        <a:rPr sz="1100" spc="-2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100" spc="-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100" spc="-1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Satisfaction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model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predict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rice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time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 marR="213360">
                        <a:lnSpc>
                          <a:spcPts val="135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provide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large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customer base.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31115" algn="ctr">
                        <a:lnSpc>
                          <a:spcPts val="129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5.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90"/>
                        </a:lnSpc>
                      </a:pP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Business Model</a:t>
                      </a:r>
                      <a:r>
                        <a:rPr sz="1100" spc="-1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(Revenue</a:t>
                      </a:r>
                      <a:r>
                        <a:rPr sz="1100" spc="-2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Model)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60350">
                        <a:lnSpc>
                          <a:spcPts val="133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charge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amount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prediction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which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generate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good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profit.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 marL="31115" algn="ctr">
                        <a:lnSpc>
                          <a:spcPts val="129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6.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90"/>
                        </a:lnSpc>
                      </a:pP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Scalability</a:t>
                      </a:r>
                      <a:r>
                        <a:rPr sz="1100" spc="-1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100" spc="-1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Solution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model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scalable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by training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the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model</a:t>
                      </a:r>
                      <a:r>
                        <a:rPr sz="11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various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types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rice.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6905</Words>
  <Application>Microsoft Office PowerPoint</Application>
  <PresentationFormat>Custom</PresentationFormat>
  <Paragraphs>999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MT</vt:lpstr>
      <vt:lpstr>Calibri</vt:lpstr>
      <vt:lpstr>Segoe UI Symbol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Thoshitha Tam Tam</cp:lastModifiedBy>
  <cp:revision>2</cp:revision>
  <dcterms:created xsi:type="dcterms:W3CDTF">2025-06-28T16:04:44Z</dcterms:created>
  <dcterms:modified xsi:type="dcterms:W3CDTF">2025-06-28T16:12:37Z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2025-06-28T00:00:00Z</vt:filetime>
  </property>
  <property fmtid="{D5CDD505-2E9C-101B-9397-08002B2CF9AE}" pid="3" name="LastSaved">
    <vt:filetime>2025-06-28T00:00:00Z</vt:filetime>
  </property>
  <property fmtid="{D5CDD505-2E9C-101B-9397-08002B2CF9AE}" pid="4" name="Producer">
    <vt:lpwstr>iLovePDF</vt:lpwstr>
  </property>
</Properties>
</file>