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98" r:id="rId2"/>
    <p:sldId id="300" r:id="rId3"/>
    <p:sldId id="259" r:id="rId4"/>
    <p:sldId id="260" r:id="rId5"/>
    <p:sldId id="266" r:id="rId6"/>
    <p:sldId id="274" r:id="rId7"/>
    <p:sldId id="275" r:id="rId8"/>
    <p:sldId id="299" r:id="rId9"/>
    <p:sldId id="278" r:id="rId10"/>
    <p:sldId id="301" r:id="rId11"/>
    <p:sldId id="276" r:id="rId12"/>
  </p:sldIdLst>
  <p:sldSz cx="12192000" cy="6858000"/>
  <p:notesSz cx="12192000" cy="6858000"/>
  <p:defaultTextStyle>
    <a:defPPr>
      <a:defRPr kern="0"/>
    </a:defPPr>
  </p:defaultTextStyle>
  <p:extLst>
    <p:ext uri="{EFAFB233-063F-42B5-8137-9DF3F51BA10A}">
      <p15:sldGuideLst xmlns=""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howGuides="1">
      <p:cViewPr varScale="1">
        <p:scale>
          <a:sx n="86" d="100"/>
          <a:sy n="86" d="100"/>
        </p:scale>
        <p:origin x="-666" y="-90"/>
      </p:cViewPr>
      <p:guideLst>
        <p:guide orient="horz" pos="2874"/>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48FA5833-99B8-482B-8635-8E6B99D3AC02}" type="datetimeFigureOut">
              <a:rPr lang="en-IN" smtClean="0"/>
              <a:pPr/>
              <a:t>29-04-2024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A7700CAA-F211-4A1E-9BEA-8BC5B6C56248}" type="slidenum">
              <a:rPr lang="en-IN" smtClean="0"/>
              <a:pPr/>
              <a:t>‹#›</a:t>
            </a:fld>
            <a:endParaRPr lang="en-IN"/>
          </a:p>
        </p:txBody>
      </p:sp>
    </p:spTree>
    <p:extLst>
      <p:ext uri="{BB962C8B-B14F-4D97-AF65-F5344CB8AC3E}">
        <p14:creationId xmlns="" xmlns:p14="http://schemas.microsoft.com/office/powerpoint/2010/main" val="3751344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700CAA-F211-4A1E-9BEA-8BC5B6C56248}" type="slidenum">
              <a:rPr lang="en-IN" smtClean="0"/>
              <a:pPr/>
              <a:t>8</a:t>
            </a:fld>
            <a:endParaRPr lang="en-IN"/>
          </a:p>
        </p:txBody>
      </p:sp>
    </p:spTree>
    <p:extLst>
      <p:ext uri="{BB962C8B-B14F-4D97-AF65-F5344CB8AC3E}">
        <p14:creationId xmlns="" xmlns:p14="http://schemas.microsoft.com/office/powerpoint/2010/main" val="896713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3904" cy="758190"/>
          </a:xfrm>
          <a:prstGeom prst="rect">
            <a:avLst/>
          </a:prstGeom>
        </p:spPr>
        <p:txBody>
          <a:bodyPr wrap="square" lIns="0" tIns="0" rIns="0" bIns="0">
            <a:spAutoFit/>
          </a:bodyPr>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pPr marL="1143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pPr marL="1143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pPr marL="1143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pPr marL="1143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pPr marL="1143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4/29/2024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pPr marL="1143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
          </p:nvPr>
        </p:nvSpPr>
        <p:spPr>
          <a:xfrm>
            <a:off x="1371600" y="2651124"/>
            <a:ext cx="9082118" cy="615553"/>
          </a:xfrm>
        </p:spPr>
        <p:txBody>
          <a:bodyPr/>
          <a:lstStyle/>
          <a:p>
            <a:r>
              <a:rPr lang="en-US" sz="4000" b="1" dirty="0">
                <a:solidFill>
                  <a:srgbClr val="000000"/>
                </a:solidFill>
                <a:highlight>
                  <a:srgbClr val="FFFFFF"/>
                </a:highlight>
                <a:latin typeface="Times New Roman" panose="02020603050405020304" pitchFamily="18" charset="0"/>
                <a:cs typeface="Times New Roman" panose="02020603050405020304" pitchFamily="18" charset="0"/>
              </a:rPr>
              <a:t>R</a:t>
            </a:r>
            <a:r>
              <a:rPr lang="en-US" sz="3600" b="1" dirty="0">
                <a:solidFill>
                  <a:srgbClr val="000000"/>
                </a:solidFill>
                <a:highlight>
                  <a:srgbClr val="FFFFFF"/>
                </a:highlight>
                <a:latin typeface="Times New Roman" panose="02020603050405020304" pitchFamily="18" charset="0"/>
                <a:cs typeface="Times New Roman" panose="02020603050405020304" pitchFamily="18" charset="0"/>
              </a:rPr>
              <a:t>eal Estate Price </a:t>
            </a:r>
            <a:r>
              <a:rPr lang="en-US" sz="3600" b="1" dirty="0" smtClean="0">
                <a:solidFill>
                  <a:srgbClr val="000000"/>
                </a:solidFill>
                <a:highlight>
                  <a:srgbClr val="FFFFFF"/>
                </a:highlight>
                <a:latin typeface="Times New Roman" panose="02020603050405020304" pitchFamily="18" charset="0"/>
                <a:cs typeface="Times New Roman" panose="02020603050405020304" pitchFamily="18" charset="0"/>
              </a:rPr>
              <a:t>P</a:t>
            </a:r>
            <a:r>
              <a:rPr lang="en-US" sz="3600" b="1" dirty="0" smtClean="0">
                <a:solidFill>
                  <a:srgbClr val="000000"/>
                </a:solidFill>
                <a:highlight>
                  <a:srgbClr val="FFFFFF"/>
                </a:highlight>
                <a:latin typeface="Times New Roman" panose="02020603050405020304" pitchFamily="18" charset="0"/>
                <a:cs typeface="Times New Roman" panose="02020603050405020304" pitchFamily="18" charset="0"/>
              </a:rPr>
              <a:t>rediction </a:t>
            </a:r>
            <a:r>
              <a:rPr lang="en-US" sz="3600" b="1" dirty="0">
                <a:solidFill>
                  <a:srgbClr val="000000"/>
                </a:solidFill>
                <a:highlight>
                  <a:srgbClr val="FFFFFF"/>
                </a:highlight>
                <a:latin typeface="Times New Roman" panose="02020603050405020304" pitchFamily="18" charset="0"/>
                <a:cs typeface="Times New Roman" panose="02020603050405020304" pitchFamily="18" charset="0"/>
              </a:rPr>
              <a:t>using ANN</a:t>
            </a:r>
            <a:endParaRPr lang="en-US" sz="3600" b="1" dirty="0">
              <a:latin typeface="Times New Roman" panose="02020603050405020304" pitchFamily="18" charset="0"/>
              <a:cs typeface="Times New Roman" panose="02020603050405020304" pitchFamily="18" charset="0"/>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5" name="object 15"/>
          <p:cNvSpPr/>
          <p:nvPr/>
        </p:nvSpPr>
        <p:spPr>
          <a:xfrm>
            <a:off x="381317" y="2438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24" name="object 15"/>
          <p:cNvSpPr/>
          <p:nvPr/>
        </p:nvSpPr>
        <p:spPr>
          <a:xfrm>
            <a:off x="1752917" y="50387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grpSp>
        <p:nvGrpSpPr>
          <p:cNvPr id="5" name="object 2"/>
          <p:cNvGrpSpPr/>
          <p:nvPr/>
        </p:nvGrpSpPr>
        <p:grpSpPr>
          <a:xfrm>
            <a:off x="990600" y="485775"/>
            <a:ext cx="1743075" cy="1333500"/>
            <a:chOff x="742950" y="1104900"/>
            <a:chExt cx="1743075" cy="1333500"/>
          </a:xfrm>
        </p:grpSpPr>
        <p:sp>
          <p:nvSpPr>
            <p:cNvPr id="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4"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2" name="object 7"/>
          <p:cNvSpPr txBox="1"/>
          <p:nvPr/>
        </p:nvSpPr>
        <p:spPr>
          <a:xfrm>
            <a:off x="5310182" y="4357694"/>
            <a:ext cx="5847735" cy="828040"/>
          </a:xfrm>
          <a:prstGeom prst="rect">
            <a:avLst/>
          </a:prstGeom>
        </p:spPr>
        <p:txBody>
          <a:bodyPr vert="horz" wrap="square" lIns="0" tIns="16510" rIns="0" bIns="0" rtlCol="0">
            <a:noAutofit/>
          </a:bodyPr>
          <a:lstStyle/>
          <a:p>
            <a:pPr marL="12700" algn="ctr">
              <a:lnSpc>
                <a:spcPct val="100000"/>
              </a:lnSpc>
              <a:spcBef>
                <a:spcPts val="130"/>
              </a:spcBef>
            </a:pPr>
            <a:r>
              <a:rPr lang="en-US" altLang="en-US" sz="2600" b="1" dirty="0" smtClean="0">
                <a:latin typeface="Times New Roman" panose="02020603050405020304" pitchFamily="18" charset="0"/>
                <a:ea typeface="Tahoma" panose="020B0604030504040204" pitchFamily="34" charset="0"/>
                <a:cs typeface="Times New Roman" panose="02020603050405020304" pitchFamily="18" charset="0"/>
              </a:rPr>
              <a:t>SANTHOSH P  </a:t>
            </a:r>
          </a:p>
          <a:p>
            <a:pPr marL="12700" algn="ctr">
              <a:lnSpc>
                <a:spcPct val="100000"/>
              </a:lnSpc>
              <a:spcBef>
                <a:spcPts val="130"/>
              </a:spcBef>
            </a:pPr>
            <a:r>
              <a:rPr lang="en-US" altLang="en-US" sz="2600" b="1" dirty="0" smtClean="0">
                <a:latin typeface="Times New Roman" panose="02020603050405020304" pitchFamily="18" charset="0"/>
                <a:ea typeface="Tahoma" panose="020B0604030504040204" pitchFamily="34" charset="0"/>
                <a:cs typeface="Times New Roman" panose="02020603050405020304" pitchFamily="18" charset="0"/>
              </a:rPr>
              <a:t>2021503316</a:t>
            </a:r>
            <a:endParaRPr lang="en-US" altLang="en-US" sz="2600" b="1" dirty="0">
              <a:latin typeface="Times New Roman" panose="02020603050405020304" pitchFamily="18" charset="0"/>
              <a:ea typeface="Tahoma" panose="020B0604030504040204" pitchFamily="34"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4574" y="381000"/>
            <a:ext cx="8686800" cy="654025"/>
          </a:xfrm>
        </p:spPr>
        <p:txBody>
          <a:bodyPr wrap="square"/>
          <a:lstStyle/>
          <a:p>
            <a:pPr marL="0" marR="0" lvl="0" indent="0" algn="l" defTabSz="914400" rtl="0" eaLnBrk="0" fontAlgn="base" latinLnBrk="0" hangingPunct="0">
              <a:lnSpc>
                <a:spcPct val="100000"/>
              </a:lnSpc>
              <a:spcBef>
                <a:spcPct val="0"/>
              </a:spcBef>
              <a:spcAft>
                <a:spcPct val="0"/>
              </a:spcAft>
              <a:buClrTx/>
              <a:buSzTx/>
              <a:buFontTx/>
              <a:buNone/>
              <a:tabLst/>
            </a:pPr>
            <a:r>
              <a:rPr lang="en-IN" b="0" dirty="0">
                <a:latin typeface="Arial" panose="020B0604020202020204" pitchFamily="34" charset="0"/>
                <a:cs typeface="Arial" panose="020B0604020202020204" pitchFamily="34" charset="0"/>
              </a:rPr>
              <a:t>Accuracy</a:t>
            </a:r>
            <a:endParaRPr kumimoji="0" lang="en-US" altLang="en-US" b="0" i="0" u="none" strike="noStrike" cap="none" normalizeH="0" baseline="0" dirty="0">
              <a:ln>
                <a:noFill/>
              </a:ln>
              <a:solidFill>
                <a:srgbClr val="1F1F1F"/>
              </a:solidFill>
              <a:effectLst/>
              <a:latin typeface="Arial" panose="020B0604020202020204" pitchFamily="34" charset="0"/>
              <a:cs typeface="Arial" panose="020B0604020202020204" pitchFamily="34" charset="0"/>
            </a:endParaRPr>
          </a:p>
        </p:txBody>
      </p:sp>
      <p:pic>
        <p:nvPicPr>
          <p:cNvPr id="6" name="Picture 5">
            <a:extLst>
              <a:ext uri="{FF2B5EF4-FFF2-40B4-BE49-F238E27FC236}">
                <a16:creationId xmlns="" xmlns:a16="http://schemas.microsoft.com/office/drawing/2014/main" id="{FB27BEE9-A21D-E08F-C69B-263E41BBDC78}"/>
              </a:ext>
            </a:extLst>
          </p:cNvPr>
          <p:cNvPicPr>
            <a:picLocks noChangeAspect="1"/>
          </p:cNvPicPr>
          <p:nvPr/>
        </p:nvPicPr>
        <p:blipFill>
          <a:blip r:embed="rId2"/>
          <a:stretch>
            <a:fillRect/>
          </a:stretch>
        </p:blipFill>
        <p:spPr>
          <a:xfrm>
            <a:off x="838200" y="1600200"/>
            <a:ext cx="8516539" cy="3553321"/>
          </a:xfrm>
          <a:prstGeom prst="rect">
            <a:avLst/>
          </a:prstGeom>
        </p:spPr>
      </p:pic>
    </p:spTree>
    <p:extLst>
      <p:ext uri="{BB962C8B-B14F-4D97-AF65-F5344CB8AC3E}">
        <p14:creationId xmlns="" xmlns:p14="http://schemas.microsoft.com/office/powerpoint/2010/main" val="1399221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0413"/>
            <a:ext cx="7566025" cy="654025"/>
          </a:xfrm>
        </p:spPr>
        <p:txBody>
          <a:bodyPr/>
          <a:lstStyle/>
          <a:p>
            <a:pPr algn="l" rtl="0"/>
            <a:r>
              <a:rPr kumimoji="0" lang="en-US" altLang="en-US" b="1" i="0" u="none" strike="noStrike" cap="none" normalizeH="0" baseline="0" dirty="0">
                <a:ln>
                  <a:noFill/>
                </a:ln>
                <a:solidFill>
                  <a:srgbClr val="1F1F1F"/>
                </a:solidFill>
                <a:effectLst/>
                <a:latin typeface="Segoe UI Light" panose="020B0502040204020203" pitchFamily="34" charset="0"/>
                <a:cs typeface="Segoe UI Light" panose="020B0502040204020203" pitchFamily="34" charset="0"/>
              </a:rPr>
              <a:t>Results</a:t>
            </a:r>
            <a:endParaRPr lang="en-US" dirty="0">
              <a:latin typeface="Segoe UI Light" panose="020B0502040204020203" pitchFamily="34" charset="0"/>
              <a:cs typeface="Segoe UI Light" panose="020B0502040204020203" pitchFamily="34" charset="0"/>
            </a:endParaRPr>
          </a:p>
        </p:txBody>
      </p:sp>
      <p:sp>
        <p:nvSpPr>
          <p:cNvPr id="5" name="Rectangle 1">
            <a:extLst>
              <a:ext uri="{FF2B5EF4-FFF2-40B4-BE49-F238E27FC236}">
                <a16:creationId xmlns="" xmlns:a16="http://schemas.microsoft.com/office/drawing/2014/main" id="{B1487445-8F50-E3CD-46EB-4AE139EEF3C9}"/>
              </a:ext>
            </a:extLst>
          </p:cNvPr>
          <p:cNvSpPr>
            <a:spLocks noChangeArrowheads="1"/>
          </p:cNvSpPr>
          <p:nvPr/>
        </p:nvSpPr>
        <p:spPr bwMode="auto">
          <a:xfrm>
            <a:off x="457200" y="3026896"/>
            <a:ext cx="9144000" cy="3282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25392" rIns="0" bIns="2539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1F1F1F"/>
              </a:solidFill>
              <a:effectLst/>
              <a:latin typeface="Aptos Narrow" panose="020B0004020202020204" pitchFamily="34" charset="0"/>
            </a:endParaRPr>
          </a:p>
        </p:txBody>
      </p:sp>
      <p:sp>
        <p:nvSpPr>
          <p:cNvPr id="4" name="TextBox 3"/>
          <p:cNvSpPr txBox="1"/>
          <p:nvPr/>
        </p:nvSpPr>
        <p:spPr>
          <a:xfrm>
            <a:off x="685800" y="5224573"/>
            <a:ext cx="7162800" cy="1200329"/>
          </a:xfrm>
          <a:prstGeom prst="rect">
            <a:avLst/>
          </a:prstGeom>
          <a:noFill/>
        </p:spPr>
        <p:txBody>
          <a:bodyPr wrap="square" rtlCol="0">
            <a:spAutoFit/>
          </a:bodyPr>
          <a:lstStyle/>
          <a:p>
            <a:r>
              <a:rPr lang="en-US" dirty="0"/>
              <a:t>DRIVE LINK:</a:t>
            </a:r>
          </a:p>
          <a:p>
            <a:endParaRPr lang="en-US" dirty="0"/>
          </a:p>
          <a:p>
            <a:r>
              <a:rPr lang="en-US" dirty="0"/>
              <a:t>https://drive.google.com/file/d/1NDuj4yq0unKilJgdeKx-86g9aDgm7air/view?usp=sharing</a:t>
            </a:r>
          </a:p>
        </p:txBody>
      </p:sp>
      <p:pic>
        <p:nvPicPr>
          <p:cNvPr id="7" name="Picture 6">
            <a:extLst>
              <a:ext uri="{FF2B5EF4-FFF2-40B4-BE49-F238E27FC236}">
                <a16:creationId xmlns="" xmlns:a16="http://schemas.microsoft.com/office/drawing/2014/main" id="{3CDD31A1-0E5C-41F0-0C7C-ACB1B99625F2}"/>
              </a:ext>
            </a:extLst>
          </p:cNvPr>
          <p:cNvPicPr>
            <a:picLocks noChangeAspect="1"/>
          </p:cNvPicPr>
          <p:nvPr/>
        </p:nvPicPr>
        <p:blipFill>
          <a:blip r:embed="rId2"/>
          <a:stretch>
            <a:fillRect/>
          </a:stretch>
        </p:blipFill>
        <p:spPr>
          <a:xfrm>
            <a:off x="934448" y="898719"/>
            <a:ext cx="6611528" cy="2358062"/>
          </a:xfrm>
          <a:prstGeom prst="rect">
            <a:avLst/>
          </a:prstGeom>
        </p:spPr>
      </p:pic>
      <p:pic>
        <p:nvPicPr>
          <p:cNvPr id="9" name="Picture 8">
            <a:extLst>
              <a:ext uri="{FF2B5EF4-FFF2-40B4-BE49-F238E27FC236}">
                <a16:creationId xmlns="" xmlns:a16="http://schemas.microsoft.com/office/drawing/2014/main" id="{E7079B1C-334E-CB64-B898-7302A38D4A3F}"/>
              </a:ext>
            </a:extLst>
          </p:cNvPr>
          <p:cNvPicPr>
            <a:picLocks noChangeAspect="1"/>
          </p:cNvPicPr>
          <p:nvPr/>
        </p:nvPicPr>
        <p:blipFill>
          <a:blip r:embed="rId3"/>
          <a:stretch>
            <a:fillRect/>
          </a:stretch>
        </p:blipFill>
        <p:spPr>
          <a:xfrm>
            <a:off x="934448" y="3355175"/>
            <a:ext cx="7611537" cy="159089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8478" y="414298"/>
            <a:ext cx="2509521" cy="1477328"/>
          </a:xfrm>
        </p:spPr>
        <p:txBody>
          <a:bodyPr wrap="square"/>
          <a:lstStyle/>
          <a:p>
            <a:pPr algn="just"/>
            <a:r>
              <a:rPr lang="en-US" sz="4800" spc="-10" dirty="0">
                <a:latin typeface="Segoe UI Light" panose="020B0502040204020203" pitchFamily="34" charset="0"/>
                <a:cs typeface="Segoe UI Light" panose="020B0502040204020203" pitchFamily="34" charset="0"/>
                <a:sym typeface="+mn-ea"/>
              </a:rPr>
              <a:t>AGENDA</a:t>
            </a:r>
            <a:endParaRPr lang="en-US" sz="4800" dirty="0">
              <a:latin typeface="Segoe UI Light" panose="020B0502040204020203" pitchFamily="34" charset="0"/>
              <a:cs typeface="Segoe UI Light" panose="020B0502040204020203" pitchFamily="34" charset="0"/>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8" name="TextBox 7"/>
          <p:cNvSpPr txBox="1"/>
          <p:nvPr/>
        </p:nvSpPr>
        <p:spPr>
          <a:xfrm>
            <a:off x="685800" y="2438400"/>
            <a:ext cx="8382000" cy="2677656"/>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The project aims to develop an real estate price prediction system utilizing deep learning algorithms trained on housing data of various countries.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This involves preprocessing the dataset, creating and training a deep learning model, assessing its accuracy, and implementing it for price prediction.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13567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381000" y="291236"/>
            <a:ext cx="563753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pc="-10" dirty="0">
                <a:latin typeface="Segoe UI Light" panose="020B0502040204020203" pitchFamily="34" charset="0"/>
                <a:cs typeface="Segoe UI Light" panose="020B0502040204020203" pitchFamily="34" charset="0"/>
              </a:rPr>
              <a:t>PROBLEM</a:t>
            </a:r>
            <a:r>
              <a:rPr lang="en-US" spc="-10" dirty="0">
                <a:latin typeface="Segoe UI Light" panose="020B0502040204020203" pitchFamily="34" charset="0"/>
                <a:cs typeface="Segoe UI Light" panose="020B0502040204020203" pitchFamily="34" charset="0"/>
              </a:rPr>
              <a:t> </a:t>
            </a:r>
            <a:r>
              <a:rPr spc="-80" dirty="0">
                <a:latin typeface="Segoe UI Light" panose="020B0502040204020203" pitchFamily="34" charset="0"/>
                <a:cs typeface="Segoe UI Light" panose="020B0502040204020203" pitchFamily="34" charset="0"/>
              </a:rPr>
              <a:t>STATEMENT</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pPr marL="114300">
                <a:lnSpc>
                  <a:spcPct val="100000"/>
                </a:lnSpc>
                <a:spcBef>
                  <a:spcPts val="55"/>
                </a:spcBef>
              </a:pPr>
              <a:t>3</a:t>
            </a:fld>
            <a:endParaRPr spc="10" dirty="0"/>
          </a:p>
        </p:txBody>
      </p:sp>
      <p:sp>
        <p:nvSpPr>
          <p:cNvPr id="12" name="Rectangle 2">
            <a:extLst>
              <a:ext uri="{FF2B5EF4-FFF2-40B4-BE49-F238E27FC236}">
                <a16:creationId xmlns="" xmlns:a16="http://schemas.microsoft.com/office/drawing/2014/main" id="{6DBA3E33-C787-3B2D-D31E-D85F455DB7EB}"/>
              </a:ext>
            </a:extLst>
          </p:cNvPr>
          <p:cNvSpPr>
            <a:spLocks noChangeArrowheads="1"/>
          </p:cNvSpPr>
          <p:nvPr/>
        </p:nvSpPr>
        <p:spPr bwMode="auto">
          <a:xfrm>
            <a:off x="0" y="90100"/>
            <a:ext cx="65"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2">
            <a:extLst>
              <a:ext uri="{FF2B5EF4-FFF2-40B4-BE49-F238E27FC236}">
                <a16:creationId xmlns="" xmlns:a16="http://schemas.microsoft.com/office/drawing/2014/main" id="{145E2B44-491D-36B8-41B3-581FEED34A3D}"/>
              </a:ext>
            </a:extLst>
          </p:cNvPr>
          <p:cNvSpPr>
            <a:spLocks noChangeArrowheads="1"/>
          </p:cNvSpPr>
          <p:nvPr/>
        </p:nvSpPr>
        <p:spPr bwMode="auto">
          <a:xfrm>
            <a:off x="381000" y="1524000"/>
            <a:ext cx="8305800" cy="263660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25392" rIns="0" bIns="25392"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lang="en-US" sz="2400"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sz="2400" dirty="0">
                <a:latin typeface="Times New Roman" panose="02020603050405020304" pitchFamily="18" charset="0"/>
                <a:cs typeface="Times New Roman" panose="02020603050405020304" pitchFamily="18" charset="0"/>
              </a:rPr>
              <a:t>Develop an Artificial Neural Network (ANN) model to predict real estate prices based on features such as living area, number of bedrooms, bathrooms, and garage spaces. The goal is to create a reliable model that accurately estimates property prices, aiding both buyers and sellers in making informed decisions in the real estate market.</a:t>
            </a:r>
            <a:endParaRPr kumimoji="0" lang="en-US" altLang="en-US" sz="24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10600" y="27432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848600" y="457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28600" y="457200"/>
            <a:ext cx="5264150" cy="669925"/>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pc="-10" dirty="0">
                <a:latin typeface="Segoe UI Light" panose="020B0502040204020203" pitchFamily="34" charset="0"/>
                <a:cs typeface="Segoe UI Light" panose="020B0502040204020203" pitchFamily="34" charset="0"/>
              </a:rPr>
              <a:t>PROJECT</a:t>
            </a:r>
            <a:r>
              <a:rPr lang="en-US" spc="-10" dirty="0">
                <a:latin typeface="Segoe UI Light" panose="020B0502040204020203" pitchFamily="34" charset="0"/>
                <a:cs typeface="Segoe UI Light" panose="020B0502040204020203" pitchFamily="34" charset="0"/>
              </a:rPr>
              <a:t> </a:t>
            </a:r>
            <a:r>
              <a:rPr spc="-10" dirty="0">
                <a:latin typeface="Segoe UI Light" panose="020B0502040204020203" pitchFamily="34" charset="0"/>
                <a:cs typeface="Segoe UI Light" panose="020B0502040204020203" pitchFamily="34" charset="0"/>
              </a:rPr>
              <a:t>OVERVIEW</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pPr marL="114300">
                <a:lnSpc>
                  <a:spcPct val="100000"/>
                </a:lnSpc>
                <a:spcBef>
                  <a:spcPts val="55"/>
                </a:spcBef>
              </a:pPr>
              <a:t>4</a:t>
            </a:fld>
            <a:endParaRPr spc="10" dirty="0"/>
          </a:p>
        </p:txBody>
      </p:sp>
      <p:sp>
        <p:nvSpPr>
          <p:cNvPr id="14" name="TextBox 13"/>
          <p:cNvSpPr txBox="1"/>
          <p:nvPr/>
        </p:nvSpPr>
        <p:spPr>
          <a:xfrm>
            <a:off x="304800" y="1572474"/>
            <a:ext cx="8153400" cy="4093428"/>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This project focuses on developing a machine learning model using an Artificial Neural Network (ANN) to predict real estate prices. The model will be trained on a dataset containing various features like living area, bedrooms, bathrooms, and garage spaces, with the target variable being the price of the properties. The aim is to create a robust predictive model that can assist stakeholders in the real estate industry, such as buyers, sellers, and agents, in estimating property values accurately.</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Visual representation: </a:t>
            </a:r>
          </a:p>
          <a:p>
            <a:pPr algn="just"/>
            <a:r>
              <a:rPr lang="en-US" sz="2000" b="1" dirty="0">
                <a:latin typeface="Times New Roman" panose="02020603050405020304" pitchFamily="18" charset="0"/>
                <a:cs typeface="Times New Roman" panose="02020603050405020304" pitchFamily="18" charset="0"/>
              </a:rPr>
              <a:t>	</a:t>
            </a:r>
          </a:p>
          <a:p>
            <a:pPr algn="just"/>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We can include a simple diagram illustrating the basic structure of a deep learning model, showcasing its input layer, hidden layers, and output layer.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419" y="179255"/>
            <a:ext cx="9764395" cy="886718"/>
          </a:xfrm>
        </p:spPr>
        <p:txBody>
          <a:bodyPr/>
          <a:lstStyle/>
          <a:p>
            <a:pPr algn="just">
              <a:lnSpc>
                <a:spcPct val="150000"/>
              </a:lnSpc>
            </a:pPr>
            <a:r>
              <a:rPr lang="en-US" dirty="0">
                <a:latin typeface="Segoe UI Light" panose="020B0502040204020203" pitchFamily="34" charset="0"/>
                <a:cs typeface="Segoe UI Light" panose="020B0502040204020203" pitchFamily="34" charset="0"/>
              </a:rPr>
              <a:t>OBJECTIVE: </a:t>
            </a:r>
            <a:endParaRPr lang="en-IN" dirty="0">
              <a:latin typeface="Segoe UI Light" panose="020B0502040204020203" pitchFamily="34" charset="0"/>
              <a:cs typeface="Segoe UI Light" panose="020B0502040204020203" pitchFamily="34" charset="0"/>
            </a:endParaRPr>
          </a:p>
        </p:txBody>
      </p:sp>
      <p:grpSp>
        <p:nvGrpSpPr>
          <p:cNvPr id="4" name="object 2"/>
          <p:cNvGrpSpPr/>
          <p:nvPr/>
        </p:nvGrpSpPr>
        <p:grpSpPr>
          <a:xfrm>
            <a:off x="8610600" y="2743200"/>
            <a:ext cx="3533775" cy="3810000"/>
            <a:chOff x="8658225" y="2647950"/>
            <a:chExt cx="3533775" cy="3810000"/>
          </a:xfrm>
        </p:grpSpPr>
        <p:sp>
          <p:nvSpPr>
            <p:cNvPr id="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5"/>
            <p:cNvPicPr/>
            <p:nvPr/>
          </p:nvPicPr>
          <p:blipFill>
            <a:blip r:embed="rId2" cstate="print"/>
            <a:stretch>
              <a:fillRect/>
            </a:stretch>
          </p:blipFill>
          <p:spPr>
            <a:xfrm>
              <a:off x="8658225" y="2647950"/>
              <a:ext cx="3533775" cy="3810000"/>
            </a:xfrm>
            <a:prstGeom prst="rect">
              <a:avLst/>
            </a:prstGeom>
          </p:spPr>
        </p:pic>
      </p:grpSp>
      <p:sp>
        <p:nvSpPr>
          <p:cNvPr id="3" name="Rectangle 1">
            <a:extLst>
              <a:ext uri="{FF2B5EF4-FFF2-40B4-BE49-F238E27FC236}">
                <a16:creationId xmlns="" xmlns:a16="http://schemas.microsoft.com/office/drawing/2014/main" id="{DD5E71BF-4212-0368-3C73-2B5950F29A45}"/>
              </a:ext>
            </a:extLst>
          </p:cNvPr>
          <p:cNvSpPr>
            <a:spLocks noChangeArrowheads="1"/>
          </p:cNvSpPr>
          <p:nvPr/>
        </p:nvSpPr>
        <p:spPr bwMode="auto">
          <a:xfrm>
            <a:off x="377755" y="304800"/>
            <a:ext cx="8787581" cy="65145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25392" rIns="0" bIns="25392" numCol="1" anchor="ctr" anchorCtr="0" compatLnSpc="1">
            <a:prstTxWarp prst="textNoShape">
              <a:avLst/>
            </a:prstTxWarp>
            <a:spAutoFit/>
          </a:bodyPr>
          <a:lstStyle/>
          <a:p>
            <a:pPr algn="just"/>
            <a:endParaRPr lang="en-US" sz="2000" b="1" dirty="0">
              <a:latin typeface="Times New Roman" panose="02020603050405020304" pitchFamily="18" charset="0"/>
              <a:cs typeface="Times New Roman" panose="02020603050405020304" pitchFamily="18" charset="0"/>
            </a:endParaRPr>
          </a:p>
          <a:p>
            <a:pPr algn="just"/>
            <a:endParaRPr lang="en-US" sz="2000" b="1" dirty="0">
              <a:latin typeface="Times New Roman" panose="02020603050405020304" pitchFamily="18" charset="0"/>
              <a:cs typeface="Times New Roman" panose="02020603050405020304" pitchFamily="18" charset="0"/>
            </a:endParaRPr>
          </a:p>
          <a:p>
            <a:pPr algn="just"/>
            <a:endParaRPr lang="en-US" sz="2000" b="1"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1. Develop a Predictive Model: </a:t>
            </a:r>
            <a:r>
              <a:rPr lang="en-US" sz="2000" dirty="0">
                <a:latin typeface="Times New Roman" panose="02020603050405020304" pitchFamily="18" charset="0"/>
                <a:cs typeface="Times New Roman" panose="02020603050405020304" pitchFamily="18" charset="0"/>
              </a:rPr>
              <a:t>Create an ANN model that can accurately predict real estate prices based on various features such as living area, bedrooms, bathrooms, and garage spaces.</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2. Improve Decision Making</a:t>
            </a:r>
            <a:r>
              <a:rPr lang="en-US" sz="2000" dirty="0">
                <a:latin typeface="Times New Roman" panose="02020603050405020304" pitchFamily="18" charset="0"/>
                <a:cs typeface="Times New Roman" panose="02020603050405020304" pitchFamily="18" charset="0"/>
              </a:rPr>
              <a:t>: Provide stakeholders in the real estate industry, including buyers, sellers, and agents, with a tool to make informed decisions by estimating property values more accurately.</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3. Enhance Market Understanding: </a:t>
            </a:r>
            <a:r>
              <a:rPr lang="en-US" sz="2000" dirty="0">
                <a:latin typeface="Times New Roman" panose="02020603050405020304" pitchFamily="18" charset="0"/>
                <a:cs typeface="Times New Roman" panose="02020603050405020304" pitchFamily="18" charset="0"/>
              </a:rPr>
              <a:t>Gain insights into the factors that influence real estate prices and how they interact, helping to understand market dynamics better.</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4. Optimize Resource Allocation:</a:t>
            </a:r>
            <a:r>
              <a:rPr lang="en-US" sz="2000" dirty="0">
                <a:latin typeface="Times New Roman" panose="02020603050405020304" pitchFamily="18" charset="0"/>
                <a:cs typeface="Times New Roman" panose="02020603050405020304" pitchFamily="18" charset="0"/>
              </a:rPr>
              <a:t> Optimize resource allocation by guiding investment decisions, pricing strategies, and property valuations based on data-driven predictions.</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5. Evaluate Model Performance: </a:t>
            </a:r>
            <a:r>
              <a:rPr lang="en-US" sz="2000" dirty="0">
                <a:latin typeface="Times New Roman" panose="02020603050405020304" pitchFamily="18" charset="0"/>
                <a:cs typeface="Times New Roman" panose="02020603050405020304" pitchFamily="18" charset="0"/>
              </a:rPr>
              <a:t>Assess the performance of the ANN model using evaluation metrics like Mean Squared Error (MSE) and Mean Absolute Error (MAE) to ensure its reliability and effectiveness in predicting prices.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0218" y="152400"/>
            <a:ext cx="10463981" cy="1046440"/>
          </a:xfrm>
        </p:spPr>
        <p:txBody>
          <a:bodyPr wrap="square"/>
          <a:lstStyle/>
          <a:p>
            <a:pPr marL="0" marR="0" lvl="0" indent="0" algn="just" defTabSz="914400" rtl="0" eaLnBrk="0" fontAlgn="base" latinLnBrk="0" hangingPunct="0">
              <a:lnSpc>
                <a:spcPct val="100000"/>
              </a:lnSpc>
              <a:spcBef>
                <a:spcPct val="0"/>
              </a:spcBef>
              <a:spcAft>
                <a:spcPct val="0"/>
              </a:spcAft>
              <a:buClrTx/>
              <a:buSzTx/>
              <a:buFontTx/>
              <a:buNone/>
              <a:tabLst/>
            </a:pPr>
            <a:r>
              <a:rPr lang="en-US" sz="3400" dirty="0">
                <a:latin typeface="Segoe UI Light" panose="020B0502040204020203" pitchFamily="34" charset="0"/>
                <a:cs typeface="Segoe UI Light" panose="020B0502040204020203" pitchFamily="34" charset="0"/>
              </a:rPr>
              <a:t/>
            </a:r>
            <a:br>
              <a:rPr lang="en-US" sz="3400" dirty="0">
                <a:latin typeface="Segoe UI Light" panose="020B0502040204020203" pitchFamily="34" charset="0"/>
                <a:cs typeface="Segoe UI Light" panose="020B0502040204020203" pitchFamily="34" charset="0"/>
              </a:rPr>
            </a:br>
            <a:r>
              <a:rPr lang="en-US" sz="3400" dirty="0">
                <a:latin typeface="Segoe UI Light" panose="020B0502040204020203" pitchFamily="34" charset="0"/>
                <a:cs typeface="Segoe UI Light" panose="020B0502040204020203" pitchFamily="34" charset="0"/>
              </a:rPr>
              <a:t>YOUR</a:t>
            </a:r>
            <a:r>
              <a:rPr lang="en-US" sz="3400" spc="-95" dirty="0">
                <a:latin typeface="Segoe UI Light" panose="020B0502040204020203" pitchFamily="34" charset="0"/>
                <a:cs typeface="Segoe UI Light" panose="020B0502040204020203" pitchFamily="34" charset="0"/>
              </a:rPr>
              <a:t> </a:t>
            </a:r>
            <a:r>
              <a:rPr lang="en-US" sz="3400" spc="-10" dirty="0">
                <a:latin typeface="Segoe UI Light" panose="020B0502040204020203" pitchFamily="34" charset="0"/>
                <a:cs typeface="Segoe UI Light" panose="020B0502040204020203" pitchFamily="34" charset="0"/>
              </a:rPr>
              <a:t>SOLUTION</a:t>
            </a:r>
            <a:r>
              <a:rPr lang="en-US" sz="3400" spc="-345" dirty="0">
                <a:latin typeface="Segoe UI Light" panose="020B0502040204020203" pitchFamily="34" charset="0"/>
                <a:cs typeface="Segoe UI Light" panose="020B0502040204020203" pitchFamily="34" charset="0"/>
              </a:rPr>
              <a:t> </a:t>
            </a:r>
            <a:r>
              <a:rPr lang="en-US" sz="3400" dirty="0">
                <a:latin typeface="Segoe UI Light" panose="020B0502040204020203" pitchFamily="34" charset="0"/>
                <a:cs typeface="Segoe UI Light" panose="020B0502040204020203" pitchFamily="34" charset="0"/>
              </a:rPr>
              <a:t>AND</a:t>
            </a:r>
            <a:r>
              <a:rPr lang="en-US" sz="3400" spc="-20" dirty="0">
                <a:latin typeface="Segoe UI Light" panose="020B0502040204020203" pitchFamily="34" charset="0"/>
                <a:cs typeface="Segoe UI Light" panose="020B0502040204020203" pitchFamily="34" charset="0"/>
              </a:rPr>
              <a:t> </a:t>
            </a:r>
            <a:r>
              <a:rPr lang="en-US" sz="3400" dirty="0">
                <a:latin typeface="Segoe UI Light" panose="020B0502040204020203" pitchFamily="34" charset="0"/>
                <a:cs typeface="Segoe UI Light" panose="020B0502040204020203" pitchFamily="34" charset="0"/>
              </a:rPr>
              <a:t>ITS </a:t>
            </a:r>
            <a:r>
              <a:rPr lang="en-US" sz="3400" spc="-20" dirty="0">
                <a:latin typeface="Segoe UI Light" panose="020B0502040204020203" pitchFamily="34" charset="0"/>
                <a:cs typeface="Segoe UI Light" panose="020B0502040204020203" pitchFamily="34" charset="0"/>
              </a:rPr>
              <a:t>VALUE</a:t>
            </a:r>
            <a:r>
              <a:rPr lang="en-US" sz="3400" spc="-120" dirty="0">
                <a:latin typeface="Segoe UI Light" panose="020B0502040204020203" pitchFamily="34" charset="0"/>
                <a:cs typeface="Segoe UI Light" panose="020B0502040204020203" pitchFamily="34" charset="0"/>
              </a:rPr>
              <a:t> </a:t>
            </a:r>
            <a:r>
              <a:rPr lang="en-US" sz="3400" spc="-10" dirty="0">
                <a:latin typeface="Segoe UI Light" panose="020B0502040204020203" pitchFamily="34" charset="0"/>
                <a:cs typeface="Segoe UI Light" panose="020B0502040204020203" pitchFamily="34" charset="0"/>
              </a:rPr>
              <a:t>PROPOSITION</a:t>
            </a:r>
            <a:endParaRPr kumimoji="0" lang="en-US" altLang="en-US" sz="3400" i="0" u="none" strike="noStrike" cap="none" normalizeH="0" baseline="0" dirty="0">
              <a:ln>
                <a:noFill/>
              </a:ln>
              <a:solidFill>
                <a:srgbClr val="1F1F1F"/>
              </a:solidFill>
              <a:effectLst/>
              <a:latin typeface="Segoe UI Light" panose="020B0502040204020203" pitchFamily="34" charset="0"/>
              <a:cs typeface="Segoe UI Light" panose="020B0502040204020203" pitchFamily="34" charset="0"/>
            </a:endParaRPr>
          </a:p>
        </p:txBody>
      </p:sp>
      <p:grpSp>
        <p:nvGrpSpPr>
          <p:cNvPr id="4" name="object 2"/>
          <p:cNvGrpSpPr/>
          <p:nvPr/>
        </p:nvGrpSpPr>
        <p:grpSpPr>
          <a:xfrm>
            <a:off x="8610600" y="2743200"/>
            <a:ext cx="3533775" cy="3810000"/>
            <a:chOff x="8658225" y="2647950"/>
            <a:chExt cx="3533775" cy="3810000"/>
          </a:xfrm>
        </p:grpSpPr>
        <p:sp>
          <p:nvSpPr>
            <p:cNvPr id="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5"/>
            <p:cNvPicPr/>
            <p:nvPr/>
          </p:nvPicPr>
          <p:blipFill>
            <a:blip r:embed="rId2" cstate="print"/>
            <a:stretch>
              <a:fillRect/>
            </a:stretch>
          </p:blipFill>
          <p:spPr>
            <a:xfrm>
              <a:off x="8658225" y="2647950"/>
              <a:ext cx="3533775" cy="3810000"/>
            </a:xfrm>
            <a:prstGeom prst="rect">
              <a:avLst/>
            </a:prstGeom>
          </p:spPr>
        </p:pic>
      </p:grpSp>
      <p:sp>
        <p:nvSpPr>
          <p:cNvPr id="3" name="Rectangle 1">
            <a:extLst>
              <a:ext uri="{FF2B5EF4-FFF2-40B4-BE49-F238E27FC236}">
                <a16:creationId xmlns="" xmlns:a16="http://schemas.microsoft.com/office/drawing/2014/main" id="{DF39F8A3-374A-19F9-EC96-5116AF847661}"/>
              </a:ext>
            </a:extLst>
          </p:cNvPr>
          <p:cNvSpPr>
            <a:spLocks noChangeArrowheads="1"/>
          </p:cNvSpPr>
          <p:nvPr/>
        </p:nvSpPr>
        <p:spPr bwMode="auto">
          <a:xfrm>
            <a:off x="280218" y="1667060"/>
            <a:ext cx="8863781" cy="39292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25392" rIns="0" bIns="25392" numCol="1" anchor="ctr" anchorCtr="0" compatLnSpc="1">
            <a:prstTxWarp prst="textNoShape">
              <a:avLst/>
            </a:prstTxWarp>
            <a:spAutoFit/>
          </a:bodyPr>
          <a:lstStyle/>
          <a:p>
            <a:pPr algn="just"/>
            <a:r>
              <a:rPr lang="en-US" dirty="0">
                <a:latin typeface="Times New Roman" panose="02020603050405020304" pitchFamily="18" charset="0"/>
                <a:cs typeface="Times New Roman" panose="02020603050405020304" pitchFamily="18" charset="0"/>
              </a:rPr>
              <a:t>The ANN model for real estate price prediction offers several value propositions in key areas: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1. Accurate Price Estimation:</a:t>
            </a:r>
            <a:r>
              <a:rPr lang="en-US" dirty="0">
                <a:latin typeface="Times New Roman" panose="02020603050405020304" pitchFamily="18" charset="0"/>
                <a:cs typeface="Times New Roman" panose="02020603050405020304" pitchFamily="18" charset="0"/>
              </a:rPr>
              <a:t> By leveraging advanced machine learning techniques, the model provides highly accurate estimates of real estate prices based on multiple factors such as living area, bedrooms, bathrooms, and garage spaces.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2. Informed Decision Making: </a:t>
            </a:r>
            <a:r>
              <a:rPr lang="en-US" dirty="0">
                <a:latin typeface="Times New Roman" panose="02020603050405020304" pitchFamily="18" charset="0"/>
                <a:cs typeface="Times New Roman" panose="02020603050405020304" pitchFamily="18" charset="0"/>
              </a:rPr>
              <a:t>Stakeholders such as buyers, sellers, and real estate agents can make data-driven decisions regarding property transactions, investments, pricing strategies, and market positioning, leading to better outcomes.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3. Market Insights: </a:t>
            </a:r>
            <a:r>
              <a:rPr lang="en-US" dirty="0">
                <a:latin typeface="Times New Roman" panose="02020603050405020304" pitchFamily="18" charset="0"/>
                <a:cs typeface="Times New Roman" panose="02020603050405020304" pitchFamily="18" charset="0"/>
              </a:rPr>
              <a:t>The model offers insights into the underlying factors influencing real estate prices, enabling a deeper understanding of market dynamics, trends, and potential opportunities or risks.</a:t>
            </a:r>
          </a:p>
          <a:p>
            <a:pPr algn="just"/>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52400"/>
            <a:ext cx="8382000" cy="584775"/>
          </a:xfrm>
        </p:spPr>
        <p:txBody>
          <a:bodyPr wrap="square"/>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800" b="1" i="0" u="none" strike="noStrike" cap="none" normalizeH="0" baseline="0" dirty="0">
                <a:ln>
                  <a:noFill/>
                </a:ln>
                <a:solidFill>
                  <a:srgbClr val="1F1F1F"/>
                </a:solidFill>
                <a:effectLst/>
                <a:latin typeface="Segoe UI Light" panose="020B0502040204020203" pitchFamily="34" charset="0"/>
                <a:cs typeface="Segoe UI Light" panose="020B0502040204020203" pitchFamily="34" charset="0"/>
              </a:rPr>
              <a:t>The Wow Factor in Your Solution</a:t>
            </a:r>
          </a:p>
        </p:txBody>
      </p:sp>
      <p:sp>
        <p:nvSpPr>
          <p:cNvPr id="5" name="Rectangle 1">
            <a:extLst>
              <a:ext uri="{FF2B5EF4-FFF2-40B4-BE49-F238E27FC236}">
                <a16:creationId xmlns="" xmlns:a16="http://schemas.microsoft.com/office/drawing/2014/main" id="{15282F08-8B96-BEFB-6022-E33922E2A3CD}"/>
              </a:ext>
            </a:extLst>
          </p:cNvPr>
          <p:cNvSpPr>
            <a:spLocks noGrp="1" noChangeArrowheads="1"/>
          </p:cNvSpPr>
          <p:nvPr>
            <p:ph type="subTitle" idx="4"/>
          </p:nvPr>
        </p:nvSpPr>
        <p:spPr bwMode="auto">
          <a:xfrm>
            <a:off x="304800" y="1773942"/>
            <a:ext cx="9296400" cy="309826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25392" rIns="0" bIns="25392" numCol="1" anchor="ctr" anchorCtr="0" compatLnSpc="1">
            <a:prstTxWarp prst="textNoShape">
              <a:avLst/>
            </a:prstTxWarp>
            <a:spAutoFit/>
          </a:bodyPr>
          <a:lstStyle/>
          <a:p>
            <a:pPr algn="l">
              <a:buFont typeface="+mj-lt"/>
              <a:buAutoNum type="arabicPeriod"/>
            </a:pPr>
            <a:r>
              <a:rPr lang="en-US" b="1" dirty="0">
                <a:latin typeface="Times New Roman" panose="02020603050405020304" pitchFamily="18" charset="0"/>
                <a:cs typeface="Times New Roman" panose="02020603050405020304" pitchFamily="18" charset="0"/>
              </a:rPr>
              <a:t> Data-Driven Insights: </a:t>
            </a:r>
            <a:r>
              <a:rPr lang="en-US" dirty="0">
                <a:latin typeface="Times New Roman" panose="02020603050405020304" pitchFamily="18" charset="0"/>
                <a:cs typeface="Times New Roman" panose="02020603050405020304" pitchFamily="18" charset="0"/>
              </a:rPr>
              <a:t>By analyzing extensive datasets and learning from historical trends, the model offers valuable insights into the factors influencing real estate prices, empowering stakeholders with actionable information for strategic decision-making.</a:t>
            </a:r>
          </a:p>
          <a:p>
            <a:pPr algn="l"/>
            <a:endParaRPr lang="en-US" dirty="0">
              <a:latin typeface="Times New Roman" panose="02020603050405020304" pitchFamily="18" charset="0"/>
              <a:cs typeface="Times New Roman" panose="02020603050405020304" pitchFamily="18" charset="0"/>
            </a:endParaRPr>
          </a:p>
          <a:p>
            <a:pPr algn="l"/>
            <a:r>
              <a:rPr lang="en-US" b="1" dirty="0">
                <a:latin typeface="Times New Roman" panose="02020603050405020304" pitchFamily="18" charset="0"/>
                <a:cs typeface="Times New Roman" panose="02020603050405020304" pitchFamily="18" charset="0"/>
              </a:rPr>
              <a:t>2. Real-Time Adaptability: </a:t>
            </a:r>
            <a:r>
              <a:rPr lang="en-US" dirty="0">
                <a:latin typeface="Times New Roman" panose="02020603050405020304" pitchFamily="18" charset="0"/>
                <a:cs typeface="Times New Roman" panose="02020603050405020304" pitchFamily="18" charset="0"/>
              </a:rPr>
              <a:t>The model's capability to adapt and make predictions in real-time enables stakeholders to stay agile and responsive to market changes, facilitating timely and informed decisions.</a:t>
            </a:r>
          </a:p>
          <a:p>
            <a:pPr algn="l"/>
            <a:endParaRPr lang="en-US" dirty="0">
              <a:latin typeface="Times New Roman" panose="02020603050405020304" pitchFamily="18" charset="0"/>
              <a:cs typeface="Times New Roman" panose="02020603050405020304" pitchFamily="18" charset="0"/>
            </a:endParaRPr>
          </a:p>
          <a:p>
            <a:pPr algn="l"/>
            <a:r>
              <a:rPr lang="en-US" b="1" dirty="0">
                <a:latin typeface="Times New Roman" panose="02020603050405020304" pitchFamily="18" charset="0"/>
                <a:cs typeface="Times New Roman" panose="02020603050405020304" pitchFamily="18" charset="0"/>
              </a:rPr>
              <a:t>3. Risk Reduction: </a:t>
            </a:r>
            <a:r>
              <a:rPr lang="en-US" dirty="0">
                <a:latin typeface="Times New Roman" panose="02020603050405020304" pitchFamily="18" charset="0"/>
                <a:cs typeface="Times New Roman" panose="02020603050405020304" pitchFamily="18" charset="0"/>
              </a:rPr>
              <a:t>With its accurate predictions and market understanding, the model helps mitigate risks associated with overvalued or undervalued properties, enabling more secure investments and transactions.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165" y="385444"/>
            <a:ext cx="9764395" cy="654025"/>
          </a:xfrm>
        </p:spPr>
        <p:txBody>
          <a:bodyPr/>
          <a:lstStyle/>
          <a:p>
            <a:r>
              <a:rPr lang="en-US" dirty="0">
                <a:latin typeface="Segoe UI Light" panose="020B0502040204020203" pitchFamily="34" charset="0"/>
                <a:cs typeface="Segoe UI Light" panose="020B0502040204020203" pitchFamily="34" charset="0"/>
              </a:rPr>
              <a:t>RESULTS</a:t>
            </a:r>
            <a:endParaRPr lang="en-IN" dirty="0">
              <a:latin typeface="Segoe UI Light" panose="020B0502040204020203" pitchFamily="34" charset="0"/>
              <a:cs typeface="Segoe UI Light" panose="020B0502040204020203" pitchFamily="34" charset="0"/>
            </a:endParaRPr>
          </a:p>
        </p:txBody>
      </p:sp>
      <p:pic>
        <p:nvPicPr>
          <p:cNvPr id="5" name="Picture 4">
            <a:extLst>
              <a:ext uri="{FF2B5EF4-FFF2-40B4-BE49-F238E27FC236}">
                <a16:creationId xmlns="" xmlns:a16="http://schemas.microsoft.com/office/drawing/2014/main" id="{85B80EB3-322B-192F-B1F6-075CDF2C3CB3}"/>
              </a:ext>
            </a:extLst>
          </p:cNvPr>
          <p:cNvPicPr>
            <a:picLocks noChangeAspect="1"/>
          </p:cNvPicPr>
          <p:nvPr/>
        </p:nvPicPr>
        <p:blipFill>
          <a:blip r:embed="rId3"/>
          <a:stretch>
            <a:fillRect/>
          </a:stretch>
        </p:blipFill>
        <p:spPr>
          <a:xfrm>
            <a:off x="70955" y="1295400"/>
            <a:ext cx="12050089" cy="4780701"/>
          </a:xfrm>
          <a:prstGeom prst="rect">
            <a:avLst/>
          </a:prstGeom>
        </p:spPr>
      </p:pic>
    </p:spTree>
    <p:extLst>
      <p:ext uri="{BB962C8B-B14F-4D97-AF65-F5344CB8AC3E}">
        <p14:creationId xmlns="" xmlns:p14="http://schemas.microsoft.com/office/powerpoint/2010/main" val="1050369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4574" y="381000"/>
            <a:ext cx="8686800" cy="654025"/>
          </a:xfrm>
        </p:spPr>
        <p:txBody>
          <a:bodyPr wrap="square"/>
          <a:lstStyle/>
          <a:p>
            <a:pPr marL="0" marR="0" lvl="0" indent="0" algn="l" defTabSz="914400" rtl="0" eaLnBrk="0" fontAlgn="base" latinLnBrk="0" hangingPunct="0">
              <a:lnSpc>
                <a:spcPct val="100000"/>
              </a:lnSpc>
              <a:spcBef>
                <a:spcPct val="0"/>
              </a:spcBef>
              <a:spcAft>
                <a:spcPct val="0"/>
              </a:spcAft>
              <a:buClrTx/>
              <a:buSzTx/>
              <a:buFontTx/>
              <a:buNone/>
              <a:tabLst/>
            </a:pPr>
            <a:r>
              <a:rPr lang="en-IN" b="0" dirty="0">
                <a:latin typeface="Arial" panose="020B0604020202020204" pitchFamily="34" charset="0"/>
                <a:cs typeface="Arial" panose="020B0604020202020204" pitchFamily="34" charset="0"/>
              </a:rPr>
              <a:t>Training the model</a:t>
            </a:r>
            <a:endParaRPr kumimoji="0" lang="en-US" altLang="en-US" b="0" i="0" u="none" strike="noStrike" cap="none" normalizeH="0" baseline="0" dirty="0">
              <a:ln>
                <a:noFill/>
              </a:ln>
              <a:solidFill>
                <a:srgbClr val="1F1F1F"/>
              </a:solidFill>
              <a:effectLst/>
              <a:latin typeface="Arial" panose="020B0604020202020204" pitchFamily="34" charset="0"/>
              <a:cs typeface="Arial" panose="020B0604020202020204" pitchFamily="34" charset="0"/>
            </a:endParaRPr>
          </a:p>
        </p:txBody>
      </p:sp>
      <p:pic>
        <p:nvPicPr>
          <p:cNvPr id="5" name="Picture 4">
            <a:extLst>
              <a:ext uri="{FF2B5EF4-FFF2-40B4-BE49-F238E27FC236}">
                <a16:creationId xmlns="" xmlns:a16="http://schemas.microsoft.com/office/drawing/2014/main" id="{137E5A60-D2FC-314A-91AE-DBC62B598B17}"/>
              </a:ext>
            </a:extLst>
          </p:cNvPr>
          <p:cNvPicPr>
            <a:picLocks noChangeAspect="1"/>
          </p:cNvPicPr>
          <p:nvPr/>
        </p:nvPicPr>
        <p:blipFill>
          <a:blip r:embed="rId2"/>
          <a:stretch>
            <a:fillRect/>
          </a:stretch>
        </p:blipFill>
        <p:spPr>
          <a:xfrm>
            <a:off x="499281" y="1313729"/>
            <a:ext cx="11193437" cy="516327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TotalTime>
  <Words>633</Words>
  <Application>Microsoft Office PowerPoint</Application>
  <PresentationFormat>Custom</PresentationFormat>
  <Paragraphs>53</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Slide 1</vt:lpstr>
      <vt:lpstr>AGENDA</vt:lpstr>
      <vt:lpstr>PROBLEM STATEMENT</vt:lpstr>
      <vt:lpstr>PROJECT OVERVIEW</vt:lpstr>
      <vt:lpstr>OBJECTIVE: </vt:lpstr>
      <vt:lpstr> YOUR SOLUTION AND ITS VALUE PROPOSITION</vt:lpstr>
      <vt:lpstr>The Wow Factor in Your Solution</vt:lpstr>
      <vt:lpstr>RESULTS</vt:lpstr>
      <vt:lpstr>Training the model</vt:lpstr>
      <vt:lpstr>Accuracy</vt:lpstr>
      <vt:lpstr>Results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2021PITCS244</dc:creator>
  <cp:lastModifiedBy>2021503316</cp:lastModifiedBy>
  <cp:revision>40</cp:revision>
  <dcterms:created xsi:type="dcterms:W3CDTF">2024-04-01T07:07:00Z</dcterms:created>
  <dcterms:modified xsi:type="dcterms:W3CDTF">2024-04-29T05:03:57Z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2024-03-22T14:30:00Z</vt:filetime>
  </property>
  <property fmtid="{D5CDD505-2E9C-101B-9397-08002B2CF9AE}" pid="3" name="LastSaved">
    <vt:filetime>2024-04-02T14:30:00Z</vt:filetime>
  </property>
  <property fmtid="{D5CDD505-2E9C-101B-9397-08002B2CF9AE}" pid="4" name="ICV">
    <vt:lpwstr>11C1AA17E28147D5960CD3CAE4C75485_13</vt:lpwstr>
  </property>
  <property fmtid="{D5CDD505-2E9C-101B-9397-08002B2CF9AE}" pid="5" name="KSOProductBuildVer">
    <vt:lpwstr>1033-12.2.0.13489</vt:lpwstr>
  </property>
</Properties>
</file>