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0" r:id="rId4"/>
    <p:sldId id="301" r:id="rId5"/>
    <p:sldId id="351" r:id="rId6"/>
    <p:sldId id="352" r:id="rId7"/>
    <p:sldId id="353" r:id="rId8"/>
    <p:sldId id="354" r:id="rId9"/>
    <p:sldId id="302" r:id="rId10"/>
    <p:sldId id="303" r:id="rId11"/>
    <p:sldId id="304" r:id="rId12"/>
    <p:sldId id="350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6" r:id="rId21"/>
    <p:sldId id="317" r:id="rId22"/>
    <p:sldId id="318" r:id="rId23"/>
    <p:sldId id="315" r:id="rId24"/>
    <p:sldId id="320" r:id="rId25"/>
    <p:sldId id="321" r:id="rId26"/>
    <p:sldId id="323" r:id="rId27"/>
    <p:sldId id="347" r:id="rId28"/>
    <p:sldId id="346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7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131" autoAdjust="0"/>
  </p:normalViewPr>
  <p:slideViewPr>
    <p:cSldViewPr>
      <p:cViewPr>
        <p:scale>
          <a:sx n="81" d="100"/>
          <a:sy n="81" d="100"/>
        </p:scale>
        <p:origin x="-954" y="210"/>
      </p:cViewPr>
      <p:guideLst>
        <p:guide orient="horz" pos="21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9D8C-6E9D-4103-9A5D-A9D42E3366D1}" type="datetimeFigureOut">
              <a:rPr lang="en-US" smtClean="0"/>
              <a:pPr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30761-B0E7-43CB-B3E0-FA438D1260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40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338D9-5663-4301-9569-BD1318C8E1F7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B348D-CAB7-4663-BB5D-4AC4DC87AE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CC182-6341-45C8-8888-21A6EDA5A782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E9F9-E4BE-44A2-AC70-BD33BDD09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048BA-3233-47E7-8588-174880649D38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66299-6726-4F15-BDD3-17E9643D8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AF666-ACB1-4C2F-A3C1-14EA32E51A88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3AC78-0D0F-4783-9B77-322143940B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29EE3-5A66-4388-A8BD-38094036C8E7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47CD8-50D2-459C-9D98-52F57BC23F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7140D-0438-4906-9925-C03AB696C945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D5C0F-F154-4781-A6E5-8528FF2655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78EE1-E2D1-45E8-99A6-6F161A5601E4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EEC5A-691B-4F39-BAE0-9FBA85C784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533D6-ADA0-46D5-B070-DC8C0E8730B8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BD1E5-3082-47B0-A3C7-CA02B3B33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3AEC7-7B03-4071-BF16-AE4EC40A7C8A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076B-C2A5-432A-BE1B-843C95629D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1B1AF-172F-4E9F-96AC-A73278F877A3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59753-D710-435B-9EDD-102863A92B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2EBF2-4144-476B-9D79-7AAC38A3AD88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D2E14-32AE-4289-AF23-0A878B33EA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DE82976-98FE-4D89-AFAA-6414CBE03064}" type="datetime1">
              <a:rPr lang="en-US" altLang="en-US"/>
              <a:pPr>
                <a:defRPr/>
              </a:pPr>
              <a:t>5/28/2024</a:t>
            </a:fld>
            <a:endParaRPr lang="en-US" altLang="en-US" dirty="0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defRPr sz="1200"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fld id="{EF222336-0AAB-4F40-BCD2-BA8D6F88B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7.xml"/><Relationship Id="rId7" Type="http://schemas.openxmlformats.org/officeDocument/2006/relationships/image" Target="../media/image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1.xml"/><Relationship Id="rId7" Type="http://schemas.openxmlformats.org/officeDocument/2006/relationships/image" Target="../media/image5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5.xml"/><Relationship Id="rId7" Type="http://schemas.openxmlformats.org/officeDocument/2006/relationships/image" Target="../media/image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9.xml"/><Relationship Id="rId7" Type="http://schemas.openxmlformats.org/officeDocument/2006/relationships/image" Target="../media/image5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3.xml"/><Relationship Id="rId7" Type="http://schemas.openxmlformats.org/officeDocument/2006/relationships/image" Target="../media/image5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7.xml"/><Relationship Id="rId7" Type="http://schemas.openxmlformats.org/officeDocument/2006/relationships/image" Target="../media/image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1.xml"/><Relationship Id="rId7" Type="http://schemas.openxmlformats.org/officeDocument/2006/relationships/image" Target="../media/image5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5.xml"/><Relationship Id="rId7" Type="http://schemas.openxmlformats.org/officeDocument/2006/relationships/image" Target="../media/image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9.xml"/><Relationship Id="rId7" Type="http://schemas.openxmlformats.org/officeDocument/2006/relationships/image" Target="../media/image5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3.xml"/><Relationship Id="rId7" Type="http://schemas.openxmlformats.org/officeDocument/2006/relationships/image" Target="../media/image5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jpeg"/><Relationship Id="rId4" Type="http://schemas.openxmlformats.org/officeDocument/2006/relationships/tags" Target="../tags/tag74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7.xml"/><Relationship Id="rId7" Type="http://schemas.openxmlformats.org/officeDocument/2006/relationships/image" Target="../media/image5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1.xml"/><Relationship Id="rId7" Type="http://schemas.openxmlformats.org/officeDocument/2006/relationships/image" Target="../media/image5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5.xml"/><Relationship Id="rId7" Type="http://schemas.openxmlformats.org/officeDocument/2006/relationships/image" Target="../media/image5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9.xml"/><Relationship Id="rId7" Type="http://schemas.openxmlformats.org/officeDocument/2006/relationships/image" Target="../media/image5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3.xml"/><Relationship Id="rId7" Type="http://schemas.openxmlformats.org/officeDocument/2006/relationships/image" Target="../media/image5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7.xml"/><Relationship Id="rId7" Type="http://schemas.openxmlformats.org/officeDocument/2006/relationships/image" Target="../media/image5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1.xml"/><Relationship Id="rId7" Type="http://schemas.openxmlformats.org/officeDocument/2006/relationships/image" Target="../media/image5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5.xml"/><Relationship Id="rId7" Type="http://schemas.openxmlformats.org/officeDocument/2006/relationships/image" Target="../media/image5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24.png"/><Relationship Id="rId5" Type="http://schemas.openxmlformats.org/officeDocument/2006/relationships/tags" Target="../tags/tag111.xml"/><Relationship Id="rId10" Type="http://schemas.openxmlformats.org/officeDocument/2006/relationships/image" Target="../media/image23.png"/><Relationship Id="rId4" Type="http://schemas.openxmlformats.org/officeDocument/2006/relationships/tags" Target="../tags/tag110.xm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9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jpeg"/><Relationship Id="rId4" Type="http://schemas.openxmlformats.org/officeDocument/2006/relationships/tags" Target="../tags/tag10.xml"/><Relationship Id="rId9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3.xml"/><Relationship Id="rId7" Type="http://schemas.openxmlformats.org/officeDocument/2006/relationships/image" Target="../media/image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1.jpeg"/><Relationship Id="rId4" Type="http://schemas.openxmlformats.org/officeDocument/2006/relationships/tags" Target="../tags/tag14.xml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1.xml"/><Relationship Id="rId7" Type="http://schemas.openxmlformats.org/officeDocument/2006/relationships/image" Target="../media/image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5.xml"/><Relationship Id="rId7" Type="http://schemas.openxmlformats.org/officeDocument/2006/relationships/image" Target="../media/image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9.xml"/><Relationship Id="rId7" Type="http://schemas.openxmlformats.org/officeDocument/2006/relationships/image" Target="../media/image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3.xml"/><Relationship Id="rId7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Users\parul\Desktop\te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-22225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" y="1336596"/>
            <a:ext cx="8153400" cy="2930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3600" dirty="0"/>
              <a:t> </a:t>
            </a:r>
            <a:r>
              <a:rPr lang="en-US" sz="3200" b="1" dirty="0"/>
              <a:t>Database Management System </a:t>
            </a:r>
            <a:endParaRPr lang="en-US" altLang="en-US" sz="2400" b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Introduction And Application Of DBMS, File Processing System And Its Limitations</a:t>
            </a:r>
          </a:p>
          <a:p>
            <a:pPr algn="ctr"/>
            <a:r>
              <a:rPr lang="en-US" altLang="en-US" sz="24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Computer Science &amp; Engineering</a:t>
            </a:r>
          </a:p>
          <a:p>
            <a:pPr algn="r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en-US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Kamini Sharma</a:t>
            </a:r>
            <a:r>
              <a:rPr lang="en-US" altLang="en-US" sz="2000" dirty="0" smtClean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(Assistant Prof. 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PIET-CSE)</a:t>
            </a:r>
            <a:endParaRPr lang="en-IN" altLang="en-US" sz="2000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algn="ctr" eaLnBrk="0" hangingPunct="0">
              <a:buFont typeface="Arial" pitchFamily="34" charset="0"/>
              <a:buNone/>
            </a:pPr>
            <a:endParaRPr lang="en-IN" altLang="en-US" sz="3500" b="1" dirty="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2052" name="Audio 2">
            <a:hlinkClick r:id="" action="ppaction://media"/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18500" y="60325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276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3505200" y="228600"/>
            <a:ext cx="533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PARULINSTITUTEOF ENGINEERING &amp;TECHNOLOGY</a:t>
            </a:r>
            <a:endParaRPr lang="en-US" sz="1600" dirty="0"/>
          </a:p>
          <a:p>
            <a:r>
              <a:rPr lang="en-US" sz="1600" b="1" dirty="0"/>
              <a:t>FACULTY OF ENGINEERING &amp; TECHNOLOGY</a:t>
            </a:r>
            <a:endParaRPr lang="en-US" sz="1600" dirty="0"/>
          </a:p>
          <a:p>
            <a:r>
              <a:rPr lang="en-US" sz="1600" b="1" dirty="0"/>
              <a:t>PARULUNIVERSITY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Tm="305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862" y="30480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487486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IN" sz="4400" b="1" dirty="0">
                <a:solidFill>
                  <a:schemeClr val="bg1"/>
                </a:solidFill>
              </a:rPr>
              <a:t>Applications of DBMS 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0500" y="2254340"/>
            <a:ext cx="8877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DBMS is a computerized record-keeping system.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DBMS is required where ever data need to be stored.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/>
              <a:t>E-Commerce (</a:t>
            </a:r>
            <a:r>
              <a:rPr lang="en-IN" b="1" dirty="0" err="1"/>
              <a:t>Flikart</a:t>
            </a:r>
            <a:r>
              <a:rPr lang="en-IN" b="1" dirty="0"/>
              <a:t>, Amazon, </a:t>
            </a:r>
            <a:r>
              <a:rPr lang="en-IN" b="1" dirty="0" err="1"/>
              <a:t>Shopclues</a:t>
            </a:r>
            <a:r>
              <a:rPr lang="en-IN" b="1" dirty="0"/>
              <a:t>, eBay</a:t>
            </a:r>
            <a:r>
              <a:rPr lang="en-IN" dirty="0"/>
              <a:t> etc</a:t>
            </a:r>
            <a:r>
              <a:rPr lang="en-IN" dirty="0" smtClean="0"/>
              <a:t>...)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 smtClean="0"/>
              <a:t>Online </a:t>
            </a:r>
            <a:r>
              <a:rPr lang="en-IN" dirty="0"/>
              <a:t>Television Streaming (</a:t>
            </a:r>
            <a:r>
              <a:rPr lang="en-IN" b="1" dirty="0" err="1"/>
              <a:t>Hotstar</a:t>
            </a:r>
            <a:r>
              <a:rPr lang="en-IN" b="1" dirty="0"/>
              <a:t>, Amazon Prime </a:t>
            </a:r>
            <a:r>
              <a:rPr lang="en-IN" dirty="0"/>
              <a:t>etc</a:t>
            </a:r>
            <a:r>
              <a:rPr lang="en-IN" dirty="0" smtClean="0"/>
              <a:t>...)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 smtClean="0"/>
              <a:t>Social </a:t>
            </a:r>
            <a:r>
              <a:rPr lang="en-IN" dirty="0"/>
              <a:t>Media (</a:t>
            </a:r>
            <a:r>
              <a:rPr lang="en-IN" b="1" dirty="0" err="1"/>
              <a:t>WhatsApp</a:t>
            </a:r>
            <a:r>
              <a:rPr lang="en-IN" b="1" dirty="0"/>
              <a:t>, Facebook, Twitter, LinkedIn </a:t>
            </a:r>
            <a:r>
              <a:rPr lang="en-IN" dirty="0"/>
              <a:t>etc</a:t>
            </a:r>
            <a:r>
              <a:rPr lang="en-IN" dirty="0" smtClean="0"/>
              <a:t>...)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 smtClean="0"/>
              <a:t>Banking </a:t>
            </a:r>
            <a:r>
              <a:rPr lang="en-IN" dirty="0"/>
              <a:t>&amp; Insurance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/>
              <a:t>Airline &amp; Railway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/>
              <a:t>Universities and Colleges/Schools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/>
              <a:t>Library Management System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/>
              <a:t>Human Resource Department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/>
              <a:t>Hospitals and Medical Stores 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IN" dirty="0"/>
              <a:t>Government Organizations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ransition advTm="7742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IN" b="1" dirty="0">
                <a:solidFill>
                  <a:schemeClr val="bg1"/>
                </a:solidFill>
              </a:rPr>
              <a:t>Advantages of DBMS 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574924"/>
            <a:ext cx="87630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b="1" dirty="0"/>
              <a:t>Reduce data redundancy (duplication)</a:t>
            </a:r>
          </a:p>
          <a:p>
            <a:pPr lvl="1"/>
            <a:r>
              <a:rPr lang="en-US" dirty="0"/>
              <a:t>Avoids unnecessary duplication of data by storing data centrally.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Remove data inconsistency</a:t>
            </a:r>
          </a:p>
          <a:p>
            <a:pPr lvl="1"/>
            <a:r>
              <a:rPr lang="en-US" dirty="0"/>
              <a:t>By </a:t>
            </a:r>
            <a:r>
              <a:rPr lang="en-US" b="1" dirty="0"/>
              <a:t>eliminating redundancy</a:t>
            </a:r>
            <a:r>
              <a:rPr lang="en-US" dirty="0"/>
              <a:t>, data </a:t>
            </a:r>
            <a:r>
              <a:rPr lang="en-US" b="1" dirty="0"/>
              <a:t>inconsistency can be removed</a:t>
            </a:r>
            <a:r>
              <a:rPr lang="en-US" dirty="0"/>
              <a:t>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Data isolation</a:t>
            </a:r>
          </a:p>
          <a:p>
            <a:pPr lvl="1"/>
            <a:r>
              <a:rPr lang="en-US" dirty="0"/>
              <a:t>A user can </a:t>
            </a:r>
            <a:r>
              <a:rPr lang="en-US" b="1" dirty="0"/>
              <a:t>easily retrieve proper data </a:t>
            </a:r>
            <a:r>
              <a:rPr lang="en-US" dirty="0"/>
              <a:t>as per his/her requirement.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Guaranteed atomicity</a:t>
            </a:r>
          </a:p>
          <a:p>
            <a:pPr lvl="1"/>
            <a:r>
              <a:rPr lang="en-US" dirty="0"/>
              <a:t>Either transaction </a:t>
            </a:r>
            <a:r>
              <a:rPr lang="en-US" b="1" dirty="0"/>
              <a:t>executes 0% or 100%.</a:t>
            </a:r>
            <a:endParaRPr lang="en-US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Allow implementing integrity constraints</a:t>
            </a:r>
          </a:p>
          <a:p>
            <a:pPr lvl="1"/>
            <a:r>
              <a:rPr lang="en-US" b="1" dirty="0"/>
              <a:t>Business rules can be implemented </a:t>
            </a:r>
            <a:r>
              <a:rPr lang="en-US" dirty="0"/>
              <a:t>such as do not allow to store amount less than </a:t>
            </a:r>
            <a:r>
              <a:rPr lang="en-US" dirty="0" err="1"/>
              <a:t>Rs</a:t>
            </a:r>
            <a:r>
              <a:rPr lang="en-US" dirty="0"/>
              <a:t>. 0 in balance. </a:t>
            </a:r>
            <a:endParaRPr lang="en-US" b="1" dirty="0"/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Sharing of data among multiple users</a:t>
            </a:r>
          </a:p>
          <a:p>
            <a:pPr lvl="1"/>
            <a:r>
              <a:rPr lang="en-US" b="1" dirty="0"/>
              <a:t>More than one users can access </a:t>
            </a:r>
            <a:r>
              <a:rPr lang="en-US" dirty="0"/>
              <a:t>same data at the same time.</a:t>
            </a:r>
            <a:endParaRPr lang="en-US" b="1" dirty="0"/>
          </a:p>
          <a:p>
            <a:endParaRPr lang="en-US" sz="24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33337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IN" b="1" dirty="0">
                <a:solidFill>
                  <a:schemeClr val="bg1"/>
                </a:solidFill>
              </a:rPr>
              <a:t>Advantages of DBMS </a:t>
            </a:r>
            <a:endParaRPr lang="en-IN" dirty="0">
              <a:solidFill>
                <a:schemeClr val="bg1"/>
              </a:solidFill>
              <a:effectLst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574924"/>
            <a:ext cx="8763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vii.   Restricting </a:t>
            </a:r>
            <a:r>
              <a:rPr lang="en-US" dirty="0"/>
              <a:t>unauthorized access to data</a:t>
            </a:r>
          </a:p>
          <a:p>
            <a:pPr lvl="1"/>
            <a:r>
              <a:rPr lang="en-US" dirty="0"/>
              <a:t>A user can </a:t>
            </a:r>
            <a:r>
              <a:rPr lang="en-US" b="1" dirty="0"/>
              <a:t>only access data which is authorized </a:t>
            </a:r>
            <a:r>
              <a:rPr lang="en-US" dirty="0"/>
              <a:t>to him/her.</a:t>
            </a:r>
          </a:p>
          <a:p>
            <a:r>
              <a:rPr lang="en-US" dirty="0" smtClean="0"/>
              <a:t>viii.  Providing </a:t>
            </a:r>
            <a:r>
              <a:rPr lang="en-US" dirty="0"/>
              <a:t>backup and recovery services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take a regular auto or manual backup </a:t>
            </a:r>
            <a:r>
              <a:rPr lang="en-US" dirty="0"/>
              <a:t>and </a:t>
            </a:r>
            <a:r>
              <a:rPr lang="en-US" b="1" dirty="0"/>
              <a:t>use it to restore </a:t>
            </a:r>
            <a:r>
              <a:rPr lang="en-US" dirty="0"/>
              <a:t>the database if it corrupts.</a:t>
            </a:r>
          </a:p>
          <a:p>
            <a:endParaRPr lang="en-US" sz="24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408103"/>
      </p:ext>
    </p:extLst>
  </p:cSld>
  <p:clrMapOvr>
    <a:masterClrMapping/>
  </p:clrMapOvr>
  <p:transition advTm="7742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1. Reduce </a:t>
            </a:r>
            <a:r>
              <a:rPr lang="en-US" dirty="0">
                <a:solidFill>
                  <a:schemeClr val="bg1"/>
                </a:solidFill>
              </a:rPr>
              <a:t>data redundancy (duplication)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6" y="2241550"/>
            <a:ext cx="8353425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7742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Remove data inconsistency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34" y="2368062"/>
            <a:ext cx="82772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7742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3446" y="-1758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Data isolation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1447800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164306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649241"/>
              </p:ext>
            </p:extLst>
          </p:nvPr>
        </p:nvGraphicFramePr>
        <p:xfrm>
          <a:off x="4567953" y="260997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6859076"/>
              </p:ext>
            </p:extLst>
          </p:nvPr>
        </p:nvGraphicFramePr>
        <p:xfrm>
          <a:off x="4567953" y="302040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5058746"/>
              </p:ext>
            </p:extLst>
          </p:nvPr>
        </p:nvGraphicFramePr>
        <p:xfrm>
          <a:off x="4572000" y="3810000"/>
          <a:ext cx="4530408" cy="46866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68669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91590"/>
              </p:ext>
            </p:extLst>
          </p:nvPr>
        </p:nvGraphicFramePr>
        <p:xfrm>
          <a:off x="4566138" y="4267200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6618618"/>
              </p:ext>
            </p:extLst>
          </p:nvPr>
        </p:nvGraphicFramePr>
        <p:xfrm>
          <a:off x="4567953" y="5410200"/>
          <a:ext cx="4576047" cy="64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48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183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69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724875"/>
              </p:ext>
            </p:extLst>
          </p:nvPr>
        </p:nvGraphicFramePr>
        <p:xfrm>
          <a:off x="4567953" y="6133723"/>
          <a:ext cx="4652247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40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974968"/>
              </p:ext>
            </p:extLst>
          </p:nvPr>
        </p:nvGraphicFramePr>
        <p:xfrm>
          <a:off x="4572000" y="3474720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39741"/>
              </p:ext>
            </p:extLst>
          </p:nvPr>
        </p:nvGraphicFramePr>
        <p:xfrm>
          <a:off x="4572000" y="5029200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7178656"/>
              </p:ext>
            </p:extLst>
          </p:nvPr>
        </p:nvGraphicFramePr>
        <p:xfrm>
          <a:off x="4569169" y="2243504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0" y="22415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Data are </a:t>
            </a:r>
            <a:r>
              <a:rPr lang="en-US" b="1" dirty="0">
                <a:solidFill>
                  <a:schemeClr val="accent6"/>
                </a:solidFill>
              </a:rPr>
              <a:t>scattered</a:t>
            </a:r>
            <a:r>
              <a:rPr lang="en-US" dirty="0"/>
              <a:t> in various files.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Files may be in </a:t>
            </a:r>
            <a:r>
              <a:rPr lang="en-US" b="1" dirty="0">
                <a:solidFill>
                  <a:schemeClr val="accent6"/>
                </a:solidFill>
              </a:rPr>
              <a:t>different formats</a:t>
            </a:r>
            <a:r>
              <a:rPr lang="en-US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</a:rPr>
              <a:t>Difficult to retrieve </a:t>
            </a:r>
            <a:r>
              <a:rPr lang="en-US" dirty="0"/>
              <a:t>the appropriate data.</a:t>
            </a:r>
            <a:endParaRPr lang="en-US" dirty="0"/>
          </a:p>
        </p:txBody>
      </p:sp>
      <p:sp>
        <p:nvSpPr>
          <p:cNvPr id="27" name="Rounded Rectangular Callout 26"/>
          <p:cNvSpPr/>
          <p:nvPr/>
        </p:nvSpPr>
        <p:spPr>
          <a:xfrm>
            <a:off x="23446" y="3581400"/>
            <a:ext cx="4472354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sz="2000" dirty="0">
                <a:solidFill>
                  <a:schemeClr val="lt1"/>
                </a:solidFill>
              </a:rPr>
              <a:t>DBMS allow us to access (retrieve) appropriate data easily.</a:t>
            </a:r>
            <a:endParaRPr lang="en-US" sz="2000" dirty="0">
              <a:solidFill>
                <a:schemeClr val="lt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-11723" y="4411662"/>
            <a:ext cx="4583723" cy="2119233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Data isolation is a property that determines when and how changes made by one operation become visible to other concurrent users and systems.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lt1"/>
                </a:solidFill>
              </a:rPr>
              <a:t>This issue occurs in a </a:t>
            </a:r>
            <a:r>
              <a:rPr lang="en-US" sz="2000" dirty="0" smtClean="0">
                <a:solidFill>
                  <a:schemeClr val="lt1"/>
                </a:solidFill>
              </a:rPr>
              <a:t>concurrency </a:t>
            </a:r>
            <a:r>
              <a:rPr lang="en-US" sz="2000" dirty="0">
                <a:solidFill>
                  <a:schemeClr val="lt1"/>
                </a:solidFill>
              </a:rPr>
              <a:t>situation.</a:t>
            </a: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Guaranteed atomicity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28863"/>
            <a:ext cx="9067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7742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Allow to implement integrity constraints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41550"/>
            <a:ext cx="8877300" cy="461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Tm="7742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3726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Sharing of data among multiple users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ounded Rectangle 7"/>
          <p:cNvSpPr/>
          <p:nvPr/>
        </p:nvSpPr>
        <p:spPr>
          <a:xfrm>
            <a:off x="6680154" y="2639932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Civil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53127" y="6345622"/>
            <a:ext cx="1800000" cy="432000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lt1"/>
                </a:solidFill>
              </a:rPr>
              <a:t>Electrical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80154" y="6313380"/>
            <a:ext cx="1800000" cy="432000"/>
          </a:xfrm>
          <a:prstGeom prst="roundRect">
            <a:avLst>
              <a:gd name="adj" fmla="val 11813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Mechanical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441404" y="2639932"/>
            <a:ext cx="1800000" cy="432000"/>
          </a:xfrm>
          <a:prstGeom prst="roundRect">
            <a:avLst>
              <a:gd name="adj" fmla="val 0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Computer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0860754"/>
              </p:ext>
            </p:extLst>
          </p:nvPr>
        </p:nvGraphicFramePr>
        <p:xfrm>
          <a:off x="-29021" y="3244691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70978"/>
              </p:ext>
            </p:extLst>
          </p:nvPr>
        </p:nvGraphicFramePr>
        <p:xfrm>
          <a:off x="-29021" y="365513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5971186"/>
              </p:ext>
            </p:extLst>
          </p:nvPr>
        </p:nvGraphicFramePr>
        <p:xfrm>
          <a:off x="4912550" y="3268483"/>
          <a:ext cx="4286250" cy="64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71713"/>
              </p:ext>
            </p:extLst>
          </p:nvPr>
        </p:nvGraphicFramePr>
        <p:xfrm>
          <a:off x="4912550" y="3678922"/>
          <a:ext cx="4286250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779243"/>
              </p:ext>
            </p:extLst>
          </p:nvPr>
        </p:nvGraphicFramePr>
        <p:xfrm>
          <a:off x="76200" y="5467829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0220141"/>
              </p:ext>
            </p:extLst>
          </p:nvPr>
        </p:nvGraphicFramePr>
        <p:xfrm>
          <a:off x="76200" y="5878268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138344"/>
              </p:ext>
            </p:extLst>
          </p:nvPr>
        </p:nvGraphicFramePr>
        <p:xfrm>
          <a:off x="4762976" y="5502998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52341"/>
              </p:ext>
            </p:extLst>
          </p:nvPr>
        </p:nvGraphicFramePr>
        <p:xfrm>
          <a:off x="4762976" y="5913437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94" y="2589470"/>
            <a:ext cx="555241" cy="5552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23" y="2585728"/>
            <a:ext cx="555241" cy="55524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794" y="6284001"/>
            <a:ext cx="555241" cy="5552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14" y="6310453"/>
            <a:ext cx="555241" cy="555241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324634" y="4411662"/>
            <a:ext cx="3840480" cy="1005840"/>
          </a:xfrm>
          <a:prstGeom prst="roundRect">
            <a:avLst>
              <a:gd name="adj" fmla="val 297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1"/>
            <a:r>
              <a:rPr lang="en-IN" dirty="0">
                <a:solidFill>
                  <a:schemeClr val="tx1"/>
                </a:solidFill>
              </a:rPr>
              <a:t>Database management system allows more than one user to access same data simultaneously.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Multiply 25"/>
          <p:cNvSpPr/>
          <p:nvPr/>
        </p:nvSpPr>
        <p:spPr>
          <a:xfrm>
            <a:off x="4351814" y="2581585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2380242" y="4349482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3202567" y="4464714"/>
            <a:ext cx="1709983" cy="564486"/>
          </a:xfrm>
          <a:prstGeom prst="wedgeRoundRectCallout">
            <a:avLst>
              <a:gd name="adj1" fmla="val -53781"/>
              <a:gd name="adj2" fmla="val -11272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>
                <a:solidFill>
                  <a:schemeClr val="tx1"/>
                </a:solidFill>
              </a:rPr>
              <a:t>Want to access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386402" y="2200275"/>
            <a:ext cx="1709983" cy="501340"/>
          </a:xfrm>
          <a:prstGeom prst="wedgeRoundRectCallout">
            <a:avLst>
              <a:gd name="adj1" fmla="val -71057"/>
              <a:gd name="adj2" fmla="val 1087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Want to access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197670" y="3154428"/>
            <a:ext cx="1293104" cy="262057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407193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Restricting unauthorized access to data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196362" y="2269380"/>
            <a:ext cx="5611091" cy="4653063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2015320"/>
              </p:ext>
            </p:extLst>
          </p:nvPr>
        </p:nvGraphicFramePr>
        <p:xfrm>
          <a:off x="422031" y="2278054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Mobile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722487"/>
              </p:ext>
            </p:extLst>
          </p:nvPr>
        </p:nvGraphicFramePr>
        <p:xfrm>
          <a:off x="516431" y="370332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Load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347111"/>
              </p:ext>
            </p:extLst>
          </p:nvPr>
        </p:nvGraphicFramePr>
        <p:xfrm>
          <a:off x="516431" y="4190999"/>
          <a:ext cx="4530408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323507"/>
              </p:ext>
            </p:extLst>
          </p:nvPr>
        </p:nvGraphicFramePr>
        <p:xfrm>
          <a:off x="516431" y="5147543"/>
          <a:ext cx="48733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Teaching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Knowledge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521775"/>
              </p:ext>
            </p:extLst>
          </p:nvPr>
        </p:nvGraphicFramePr>
        <p:xfrm>
          <a:off x="516431" y="5684520"/>
          <a:ext cx="487113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824080"/>
              </p:ext>
            </p:extLst>
          </p:nvPr>
        </p:nvGraphicFramePr>
        <p:xfrm>
          <a:off x="514616" y="3368040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651964"/>
              </p:ext>
            </p:extLst>
          </p:nvPr>
        </p:nvGraphicFramePr>
        <p:xfrm>
          <a:off x="514616" y="4906452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202868"/>
              </p:ext>
            </p:extLst>
          </p:nvPr>
        </p:nvGraphicFramePr>
        <p:xfrm>
          <a:off x="423247" y="1975804"/>
          <a:ext cx="82296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File - 1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Rounded Rectangular Callout 18"/>
          <p:cNvSpPr/>
          <p:nvPr/>
        </p:nvSpPr>
        <p:spPr>
          <a:xfrm>
            <a:off x="338980" y="6071908"/>
            <a:ext cx="530352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DBMS prevents unauthorized user to access data.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87000" y="4814296"/>
            <a:ext cx="5292436" cy="1281704"/>
          </a:xfrm>
          <a:prstGeom prst="roundRect">
            <a:avLst>
              <a:gd name="adj" fmla="val 3354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04" y="2960196"/>
            <a:ext cx="914400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518306" y="2981094"/>
            <a:ext cx="1016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Faculty of other college  </a:t>
            </a:r>
          </a:p>
        </p:txBody>
      </p:sp>
      <p:sp>
        <p:nvSpPr>
          <p:cNvPr id="23" name="Left Arrow 22"/>
          <p:cNvSpPr/>
          <p:nvPr/>
        </p:nvSpPr>
        <p:spPr>
          <a:xfrm>
            <a:off x="5760898" y="3264996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04" y="4371265"/>
            <a:ext cx="914400" cy="9144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24244" y="4505299"/>
            <a:ext cx="1004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err="1"/>
              <a:t>Darshan</a:t>
            </a:r>
            <a:r>
              <a:rPr lang="en-US"/>
              <a:t> Faculty</a:t>
            </a:r>
          </a:p>
        </p:txBody>
      </p:sp>
      <p:sp>
        <p:nvSpPr>
          <p:cNvPr id="26" name="Left Arrow 25"/>
          <p:cNvSpPr/>
          <p:nvPr/>
        </p:nvSpPr>
        <p:spPr>
          <a:xfrm>
            <a:off x="5760898" y="4676065"/>
            <a:ext cx="762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34003" y="4119381"/>
            <a:ext cx="1127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to access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960" y="2708312"/>
            <a:ext cx="894898" cy="829605"/>
          </a:xfrm>
          <a:prstGeom prst="rect">
            <a:avLst/>
          </a:prstGeom>
        </p:spPr>
      </p:pic>
      <p:sp>
        <p:nvSpPr>
          <p:cNvPr id="29" name="Multiply 28"/>
          <p:cNvSpPr/>
          <p:nvPr/>
        </p:nvSpPr>
        <p:spPr>
          <a:xfrm>
            <a:off x="4806417" y="4541019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832935" y="2844231"/>
            <a:ext cx="822325" cy="1118347"/>
          </a:xfrm>
          <a:prstGeom prst="mathMultiply">
            <a:avLst/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832934" y="2461396"/>
            <a:ext cx="1196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Wants to access</a:t>
            </a:r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765086"/>
              </p:ext>
            </p:extLst>
          </p:nvPr>
        </p:nvGraphicFramePr>
        <p:xfrm>
          <a:off x="454601" y="2647450"/>
          <a:ext cx="4530408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8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27" grpId="0"/>
      <p:bldP spid="29" grpId="0" animBg="1"/>
      <p:bldP spid="30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IN" sz="4400" dirty="0">
                <a:solidFill>
                  <a:schemeClr val="bg1"/>
                </a:solidFill>
                <a:latin typeface="+mj-lt"/>
              </a:rPr>
              <a:t>Outline</a:t>
            </a:r>
            <a:endParaRPr lang="en-US" alt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3077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574925"/>
            <a:ext cx="8763000" cy="37548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Introduction of </a:t>
            </a:r>
            <a:r>
              <a:rPr lang="en-IN" sz="2400" dirty="0" smtClean="0"/>
              <a:t>DBMS</a:t>
            </a:r>
            <a:r>
              <a:rPr lang="en-US" sz="2400" dirty="0"/>
              <a:t>	</a:t>
            </a: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Applications of DBMS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Advantages of </a:t>
            </a:r>
            <a:r>
              <a:rPr lang="en-IN" sz="2400" dirty="0" smtClean="0"/>
              <a:t>DBMS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File Processing System</a:t>
            </a:r>
            <a:endParaRPr lang="en-IN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Three levels ANSI SPARC database 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Data Abstraction in DBMS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Mappings and data independence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Database users and DBA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Database system architecture</a:t>
            </a:r>
          </a:p>
          <a:p>
            <a:pPr>
              <a:buFont typeface="Arial" pitchFamily="34" charset="0"/>
              <a:buChar char="•"/>
            </a:pPr>
            <a:endParaRPr lang="en-IN" sz="2200" dirty="0"/>
          </a:p>
        </p:txBody>
      </p:sp>
      <p:pic>
        <p:nvPicPr>
          <p:cNvPr id="3079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240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Providing backup and recovery services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Image result for backup and recovery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4" t="5000" r="10000" b="5000"/>
          <a:stretch>
            <a:fillRect/>
          </a:stretch>
        </p:blipFill>
        <p:spPr bwMode="auto">
          <a:xfrm>
            <a:off x="1318846" y="2241550"/>
            <a:ext cx="6366112" cy="381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ular Callout 8"/>
          <p:cNvSpPr/>
          <p:nvPr/>
        </p:nvSpPr>
        <p:spPr>
          <a:xfrm>
            <a:off x="1090454" y="6045438"/>
            <a:ext cx="7498080" cy="633692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lt1"/>
                </a:solidFill>
              </a:rPr>
              <a:t>Provides facilities to backup and restore the database in case of failure.</a:t>
            </a:r>
          </a:p>
        </p:txBody>
      </p:sp>
    </p:spTree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240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90501" y="3264822"/>
            <a:ext cx="887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  <a:latin typeface="Calibri heading"/>
              </a:rPr>
              <a:t>File Processing System and its limitations </a:t>
            </a:r>
            <a:endParaRPr lang="en-IN" sz="4000" b="1" dirty="0">
              <a:latin typeface="Calibri heading"/>
            </a:endParaRPr>
          </a:p>
        </p:txBody>
      </p:sp>
    </p:spTree>
  </p:cSld>
  <p:clrMapOvr>
    <a:masterClrMapping/>
  </p:clrMapOvr>
  <p:transition advTm="7742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240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File Processing System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52400" y="2133601"/>
            <a:ext cx="8763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urw-din"/>
              </a:rPr>
              <a:t>File System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urw-din"/>
              </a:rPr>
              <a:t>File system is basically a way of arranging the files in a storage medium like hard disk. File system organizes the files and helps in retrieval of files when they are required.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urw-din"/>
              </a:rPr>
              <a:t>File systems consists of different files which are grouped into directories. The directories further contain other folders and files. 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urw-din"/>
              </a:rPr>
              <a:t>File system performs basic operations like management, file naming, giving access rules etc.</a:t>
            </a:r>
          </a:p>
          <a:p>
            <a:pPr lvl="0">
              <a:buFont typeface="Arial" pitchFamily="34" charset="0"/>
              <a:buChar char="•"/>
            </a:pPr>
            <a:r>
              <a:rPr lang="en-US" dirty="0">
                <a:latin typeface="urw-din"/>
              </a:rPr>
              <a:t>Example: </a:t>
            </a:r>
            <a:r>
              <a:rPr lang="en-US" altLang="en-US" dirty="0">
                <a:latin typeface="Consolas" panose="020B0609020204030204" pitchFamily="49" charset="0"/>
              </a:rPr>
              <a:t>NTFS(New Technology File System), EXT(Extended File System).</a:t>
            </a:r>
          </a:p>
          <a:p>
            <a:pPr lvl="0"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file system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is a software that manages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and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organizes the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files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in a storage medium, whereas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DBMS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is a software application that is used for accessing, creating,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and managing databases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The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file system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doesn't have a crash recovery mechanism on the other hand, </a:t>
            </a:r>
            <a:r>
              <a:rPr lang="en-US" b="1" dirty="0">
                <a:solidFill>
                  <a:srgbClr val="202124"/>
                </a:solidFill>
                <a:latin typeface="arial" panose="020B0604020202020204" pitchFamily="34" charset="0"/>
              </a:rPr>
              <a:t>DBMS</a:t>
            </a:r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 provides a crash recovery mechanism.</a:t>
            </a:r>
            <a:endParaRPr lang="en-US" dirty="0"/>
          </a:p>
          <a:p>
            <a:pPr marL="0" lvl="0" indent="0">
              <a:buNone/>
            </a:pPr>
            <a:r>
              <a:rPr lang="en-US" altLang="en-US" dirty="0"/>
              <a:t> </a:t>
            </a:r>
            <a:endParaRPr lang="en-US" dirty="0">
              <a:latin typeface="urw-din"/>
            </a:endParaRP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fontAlgn="t"/>
            <a:r>
              <a:rPr lang="en-US" sz="3600" b="1" dirty="0">
                <a:solidFill>
                  <a:schemeClr val="bg1"/>
                </a:solidFill>
                <a:latin typeface="hurme_no2-webfont"/>
              </a:rPr>
              <a:t>File Processing Approach </a:t>
            </a:r>
            <a:endParaRPr lang="en-US" sz="3600" b="1" dirty="0">
              <a:solidFill>
                <a:schemeClr val="bg1"/>
              </a:solidFill>
              <a:latin typeface="hurme_no2-webfont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endParaRPr lang="en-US" sz="2000" u="sng" dirty="0">
              <a:solidFill>
                <a:srgbClr val="303545"/>
              </a:solidFill>
              <a:latin typeface="hurme_no2-webfont"/>
            </a:endParaRPr>
          </a:p>
          <a:p>
            <a:pPr fontAlgn="t"/>
            <a:r>
              <a:rPr lang="en-US" dirty="0">
                <a:solidFill>
                  <a:srgbClr val="303545"/>
                </a:solidFill>
                <a:latin typeface="hurme_no2-webfont"/>
              </a:rPr>
              <a:t>-Each user maintains separate files—and programs to manipulate these files—because each requires some data not available from the other user's files.</a:t>
            </a:r>
          </a:p>
          <a:p>
            <a:pPr fontAlgn="t"/>
            <a:r>
              <a:rPr lang="en-US" dirty="0">
                <a:solidFill>
                  <a:srgbClr val="303545"/>
                </a:solidFill>
                <a:latin typeface="hurme_no2-webfont"/>
              </a:rPr>
              <a:t/>
            </a:r>
            <a:br>
              <a:rPr lang="en-US" dirty="0">
                <a:solidFill>
                  <a:srgbClr val="303545"/>
                </a:solidFill>
                <a:latin typeface="hurme_no2-webfont"/>
              </a:rPr>
            </a:br>
            <a:r>
              <a:rPr lang="en-US" dirty="0">
                <a:solidFill>
                  <a:srgbClr val="303545"/>
                </a:solidFill>
                <a:latin typeface="hurme_no2-webfont"/>
              </a:rPr>
              <a:t>-This redundancy in defining and storing data results in wasted storage space and in redundant efforts to maintain common up-to-date data</a:t>
            </a:r>
          </a:p>
          <a:p>
            <a:pPr fontAlgn="t"/>
            <a:r>
              <a:rPr lang="en-US" dirty="0">
                <a:solidFill>
                  <a:srgbClr val="303545"/>
                </a:solidFill>
                <a:latin typeface="hurme_no2-webfont"/>
              </a:rPr>
              <a:t/>
            </a:r>
            <a:br>
              <a:rPr lang="en-US" dirty="0">
                <a:solidFill>
                  <a:srgbClr val="303545"/>
                </a:solidFill>
                <a:latin typeface="hurme_no2-webfont"/>
              </a:rPr>
            </a:br>
            <a:r>
              <a:rPr lang="en-US" dirty="0">
                <a:solidFill>
                  <a:srgbClr val="303545"/>
                </a:solidFill>
                <a:latin typeface="hurme_no2-webfont"/>
              </a:rPr>
              <a:t>-In traditional file processing, data definition is typically part of the application programs themselves; hence, these programs are constrained to work with only one specific database, whose structure is declared in the application programs</a:t>
            </a:r>
            <a:endParaRPr lang="en-US" dirty="0">
              <a:solidFill>
                <a:srgbClr val="303545"/>
              </a:solidFill>
              <a:latin typeface="hurme_no2-webfont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fontAlgn="t"/>
            <a:r>
              <a:rPr lang="en-US" sz="3600" b="1" dirty="0">
                <a:solidFill>
                  <a:schemeClr val="bg1"/>
                </a:solidFill>
                <a:latin typeface="hurme_no2-webfont"/>
              </a:rPr>
              <a:t>Database </a:t>
            </a:r>
            <a:r>
              <a:rPr lang="en-US" sz="3600" b="1" dirty="0" smtClean="0">
                <a:solidFill>
                  <a:schemeClr val="bg1"/>
                </a:solidFill>
                <a:latin typeface="hurme_no2-webfont"/>
              </a:rPr>
              <a:t>Approach</a:t>
            </a:r>
            <a:endParaRPr lang="en-US" sz="3600" b="1" dirty="0">
              <a:solidFill>
                <a:schemeClr val="bg1"/>
              </a:solidFill>
              <a:latin typeface="hurme_no2-webfont"/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209800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200" y="2314457"/>
            <a:ext cx="47244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endParaRPr lang="en-US" sz="2000" b="1" i="0" u="sng" dirty="0" smtClean="0">
              <a:solidFill>
                <a:srgbClr val="303545"/>
              </a:solidFill>
              <a:effectLst/>
              <a:latin typeface="hurme_no2-webfont"/>
            </a:endParaRPr>
          </a:p>
          <a:p>
            <a:pPr fontAlgn="t"/>
            <a:r>
              <a:rPr lang="en-US" b="0" i="0" u="none" strike="noStrike" dirty="0" smtClean="0">
                <a:solidFill>
                  <a:srgbClr val="303545"/>
                </a:solidFill>
                <a:effectLst/>
                <a:latin typeface="hurme_no2-webfont"/>
              </a:rPr>
              <a:t>-A single repository maintains data that is defined once and then accessed by various users repeatedly through queries, transactions, and application programs</a:t>
            </a:r>
            <a:endParaRPr lang="en-US" b="0" i="0" dirty="0">
              <a:solidFill>
                <a:srgbClr val="303545"/>
              </a:solidFill>
              <a:effectLst/>
              <a:latin typeface="hurme_no2-webfon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299" y="4038600"/>
            <a:ext cx="46482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0" i="0" dirty="0" smtClean="0">
                <a:solidFill>
                  <a:srgbClr val="666666"/>
                </a:solidFill>
                <a:effectLst/>
                <a:latin typeface="Open Sans"/>
              </a:rPr>
              <a:t>When an organization uses the </a:t>
            </a:r>
            <a:r>
              <a:rPr lang="en-US" b="1" i="0" dirty="0" smtClean="0">
                <a:solidFill>
                  <a:srgbClr val="666666"/>
                </a:solidFill>
                <a:effectLst/>
                <a:latin typeface="Open Sans"/>
              </a:rPr>
              <a:t>database approach</a:t>
            </a:r>
            <a:r>
              <a:rPr lang="en-US" b="0" i="0" dirty="0" smtClean="0">
                <a:solidFill>
                  <a:srgbClr val="666666"/>
                </a:solidFill>
                <a:effectLst/>
                <a:latin typeface="Open Sans"/>
              </a:rPr>
              <a:t>, many programs and users share the data in the database. The database does secure its data, however, so that only authorized users can access certain data items. While a user is working with the database, the DBMS resides in the memory of the computer.</a:t>
            </a:r>
            <a:endParaRPr lang="en-US" dirty="0"/>
          </a:p>
        </p:txBody>
      </p:sp>
      <p:pic>
        <p:nvPicPr>
          <p:cNvPr id="10" name="Picture 2" descr="Pictur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14"/>
          <a:stretch/>
        </p:blipFill>
        <p:spPr bwMode="auto">
          <a:xfrm>
            <a:off x="4800600" y="2692866"/>
            <a:ext cx="4338105" cy="232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7742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447800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chemeClr val="bg1"/>
                </a:solidFill>
                <a:latin typeface="erdana"/>
              </a:rPr>
              <a:t>DBMS vs. File System</a:t>
            </a: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/>
            <a:endParaRPr lang="en-US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45626"/>
              </p:ext>
            </p:extLst>
          </p:nvPr>
        </p:nvGraphicFramePr>
        <p:xfrm>
          <a:off x="-23447" y="2090737"/>
          <a:ext cx="9190893" cy="5339504"/>
        </p:xfrm>
        <a:graphic>
          <a:graphicData uri="http://schemas.openxmlformats.org/drawingml/2006/table">
            <a:tbl>
              <a:tblPr/>
              <a:tblGrid>
                <a:gridCol w="504093"/>
                <a:gridCol w="4371995"/>
                <a:gridCol w="4314805"/>
              </a:tblGrid>
              <a:tr h="76674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1.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File system is a software that manages and organizes the files in a storage medium within a computer.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DBMS is a software for managing the database.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49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2.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Redundant data can be present in a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In DBMS there is no redundant data.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5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3.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It doesn’t provide backup and recovery of data if it is lost.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It provides backup and recovery of data even if it is lost.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5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4.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There is no efficient query processing in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Efficient query processing is there in DBMS.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5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5.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There is less data consistency in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There is more data consistency because of the process of normalization.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5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6.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It is less complex as compared to DBMS.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It has more complexity in handling as compared to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6592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7.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File systems provide less security in comparison to DBMS.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DBMS has more security mechanisms as compared to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953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8.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</a:rPr>
                        <a:t>It is less expensive than DBMS.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</a:rPr>
                        <a:t>It has a comparatively higher cost than a file system.</a:t>
                      </a:r>
                    </a:p>
                  </a:txBody>
                  <a:tcPr marL="51731" marR="51731" marT="25866" marB="2586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advTm="7742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sz="3600" dirty="0">
                <a:solidFill>
                  <a:schemeClr val="bg1"/>
                </a:solidFill>
              </a:rPr>
              <a:t>Limitations of the File Processing System</a:t>
            </a: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Separated and Isolated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Duplication of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Data Dependence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Difficulty in representing data from the user’s view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Data Inflexibility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Incompatible file formats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Data Security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Transactional Problems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/>
              <a:t>Concurrency problems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Poor data modeling of real world</a:t>
            </a:r>
            <a:endParaRPr lang="en-US" sz="2000" dirty="0">
              <a:solidFill>
                <a:schemeClr val="accent6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endParaRPr lang="en-US" sz="72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90500" y="2209800"/>
            <a:ext cx="8763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endParaRPr lang="en-US" sz="4800" b="1" dirty="0">
              <a:solidFill>
                <a:srgbClr val="FF0000"/>
              </a:solidFill>
            </a:endParaRPr>
          </a:p>
          <a:p>
            <a:pPr algn="ctr"/>
            <a:r>
              <a:rPr lang="en-US" sz="4800" b="1" dirty="0">
                <a:solidFill>
                  <a:srgbClr val="FF0000"/>
                </a:solidFill>
              </a:rPr>
              <a:t>Thank You!!!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774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3">
            <a:extLst>
              <a:ext uri="{FF2B5EF4-FFF2-40B4-BE49-F238E27FC236}">
                <a16:creationId xmlns:a16="http://schemas.microsoft.com/office/drawing/2014/main" xmlns="" id="{5FF1E4B1-2BB1-811B-BC8F-499DB5D772E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3276600"/>
            <a:ext cx="6324600" cy="3352800"/>
          </a:xfrm>
          <a:prstGeom prst="rect">
            <a:avLst/>
          </a:prstGeom>
          <a:solidFill>
            <a:srgbClr val="1F497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57346" name="Picture 2" descr="C:\Users\parul\Desktop\1.png">
            <a:extLst>
              <a:ext uri="{FF2B5EF4-FFF2-40B4-BE49-F238E27FC236}">
                <a16:creationId xmlns:a16="http://schemas.microsoft.com/office/drawing/2014/main" xmlns="" id="{B326BAD4-F9D9-DC8C-B463-5AC52235827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1950"/>
            <a:ext cx="5029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 descr="C:\Users\parul\Desktop\2.png">
            <a:extLst>
              <a:ext uri="{FF2B5EF4-FFF2-40B4-BE49-F238E27FC236}">
                <a16:creationId xmlns:a16="http://schemas.microsoft.com/office/drawing/2014/main" xmlns="" id="{B44AD1AB-27AE-96F7-D52B-1FC50A0D8489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30" y="4000500"/>
            <a:ext cx="3207544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4" descr="C:\Users\parul\Desktop\Cover Page with yellow patch - Version 18.png">
            <a:extLst>
              <a:ext uri="{FF2B5EF4-FFF2-40B4-BE49-F238E27FC236}">
                <a16:creationId xmlns:a16="http://schemas.microsoft.com/office/drawing/2014/main" xmlns="" id="{593A6C51-60A2-4FBD-EB80-0BCBF8CFA637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56" y="4946650"/>
            <a:ext cx="23002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Rectangle 7">
            <a:extLst>
              <a:ext uri="{FF2B5EF4-FFF2-40B4-BE49-F238E27FC236}">
                <a16:creationId xmlns:a16="http://schemas.microsoft.com/office/drawing/2014/main" xmlns="" id="{507FE6EA-3AE0-7140-64DD-80FD30AA780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43000" y="6003925"/>
            <a:ext cx="6858000" cy="3571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7350" name="TextBox 8">
            <a:extLst>
              <a:ext uri="{FF2B5EF4-FFF2-40B4-BE49-F238E27FC236}">
                <a16:creationId xmlns:a16="http://schemas.microsoft.com/office/drawing/2014/main" xmlns="" id="{C67135C0-7421-D5BF-F0A3-031A46BC0C51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80211" y="5997575"/>
            <a:ext cx="198358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cs typeface="Times New Roman" panose="02020603050405020304" pitchFamily="18" charset="0"/>
              </a:rPr>
              <a:t>www.paruluniversity.ac.in</a:t>
            </a:r>
          </a:p>
        </p:txBody>
      </p:sp>
      <p:pic>
        <p:nvPicPr>
          <p:cNvPr id="57351" name="Audio 1">
            <a:hlinkClick r:id="" action="ppaction://media"/>
            <a:extLst>
              <a:ext uri="{FF2B5EF4-FFF2-40B4-BE49-F238E27FC236}">
                <a16:creationId xmlns:a16="http://schemas.microsoft.com/office/drawing/2014/main" xmlns="" id="{386F04D7-BAC7-21C8-5E64-D8A7D923E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60325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51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66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65847" y="2303556"/>
            <a:ext cx="6311153" cy="4255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smtClean="0">
                <a:latin typeface="+mj-lt"/>
              </a:rPr>
              <a:t>What is Data?</a:t>
            </a:r>
            <a:endParaRPr lang="en-US" sz="2400" b="1" dirty="0" smtClean="0">
              <a:latin typeface="+mj-lt"/>
            </a:endParaRPr>
          </a:p>
          <a:p>
            <a:pPr marL="139700">
              <a:lnSpc>
                <a:spcPts val="1640"/>
              </a:lnSpc>
              <a:spcBef>
                <a:spcPts val="5"/>
              </a:spcBef>
              <a:spcAft>
                <a:spcPts val="0"/>
              </a:spcAft>
            </a:pPr>
            <a:endParaRPr lang="en-US" sz="2000" b="1" i="1" spc="-20" dirty="0" smtClean="0">
              <a:effectLst/>
              <a:latin typeface="Cambria" panose="02040503050406030204" pitchFamily="18" charset="0"/>
              <a:ea typeface="Calibri" panose="020F0502020204030204" pitchFamily="34" charset="0"/>
            </a:endParaRPr>
          </a:p>
          <a:p>
            <a:pPr marL="139700">
              <a:lnSpc>
                <a:spcPts val="164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000" b="1" i="1" spc="-20" dirty="0" smtClean="0"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Data</a:t>
            </a:r>
          </a:p>
          <a:p>
            <a:pPr marL="139700">
              <a:lnSpc>
                <a:spcPts val="1640"/>
              </a:lnSpc>
              <a:spcBef>
                <a:spcPts val="5"/>
              </a:spcBef>
              <a:spcAft>
                <a:spcPts val="0"/>
              </a:spcAft>
            </a:pPr>
            <a:endParaRPr lang="en-IN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ts val="1525"/>
              </a:lnSpc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Fact</a:t>
            </a:r>
            <a:r>
              <a:rPr lang="en-US" sz="2000" spc="-5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that</a:t>
            </a:r>
            <a:r>
              <a:rPr lang="en-US" sz="2000" spc="-15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can</a:t>
            </a:r>
            <a:r>
              <a:rPr lang="en-US" sz="2000" spc="-1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be</a:t>
            </a:r>
            <a:r>
              <a:rPr lang="en-US" sz="2000" spc="-1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recorded</a:t>
            </a:r>
            <a:r>
              <a:rPr lang="en-US" sz="2000" spc="-5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or</a:t>
            </a:r>
            <a:r>
              <a:rPr lang="en-US" sz="2000" spc="-1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stored.</a:t>
            </a:r>
          </a:p>
          <a:p>
            <a:pPr marL="342900" lvl="0" indent="-342900">
              <a:lnSpc>
                <a:spcPts val="1525"/>
              </a:lnSpc>
              <a:buFont typeface="Symbol" panose="05050102010706020507" pitchFamily="18" charset="2"/>
              <a:buChar char=""/>
              <a:tabLst>
                <a:tab pos="596900" algn="l"/>
              </a:tabLst>
            </a:pPr>
            <a:endParaRPr lang="en-US" sz="2000" spc="-10" dirty="0" smtClean="0">
              <a:latin typeface="Cambria" panose="02040503050406030204" pitchFamily="18" charset="0"/>
              <a:ea typeface="Cambria" panose="02040503050406030204" pitchFamily="18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b="0" i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is raw, unorganized and isolated facts that need to be processed to produce required information. It is simple and apparently random and useless until it is organized.</a:t>
            </a:r>
            <a:endParaRPr lang="en-US" sz="2000" spc="-10" dirty="0" smtClean="0">
              <a:effectLst/>
              <a:latin typeface="Cambria" panose="02040503050406030204" pitchFamily="18" charset="0"/>
              <a:ea typeface="Cambria" panose="02040503050406030204" pitchFamily="18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ts val="1525"/>
              </a:lnSpc>
              <a:buFont typeface="Symbol" panose="05050102010706020507" pitchFamily="18" charset="2"/>
              <a:buChar char=""/>
              <a:tabLst>
                <a:tab pos="596900" algn="l"/>
              </a:tabLst>
            </a:pPr>
            <a:endParaRPr lang="en-IN" sz="2000" spc="0" dirty="0" smtClean="0">
              <a:effectLst/>
              <a:latin typeface="Cambria" panose="02040503050406030204" pitchFamily="18" charset="0"/>
              <a:ea typeface="Cambria" panose="02040503050406030204" pitchFamily="18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ts val="1525"/>
              </a:lnSpc>
              <a:spcBef>
                <a:spcPts val="5"/>
              </a:spcBef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E.g.</a:t>
            </a:r>
            <a:r>
              <a:rPr lang="en-US" sz="2000" spc="-15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Person</a:t>
            </a:r>
            <a:r>
              <a:rPr lang="en-US" sz="2000" spc="-15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Name,</a:t>
            </a:r>
            <a:r>
              <a:rPr lang="en-US" sz="2000" spc="-5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Age,</a:t>
            </a:r>
            <a:r>
              <a:rPr lang="en-US" sz="2000" spc="-3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Gender</a:t>
            </a:r>
            <a:r>
              <a:rPr lang="en-US" sz="2000" spc="-15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and</a:t>
            </a:r>
            <a:r>
              <a:rPr lang="en-US" sz="2000" spc="-5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Weight</a:t>
            </a:r>
            <a:r>
              <a:rPr lang="en-US" sz="2000" spc="-1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</a:t>
            </a:r>
            <a:r>
              <a:rPr lang="en-US" sz="2000" spc="-20" dirty="0" smtClean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etc.</a:t>
            </a:r>
          </a:p>
          <a:p>
            <a:pPr lvl="0">
              <a:lnSpc>
                <a:spcPts val="1525"/>
              </a:lnSpc>
              <a:spcBef>
                <a:spcPts val="5"/>
              </a:spcBef>
              <a:tabLst>
                <a:tab pos="596900" algn="l"/>
              </a:tabLst>
            </a:pPr>
            <a:endParaRPr lang="en-IN" sz="2400" spc="0" dirty="0" smtClean="0">
              <a:effectLst/>
              <a:latin typeface="Cambria" panose="02040503050406030204" pitchFamily="18" charset="0"/>
              <a:ea typeface="Cambria" panose="02040503050406030204" pitchFamily="18" charset="0"/>
              <a:cs typeface="Symbol" panose="05050102010706020507" pitchFamily="18" charset="2"/>
            </a:endParaRPr>
          </a:p>
          <a:p>
            <a:endParaRPr lang="en-IN" sz="2400" dirty="0"/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onfused Data: Over 3,636 Royalty-Free Licensable Stock Vectors &amp; Vector  Art | Shutterstock">
            <a:extLst>
              <a:ext uri="{FF2B5EF4-FFF2-40B4-BE49-F238E27FC236}">
                <a16:creationId xmlns:a16="http://schemas.microsoft.com/office/drawing/2014/main" xmlns="" id="{7FE6B52B-976E-FBD9-B767-A9A083F0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5189" y="2221180"/>
            <a:ext cx="3183561" cy="164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Confused Data Stock Illustrations – 856 Confused Data Stock Illustrations,  Vectors &amp; Clipart - Dreamstime">
            <a:extLst>
              <a:ext uri="{FF2B5EF4-FFF2-40B4-BE49-F238E27FC236}">
                <a16:creationId xmlns:a16="http://schemas.microsoft.com/office/drawing/2014/main" xmlns="" id="{E7D5A688-F761-6392-F44E-63BA6982C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73" y="4693085"/>
            <a:ext cx="1887894" cy="18878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AC8E6D-3D83-093F-76D5-27821E95F1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486039">
            <a:off x="7504589" y="4412409"/>
            <a:ext cx="1344964" cy="1230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91321D0-16ED-34A6-74E0-DFDBFD5BDF5B}"/>
              </a:ext>
            </a:extLst>
          </p:cNvPr>
          <p:cNvSpPr txBox="1"/>
          <p:nvPr/>
        </p:nvSpPr>
        <p:spPr>
          <a:xfrm>
            <a:off x="7848600" y="4685739"/>
            <a:ext cx="89127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dirty="0">
                <a:latin typeface="+mj-lt"/>
              </a:rPr>
              <a:t>What is this?</a:t>
            </a:r>
          </a:p>
          <a:p>
            <a:endParaRPr lang="en-IN" sz="1900" dirty="0"/>
          </a:p>
        </p:txBody>
      </p:sp>
    </p:spTree>
  </p:cSld>
  <p:clrMapOvr>
    <a:masterClrMapping/>
  </p:clrMapOvr>
  <p:transition advTm="7742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00275"/>
            <a:ext cx="543083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j-lt"/>
              </a:rPr>
              <a:t>Then! What is Information?</a:t>
            </a: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When data is processed, organized, structured or presented in a given context so as to make it useful, it is called information.</a:t>
            </a: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endParaRPr lang="en-US" sz="2000" dirty="0"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b="1" i="1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Each student's test score is one piece of data</a:t>
            </a: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b="1" i="1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Information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The class’s average score or the school's average score is the information that can be concluded from the given data.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000" spc="0" dirty="0">
              <a:effectLst/>
              <a:latin typeface="Calibri" panose="020F050202020403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138430" lvl="0" indent="-342900">
              <a:spcBef>
                <a:spcPts val="15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596900" algn="l"/>
              </a:tabLst>
            </a:pP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Eg.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Symbol" panose="05050102010706020507" pitchFamily="18" charset="2"/>
              </a:rPr>
              <a:t> Table of students information.</a:t>
            </a:r>
            <a:endParaRPr lang="en-IN" sz="2000" spc="0" dirty="0">
              <a:effectLst/>
              <a:latin typeface="Cambria" panose="02040503050406030204" pitchFamily="18" charset="0"/>
              <a:ea typeface="Cambria" panose="02040503050406030204" pitchFamily="18" charset="0"/>
              <a:cs typeface="Symbol" panose="05050102010706020507" pitchFamily="18" charset="2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 descr="Common Python Data Structures (Guide) – Real Python">
            <a:extLst>
              <a:ext uri="{FF2B5EF4-FFF2-40B4-BE49-F238E27FC236}">
                <a16:creationId xmlns:a16="http://schemas.microsoft.com/office/drawing/2014/main" xmlns="" id="{B3765FA3-13C3-6D01-355E-8D788403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0275"/>
            <a:ext cx="3962400" cy="23503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atabases cartoon hi-res stock photography and images - Alamy">
            <a:extLst>
              <a:ext uri="{FF2B5EF4-FFF2-40B4-BE49-F238E27FC236}">
                <a16:creationId xmlns:a16="http://schemas.microsoft.com/office/drawing/2014/main" xmlns="" id="{B5FE5F62-8AE3-B308-0326-AFBD92301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0" t="3129" r="12514" b="10476"/>
          <a:stretch/>
        </p:blipFill>
        <p:spPr bwMode="auto">
          <a:xfrm>
            <a:off x="7101277" y="4220172"/>
            <a:ext cx="2047205" cy="24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7742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200275"/>
            <a:ext cx="89535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Metadata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Metadata is </a:t>
            </a:r>
            <a:r>
              <a:rPr lang="en-US" b="1" dirty="0">
                <a:solidFill>
                  <a:schemeClr val="accent6"/>
                </a:solidFill>
              </a:rPr>
              <a:t>data about data</a:t>
            </a:r>
            <a:r>
              <a:rPr lang="en-US" dirty="0"/>
              <a:t>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Data such as table name, column name, data type, authorized user and user access privileges for any table is called metadata for that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Metadata </a:t>
            </a:r>
            <a:r>
              <a:rPr lang="en-US" b="1" dirty="0"/>
              <a:t>of above table is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Table name such as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lvl="2"/>
            <a:r>
              <a:rPr lang="en-US" dirty="0"/>
              <a:t>Column name such as </a:t>
            </a:r>
            <a:r>
              <a:rPr lang="en-US" dirty="0" err="1">
                <a:solidFill>
                  <a:schemeClr val="tx2"/>
                </a:solidFill>
              </a:rPr>
              <a:t>Emp_Name</a:t>
            </a:r>
            <a:r>
              <a:rPr lang="en-US" dirty="0">
                <a:solidFill>
                  <a:schemeClr val="tx2"/>
                </a:solidFill>
              </a:rPr>
              <a:t>, Address, </a:t>
            </a:r>
            <a:r>
              <a:rPr lang="en-US" dirty="0" err="1">
                <a:solidFill>
                  <a:schemeClr val="tx2"/>
                </a:solidFill>
              </a:rPr>
              <a:t>Mobile_No</a:t>
            </a:r>
            <a:r>
              <a:rPr lang="en-US" dirty="0">
                <a:solidFill>
                  <a:schemeClr val="tx2"/>
                </a:solidFill>
              </a:rPr>
              <a:t>, Subject</a:t>
            </a:r>
          </a:p>
          <a:p>
            <a:pPr lvl="2"/>
            <a:r>
              <a:rPr lang="en-US" dirty="0" err="1"/>
              <a:t>Datatype</a:t>
            </a:r>
            <a:r>
              <a:rPr lang="en-US" dirty="0"/>
              <a:t>  such as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lvl="2"/>
            <a:r>
              <a:rPr lang="en-US" dirty="0"/>
              <a:t>Access privileges such </a:t>
            </a:r>
            <a:r>
              <a:rPr lang="en-US" dirty="0">
                <a:solidFill>
                  <a:schemeClr val="tx2"/>
                </a:solidFill>
              </a:rPr>
              <a:t>as Read, Write (Update)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228620"/>
              </p:ext>
            </p:extLst>
          </p:nvPr>
        </p:nvGraphicFramePr>
        <p:xfrm>
          <a:off x="2211401" y="3977640"/>
          <a:ext cx="5041583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242805"/>
              </p:ext>
            </p:extLst>
          </p:nvPr>
        </p:nvGraphicFramePr>
        <p:xfrm>
          <a:off x="2209800" y="360692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331240"/>
      </p:ext>
    </p:extLst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57338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542076"/>
              </p:ext>
            </p:extLst>
          </p:nvPr>
        </p:nvGraphicFramePr>
        <p:xfrm>
          <a:off x="2895600" y="5291724"/>
          <a:ext cx="5041583" cy="141387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8554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661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7661">
                <a:tc>
                  <a:txBody>
                    <a:bodyPr/>
                    <a:lstStyle/>
                    <a:p>
                      <a:pPr algn="l"/>
                      <a:r>
                        <a:rPr lang="en-US" sz="1900" dirty="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583255"/>
              </p:ext>
            </p:extLst>
          </p:nvPr>
        </p:nvGraphicFramePr>
        <p:xfrm>
          <a:off x="2893999" y="490851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5874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1905000" y="2884599"/>
            <a:ext cx="6583680" cy="1447800"/>
          </a:xfrm>
          <a:prstGeom prst="roundRect">
            <a:avLst>
              <a:gd name="adj" fmla="val 818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Table Name – </a:t>
            </a:r>
            <a:r>
              <a:rPr lang="en-US" dirty="0">
                <a:solidFill>
                  <a:schemeClr val="tx2"/>
                </a:solidFill>
              </a:rPr>
              <a:t>Faculty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Column Name – </a:t>
            </a:r>
            <a:r>
              <a:rPr lang="en-US" dirty="0" err="1">
                <a:solidFill>
                  <a:schemeClr val="tx2"/>
                </a:solidFill>
              </a:rPr>
              <a:t>EmpName</a:t>
            </a:r>
            <a:r>
              <a:rPr lang="en-US" dirty="0">
                <a:solidFill>
                  <a:schemeClr val="tx2"/>
                </a:solidFill>
              </a:rPr>
              <a:t>, Address, Mob, Subject,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Datatype</a:t>
            </a:r>
            <a:r>
              <a:rPr lang="en-US" dirty="0"/>
              <a:t> – </a:t>
            </a:r>
            <a:r>
              <a:rPr lang="en-US" dirty="0" err="1">
                <a:solidFill>
                  <a:schemeClr val="tx2"/>
                </a:solidFill>
              </a:rPr>
              <a:t>Varchar</a:t>
            </a:r>
            <a:r>
              <a:rPr lang="en-US" dirty="0">
                <a:solidFill>
                  <a:schemeClr val="tx2"/>
                </a:solidFill>
              </a:rPr>
              <a:t>, Decimal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Privileges – </a:t>
            </a:r>
            <a:r>
              <a:rPr lang="en-US" dirty="0">
                <a:solidFill>
                  <a:schemeClr val="tx2"/>
                </a:solidFill>
              </a:rPr>
              <a:t>Read, Write (Update)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41550"/>
            <a:ext cx="8953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dictionary</a:t>
            </a:r>
          </a:p>
          <a:p>
            <a:pPr lvl="1"/>
            <a:r>
              <a:rPr lang="en-US" dirty="0"/>
              <a:t>A data dictionary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contains metadata</a:t>
            </a:r>
            <a:r>
              <a:rPr lang="en-US" dirty="0"/>
              <a:t>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654" y="4332399"/>
            <a:ext cx="8759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warehouse</a:t>
            </a:r>
          </a:p>
          <a:p>
            <a:pPr lvl="1"/>
            <a:r>
              <a:rPr lang="en-US" dirty="0"/>
              <a:t>A data warehouse is an information repository which </a:t>
            </a:r>
            <a:r>
              <a:rPr lang="en-US" b="1" dirty="0">
                <a:solidFill>
                  <a:schemeClr val="accent6"/>
                </a:solidFill>
              </a:rPr>
              <a:t>stores data</a:t>
            </a:r>
            <a:r>
              <a:rPr lang="en-U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0966"/>
      </p:ext>
    </p:extLst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6677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395413"/>
            <a:ext cx="9144000" cy="661988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2415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09388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Field</a:t>
            </a:r>
          </a:p>
          <a:p>
            <a:pPr lvl="1"/>
            <a:r>
              <a:rPr lang="en-US" dirty="0"/>
              <a:t>A field is a </a:t>
            </a:r>
            <a:r>
              <a:rPr lang="en-US" b="1" dirty="0">
                <a:solidFill>
                  <a:schemeClr val="accent6"/>
                </a:solidFill>
              </a:rPr>
              <a:t>character or group of characters </a:t>
            </a:r>
            <a:r>
              <a:rPr lang="en-US" dirty="0"/>
              <a:t>that have a specific meaning.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value of 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/>
              <a:t>Mobile_No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are all fields of Faculty table.</a:t>
            </a:r>
            <a:endParaRPr lang="en-U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61865"/>
              </p:ext>
            </p:extLst>
          </p:nvPr>
        </p:nvGraphicFramePr>
        <p:xfrm>
          <a:off x="331596" y="3494915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5579764"/>
              </p:ext>
            </p:extLst>
          </p:nvPr>
        </p:nvGraphicFramePr>
        <p:xfrm>
          <a:off x="330623" y="3124200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766296"/>
              </p:ext>
            </p:extLst>
          </p:nvPr>
        </p:nvGraphicFramePr>
        <p:xfrm>
          <a:off x="1828800" y="5608320"/>
          <a:ext cx="16637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Prof.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Ajay Shah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9023"/>
              </p:ext>
            </p:extLst>
          </p:nvPr>
        </p:nvGraphicFramePr>
        <p:xfrm>
          <a:off x="3605011" y="5608320"/>
          <a:ext cx="13408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Rajkot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3656214" y="4971964"/>
            <a:ext cx="1238480" cy="515938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>
                <a:solidFill>
                  <a:schemeClr val="tx1"/>
                </a:solidFill>
              </a:rPr>
              <a:t>Fields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76635"/>
              </p:ext>
            </p:extLst>
          </p:nvPr>
        </p:nvGraphicFramePr>
        <p:xfrm>
          <a:off x="5058340" y="5608320"/>
          <a:ext cx="17234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9876543210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972243"/>
      </p:ext>
    </p:extLst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-6677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395413"/>
            <a:ext cx="9144000" cy="661988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Basic Terms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0" y="2241550"/>
            <a:ext cx="8953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xmlns="" id="{2486BC6F-42B7-4A1D-889E-1B1818D1D5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7061033"/>
              </p:ext>
            </p:extLst>
          </p:nvPr>
        </p:nvGraphicFramePr>
        <p:xfrm>
          <a:off x="331596" y="3494915"/>
          <a:ext cx="50415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Emp_Name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Mobile_No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/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9269039"/>
              </p:ext>
            </p:extLst>
          </p:nvPr>
        </p:nvGraphicFramePr>
        <p:xfrm>
          <a:off x="330623" y="3124200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2010717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Record / Tuple</a:t>
            </a:r>
          </a:p>
          <a:p>
            <a:pPr lvl="1"/>
            <a:r>
              <a:rPr lang="en-US" dirty="0"/>
              <a:t>A record is a </a:t>
            </a:r>
            <a:r>
              <a:rPr lang="en-US" b="1" dirty="0">
                <a:solidFill>
                  <a:schemeClr val="accent6"/>
                </a:solidFill>
              </a:rPr>
              <a:t>collection of logically related fields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the collection of fields (</a:t>
            </a:r>
            <a:r>
              <a:rPr lang="en-US" dirty="0" err="1"/>
              <a:t>Emp_Name</a:t>
            </a:r>
            <a:r>
              <a:rPr lang="en-US" dirty="0"/>
              <a:t>, Address, </a:t>
            </a:r>
            <a:r>
              <a:rPr lang="en-US" dirty="0" err="1"/>
              <a:t>Mobile_No</a:t>
            </a:r>
            <a:r>
              <a:rPr lang="en-US" dirty="0"/>
              <a:t>, Subject) forms a record for the Faculty.</a:t>
            </a:r>
            <a:endParaRPr lang="en-US" dirty="0"/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137216"/>
              </p:ext>
            </p:extLst>
          </p:nvPr>
        </p:nvGraphicFramePr>
        <p:xfrm>
          <a:off x="1117657" y="5137851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Shah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Rajkot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9876543210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PPS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xmlns="" id="{26B864CA-85CD-4666-B9D1-870ED08B2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62409"/>
              </p:ext>
            </p:extLst>
          </p:nvPr>
        </p:nvGraphicFramePr>
        <p:xfrm>
          <a:off x="1117657" y="5549012"/>
          <a:ext cx="5041583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989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893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4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Prof. Ajay Patel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Surat</a:t>
                      </a:r>
                      <a:endParaRPr lang="en-US" sz="1900" b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0123456789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9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4" name="Rounded Rectangular Callout 23"/>
          <p:cNvSpPr/>
          <p:nvPr/>
        </p:nvSpPr>
        <p:spPr>
          <a:xfrm>
            <a:off x="6404033" y="5294853"/>
            <a:ext cx="1612324" cy="547909"/>
          </a:xfrm>
          <a:prstGeom prst="wedgeRoundRectCallout">
            <a:avLst>
              <a:gd name="adj1" fmla="val -49350"/>
              <a:gd name="adj2" fmla="val 19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Record / Tuple</a:t>
            </a:r>
          </a:p>
        </p:txBody>
      </p:sp>
    </p:spTree>
    <p:extLst>
      <p:ext uri="{BB962C8B-B14F-4D97-AF65-F5344CB8AC3E}">
        <p14:creationId xmlns:p14="http://schemas.microsoft.com/office/powerpoint/2010/main" val="1532380787"/>
      </p:ext>
    </p:extLst>
  </p:cSld>
  <p:clrMapOvr>
    <a:masterClrMapping/>
  </p:clrMapOvr>
  <p:transition advTm="774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arul\Desktop\Digital Learning Conte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44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7"/>
          <p:cNvSpPr/>
          <p:nvPr>
            <p:custDataLst>
              <p:tags r:id="rId2"/>
            </p:custDataLst>
          </p:nvPr>
        </p:nvSpPr>
        <p:spPr>
          <a:xfrm>
            <a:off x="0" y="1501081"/>
            <a:ext cx="9144000" cy="642937"/>
          </a:xfrm>
          <a:prstGeom prst="rect">
            <a:avLst/>
          </a:prstGeom>
          <a:solidFill>
            <a:srgbClr val="1F497D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Introduction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9461" name="TextBox 6"/>
          <p:cNvSpPr/>
          <p:nvPr>
            <p:custDataLst>
              <p:tags r:id="rId3"/>
            </p:custDataLst>
          </p:nvPr>
        </p:nvSpPr>
        <p:spPr>
          <a:xfrm>
            <a:off x="190500" y="1687513"/>
            <a:ext cx="8763000" cy="5540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altLang="en-US" sz="3000" b="1" dirty="0">
              <a:solidFill>
                <a:schemeClr val="bg1"/>
              </a:solidFill>
              <a:latin typeface="+mj-lt"/>
              <a:ea typeface="PMingLiU" pitchFamily="18" charset="-120"/>
              <a:cs typeface="+mj-lt"/>
              <a:sym typeface="+mn-ea"/>
            </a:endParaRPr>
          </a:p>
        </p:txBody>
      </p:sp>
      <p:pic>
        <p:nvPicPr>
          <p:cNvPr id="4101" name="Picture 6" descr="C:\Users\parul\Desktop\Untitled-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124075" y="3009900"/>
            <a:ext cx="543083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2144018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cap="none" dirty="0">
                <a:latin typeface="+mj-lt"/>
              </a:rPr>
              <a:t>Some important terms to know</a:t>
            </a:r>
            <a:r>
              <a:rPr lang="en-IN" sz="2400" cap="none" dirty="0"/>
              <a:t> </a:t>
            </a:r>
            <a:r>
              <a:rPr lang="en-US" sz="2400" b="1" dirty="0"/>
              <a:t>:</a:t>
            </a:r>
          </a:p>
          <a:p>
            <a:pPr algn="just"/>
            <a:r>
              <a:rPr lang="en-US" sz="2000" b="1" i="1" dirty="0">
                <a:latin typeface="+mj-lt"/>
              </a:rPr>
              <a:t>Database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A Database is a collection of inter-related (logically-related) data.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E.g. Books Database in Library, Student Database in University etc.</a:t>
            </a:r>
            <a:endParaRPr lang="en-US" dirty="0"/>
          </a:p>
          <a:p>
            <a:pPr algn="just"/>
            <a:r>
              <a:rPr lang="en-IN" sz="2000" b="1" i="1" dirty="0">
                <a:latin typeface="+mj-lt"/>
              </a:rPr>
              <a:t>Management</a:t>
            </a:r>
          </a:p>
          <a:p>
            <a:r>
              <a:rPr lang="en-US" dirty="0">
                <a:latin typeface="+mn-lt"/>
              </a:rPr>
              <a:t>Manipulation, Searching and Security of </a:t>
            </a:r>
            <a:r>
              <a:rPr lang="en-US" dirty="0" smtClean="0">
                <a:latin typeface="+mn-lt"/>
              </a:rPr>
              <a:t>data</a:t>
            </a:r>
          </a:p>
          <a:p>
            <a:r>
              <a:rPr lang="en-US" dirty="0" smtClean="0">
                <a:latin typeface="+mn-lt"/>
              </a:rPr>
              <a:t>e.g</a:t>
            </a:r>
            <a:r>
              <a:rPr lang="en-US" dirty="0">
                <a:latin typeface="+mn-lt"/>
              </a:rPr>
              <a:t>. Viewing result in GTU website, Searching exam papers in GTU website etc</a:t>
            </a:r>
            <a:r>
              <a:rPr lang="en-US" dirty="0" smtClean="0">
                <a:latin typeface="+mn-lt"/>
              </a:rPr>
              <a:t>.</a:t>
            </a:r>
            <a:endParaRPr lang="en-US" dirty="0" smtClean="0">
              <a:latin typeface="+mn-lt"/>
            </a:endParaRPr>
          </a:p>
          <a:p>
            <a:r>
              <a:rPr lang="en-US" sz="2000" b="1" i="1" dirty="0">
                <a:latin typeface="+mj-lt"/>
              </a:rPr>
              <a:t>System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>
                <a:latin typeface="+mn-lt"/>
              </a:rPr>
              <a:t>Programs </a:t>
            </a:r>
            <a:r>
              <a:rPr lang="en-US" dirty="0">
                <a:latin typeface="+mn-lt"/>
              </a:rPr>
              <a:t>or tools used to manage database</a:t>
            </a:r>
          </a:p>
          <a:p>
            <a:pPr lvl="1"/>
            <a:r>
              <a:rPr lang="en-US" dirty="0">
                <a:latin typeface="+mn-lt"/>
              </a:rPr>
              <a:t>e.g. </a:t>
            </a:r>
            <a:r>
              <a:rPr lang="en-US" dirty="0">
                <a:latin typeface="+mn-lt"/>
              </a:rPr>
              <a:t>SQL Server Studio Express, Oracle etc</a:t>
            </a:r>
            <a:r>
              <a:rPr lang="en-US" dirty="0" smtClean="0">
                <a:latin typeface="+mn-lt"/>
              </a:rPr>
              <a:t>.</a:t>
            </a:r>
            <a:endParaRPr lang="en-US" dirty="0">
              <a:latin typeface="+mn-lt"/>
            </a:endParaRPr>
          </a:p>
          <a:p>
            <a:r>
              <a:rPr lang="en-IN" sz="2000" b="1" i="1" dirty="0" smtClean="0">
                <a:latin typeface="+mj-lt"/>
              </a:rPr>
              <a:t>DBMS</a:t>
            </a:r>
          </a:p>
          <a:p>
            <a:r>
              <a:rPr lang="en-IN" dirty="0" smtClean="0"/>
              <a:t> </a:t>
            </a:r>
            <a:r>
              <a:rPr lang="en-IN" dirty="0">
                <a:latin typeface="+mn-lt"/>
              </a:rPr>
              <a:t>A Database Management System is a software for creating and managing databases. </a:t>
            </a:r>
          </a:p>
          <a:p>
            <a:r>
              <a:rPr lang="en-IN" dirty="0">
                <a:latin typeface="+mn-lt"/>
              </a:rPr>
              <a:t>Database Management System (DBMS) is a software designed to define, manipulate, retrieve and manage data in a database.</a:t>
            </a:r>
          </a:p>
          <a:p>
            <a:pPr lvl="1"/>
            <a:r>
              <a:rPr lang="en-IN" dirty="0">
                <a:latin typeface="+mn-lt"/>
              </a:rPr>
              <a:t>e.g. MS SQL Server, Oracle, My SQL, SQLite, </a:t>
            </a:r>
            <a:r>
              <a:rPr lang="en-IN" dirty="0" err="1">
                <a:latin typeface="+mn-lt"/>
              </a:rPr>
              <a:t>MongoDB</a:t>
            </a:r>
            <a:r>
              <a:rPr lang="en-IN" dirty="0">
                <a:latin typeface="+mn-lt"/>
              </a:rPr>
              <a:t> etc.</a:t>
            </a: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  <a:p>
            <a:pPr algn="just"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  <p:pic>
        <p:nvPicPr>
          <p:cNvPr id="4103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1000" y="0"/>
            <a:ext cx="1524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B5B0D5-56E0-8757-8F47-6F605D1D495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2130804"/>
            <a:ext cx="2743200" cy="1881051"/>
          </a:xfrm>
          <a:prstGeom prst="rect">
            <a:avLst/>
          </a:prstGeom>
        </p:spPr>
      </p:pic>
    </p:spTree>
  </p:cSld>
  <p:clrMapOvr>
    <a:masterClrMapping/>
  </p:clrMapOvr>
  <p:transition advTm="7742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2587</TotalTime>
  <Words>1434</Words>
  <Application>Microsoft Office PowerPoint</Application>
  <PresentationFormat>On-screen Show (4:3)</PresentationFormat>
  <Paragraphs>349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parul</dc:creator>
  <cp:lastModifiedBy>Kamini Sharma</cp:lastModifiedBy>
  <cp:revision>170</cp:revision>
  <dcterms:created xsi:type="dcterms:W3CDTF">2020-05-18T10:32:00Z</dcterms:created>
  <dcterms:modified xsi:type="dcterms:W3CDTF">2024-05-28T09:45:26Z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1033-10.2.0.7477</vt:lpwstr>
  </property>
</Properties>
</file>