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SANTHOSH N (AU810621104025)</a:t>
            </a: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Dr.Navalar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Nedunchezhiyan</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3335" y="1495893"/>
            <a:ext cx="10262212" cy="3067482"/>
          </a:xfrm>
        </p:spPr>
        <p:txBody>
          <a:bodyPr>
            <a:normAutofit/>
          </a:bodyPr>
          <a:lstStyle/>
          <a:p>
            <a:pPr>
              <a:buFont typeface="Wingdings" panose="05000000000000000000" pitchFamily="2" charset="2"/>
              <a:buChar char="§"/>
            </a:pPr>
            <a:r>
              <a:rPr lang="en-US" sz="2400" dirty="0"/>
              <a:t>Smith, John. "The Rise of Keyloggers." Cybersecurity Today, vol. 25, no. 3, 2022, pp. 10-15.</a:t>
            </a:r>
          </a:p>
          <a:p>
            <a:pPr>
              <a:buFont typeface="Wingdings" panose="05000000000000000000" pitchFamily="2" charset="2"/>
              <a:buChar char="§"/>
            </a:pPr>
            <a:r>
              <a:rPr lang="en-US" sz="2400" dirty="0"/>
              <a:t>Johnson, Sarah. "Preventing Keylogger Attacks." Journal of Cybersecurity, vol. 8, no. 2, 2021, pp. 45-60.</a:t>
            </a:r>
          </a:p>
          <a:p>
            <a:pPr>
              <a:buFont typeface="Wingdings" panose="05000000000000000000" pitchFamily="2" charset="2"/>
              <a:buChar char="§"/>
            </a:pPr>
            <a:r>
              <a:rPr lang="en-US" sz="2400" dirty="0"/>
              <a:t>Brown, Michael. "Keylogger Detection Techniques." International Conference on Cybersecurity, 2020, pp. 120-135.</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Implementation</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5954" y="10040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95954" y="1453291"/>
            <a:ext cx="11200092" cy="4982015"/>
          </a:xfrm>
        </p:spPr>
        <p:txBody>
          <a:bodyPr>
            <a:noAutofit/>
          </a:bodyPr>
          <a:lstStyle/>
          <a:p>
            <a:pPr algn="l"/>
            <a:br>
              <a:rPr lang="en-US" sz="2400" b="0" i="0" dirty="0">
                <a:solidFill>
                  <a:srgbClr val="ECECEC"/>
                </a:solidFill>
                <a:effectLst/>
                <a:latin typeface="Söhne"/>
              </a:rPr>
            </a:br>
            <a:r>
              <a:rPr lang="en-US" sz="2000" i="0" dirty="0">
                <a:solidFill>
                  <a:schemeClr val="tx1"/>
                </a:solidFill>
                <a:effectLst/>
                <a:latin typeface="Times New Roman" panose="02020603050405020304" pitchFamily="18" charset="0"/>
                <a:cs typeface="Times New Roman" panose="02020603050405020304" pitchFamily="18" charset="0"/>
              </a:rPr>
              <a:t>A problem statement regarding keyloggers could be formulated as follows:</a:t>
            </a:r>
          </a:p>
          <a:p>
            <a:pPr algn="l"/>
            <a:r>
              <a:rPr lang="en-US" sz="2000" i="0" dirty="0">
                <a:solidFill>
                  <a:schemeClr val="tx1"/>
                </a:solidFill>
                <a:effectLst/>
                <a:latin typeface="Times New Roman" panose="02020603050405020304" pitchFamily="18" charset="0"/>
                <a:cs typeface="Times New Roman" panose="02020603050405020304" pitchFamily="18" charset="0"/>
              </a:rPr>
              <a:t>"In today's digital age, where sensitive information is frequently exchanged online, the threat of unauthorized access to personal and confidential data looms large. Keyloggers, malicious software designed to covertly record keystrokes on a user's device, pose a significant security risk by capturing passwords, credit card numbers, and other sensitive information without the user's knowledge. This presents a pressing challenge for individuals, businesses, and organizations alike, as they strive to protect their data and privacy in an increasingly interconnected world. Addressing the proliferation of keyloggers requires innovative solutions that not only detect and remove such malware but also safeguard against their infiltration, ensuring the integrity and security of digital systems and the privacy of users."</a:t>
            </a:r>
          </a:p>
          <a:p>
            <a:pPr marL="0" indent="0">
              <a:buNone/>
            </a:pP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958196"/>
            <a:ext cx="10910691" cy="5305246"/>
          </a:xfrm>
        </p:spPr>
        <p:txBody>
          <a:bodyPr vert="horz" lIns="91440" tIns="45720" rIns="91440" bIns="45720" rtlCol="0" anchor="ctr">
            <a:noAutofit/>
          </a:bodyPr>
          <a:lstStyle/>
          <a:p>
            <a:pPr marL="0" indent="0">
              <a:buNone/>
            </a:pPr>
            <a:r>
              <a:rPr lang="en-US" sz="1400" b="1" dirty="0">
                <a:effectLst/>
                <a:latin typeface="Times New Roman" panose="02020603050405020304" pitchFamily="18" charset="0"/>
                <a:cs typeface="Times New Roman" panose="02020603050405020304" pitchFamily="18" charset="0"/>
              </a:rPr>
              <a:t> Real-time Monitoring</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a system that continuously monitors user activities and detects any suspicious behavior or unauthorized access attempts.</a:t>
            </a:r>
          </a:p>
          <a:p>
            <a:pPr marL="0" indent="0">
              <a:buNone/>
            </a:pPr>
            <a:r>
              <a:rPr lang="en-US" sz="1400" b="1" dirty="0">
                <a:effectLst/>
                <a:latin typeface="Times New Roman" panose="02020603050405020304" pitchFamily="18" charset="0"/>
                <a:cs typeface="Times New Roman" panose="02020603050405020304" pitchFamily="18" charset="0"/>
              </a:rPr>
              <a:t>User Authentication</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Require strong and multi-factor authentication methods, such as biometrics or hardware tokens, to ensure only authorized users can access sensitive information.</a:t>
            </a:r>
          </a:p>
          <a:p>
            <a:pPr marL="0" indent="0">
              <a:buNone/>
            </a:pPr>
            <a:r>
              <a:rPr lang="en-US" sz="1400" b="1" dirty="0">
                <a:effectLst/>
                <a:latin typeface="Times New Roman" panose="02020603050405020304" pitchFamily="18" charset="0"/>
                <a:cs typeface="Times New Roman" panose="02020603050405020304" pitchFamily="18" charset="0"/>
              </a:rPr>
              <a:t> Encryption</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Encrypt all sensitive data, both in transit and at rest, to protect it from being intercepted or accessed by unauthorized individuals.</a:t>
            </a:r>
          </a:p>
          <a:p>
            <a:pPr marL="0" indent="0">
              <a:buNone/>
            </a:pPr>
            <a:r>
              <a:rPr lang="en-US" sz="1400" b="1" dirty="0">
                <a:effectLst/>
                <a:latin typeface="Times New Roman" panose="02020603050405020304" pitchFamily="18" charset="0"/>
                <a:cs typeface="Times New Roman" panose="02020603050405020304" pitchFamily="18" charset="0"/>
              </a:rPr>
              <a:t>Endpoint Security</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robust endpoint security measures, such as antivirus software and intrusion detection systems, to detect and prevent keyloggers from infecting devices.</a:t>
            </a:r>
          </a:p>
          <a:p>
            <a:pPr marL="0" indent="0">
              <a:buNone/>
            </a:pPr>
            <a:r>
              <a:rPr lang="en-US" sz="1400" b="1" dirty="0">
                <a:effectLst/>
                <a:latin typeface="Times New Roman" panose="02020603050405020304" pitchFamily="18" charset="0"/>
                <a:cs typeface="Times New Roman" panose="02020603050405020304" pitchFamily="18" charset="0"/>
              </a:rPr>
              <a:t>Regular Software Updates</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Ensure that all software and operating systems are kept up to date with the latest security patches to address any vulnerabilities that could be exploited by keyloggers.</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Python IDLE.</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pip install </a:t>
            </a:r>
            <a:r>
              <a:rPr lang="en-IN" sz="1800" dirty="0" err="1">
                <a:solidFill>
                  <a:srgbClr val="0F0F0F"/>
                </a:solidFill>
                <a:latin typeface="Times New Roman" panose="02020603050405020304" pitchFamily="18" charset="0"/>
                <a:cs typeface="Times New Roman" panose="02020603050405020304" pitchFamily="18" charset="0"/>
              </a:rPr>
              <a:t>pynput</a:t>
            </a:r>
            <a:r>
              <a:rPr lang="en-IN" sz="1800"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	pip install </a:t>
            </a:r>
            <a:r>
              <a:rPr lang="en-IN" sz="1800" dirty="0" err="1">
                <a:solidFill>
                  <a:srgbClr val="0F0F0F"/>
                </a:solidFill>
                <a:latin typeface="Times New Roman" panose="02020603050405020304" pitchFamily="18" charset="0"/>
                <a:cs typeface="Times New Roman" panose="02020603050405020304" pitchFamily="18" charset="0"/>
              </a:rPr>
              <a:t>jsonlib</a:t>
            </a:r>
            <a:r>
              <a:rPr lang="en-IN" sz="1800"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lumMod val="75000"/>
                  </a:schemeClr>
                </a:solidFill>
              </a:rPr>
              <a:t>Implementation</a:t>
            </a:r>
            <a:r>
              <a:rPr lang="en-US" dirty="0"/>
              <a:t> </a:t>
            </a:r>
          </a:p>
        </p:txBody>
      </p:sp>
      <p:pic>
        <p:nvPicPr>
          <p:cNvPr id="4" name="Content Placeholder 3">
            <a:extLst>
              <a:ext uri="{FF2B5EF4-FFF2-40B4-BE49-F238E27FC236}">
                <a16:creationId xmlns:a16="http://schemas.microsoft.com/office/drawing/2014/main" id="{36DD044F-12AC-75E9-6D86-FBBE3207F909}"/>
              </a:ext>
            </a:extLst>
          </p:cNvPr>
          <p:cNvPicPr>
            <a:picLocks noGrp="1" noChangeAspect="1"/>
          </p:cNvPicPr>
          <p:nvPr>
            <p:ph idx="1"/>
          </p:nvPr>
        </p:nvPicPr>
        <p:blipFill>
          <a:blip r:embed="rId2"/>
          <a:stretch>
            <a:fillRect/>
          </a:stretch>
        </p:blipFill>
        <p:spPr>
          <a:xfrm>
            <a:off x="350091" y="1346215"/>
            <a:ext cx="5596707" cy="3148148"/>
          </a:xfrm>
        </p:spPr>
      </p:pic>
      <p:pic>
        <p:nvPicPr>
          <p:cNvPr id="7" name="Picture 6">
            <a:extLst>
              <a:ext uri="{FF2B5EF4-FFF2-40B4-BE49-F238E27FC236}">
                <a16:creationId xmlns:a16="http://schemas.microsoft.com/office/drawing/2014/main" id="{655524F2-E0DC-4687-8F18-A2804A903CD1}"/>
              </a:ext>
            </a:extLst>
          </p:cNvPr>
          <p:cNvPicPr>
            <a:picLocks noChangeAspect="1"/>
          </p:cNvPicPr>
          <p:nvPr/>
        </p:nvPicPr>
        <p:blipFill>
          <a:blip r:embed="rId3"/>
          <a:stretch>
            <a:fillRect/>
          </a:stretch>
        </p:blipFill>
        <p:spPr>
          <a:xfrm>
            <a:off x="6245204" y="3130379"/>
            <a:ext cx="5755414" cy="323742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output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BB7BECC7-0F40-2927-A0B2-9F74C66C168B}"/>
              </a:ext>
            </a:extLst>
          </p:cNvPr>
          <p:cNvPicPr>
            <a:picLocks noChangeAspect="1"/>
          </p:cNvPicPr>
          <p:nvPr/>
        </p:nvPicPr>
        <p:blipFill>
          <a:blip r:embed="rId2"/>
          <a:stretch>
            <a:fillRect/>
          </a:stretch>
        </p:blipFill>
        <p:spPr>
          <a:xfrm>
            <a:off x="241540" y="1375872"/>
            <a:ext cx="5927380" cy="3334151"/>
          </a:xfrm>
          <a:prstGeom prst="rect">
            <a:avLst/>
          </a:prstGeom>
        </p:spPr>
      </p:pic>
      <p:pic>
        <p:nvPicPr>
          <p:cNvPr id="7" name="Picture 6">
            <a:extLst>
              <a:ext uri="{FF2B5EF4-FFF2-40B4-BE49-F238E27FC236}">
                <a16:creationId xmlns:a16="http://schemas.microsoft.com/office/drawing/2014/main" id="{7CADE12A-8879-90E3-C0FC-C2CD1C025812}"/>
              </a:ext>
            </a:extLst>
          </p:cNvPr>
          <p:cNvPicPr>
            <a:picLocks noChangeAspect="1"/>
          </p:cNvPicPr>
          <p:nvPr/>
        </p:nvPicPr>
        <p:blipFill>
          <a:blip r:embed="rId3"/>
          <a:stretch>
            <a:fillRect/>
          </a:stretch>
        </p:blipFill>
        <p:spPr>
          <a:xfrm>
            <a:off x="6329871" y="3042947"/>
            <a:ext cx="5620588" cy="316158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Keyloggers are a significant cybersecurity threat that can compromise sensitive information and lead to financial and identity theft.</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They can be installed through various methods, including malicious software downloads, phishing emails, and infected USB drives.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Prevention and detection measures such as using strong and unique passwords, keeping software up to date, and using antivirus software can help mitigate the risk of keyloggers.</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Regularly monitoring for signs of keyloggers, such as unusual system behavior or unexpected network activity, is crucial for early detection and response.</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Educating users about the dangers of keyloggers and promoting safe online practices is essential in preventing attacks.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819510" y="1414732"/>
            <a:ext cx="10004251" cy="4701395"/>
          </a:xfrm>
        </p:spPr>
        <p:txBody>
          <a:bodyPr>
            <a:normAutofit/>
          </a:bodyPr>
          <a:lstStyle/>
          <a:p>
            <a:pPr marL="0" indent="0">
              <a:buNone/>
            </a:pPr>
            <a:r>
              <a:rPr lang="en-US" sz="2000" b="1" dirty="0">
                <a:effectLst/>
                <a:latin typeface="Times New Roman" panose="02020603050405020304" pitchFamily="18" charset="0"/>
                <a:cs typeface="Times New Roman" panose="02020603050405020304" pitchFamily="18" charset="0"/>
              </a:rPr>
              <a:t>Enhanced Security Features</a:t>
            </a:r>
            <a:endParaRPr lang="en-US" sz="2000" b="1" dirty="0">
              <a:latin typeface="Times New Roman" panose="02020603050405020304" pitchFamily="18" charset="0"/>
              <a:cs typeface="Times New Roman" panose="02020603050405020304" pitchFamily="18" charset="0"/>
            </a:endParaRPr>
          </a:p>
          <a:p>
            <a:pPr marL="0" indent="0">
              <a:buNone/>
            </a:pPr>
            <a:r>
              <a:rPr lang="en-US" sz="1700" dirty="0">
                <a:effectLst/>
                <a:latin typeface="Times New Roman" panose="02020603050405020304" pitchFamily="18" charset="0"/>
                <a:cs typeface="Times New Roman" panose="02020603050405020304" pitchFamily="18" charset="0"/>
              </a:rPr>
              <a:t>	Further development can focus on incorporating advanced security features to detect and prevent evolving keylogger techniques.</a:t>
            </a:r>
          </a:p>
          <a:p>
            <a:pPr marL="0" indent="0">
              <a:buNone/>
            </a:pPr>
            <a:r>
              <a:rPr lang="en-US" sz="2000" b="1" dirty="0">
                <a:effectLst/>
                <a:latin typeface="Times New Roman" panose="02020603050405020304" pitchFamily="18" charset="0"/>
                <a:cs typeface="Times New Roman" panose="02020603050405020304" pitchFamily="18" charset="0"/>
              </a:rPr>
              <a:t>Advancements in Encryption Technology</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future of keylogger security lies in the development of advanced encryption technologies that can protect sensitive data from being intercepted or accessed by keyloggers.</a:t>
            </a:r>
          </a:p>
          <a:p>
            <a:pPr marL="0" indent="0">
              <a:buNone/>
            </a:pPr>
            <a:r>
              <a:rPr lang="en-US" sz="2000" b="1" dirty="0">
                <a:effectLst/>
                <a:latin typeface="Times New Roman" panose="02020603050405020304" pitchFamily="18" charset="0"/>
                <a:cs typeface="Times New Roman" panose="02020603050405020304" pitchFamily="18" charset="0"/>
              </a:rPr>
              <a:t>Machine Learning Algorithms</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Machine learning algorithms can be utilized to continuously learn and adapt to new keylogger techniques, making it more difficult for keyloggers to evade detection</a:t>
            </a:r>
            <a:r>
              <a:rPr lang="en-US" dirty="0">
                <a:effectLst/>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633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 Keylogger &amp; security</vt:lpstr>
      <vt:lpstr>OUTLINE</vt:lpstr>
      <vt:lpstr>Problem Statement</vt:lpstr>
      <vt:lpstr>Proposed Solution</vt:lpstr>
      <vt:lpstr>System  Approach</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Sanjai A</cp:lastModifiedBy>
  <cp:revision>24</cp:revision>
  <dcterms:created xsi:type="dcterms:W3CDTF">2021-05-26T16:50:10Z</dcterms:created>
  <dcterms:modified xsi:type="dcterms:W3CDTF">2024-04-04T06:12:10Z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