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74" r:id="rId16"/>
    <p:sldId id="275" r:id="rId17"/>
    <p:sldId id="269" r:id="rId18"/>
    <p:sldId id="270" r:id="rId19"/>
    <p:sldId id="271" r:id="rId20"/>
    <p:sldId id="272"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95EF2D-FD2C-4401-964F-ECBC20ECFE7D}"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653E1-BFD2-48D9-B296-C3AB4A01083D}" type="slidenum">
              <a:rPr lang="en-US" smtClean="0"/>
              <a:t>‹#›</a:t>
            </a:fld>
            <a:endParaRPr lang="en-US"/>
          </a:p>
        </p:txBody>
      </p:sp>
    </p:spTree>
    <p:extLst>
      <p:ext uri="{BB962C8B-B14F-4D97-AF65-F5344CB8AC3E}">
        <p14:creationId xmlns:p14="http://schemas.microsoft.com/office/powerpoint/2010/main" val="99401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95EF2D-FD2C-4401-964F-ECBC20ECFE7D}"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653E1-BFD2-48D9-B296-C3AB4A01083D}" type="slidenum">
              <a:rPr lang="en-US" smtClean="0"/>
              <a:t>‹#›</a:t>
            </a:fld>
            <a:endParaRPr lang="en-US"/>
          </a:p>
        </p:txBody>
      </p:sp>
    </p:spTree>
    <p:extLst>
      <p:ext uri="{BB962C8B-B14F-4D97-AF65-F5344CB8AC3E}">
        <p14:creationId xmlns:p14="http://schemas.microsoft.com/office/powerpoint/2010/main" val="3724761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95EF2D-FD2C-4401-964F-ECBC20ECFE7D}"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653E1-BFD2-48D9-B296-C3AB4A01083D}" type="slidenum">
              <a:rPr lang="en-US" smtClean="0"/>
              <a:t>‹#›</a:t>
            </a:fld>
            <a:endParaRPr lang="en-US"/>
          </a:p>
        </p:txBody>
      </p:sp>
    </p:spTree>
    <p:extLst>
      <p:ext uri="{BB962C8B-B14F-4D97-AF65-F5344CB8AC3E}">
        <p14:creationId xmlns:p14="http://schemas.microsoft.com/office/powerpoint/2010/main" val="8201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95EF2D-FD2C-4401-964F-ECBC20ECFE7D}"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653E1-BFD2-48D9-B296-C3AB4A01083D}" type="slidenum">
              <a:rPr lang="en-US" smtClean="0"/>
              <a:t>‹#›</a:t>
            </a:fld>
            <a:endParaRPr lang="en-US"/>
          </a:p>
        </p:txBody>
      </p:sp>
    </p:spTree>
    <p:extLst>
      <p:ext uri="{BB962C8B-B14F-4D97-AF65-F5344CB8AC3E}">
        <p14:creationId xmlns:p14="http://schemas.microsoft.com/office/powerpoint/2010/main" val="1192511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95EF2D-FD2C-4401-964F-ECBC20ECFE7D}"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653E1-BFD2-48D9-B296-C3AB4A01083D}" type="slidenum">
              <a:rPr lang="en-US" smtClean="0"/>
              <a:t>‹#›</a:t>
            </a:fld>
            <a:endParaRPr lang="en-US"/>
          </a:p>
        </p:txBody>
      </p:sp>
    </p:spTree>
    <p:extLst>
      <p:ext uri="{BB962C8B-B14F-4D97-AF65-F5344CB8AC3E}">
        <p14:creationId xmlns:p14="http://schemas.microsoft.com/office/powerpoint/2010/main" val="401163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95EF2D-FD2C-4401-964F-ECBC20ECFE7D}"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653E1-BFD2-48D9-B296-C3AB4A01083D}" type="slidenum">
              <a:rPr lang="en-US" smtClean="0"/>
              <a:t>‹#›</a:t>
            </a:fld>
            <a:endParaRPr lang="en-US"/>
          </a:p>
        </p:txBody>
      </p:sp>
    </p:spTree>
    <p:extLst>
      <p:ext uri="{BB962C8B-B14F-4D97-AF65-F5344CB8AC3E}">
        <p14:creationId xmlns:p14="http://schemas.microsoft.com/office/powerpoint/2010/main" val="350552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95EF2D-FD2C-4401-964F-ECBC20ECFE7D}" type="datetimeFigureOut">
              <a:rPr lang="en-US" smtClean="0"/>
              <a:t>3/25/2019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0653E1-BFD2-48D9-B296-C3AB4A01083D}" type="slidenum">
              <a:rPr lang="en-US" smtClean="0"/>
              <a:t>‹#›</a:t>
            </a:fld>
            <a:endParaRPr lang="en-US"/>
          </a:p>
        </p:txBody>
      </p:sp>
    </p:spTree>
    <p:extLst>
      <p:ext uri="{BB962C8B-B14F-4D97-AF65-F5344CB8AC3E}">
        <p14:creationId xmlns:p14="http://schemas.microsoft.com/office/powerpoint/2010/main" val="68809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95EF2D-FD2C-4401-964F-ECBC20ECFE7D}" type="datetimeFigureOut">
              <a:rPr lang="en-US" smtClean="0"/>
              <a:t>3/25/2019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0653E1-BFD2-48D9-B296-C3AB4A01083D}" type="slidenum">
              <a:rPr lang="en-US" smtClean="0"/>
              <a:t>‹#›</a:t>
            </a:fld>
            <a:endParaRPr lang="en-US"/>
          </a:p>
        </p:txBody>
      </p:sp>
    </p:spTree>
    <p:extLst>
      <p:ext uri="{BB962C8B-B14F-4D97-AF65-F5344CB8AC3E}">
        <p14:creationId xmlns:p14="http://schemas.microsoft.com/office/powerpoint/2010/main" val="2948137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5EF2D-FD2C-4401-964F-ECBC20ECFE7D}" type="datetimeFigureOut">
              <a:rPr lang="en-US" smtClean="0"/>
              <a:t>3/25/2019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0653E1-BFD2-48D9-B296-C3AB4A01083D}" type="slidenum">
              <a:rPr lang="en-US" smtClean="0"/>
              <a:t>‹#›</a:t>
            </a:fld>
            <a:endParaRPr lang="en-US"/>
          </a:p>
        </p:txBody>
      </p:sp>
    </p:spTree>
    <p:extLst>
      <p:ext uri="{BB962C8B-B14F-4D97-AF65-F5344CB8AC3E}">
        <p14:creationId xmlns:p14="http://schemas.microsoft.com/office/powerpoint/2010/main" val="255586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95EF2D-FD2C-4401-964F-ECBC20ECFE7D}"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653E1-BFD2-48D9-B296-C3AB4A01083D}" type="slidenum">
              <a:rPr lang="en-US" smtClean="0"/>
              <a:t>‹#›</a:t>
            </a:fld>
            <a:endParaRPr lang="en-US"/>
          </a:p>
        </p:txBody>
      </p:sp>
    </p:spTree>
    <p:extLst>
      <p:ext uri="{BB962C8B-B14F-4D97-AF65-F5344CB8AC3E}">
        <p14:creationId xmlns:p14="http://schemas.microsoft.com/office/powerpoint/2010/main" val="1980854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95EF2D-FD2C-4401-964F-ECBC20ECFE7D}"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653E1-BFD2-48D9-B296-C3AB4A01083D}" type="slidenum">
              <a:rPr lang="en-US" smtClean="0"/>
              <a:t>‹#›</a:t>
            </a:fld>
            <a:endParaRPr lang="en-US"/>
          </a:p>
        </p:txBody>
      </p:sp>
    </p:spTree>
    <p:extLst>
      <p:ext uri="{BB962C8B-B14F-4D97-AF65-F5344CB8AC3E}">
        <p14:creationId xmlns:p14="http://schemas.microsoft.com/office/powerpoint/2010/main" val="1450892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5EF2D-FD2C-4401-964F-ECBC20ECFE7D}" type="datetimeFigureOut">
              <a:rPr lang="en-US" smtClean="0"/>
              <a:t>3/25/2019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0653E1-BFD2-48D9-B296-C3AB4A01083D}" type="slidenum">
              <a:rPr lang="en-US" smtClean="0"/>
              <a:t>‹#›</a:t>
            </a:fld>
            <a:endParaRPr lang="en-US"/>
          </a:p>
        </p:txBody>
      </p:sp>
    </p:spTree>
    <p:extLst>
      <p:ext uri="{BB962C8B-B14F-4D97-AF65-F5344CB8AC3E}">
        <p14:creationId xmlns:p14="http://schemas.microsoft.com/office/powerpoint/2010/main" val="2784101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i-IN" dirty="0"/>
              <a:t>Scala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0188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 your Understanding </a:t>
            </a:r>
            <a:endParaRPr lang="en-US" dirty="0"/>
          </a:p>
        </p:txBody>
      </p:sp>
      <p:sp>
        <p:nvSpPr>
          <p:cNvPr id="3" name="Rectangle 2"/>
          <p:cNvSpPr/>
          <p:nvPr/>
        </p:nvSpPr>
        <p:spPr>
          <a:xfrm>
            <a:off x="914400" y="1752600"/>
            <a:ext cx="6629400" cy="1569660"/>
          </a:xfrm>
          <a:prstGeom prst="rect">
            <a:avLst/>
          </a:prstGeom>
        </p:spPr>
        <p:txBody>
          <a:bodyPr wrap="square">
            <a:spAutoFit/>
          </a:bodyPr>
          <a:lstStyle/>
          <a:p>
            <a:r>
              <a:rPr lang="it-IT" sz="3200" dirty="0"/>
              <a:t>Scala REPL acts as scala Interpreter </a:t>
            </a:r>
          </a:p>
          <a:p>
            <a:r>
              <a:rPr lang="en-US" sz="3200" dirty="0"/>
              <a:t>a)True</a:t>
            </a:r>
          </a:p>
          <a:p>
            <a:r>
              <a:rPr lang="en-US" sz="3200" dirty="0"/>
              <a:t>b)False</a:t>
            </a:r>
          </a:p>
        </p:txBody>
      </p:sp>
    </p:spTree>
    <p:extLst>
      <p:ext uri="{BB962C8B-B14F-4D97-AF65-F5344CB8AC3E}">
        <p14:creationId xmlns:p14="http://schemas.microsoft.com/office/powerpoint/2010/main" val="73886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 your Understanding </a:t>
            </a:r>
            <a:endParaRPr lang="en-US" dirty="0"/>
          </a:p>
        </p:txBody>
      </p:sp>
      <p:sp>
        <p:nvSpPr>
          <p:cNvPr id="3" name="Rectangle 2"/>
          <p:cNvSpPr/>
          <p:nvPr/>
        </p:nvSpPr>
        <p:spPr>
          <a:xfrm>
            <a:off x="914400" y="1752600"/>
            <a:ext cx="7162800" cy="2554545"/>
          </a:xfrm>
          <a:prstGeom prst="rect">
            <a:avLst/>
          </a:prstGeom>
        </p:spPr>
        <p:txBody>
          <a:bodyPr wrap="square">
            <a:spAutoFit/>
          </a:bodyPr>
          <a:lstStyle/>
          <a:p>
            <a:r>
              <a:rPr lang="en-US" sz="3200" dirty="0" err="1"/>
              <a:t>Scala</a:t>
            </a:r>
            <a:r>
              <a:rPr lang="en-US" sz="3200" dirty="0"/>
              <a:t> supports primitive and wrapper classes ?</a:t>
            </a:r>
            <a:endParaRPr lang="hi-IN" sz="3200" dirty="0"/>
          </a:p>
          <a:p>
            <a:endParaRPr lang="en-US" sz="3200" dirty="0"/>
          </a:p>
          <a:p>
            <a:r>
              <a:rPr lang="en-US" sz="3200" dirty="0"/>
              <a:t>a)True</a:t>
            </a:r>
          </a:p>
          <a:p>
            <a:r>
              <a:rPr lang="en-US" sz="3200" dirty="0"/>
              <a:t>b)False</a:t>
            </a:r>
          </a:p>
        </p:txBody>
      </p:sp>
    </p:spTree>
    <p:extLst>
      <p:ext uri="{BB962C8B-B14F-4D97-AF65-F5344CB8AC3E}">
        <p14:creationId xmlns:p14="http://schemas.microsoft.com/office/powerpoint/2010/main" val="1550264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Types in </a:t>
            </a:r>
            <a:r>
              <a:rPr lang="en-US" b="1" dirty="0" err="1"/>
              <a:t>Scala</a:t>
            </a:r>
            <a:endParaRPr lang="en-US" dirty="0"/>
          </a:p>
        </p:txBody>
      </p:sp>
      <p:sp>
        <p:nvSpPr>
          <p:cNvPr id="3" name="Rectangle 2"/>
          <p:cNvSpPr/>
          <p:nvPr/>
        </p:nvSpPr>
        <p:spPr>
          <a:xfrm>
            <a:off x="685800" y="1447800"/>
            <a:ext cx="8001000" cy="1785104"/>
          </a:xfrm>
          <a:prstGeom prst="rect">
            <a:avLst/>
          </a:prstGeom>
        </p:spPr>
        <p:txBody>
          <a:bodyPr wrap="square">
            <a:spAutoFit/>
          </a:bodyPr>
          <a:lstStyle/>
          <a:p>
            <a:r>
              <a:rPr lang="en-US" sz="2200" dirty="0" err="1"/>
              <a:t>ᗍA</a:t>
            </a:r>
            <a:r>
              <a:rPr lang="en-US" sz="2200" dirty="0"/>
              <a:t> Data type tells the compiler about the type of the value to be stored in a location</a:t>
            </a:r>
            <a:endParaRPr lang="hi-IN" sz="2200" dirty="0"/>
          </a:p>
          <a:p>
            <a:endParaRPr lang="en-US" sz="2200" dirty="0"/>
          </a:p>
          <a:p>
            <a:r>
              <a:rPr lang="en-US" sz="2200" dirty="0" err="1"/>
              <a:t>ᗍScala</a:t>
            </a:r>
            <a:r>
              <a:rPr lang="en-US" sz="2200" dirty="0"/>
              <a:t> comes with the following built-in data types which you can use for your </a:t>
            </a:r>
            <a:r>
              <a:rPr lang="en-US" sz="2200" dirty="0" err="1"/>
              <a:t>Scala</a:t>
            </a:r>
            <a:r>
              <a:rPr lang="en-US" sz="2200" dirty="0"/>
              <a:t> variables </a:t>
            </a:r>
          </a:p>
        </p:txBody>
      </p:sp>
    </p:spTree>
    <p:extLst>
      <p:ext uri="{BB962C8B-B14F-4D97-AF65-F5344CB8AC3E}">
        <p14:creationId xmlns:p14="http://schemas.microsoft.com/office/powerpoint/2010/main" val="156467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143000"/>
            <a:ext cx="8229600" cy="3847207"/>
          </a:xfrm>
          <a:prstGeom prst="rect">
            <a:avLst/>
          </a:prstGeom>
        </p:spPr>
        <p:txBody>
          <a:bodyPr wrap="square">
            <a:spAutoFit/>
          </a:bodyPr>
          <a:lstStyle/>
          <a:p>
            <a:r>
              <a:rPr lang="en-US" sz="2400" b="1" dirty="0"/>
              <a:t>Type </a:t>
            </a:r>
            <a:r>
              <a:rPr lang="hi-IN" sz="2400" b="1" dirty="0"/>
              <a:t>		</a:t>
            </a:r>
            <a:r>
              <a:rPr lang="en-US" sz="2400" b="1" dirty="0"/>
              <a:t>Description </a:t>
            </a:r>
            <a:r>
              <a:rPr lang="hi-IN" sz="2400" b="1" dirty="0"/>
              <a:t>			</a:t>
            </a:r>
            <a:r>
              <a:rPr lang="en-US" sz="2400" b="1" dirty="0"/>
              <a:t>Example</a:t>
            </a:r>
          </a:p>
          <a:p>
            <a:r>
              <a:rPr lang="en-US" sz="2200" dirty="0"/>
              <a:t>Byte </a:t>
            </a:r>
            <a:r>
              <a:rPr lang="hi-IN" sz="2200" dirty="0"/>
              <a:t>		</a:t>
            </a:r>
            <a:r>
              <a:rPr lang="en-US" sz="2200" dirty="0"/>
              <a:t>8-bit signed integer</a:t>
            </a:r>
            <a:r>
              <a:rPr lang="hi-IN" sz="2200" dirty="0"/>
              <a:t>		</a:t>
            </a:r>
            <a:r>
              <a:rPr lang="en-US" sz="2200" dirty="0"/>
              <a:t> 3</a:t>
            </a:r>
          </a:p>
          <a:p>
            <a:r>
              <a:rPr lang="en-US" sz="2200" dirty="0"/>
              <a:t>Short </a:t>
            </a:r>
            <a:r>
              <a:rPr lang="hi-IN" sz="2200" dirty="0"/>
              <a:t>		</a:t>
            </a:r>
            <a:r>
              <a:rPr lang="en-US" sz="2200" dirty="0"/>
              <a:t>16-bit signed integer</a:t>
            </a:r>
            <a:r>
              <a:rPr lang="hi-IN" sz="2200" dirty="0"/>
              <a:t>		</a:t>
            </a:r>
            <a:r>
              <a:rPr lang="en-US" sz="2200" dirty="0"/>
              <a:t> 32</a:t>
            </a:r>
          </a:p>
          <a:p>
            <a:r>
              <a:rPr lang="en-US" sz="2200" dirty="0" err="1"/>
              <a:t>Int</a:t>
            </a:r>
            <a:r>
              <a:rPr lang="en-US" sz="2200" dirty="0"/>
              <a:t> </a:t>
            </a:r>
            <a:r>
              <a:rPr lang="hi-IN" sz="2200" dirty="0"/>
              <a:t>		</a:t>
            </a:r>
            <a:r>
              <a:rPr lang="en-US" sz="2200" dirty="0"/>
              <a:t>32-bit signed integer </a:t>
            </a:r>
            <a:r>
              <a:rPr lang="hi-IN" sz="2200" dirty="0"/>
              <a:t>		</a:t>
            </a:r>
            <a:r>
              <a:rPr lang="en-US" sz="2200" dirty="0"/>
              <a:t>327</a:t>
            </a:r>
          </a:p>
          <a:p>
            <a:r>
              <a:rPr lang="en-US" sz="2200" dirty="0"/>
              <a:t>Long </a:t>
            </a:r>
            <a:r>
              <a:rPr lang="hi-IN" sz="2200" dirty="0"/>
              <a:t>		</a:t>
            </a:r>
            <a:r>
              <a:rPr lang="en-US" sz="2200" dirty="0"/>
              <a:t>64-bit signed integer</a:t>
            </a:r>
            <a:r>
              <a:rPr lang="hi-IN" sz="2200" dirty="0"/>
              <a:t>		</a:t>
            </a:r>
            <a:r>
              <a:rPr lang="en-US" sz="2200" dirty="0"/>
              <a:t> 32754L</a:t>
            </a:r>
          </a:p>
          <a:p>
            <a:r>
              <a:rPr lang="en-US" sz="2200" dirty="0"/>
              <a:t>Double </a:t>
            </a:r>
            <a:r>
              <a:rPr lang="hi-IN" sz="2200" dirty="0"/>
              <a:t>		</a:t>
            </a:r>
            <a:r>
              <a:rPr lang="en-US" sz="2200" dirty="0"/>
              <a:t>8-byte floating point </a:t>
            </a:r>
            <a:r>
              <a:rPr lang="hi-IN" sz="2200" dirty="0"/>
              <a:t>		</a:t>
            </a:r>
            <a:r>
              <a:rPr lang="en-US" sz="2200" dirty="0"/>
              <a:t>3.1415</a:t>
            </a:r>
          </a:p>
          <a:p>
            <a:r>
              <a:rPr lang="en-US" sz="2200" dirty="0"/>
              <a:t>Float </a:t>
            </a:r>
            <a:r>
              <a:rPr lang="hi-IN" sz="2200" dirty="0"/>
              <a:t>		</a:t>
            </a:r>
            <a:r>
              <a:rPr lang="en-US" sz="2200" dirty="0"/>
              <a:t>4-byte floating point </a:t>
            </a:r>
            <a:r>
              <a:rPr lang="hi-IN" sz="2200" dirty="0"/>
              <a:t>		</a:t>
            </a:r>
            <a:r>
              <a:rPr lang="en-US" sz="2200" dirty="0"/>
              <a:t>3.1415F</a:t>
            </a:r>
          </a:p>
          <a:p>
            <a:r>
              <a:rPr lang="en-US" sz="2200" dirty="0"/>
              <a:t>Char </a:t>
            </a:r>
            <a:r>
              <a:rPr lang="hi-IN" sz="2200" dirty="0"/>
              <a:t>		</a:t>
            </a:r>
            <a:r>
              <a:rPr lang="en-US" sz="2200" dirty="0"/>
              <a:t>Single character </a:t>
            </a:r>
            <a:r>
              <a:rPr lang="hi-IN" sz="2200" dirty="0"/>
              <a:t>		</a:t>
            </a:r>
            <a:r>
              <a:rPr lang="en-US" sz="2200" dirty="0"/>
              <a:t>'c' (single quotes)</a:t>
            </a:r>
          </a:p>
          <a:p>
            <a:r>
              <a:rPr lang="en-US" sz="2200" dirty="0"/>
              <a:t>String </a:t>
            </a:r>
            <a:r>
              <a:rPr lang="hi-IN" sz="2200" dirty="0"/>
              <a:t>		</a:t>
            </a:r>
            <a:r>
              <a:rPr lang="en-US" sz="2200" dirty="0"/>
              <a:t>Sequence of characters </a:t>
            </a:r>
            <a:r>
              <a:rPr lang="hi-IN" sz="2200" dirty="0"/>
              <a:t>		</a:t>
            </a:r>
            <a:r>
              <a:rPr lang="en-US" sz="2200" dirty="0"/>
              <a:t>"</a:t>
            </a:r>
            <a:r>
              <a:rPr lang="en-US" sz="2200" dirty="0" err="1"/>
              <a:t>iFruit</a:t>
            </a:r>
            <a:r>
              <a:rPr lang="en-US" sz="2200" dirty="0"/>
              <a:t>" (double quotes)</a:t>
            </a:r>
          </a:p>
          <a:p>
            <a:r>
              <a:rPr lang="en-US" sz="2200" dirty="0"/>
              <a:t>Boolean </a:t>
            </a:r>
            <a:r>
              <a:rPr lang="hi-IN" sz="2200" dirty="0"/>
              <a:t>	</a:t>
            </a:r>
            <a:r>
              <a:rPr lang="en-US" sz="2200" dirty="0"/>
              <a:t>Either true or false</a:t>
            </a:r>
            <a:r>
              <a:rPr lang="hi-IN" sz="2200" dirty="0"/>
              <a:t>		</a:t>
            </a:r>
            <a:r>
              <a:rPr lang="en-US" sz="2200" dirty="0"/>
              <a:t> true (case sensitive)</a:t>
            </a:r>
          </a:p>
        </p:txBody>
      </p:sp>
    </p:spTree>
    <p:extLst>
      <p:ext uri="{BB962C8B-B14F-4D97-AF65-F5344CB8AC3E}">
        <p14:creationId xmlns:p14="http://schemas.microsoft.com/office/powerpoint/2010/main" val="596333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Special </a:t>
            </a:r>
            <a:r>
              <a:rPr lang="en-US" dirty="0"/>
              <a:t>Unit </a:t>
            </a:r>
            <a:r>
              <a:rPr lang="en-US" b="1" dirty="0"/>
              <a:t>Type</a:t>
            </a:r>
            <a:endParaRPr lang="en-US" dirty="0"/>
          </a:p>
        </p:txBody>
      </p:sp>
      <p:sp>
        <p:nvSpPr>
          <p:cNvPr id="3" name="Rectangle 2"/>
          <p:cNvSpPr/>
          <p:nvPr/>
        </p:nvSpPr>
        <p:spPr>
          <a:xfrm>
            <a:off x="685800" y="1997839"/>
            <a:ext cx="7696200" cy="4154984"/>
          </a:xfrm>
          <a:prstGeom prst="rect">
            <a:avLst/>
          </a:prstGeom>
        </p:spPr>
        <p:txBody>
          <a:bodyPr wrap="square">
            <a:spAutoFit/>
          </a:bodyPr>
          <a:lstStyle/>
          <a:p>
            <a:r>
              <a:rPr lang="en-US" sz="2400" b="1" dirty="0"/>
              <a:t>Unit</a:t>
            </a:r>
          </a:p>
          <a:p>
            <a:r>
              <a:rPr lang="en-US" sz="2400" dirty="0"/>
              <a:t>─ When a function passes back “nothing” in </a:t>
            </a:r>
            <a:r>
              <a:rPr lang="en-US" sz="2400" dirty="0" err="1"/>
              <a:t>Scala</a:t>
            </a:r>
            <a:r>
              <a:rPr lang="en-US" sz="2400" dirty="0"/>
              <a:t>, it passes back Unit</a:t>
            </a:r>
          </a:p>
          <a:p>
            <a:r>
              <a:rPr lang="en-US" sz="2400" dirty="0"/>
              <a:t>─ This is equivalent to the void return type in a Java method</a:t>
            </a:r>
          </a:p>
          <a:p>
            <a:r>
              <a:rPr lang="en-US" sz="2400" dirty="0"/>
              <a:t>─ There is only one Unit in </a:t>
            </a:r>
            <a:r>
              <a:rPr lang="en-US" sz="2400" dirty="0" err="1"/>
              <a:t>Scala</a:t>
            </a:r>
            <a:r>
              <a:rPr lang="en-US" sz="2400" dirty="0"/>
              <a:t>; it is non-</a:t>
            </a:r>
            <a:r>
              <a:rPr lang="en-US" sz="2400" dirty="0" err="1"/>
              <a:t>instantiable</a:t>
            </a:r>
            <a:endParaRPr lang="hi-IN" sz="2400" dirty="0"/>
          </a:p>
          <a:p>
            <a:endParaRPr lang="hi-IN" sz="2400" dirty="0"/>
          </a:p>
          <a:p>
            <a:endParaRPr lang="hi-IN" sz="2400" dirty="0"/>
          </a:p>
          <a:p>
            <a:endParaRPr lang="hi-IN" sz="2400" dirty="0"/>
          </a:p>
          <a:p>
            <a:r>
              <a:rPr lang="en-US" sz="2400" dirty="0"/>
              <a:t>E</a:t>
            </a:r>
            <a:r>
              <a:rPr lang="hi-IN" sz="2400" dirty="0"/>
              <a:t>,g</a:t>
            </a:r>
            <a:endParaRPr lang="en-US" sz="2400" dirty="0"/>
          </a:p>
          <a:p>
            <a:r>
              <a:rPr lang="en-US" sz="2400" dirty="0" err="1"/>
              <a:t>val</a:t>
            </a:r>
            <a:r>
              <a:rPr lang="en-US" sz="2400" dirty="0"/>
              <a:t> </a:t>
            </a:r>
            <a:r>
              <a:rPr lang="en-US" sz="2400" dirty="0" err="1"/>
              <a:t>myreturn</a:t>
            </a:r>
            <a:r>
              <a:rPr lang="en-US" sz="2400" dirty="0"/>
              <a:t> = </a:t>
            </a:r>
            <a:r>
              <a:rPr lang="en-US" sz="2400" dirty="0" err="1"/>
              <a:t>println</a:t>
            </a:r>
            <a:r>
              <a:rPr lang="en-US" sz="2400" dirty="0"/>
              <a:t>("Hello, world")</a:t>
            </a:r>
          </a:p>
          <a:p>
            <a:r>
              <a:rPr lang="en-US" sz="2400" dirty="0"/>
              <a:t>&gt; </a:t>
            </a:r>
            <a:r>
              <a:rPr lang="en-US" sz="2400" dirty="0" err="1"/>
              <a:t>myreturn</a:t>
            </a:r>
            <a:r>
              <a:rPr lang="en-US" sz="2400" dirty="0"/>
              <a:t>: Unit = ()</a:t>
            </a:r>
          </a:p>
        </p:txBody>
      </p:sp>
    </p:spTree>
    <p:extLst>
      <p:ext uri="{BB962C8B-B14F-4D97-AF65-F5344CB8AC3E}">
        <p14:creationId xmlns:p14="http://schemas.microsoft.com/office/powerpoint/2010/main" val="323599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Special </a:t>
            </a:r>
            <a:r>
              <a:rPr lang="en-US" dirty="0"/>
              <a:t>Any </a:t>
            </a:r>
            <a:r>
              <a:rPr lang="en-US" b="1" dirty="0"/>
              <a:t>Type and Explicit Casting of Type</a:t>
            </a:r>
            <a:endParaRPr lang="en-US" dirty="0"/>
          </a:p>
        </p:txBody>
      </p:sp>
      <p:sp>
        <p:nvSpPr>
          <p:cNvPr id="3" name="Rectangle 2"/>
          <p:cNvSpPr/>
          <p:nvPr/>
        </p:nvSpPr>
        <p:spPr>
          <a:xfrm>
            <a:off x="457200" y="2136339"/>
            <a:ext cx="8458200" cy="4154984"/>
          </a:xfrm>
          <a:prstGeom prst="rect">
            <a:avLst/>
          </a:prstGeom>
        </p:spPr>
        <p:txBody>
          <a:bodyPr wrap="square">
            <a:spAutoFit/>
          </a:bodyPr>
          <a:lstStyle/>
          <a:p>
            <a:r>
              <a:rPr lang="en-US" sz="2400" dirty="0"/>
              <a:t>▪ </a:t>
            </a:r>
            <a:r>
              <a:rPr lang="en-US" sz="2400" b="1" dirty="0"/>
              <a:t>Any</a:t>
            </a:r>
          </a:p>
          <a:p>
            <a:r>
              <a:rPr lang="en-US" sz="2400" dirty="0"/>
              <a:t>─ Used when </a:t>
            </a:r>
            <a:r>
              <a:rPr lang="en-US" sz="2400" dirty="0" err="1"/>
              <a:t>Scala</a:t>
            </a:r>
            <a:r>
              <a:rPr lang="en-US" sz="2400" dirty="0"/>
              <a:t> cannot determine which specific type to use</a:t>
            </a:r>
          </a:p>
          <a:p>
            <a:r>
              <a:rPr lang="en-US" sz="2400" dirty="0"/>
              <a:t>─ Can be cast to a specific type using the method </a:t>
            </a:r>
            <a:r>
              <a:rPr lang="en-US" sz="2400" dirty="0" err="1"/>
              <a:t>asInstanceOf</a:t>
            </a:r>
            <a:r>
              <a:rPr lang="en-US" sz="2400" dirty="0"/>
              <a:t>[</a:t>
            </a:r>
            <a:r>
              <a:rPr lang="en-US" sz="2400" i="1" dirty="0"/>
              <a:t>type</a:t>
            </a:r>
            <a:r>
              <a:rPr lang="en-US" sz="2400" dirty="0"/>
              <a:t>]</a:t>
            </a:r>
            <a:endParaRPr lang="hi-IN" sz="2400" dirty="0"/>
          </a:p>
          <a:p>
            <a:endParaRPr lang="hi-IN" sz="2400" dirty="0"/>
          </a:p>
          <a:p>
            <a:r>
              <a:rPr lang="hi-IN" sz="2400" dirty="0"/>
              <a:t>e.g.</a:t>
            </a:r>
            <a:endParaRPr lang="en-US" sz="2400" dirty="0"/>
          </a:p>
          <a:p>
            <a:r>
              <a:rPr lang="en-US" sz="2400" dirty="0" err="1"/>
              <a:t>val</a:t>
            </a:r>
            <a:r>
              <a:rPr lang="en-US" sz="2400" dirty="0"/>
              <a:t> </a:t>
            </a:r>
            <a:r>
              <a:rPr lang="en-US" sz="2400" dirty="0" err="1"/>
              <a:t>myreturn</a:t>
            </a:r>
            <a:r>
              <a:rPr lang="en-US" sz="2400" dirty="0"/>
              <a:t> = if (true) "hi"</a:t>
            </a:r>
          </a:p>
          <a:p>
            <a:r>
              <a:rPr lang="hi-IN" sz="2400" dirty="0"/>
              <a:t>&gt;</a:t>
            </a:r>
            <a:r>
              <a:rPr lang="en-US" sz="2400" dirty="0" err="1"/>
              <a:t>myreturn</a:t>
            </a:r>
            <a:r>
              <a:rPr lang="en-US" sz="2400" dirty="0"/>
              <a:t>: Any = hi</a:t>
            </a:r>
            <a:endParaRPr lang="hi-IN" sz="2400" dirty="0"/>
          </a:p>
          <a:p>
            <a:pPr marL="342900" indent="-342900">
              <a:buFont typeface="Wingdings" pitchFamily="2" charset="2"/>
              <a:buChar char="Ø"/>
            </a:pPr>
            <a:endParaRPr lang="en-US" sz="2400" dirty="0"/>
          </a:p>
          <a:p>
            <a:r>
              <a:rPr lang="en-US" sz="2400" dirty="0" err="1"/>
              <a:t>val</a:t>
            </a:r>
            <a:r>
              <a:rPr lang="en-US" sz="2400" dirty="0"/>
              <a:t> </a:t>
            </a:r>
            <a:r>
              <a:rPr lang="en-US" sz="2400" dirty="0" err="1"/>
              <a:t>mystring</a:t>
            </a:r>
            <a:r>
              <a:rPr lang="en-US" sz="2400" dirty="0"/>
              <a:t> = </a:t>
            </a:r>
            <a:r>
              <a:rPr lang="en-US" sz="2400" dirty="0" err="1"/>
              <a:t>myreturn.asInstanceOf</a:t>
            </a:r>
            <a:r>
              <a:rPr lang="en-US" sz="2400" dirty="0"/>
              <a:t>[String]</a:t>
            </a:r>
          </a:p>
          <a:p>
            <a:r>
              <a:rPr lang="en-US" sz="2400" dirty="0"/>
              <a:t>&gt; </a:t>
            </a:r>
            <a:r>
              <a:rPr lang="en-US" sz="2400" dirty="0" err="1"/>
              <a:t>mystring</a:t>
            </a:r>
            <a:r>
              <a:rPr lang="en-US" sz="2400" dirty="0"/>
              <a:t>: String = hi</a:t>
            </a:r>
          </a:p>
        </p:txBody>
      </p:sp>
    </p:spTree>
    <p:extLst>
      <p:ext uri="{BB962C8B-B14F-4D97-AF65-F5344CB8AC3E}">
        <p14:creationId xmlns:p14="http://schemas.microsoft.com/office/powerpoint/2010/main" val="2410461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a:t>
            </a:r>
            <a:r>
              <a:rPr lang="en-US" dirty="0"/>
              <a:t>Booleans </a:t>
            </a:r>
            <a:r>
              <a:rPr lang="en-US" b="1" dirty="0"/>
              <a:t>to Control Program Flow</a:t>
            </a:r>
            <a:endParaRPr lang="en-US" dirty="0"/>
          </a:p>
        </p:txBody>
      </p:sp>
      <p:sp>
        <p:nvSpPr>
          <p:cNvPr id="3" name="Rectangle 2"/>
          <p:cNvSpPr/>
          <p:nvPr/>
        </p:nvSpPr>
        <p:spPr>
          <a:xfrm>
            <a:off x="762000" y="1859340"/>
            <a:ext cx="7620000" cy="3416320"/>
          </a:xfrm>
          <a:prstGeom prst="rect">
            <a:avLst/>
          </a:prstGeom>
        </p:spPr>
        <p:txBody>
          <a:bodyPr wrap="square">
            <a:spAutoFit/>
          </a:bodyPr>
          <a:lstStyle/>
          <a:p>
            <a:r>
              <a:rPr lang="en-US" sz="2400" b="1" dirty="0"/>
              <a:t>Boolean variables are used to control program flow</a:t>
            </a:r>
          </a:p>
          <a:p>
            <a:r>
              <a:rPr lang="en-US" sz="2400" dirty="0"/>
              <a:t>─ Such as branching, conditional execution, and looping</a:t>
            </a:r>
          </a:p>
          <a:p>
            <a:r>
              <a:rPr lang="en-US" sz="2400" dirty="0"/>
              <a:t>▪ </a:t>
            </a:r>
            <a:r>
              <a:rPr lang="en-US" sz="2400" b="1" dirty="0"/>
              <a:t>Boolean variables can be set to </a:t>
            </a:r>
            <a:r>
              <a:rPr lang="en-US" sz="2400" dirty="0"/>
              <a:t>true </a:t>
            </a:r>
            <a:r>
              <a:rPr lang="en-US" sz="2400" b="1" dirty="0"/>
              <a:t>or </a:t>
            </a:r>
            <a:r>
              <a:rPr lang="en-US" sz="2400" dirty="0"/>
              <a:t>false</a:t>
            </a:r>
          </a:p>
          <a:p>
            <a:r>
              <a:rPr lang="en-US" sz="2400" dirty="0"/>
              <a:t>─ Lower case true and false only</a:t>
            </a:r>
            <a:endParaRPr lang="hi-IN" sz="2400" dirty="0"/>
          </a:p>
          <a:p>
            <a:endParaRPr lang="en-US" sz="2400" dirty="0"/>
          </a:p>
          <a:p>
            <a:r>
              <a:rPr lang="en-US" sz="2400" dirty="0"/>
              <a:t>✔ </a:t>
            </a:r>
            <a:r>
              <a:rPr lang="en-US" sz="2400" dirty="0" err="1"/>
              <a:t>val</a:t>
            </a:r>
            <a:r>
              <a:rPr lang="en-US" sz="2400" dirty="0"/>
              <a:t> </a:t>
            </a:r>
            <a:r>
              <a:rPr lang="en-US" sz="2400" dirty="0" err="1"/>
              <a:t>gpsStatus</a:t>
            </a:r>
            <a:r>
              <a:rPr lang="en-US" sz="2400" dirty="0"/>
              <a:t>: Boolean = false</a:t>
            </a:r>
          </a:p>
          <a:p>
            <a:r>
              <a:rPr lang="en-US" sz="2400" dirty="0" err="1"/>
              <a:t>val</a:t>
            </a:r>
            <a:r>
              <a:rPr lang="en-US" sz="2400" dirty="0"/>
              <a:t> </a:t>
            </a:r>
            <a:r>
              <a:rPr lang="en-US" sz="2400" dirty="0" err="1"/>
              <a:t>gpsStatus</a:t>
            </a:r>
            <a:r>
              <a:rPr lang="en-US" sz="2400" dirty="0"/>
              <a:t> = true</a:t>
            </a:r>
          </a:p>
          <a:p>
            <a:endParaRPr lang="hi-IN" sz="2400" dirty="0"/>
          </a:p>
          <a:p>
            <a:r>
              <a:rPr lang="en-US" sz="2400" dirty="0"/>
              <a:t>✘ </a:t>
            </a:r>
            <a:r>
              <a:rPr lang="en-US" sz="2400" dirty="0" err="1"/>
              <a:t>val</a:t>
            </a:r>
            <a:r>
              <a:rPr lang="en-US" sz="2400" dirty="0"/>
              <a:t> </a:t>
            </a:r>
            <a:r>
              <a:rPr lang="en-US" sz="2400" dirty="0" err="1"/>
              <a:t>gpsStatus</a:t>
            </a:r>
            <a:r>
              <a:rPr lang="en-US" sz="2400" dirty="0"/>
              <a:t> = "true"</a:t>
            </a:r>
          </a:p>
        </p:txBody>
      </p:sp>
    </p:spTree>
    <p:extLst>
      <p:ext uri="{BB962C8B-B14F-4D97-AF65-F5344CB8AC3E}">
        <p14:creationId xmlns:p14="http://schemas.microsoft.com/office/powerpoint/2010/main" val="1751408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Properties of </a:t>
            </a:r>
            <a:r>
              <a:rPr lang="en-US" b="1" dirty="0" err="1"/>
              <a:t>Scala</a:t>
            </a:r>
            <a:r>
              <a:rPr lang="en-US" b="1" dirty="0"/>
              <a:t> Variables: Mutability</a:t>
            </a:r>
            <a:endParaRPr lang="en-US" dirty="0"/>
          </a:p>
        </p:txBody>
      </p:sp>
      <p:sp>
        <p:nvSpPr>
          <p:cNvPr id="3" name="Rectangle 2"/>
          <p:cNvSpPr/>
          <p:nvPr/>
        </p:nvSpPr>
        <p:spPr>
          <a:xfrm>
            <a:off x="762000" y="1752600"/>
            <a:ext cx="7848600" cy="3416320"/>
          </a:xfrm>
          <a:prstGeom prst="rect">
            <a:avLst/>
          </a:prstGeom>
        </p:spPr>
        <p:txBody>
          <a:bodyPr wrap="square">
            <a:spAutoFit/>
          </a:bodyPr>
          <a:lstStyle/>
          <a:p>
            <a:r>
              <a:rPr lang="en-US" sz="2400" b="1" dirty="0"/>
              <a:t>Variables must be initialized when declared</a:t>
            </a:r>
            <a:endParaRPr lang="hi-IN" sz="2400" b="1" dirty="0"/>
          </a:p>
          <a:p>
            <a:endParaRPr lang="en-US" sz="2400" b="1" dirty="0"/>
          </a:p>
          <a:p>
            <a:r>
              <a:rPr lang="en-US" sz="2400" dirty="0"/>
              <a:t>▪ </a:t>
            </a:r>
            <a:r>
              <a:rPr lang="en-US" sz="2400" b="1" dirty="0"/>
              <a:t>Variables are either </a:t>
            </a:r>
            <a:r>
              <a:rPr lang="en-US" sz="2400" b="1" i="1" dirty="0"/>
              <a:t>mutable </a:t>
            </a:r>
            <a:r>
              <a:rPr lang="en-US" sz="2400" b="1" dirty="0"/>
              <a:t>or </a:t>
            </a:r>
            <a:r>
              <a:rPr lang="en-US" sz="2400" b="1" i="1" dirty="0"/>
              <a:t>immutable</a:t>
            </a:r>
          </a:p>
          <a:p>
            <a:r>
              <a:rPr lang="en-US" sz="2400" dirty="0"/>
              <a:t>─ Mutable: can reassign a value of the same type</a:t>
            </a:r>
          </a:p>
          <a:p>
            <a:r>
              <a:rPr lang="en-US" sz="2400" dirty="0"/>
              <a:t>─ Syntax: </a:t>
            </a:r>
            <a:r>
              <a:rPr lang="en-US" sz="2400" dirty="0" err="1"/>
              <a:t>var</a:t>
            </a:r>
            <a:r>
              <a:rPr lang="en-US" sz="2400" dirty="0"/>
              <a:t> </a:t>
            </a:r>
            <a:r>
              <a:rPr lang="en-US" sz="2400" i="1" dirty="0"/>
              <a:t>name</a:t>
            </a:r>
            <a:r>
              <a:rPr lang="en-US" sz="2400" dirty="0"/>
              <a:t>: </a:t>
            </a:r>
            <a:r>
              <a:rPr lang="en-US" sz="2400" i="1" dirty="0"/>
              <a:t>type </a:t>
            </a:r>
            <a:r>
              <a:rPr lang="en-US" sz="2400" dirty="0"/>
              <a:t>= </a:t>
            </a:r>
            <a:r>
              <a:rPr lang="en-US" sz="2400" i="1" dirty="0"/>
              <a:t>value</a:t>
            </a:r>
            <a:endParaRPr lang="hi-IN" sz="2400" i="1" dirty="0"/>
          </a:p>
          <a:p>
            <a:endParaRPr lang="hi-IN" sz="2400" i="1" dirty="0"/>
          </a:p>
          <a:p>
            <a:endParaRPr lang="en-US" sz="2400" i="1" dirty="0"/>
          </a:p>
          <a:p>
            <a:r>
              <a:rPr lang="en-US" sz="2400" dirty="0"/>
              <a:t>─ Immutable: value cannot be reassigned after initialization</a:t>
            </a:r>
          </a:p>
          <a:p>
            <a:r>
              <a:rPr lang="en-US" sz="2400" dirty="0"/>
              <a:t>─ Syntax: </a:t>
            </a:r>
            <a:r>
              <a:rPr lang="en-US" sz="2400" dirty="0" err="1"/>
              <a:t>val</a:t>
            </a:r>
            <a:r>
              <a:rPr lang="en-US" sz="2400" dirty="0"/>
              <a:t> </a:t>
            </a:r>
            <a:r>
              <a:rPr lang="en-US" sz="2400" i="1" dirty="0"/>
              <a:t>name</a:t>
            </a:r>
            <a:r>
              <a:rPr lang="en-US" sz="2400" dirty="0"/>
              <a:t>: </a:t>
            </a:r>
            <a:r>
              <a:rPr lang="en-US" sz="2400" i="1" dirty="0"/>
              <a:t>type </a:t>
            </a:r>
            <a:r>
              <a:rPr lang="en-US" sz="2400" dirty="0"/>
              <a:t>= </a:t>
            </a:r>
            <a:r>
              <a:rPr lang="en-US" sz="2400" i="1" dirty="0"/>
              <a:t>value</a:t>
            </a:r>
            <a:endParaRPr lang="en-US" sz="2400" dirty="0"/>
          </a:p>
        </p:txBody>
      </p:sp>
    </p:spTree>
    <p:extLst>
      <p:ext uri="{BB962C8B-B14F-4D97-AF65-F5344CB8AC3E}">
        <p14:creationId xmlns:p14="http://schemas.microsoft.com/office/powerpoint/2010/main" val="632080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 of </a:t>
            </a:r>
            <a:r>
              <a:rPr lang="en-US" b="1" dirty="0" err="1"/>
              <a:t>Scala</a:t>
            </a:r>
            <a:r>
              <a:rPr lang="en-US" b="1" dirty="0"/>
              <a:t> Variables:</a:t>
            </a:r>
            <a:endParaRPr lang="en-US" dirty="0"/>
          </a:p>
        </p:txBody>
      </p:sp>
      <p:sp>
        <p:nvSpPr>
          <p:cNvPr id="3" name="Rectangle 2"/>
          <p:cNvSpPr/>
          <p:nvPr/>
        </p:nvSpPr>
        <p:spPr>
          <a:xfrm>
            <a:off x="914400" y="1752600"/>
            <a:ext cx="7467600" cy="1200329"/>
          </a:xfrm>
          <a:prstGeom prst="rect">
            <a:avLst/>
          </a:prstGeom>
        </p:spPr>
        <p:txBody>
          <a:bodyPr wrap="square">
            <a:spAutoFit/>
          </a:bodyPr>
          <a:lstStyle/>
          <a:p>
            <a:r>
              <a:rPr lang="en-US" sz="2400" b="1" dirty="0"/>
              <a:t>Types may either be explicitly declared or inferred</a:t>
            </a:r>
          </a:p>
          <a:p>
            <a:r>
              <a:rPr lang="en-US" sz="2400" dirty="0"/>
              <a:t>─ </a:t>
            </a:r>
            <a:r>
              <a:rPr lang="en-US" sz="2400" dirty="0" err="1"/>
              <a:t>Scala</a:t>
            </a:r>
            <a:r>
              <a:rPr lang="en-US" sz="2400" dirty="0"/>
              <a:t> makes a best guess based on assignment</a:t>
            </a:r>
          </a:p>
          <a:p>
            <a:r>
              <a:rPr lang="en-US" sz="2400" dirty="0"/>
              <a:t>─ You can also explicitly declare the type</a:t>
            </a:r>
          </a:p>
        </p:txBody>
      </p:sp>
      <p:sp>
        <p:nvSpPr>
          <p:cNvPr id="4" name="Rectangle 3"/>
          <p:cNvSpPr/>
          <p:nvPr/>
        </p:nvSpPr>
        <p:spPr>
          <a:xfrm>
            <a:off x="609600" y="3429000"/>
            <a:ext cx="7772400" cy="2862322"/>
          </a:xfrm>
          <a:prstGeom prst="rect">
            <a:avLst/>
          </a:prstGeom>
        </p:spPr>
        <p:txBody>
          <a:bodyPr wrap="square">
            <a:spAutoFit/>
          </a:bodyPr>
          <a:lstStyle/>
          <a:p>
            <a:r>
              <a:rPr lang="en-US" sz="2000" b="1" dirty="0"/>
              <a:t>Example: Type inference</a:t>
            </a:r>
            <a:endParaRPr lang="hi-IN" sz="2000" b="1" dirty="0"/>
          </a:p>
          <a:p>
            <a:endParaRPr lang="en-US" sz="2000" b="1" dirty="0"/>
          </a:p>
          <a:p>
            <a:r>
              <a:rPr lang="en-US" sz="2000" dirty="0" err="1"/>
              <a:t>var</a:t>
            </a:r>
            <a:r>
              <a:rPr lang="en-US" sz="2000" dirty="0"/>
              <a:t> </a:t>
            </a:r>
            <a:r>
              <a:rPr lang="en-US" sz="2000" dirty="0" err="1"/>
              <a:t>phoneModel</a:t>
            </a:r>
            <a:r>
              <a:rPr lang="en-US" sz="2000" dirty="0"/>
              <a:t> = 3</a:t>
            </a:r>
          </a:p>
          <a:p>
            <a:r>
              <a:rPr lang="en-US" sz="2000" dirty="0" err="1"/>
              <a:t>phoneModel</a:t>
            </a:r>
            <a:r>
              <a:rPr lang="en-US" sz="2000" dirty="0"/>
              <a:t>: </a:t>
            </a:r>
            <a:r>
              <a:rPr lang="en-US" sz="2000" dirty="0" err="1"/>
              <a:t>Int</a:t>
            </a:r>
            <a:r>
              <a:rPr lang="en-US" sz="2000" dirty="0"/>
              <a:t> = 3</a:t>
            </a:r>
            <a:endParaRPr lang="hi-IN" sz="2000" dirty="0"/>
          </a:p>
          <a:p>
            <a:pPr marL="285750" indent="-285750">
              <a:buFont typeface="Wingdings" pitchFamily="2" charset="2"/>
              <a:buChar char="Ø"/>
            </a:pPr>
            <a:endParaRPr lang="hi-IN" sz="2000" dirty="0"/>
          </a:p>
          <a:p>
            <a:r>
              <a:rPr lang="en-US" sz="2000" b="1" dirty="0"/>
              <a:t>Example: Explicit typing</a:t>
            </a:r>
            <a:endParaRPr lang="hi-IN" sz="2000" b="1" dirty="0"/>
          </a:p>
          <a:p>
            <a:endParaRPr lang="en-US" sz="2000" b="1" dirty="0"/>
          </a:p>
          <a:p>
            <a:r>
              <a:rPr lang="en-US" sz="2000" dirty="0" err="1"/>
              <a:t>var</a:t>
            </a:r>
            <a:r>
              <a:rPr lang="en-US" sz="2000" dirty="0"/>
              <a:t> </a:t>
            </a:r>
            <a:r>
              <a:rPr lang="en-US" sz="2000" dirty="0" err="1"/>
              <a:t>phoneModel</a:t>
            </a:r>
            <a:r>
              <a:rPr lang="en-US" sz="2000" dirty="0"/>
              <a:t>: Short = 3</a:t>
            </a:r>
          </a:p>
          <a:p>
            <a:r>
              <a:rPr lang="en-US" sz="2000" dirty="0"/>
              <a:t>&gt; </a:t>
            </a:r>
            <a:r>
              <a:rPr lang="en-US" sz="2000" dirty="0" err="1"/>
              <a:t>phoneModel</a:t>
            </a:r>
            <a:r>
              <a:rPr lang="en-US" sz="2000" dirty="0"/>
              <a:t>: Short = 3</a:t>
            </a:r>
          </a:p>
        </p:txBody>
      </p:sp>
    </p:spTree>
    <p:extLst>
      <p:ext uri="{BB962C8B-B14F-4D97-AF65-F5344CB8AC3E}">
        <p14:creationId xmlns:p14="http://schemas.microsoft.com/office/powerpoint/2010/main" val="225648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 of </a:t>
            </a:r>
            <a:r>
              <a:rPr lang="en-US" b="1" dirty="0" err="1"/>
              <a:t>Scala</a:t>
            </a:r>
            <a:r>
              <a:rPr lang="en-US" b="1" dirty="0"/>
              <a:t> Variables:</a:t>
            </a:r>
            <a:endParaRPr lang="en-US" dirty="0"/>
          </a:p>
        </p:txBody>
      </p:sp>
      <p:sp>
        <p:nvSpPr>
          <p:cNvPr id="3" name="Rectangle 2"/>
          <p:cNvSpPr/>
          <p:nvPr/>
        </p:nvSpPr>
        <p:spPr>
          <a:xfrm>
            <a:off x="914400" y="1752600"/>
            <a:ext cx="7467600" cy="1938992"/>
          </a:xfrm>
          <a:prstGeom prst="rect">
            <a:avLst/>
          </a:prstGeom>
        </p:spPr>
        <p:txBody>
          <a:bodyPr wrap="square">
            <a:spAutoFit/>
          </a:bodyPr>
          <a:lstStyle/>
          <a:p>
            <a:r>
              <a:rPr lang="en-US" sz="2400" b="1" dirty="0"/>
              <a:t>Variables are statically typed</a:t>
            </a:r>
          </a:p>
          <a:p>
            <a:r>
              <a:rPr lang="en-US" sz="2400" dirty="0"/>
              <a:t>─ </a:t>
            </a:r>
            <a:r>
              <a:rPr lang="en-US" sz="2400" dirty="0" err="1"/>
              <a:t>Scala</a:t>
            </a:r>
            <a:r>
              <a:rPr lang="en-US" sz="2400" dirty="0"/>
              <a:t> does not support dynamic typing</a:t>
            </a:r>
          </a:p>
          <a:p>
            <a:r>
              <a:rPr lang="en-US" sz="2400" dirty="0"/>
              <a:t>─ The type is established on first use and never reassigned</a:t>
            </a:r>
          </a:p>
          <a:p>
            <a:r>
              <a:rPr lang="en-US" sz="2400" dirty="0"/>
              <a:t>─ Using the same variable name with a different type will cause an error</a:t>
            </a:r>
          </a:p>
        </p:txBody>
      </p:sp>
      <p:sp>
        <p:nvSpPr>
          <p:cNvPr id="5" name="Rectangle 4"/>
          <p:cNvSpPr/>
          <p:nvPr/>
        </p:nvSpPr>
        <p:spPr>
          <a:xfrm>
            <a:off x="1524000" y="4267200"/>
            <a:ext cx="6172200" cy="2031325"/>
          </a:xfrm>
          <a:prstGeom prst="rect">
            <a:avLst/>
          </a:prstGeom>
        </p:spPr>
        <p:txBody>
          <a:bodyPr wrap="square">
            <a:spAutoFit/>
          </a:bodyPr>
          <a:lstStyle/>
          <a:p>
            <a:r>
              <a:rPr lang="en-US" dirty="0" err="1"/>
              <a:t>var</a:t>
            </a:r>
            <a:r>
              <a:rPr lang="en-US" dirty="0"/>
              <a:t> </a:t>
            </a:r>
            <a:r>
              <a:rPr lang="en-US" dirty="0" err="1"/>
              <a:t>phoneModel</a:t>
            </a:r>
            <a:r>
              <a:rPr lang="en-US" dirty="0"/>
              <a:t> = 3</a:t>
            </a:r>
          </a:p>
          <a:p>
            <a:r>
              <a:rPr lang="en-US" dirty="0"/>
              <a:t>&gt; </a:t>
            </a:r>
            <a:r>
              <a:rPr lang="en-US" dirty="0" err="1"/>
              <a:t>phoneModel</a:t>
            </a:r>
            <a:r>
              <a:rPr lang="en-US" dirty="0"/>
              <a:t>: </a:t>
            </a:r>
            <a:r>
              <a:rPr lang="en-US" dirty="0" err="1"/>
              <a:t>Int</a:t>
            </a:r>
            <a:r>
              <a:rPr lang="en-US" dirty="0"/>
              <a:t> = 3</a:t>
            </a:r>
          </a:p>
          <a:p>
            <a:r>
              <a:rPr lang="en-US" dirty="0" err="1"/>
              <a:t>phoneModel</a:t>
            </a:r>
            <a:r>
              <a:rPr lang="en-US" dirty="0"/>
              <a:t> = "</a:t>
            </a:r>
            <a:r>
              <a:rPr lang="en-US" dirty="0" err="1"/>
              <a:t>iFruit</a:t>
            </a:r>
            <a:r>
              <a:rPr lang="en-US" dirty="0"/>
              <a:t> 9000"</a:t>
            </a:r>
          </a:p>
          <a:p>
            <a:r>
              <a:rPr lang="en-US" dirty="0"/>
              <a:t>&gt; error: type mismatch;</a:t>
            </a:r>
          </a:p>
          <a:p>
            <a:r>
              <a:rPr lang="en-US" dirty="0"/>
              <a:t>found : String("</a:t>
            </a:r>
            <a:r>
              <a:rPr lang="en-US" dirty="0" err="1"/>
              <a:t>iFruit</a:t>
            </a:r>
            <a:r>
              <a:rPr lang="en-US" dirty="0"/>
              <a:t> 9000")</a:t>
            </a:r>
          </a:p>
          <a:p>
            <a:r>
              <a:rPr lang="en-US" dirty="0"/>
              <a:t>required: </a:t>
            </a:r>
            <a:r>
              <a:rPr lang="en-US" dirty="0" err="1"/>
              <a:t>Int</a:t>
            </a:r>
            <a:endParaRPr lang="en-US" dirty="0"/>
          </a:p>
          <a:p>
            <a:r>
              <a:rPr lang="en-US" dirty="0"/>
              <a:t>Reference:</a:t>
            </a:r>
          </a:p>
        </p:txBody>
      </p:sp>
    </p:spTree>
    <p:extLst>
      <p:ext uri="{BB962C8B-B14F-4D97-AF65-F5344CB8AC3E}">
        <p14:creationId xmlns:p14="http://schemas.microsoft.com/office/powerpoint/2010/main" val="32502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hi-IN" dirty="0"/>
              <a:t>hat is Scala</a:t>
            </a:r>
            <a:endParaRPr lang="en-US" dirty="0"/>
          </a:p>
        </p:txBody>
      </p:sp>
      <p:sp>
        <p:nvSpPr>
          <p:cNvPr id="3" name="Title 1"/>
          <p:cNvSpPr txBox="1">
            <a:spLocks/>
          </p:cNvSpPr>
          <p:nvPr/>
        </p:nvSpPr>
        <p:spPr>
          <a:xfrm>
            <a:off x="584200" y="2209800"/>
            <a:ext cx="8229600" cy="4648200"/>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Arial" pitchFamily="34" charset="0"/>
              <a:buChar char="•"/>
            </a:pPr>
            <a:r>
              <a:rPr lang="hi-IN" dirty="0"/>
              <a:t>Scalable L</a:t>
            </a:r>
            <a:r>
              <a:rPr lang="en-US" dirty="0"/>
              <a:t>a</a:t>
            </a:r>
            <a:r>
              <a:rPr lang="hi-IN" dirty="0"/>
              <a:t>nguage</a:t>
            </a:r>
          </a:p>
          <a:p>
            <a:pPr marL="571500" indent="-571500" algn="l">
              <a:buFont typeface="Arial" pitchFamily="34" charset="0"/>
              <a:buChar char="•"/>
            </a:pPr>
            <a:r>
              <a:rPr lang="hi-IN" dirty="0"/>
              <a:t>Scala is a multi-paradigm programming language to express common programming patterns in a concise, elegant and type-safe way</a:t>
            </a:r>
          </a:p>
          <a:p>
            <a:pPr marL="571500" indent="-571500" algn="l">
              <a:buFont typeface="Arial" pitchFamily="34" charset="0"/>
              <a:buChar char="•"/>
            </a:pPr>
            <a:r>
              <a:rPr lang="hi-IN" dirty="0"/>
              <a:t>Written by Martin Odersky</a:t>
            </a:r>
          </a:p>
          <a:p>
            <a:pPr marL="571500" indent="-571500" algn="l">
              <a:buFont typeface="Arial" pitchFamily="34" charset="0"/>
              <a:buChar char="•"/>
            </a:pPr>
            <a:r>
              <a:rPr lang="hi-IN" dirty="0"/>
              <a:t>Statically types</a:t>
            </a:r>
          </a:p>
          <a:p>
            <a:pPr marL="571500" indent="-571500" algn="l">
              <a:buFont typeface="Arial" pitchFamily="34" charset="0"/>
              <a:buChar char="•"/>
            </a:pPr>
            <a:r>
              <a:rPr lang="hi-IN" dirty="0"/>
              <a:t>Runs on JVM,</a:t>
            </a:r>
          </a:p>
          <a:p>
            <a:pPr marL="571500" indent="-571500" algn="l">
              <a:buFont typeface="Arial" pitchFamily="34" charset="0"/>
              <a:buChar char="•"/>
            </a:pPr>
            <a:r>
              <a:rPr lang="en-US" dirty="0"/>
              <a:t>F</a:t>
            </a:r>
            <a:r>
              <a:rPr lang="hi-IN" dirty="0"/>
              <a:t>ully Object Oriened</a:t>
            </a:r>
          </a:p>
          <a:p>
            <a:pPr marL="571500" indent="-571500" algn="l">
              <a:buFont typeface="Arial" pitchFamily="34" charset="0"/>
              <a:buChar char="•"/>
            </a:pPr>
            <a:r>
              <a:rPr lang="hi-IN" dirty="0"/>
              <a:t>Funcional</a:t>
            </a:r>
          </a:p>
          <a:p>
            <a:pPr marL="571500" indent="-571500" algn="l">
              <a:buFont typeface="Arial" pitchFamily="34" charset="0"/>
              <a:buChar char="•"/>
            </a:pPr>
            <a:r>
              <a:rPr lang="hi-IN" dirty="0"/>
              <a:t>No Primitives</a:t>
            </a:r>
          </a:p>
          <a:p>
            <a:pPr marL="571500" indent="-571500" algn="l">
              <a:buFont typeface="Arial" pitchFamily="34" charset="0"/>
              <a:buChar char="•"/>
            </a:pPr>
            <a:r>
              <a:rPr lang="hi-IN" dirty="0"/>
              <a:t>Support ststic class members through Singleton Object Concept</a:t>
            </a:r>
          </a:p>
          <a:p>
            <a:pPr marL="571500" indent="-571500" algn="l">
              <a:buFont typeface="Arial" pitchFamily="34" charset="0"/>
              <a:buChar char="•"/>
            </a:pPr>
            <a:r>
              <a:rPr lang="hi-IN" dirty="0"/>
              <a:t>Improve Support for OOP through Traits</a:t>
            </a:r>
          </a:p>
          <a:p>
            <a:pPr marL="571500" indent="-571500" algn="l">
              <a:buFont typeface="Arial" pitchFamily="34" charset="0"/>
              <a:buChar char="•"/>
            </a:pPr>
            <a:endParaRPr lang="hi-IN" dirty="0"/>
          </a:p>
          <a:p>
            <a:endParaRPr lang="en-US" dirty="0"/>
          </a:p>
        </p:txBody>
      </p:sp>
    </p:spTree>
    <p:extLst>
      <p:ext uri="{BB962C8B-B14F-4D97-AF65-F5344CB8AC3E}">
        <p14:creationId xmlns:p14="http://schemas.microsoft.com/office/powerpoint/2010/main" val="2198262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Redefining Variables</a:t>
            </a:r>
            <a:endParaRPr lang="en-US" dirty="0"/>
          </a:p>
        </p:txBody>
      </p:sp>
      <p:sp>
        <p:nvSpPr>
          <p:cNvPr id="3" name="Rectangle 2"/>
          <p:cNvSpPr/>
          <p:nvPr/>
        </p:nvSpPr>
        <p:spPr>
          <a:xfrm>
            <a:off x="838200" y="1600200"/>
            <a:ext cx="7696200" cy="1200329"/>
          </a:xfrm>
          <a:prstGeom prst="rect">
            <a:avLst/>
          </a:prstGeom>
        </p:spPr>
        <p:txBody>
          <a:bodyPr wrap="square">
            <a:spAutoFit/>
          </a:bodyPr>
          <a:lstStyle/>
          <a:p>
            <a:r>
              <a:rPr lang="en-US" sz="2400" b="1" dirty="0"/>
              <a:t>Although you cannot reassign an immutable variable, or assign a new type to</a:t>
            </a:r>
            <a:r>
              <a:rPr lang="hi-IN" sz="2400" b="1" dirty="0"/>
              <a:t> </a:t>
            </a:r>
            <a:r>
              <a:rPr lang="en-US" sz="2400" b="1" dirty="0"/>
              <a:t>any defined variable, you can redefine a variable</a:t>
            </a:r>
            <a:endParaRPr lang="en-US" sz="2400" dirty="0"/>
          </a:p>
        </p:txBody>
      </p:sp>
      <p:sp>
        <p:nvSpPr>
          <p:cNvPr id="4" name="Rectangle 3"/>
          <p:cNvSpPr/>
          <p:nvPr/>
        </p:nvSpPr>
        <p:spPr>
          <a:xfrm>
            <a:off x="304800" y="3394164"/>
            <a:ext cx="8229600" cy="2246769"/>
          </a:xfrm>
          <a:prstGeom prst="rect">
            <a:avLst/>
          </a:prstGeom>
        </p:spPr>
        <p:txBody>
          <a:bodyPr wrap="square">
            <a:spAutoFit/>
          </a:bodyPr>
          <a:lstStyle/>
          <a:p>
            <a:r>
              <a:rPr lang="en-US" sz="2000" dirty="0" err="1"/>
              <a:t>var</a:t>
            </a:r>
            <a:r>
              <a:rPr lang="en-US" sz="2000" dirty="0"/>
              <a:t> </a:t>
            </a:r>
            <a:r>
              <a:rPr lang="en-US" sz="2000" dirty="0" err="1"/>
              <a:t>phoneModel</a:t>
            </a:r>
            <a:r>
              <a:rPr lang="en-US" sz="2000" dirty="0"/>
              <a:t> = 3</a:t>
            </a:r>
          </a:p>
          <a:p>
            <a:r>
              <a:rPr lang="en-US" sz="2000" dirty="0" err="1"/>
              <a:t>phoneModel</a:t>
            </a:r>
            <a:r>
              <a:rPr lang="en-US" sz="2000" dirty="0"/>
              <a:t> = "</a:t>
            </a:r>
            <a:r>
              <a:rPr lang="en-US" sz="2000" dirty="0" err="1"/>
              <a:t>iFruit</a:t>
            </a:r>
            <a:r>
              <a:rPr lang="en-US" sz="2000" dirty="0"/>
              <a:t> 9000"</a:t>
            </a:r>
          </a:p>
          <a:p>
            <a:r>
              <a:rPr lang="en-US" sz="2000" dirty="0"/>
              <a:t>&gt; error: type mismatch;</a:t>
            </a:r>
          </a:p>
          <a:p>
            <a:r>
              <a:rPr lang="en-US" sz="2000" dirty="0"/>
              <a:t>found : String("</a:t>
            </a:r>
            <a:r>
              <a:rPr lang="en-US" sz="2000" dirty="0" err="1"/>
              <a:t>iFruit</a:t>
            </a:r>
            <a:r>
              <a:rPr lang="en-US" sz="2000" dirty="0"/>
              <a:t> 9000")</a:t>
            </a:r>
          </a:p>
          <a:p>
            <a:r>
              <a:rPr lang="en-US" sz="2000" dirty="0"/>
              <a:t>required: </a:t>
            </a:r>
            <a:r>
              <a:rPr lang="en-US" sz="2000" dirty="0" err="1"/>
              <a:t>Int</a:t>
            </a:r>
            <a:endParaRPr lang="en-US" sz="2000" dirty="0"/>
          </a:p>
          <a:p>
            <a:r>
              <a:rPr lang="en-US" sz="2000" dirty="0" err="1"/>
              <a:t>var</a:t>
            </a:r>
            <a:r>
              <a:rPr lang="en-US" sz="2000" dirty="0"/>
              <a:t> </a:t>
            </a:r>
            <a:r>
              <a:rPr lang="en-US" sz="2000" dirty="0" err="1"/>
              <a:t>phoneModel</a:t>
            </a:r>
            <a:r>
              <a:rPr lang="en-US" sz="2000" dirty="0"/>
              <a:t> = "</a:t>
            </a:r>
            <a:r>
              <a:rPr lang="en-US" sz="2000" dirty="0" err="1"/>
              <a:t>iFruit</a:t>
            </a:r>
            <a:r>
              <a:rPr lang="en-US" sz="2000" dirty="0"/>
              <a:t> 9000"</a:t>
            </a:r>
          </a:p>
          <a:p>
            <a:r>
              <a:rPr lang="en-US" sz="2000" dirty="0"/>
              <a:t>&gt; </a:t>
            </a:r>
            <a:r>
              <a:rPr lang="en-US" sz="2000" dirty="0" err="1"/>
              <a:t>phoneModel</a:t>
            </a:r>
            <a:r>
              <a:rPr lang="en-US" sz="2000" dirty="0"/>
              <a:t>: String = </a:t>
            </a:r>
            <a:r>
              <a:rPr lang="en-US" sz="2000" dirty="0" err="1"/>
              <a:t>iFruit</a:t>
            </a:r>
            <a:r>
              <a:rPr lang="en-US" sz="2000" dirty="0"/>
              <a:t> 9000</a:t>
            </a:r>
          </a:p>
        </p:txBody>
      </p:sp>
    </p:spTree>
    <p:extLst>
      <p:ext uri="{BB962C8B-B14F-4D97-AF65-F5344CB8AC3E}">
        <p14:creationId xmlns:p14="http://schemas.microsoft.com/office/powerpoint/2010/main" val="2294826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Substituting Variables in Output</a:t>
            </a:r>
            <a:endParaRPr lang="en-US" dirty="0"/>
          </a:p>
        </p:txBody>
      </p:sp>
      <p:sp>
        <p:nvSpPr>
          <p:cNvPr id="3" name="Rectangle 2"/>
          <p:cNvSpPr/>
          <p:nvPr/>
        </p:nvSpPr>
        <p:spPr>
          <a:xfrm>
            <a:off x="457200" y="1997839"/>
            <a:ext cx="8382000" cy="3416320"/>
          </a:xfrm>
          <a:prstGeom prst="rect">
            <a:avLst/>
          </a:prstGeom>
        </p:spPr>
        <p:txBody>
          <a:bodyPr wrap="square">
            <a:spAutoFit/>
          </a:bodyPr>
          <a:lstStyle/>
          <a:p>
            <a:r>
              <a:rPr lang="en-US" sz="2400" b="1" dirty="0"/>
              <a:t>Let’s define some variables to use:</a:t>
            </a:r>
          </a:p>
          <a:p>
            <a:r>
              <a:rPr lang="en-US" sz="2400" dirty="0" err="1"/>
              <a:t>val</a:t>
            </a:r>
            <a:r>
              <a:rPr lang="en-US" sz="2400" dirty="0"/>
              <a:t> </a:t>
            </a:r>
            <a:r>
              <a:rPr lang="en-US" sz="2400" dirty="0" err="1"/>
              <a:t>phoneName</a:t>
            </a:r>
            <a:r>
              <a:rPr lang="en-US" sz="2400" dirty="0"/>
              <a:t> = "Titanic"</a:t>
            </a:r>
          </a:p>
          <a:p>
            <a:r>
              <a:rPr lang="en-US" sz="2400" dirty="0" err="1"/>
              <a:t>val</a:t>
            </a:r>
            <a:r>
              <a:rPr lang="en-US" sz="2400" dirty="0"/>
              <a:t> </a:t>
            </a:r>
            <a:r>
              <a:rPr lang="en-US" sz="2400" dirty="0" err="1"/>
              <a:t>phoneTemp</a:t>
            </a:r>
            <a:r>
              <a:rPr lang="en-US" sz="2400" dirty="0"/>
              <a:t> = 35</a:t>
            </a:r>
          </a:p>
          <a:p>
            <a:r>
              <a:rPr lang="en-US" sz="2400" dirty="0"/>
              <a:t>▪ </a:t>
            </a:r>
            <a:r>
              <a:rPr lang="en-US" sz="2400" b="1" dirty="0"/>
              <a:t>Precede a string with </a:t>
            </a:r>
            <a:r>
              <a:rPr lang="en-US" sz="2400" i="1" dirty="0"/>
              <a:t>s </a:t>
            </a:r>
            <a:r>
              <a:rPr lang="en-US" sz="2400" b="1" dirty="0"/>
              <a:t>to substitute the value of the named variable</a:t>
            </a:r>
          </a:p>
          <a:p>
            <a:r>
              <a:rPr lang="en-US" sz="2400" dirty="0" err="1"/>
              <a:t>println</a:t>
            </a:r>
            <a:r>
              <a:rPr lang="en-US" sz="2400" dirty="0"/>
              <a:t>(</a:t>
            </a:r>
            <a:r>
              <a:rPr lang="en-US" sz="2400" dirty="0" err="1"/>
              <a:t>s"Name</a:t>
            </a:r>
            <a:r>
              <a:rPr lang="en-US" sz="2400" dirty="0"/>
              <a:t>: $</a:t>
            </a:r>
            <a:r>
              <a:rPr lang="en-US" sz="2400" dirty="0" err="1"/>
              <a:t>phoneName</a:t>
            </a:r>
            <a:r>
              <a:rPr lang="en-US" sz="2400" dirty="0"/>
              <a:t>")</a:t>
            </a:r>
          </a:p>
          <a:p>
            <a:r>
              <a:rPr lang="en-US" sz="2400" dirty="0"/>
              <a:t>&gt; Name: Titanic</a:t>
            </a:r>
          </a:p>
          <a:p>
            <a:r>
              <a:rPr lang="en-US" sz="2400" dirty="0" err="1"/>
              <a:t>println</a:t>
            </a:r>
            <a:r>
              <a:rPr lang="en-US" sz="2400" dirty="0"/>
              <a:t>(</a:t>
            </a:r>
            <a:r>
              <a:rPr lang="en-US" sz="2400" dirty="0" err="1"/>
              <a:t>s"Name</a:t>
            </a:r>
            <a:r>
              <a:rPr lang="en-US" sz="2400" dirty="0"/>
              <a:t>: $</a:t>
            </a:r>
            <a:r>
              <a:rPr lang="en-US" sz="2400" dirty="0" err="1"/>
              <a:t>phoneName</a:t>
            </a:r>
            <a:r>
              <a:rPr lang="en-US" sz="2400" dirty="0"/>
              <a:t>", s" Temp: $</a:t>
            </a:r>
            <a:r>
              <a:rPr lang="en-US" sz="2400" dirty="0" err="1"/>
              <a:t>phoneTemp</a:t>
            </a:r>
            <a:r>
              <a:rPr lang="en-US" sz="2400" dirty="0"/>
              <a:t>")</a:t>
            </a:r>
          </a:p>
          <a:p>
            <a:r>
              <a:rPr lang="en-US" sz="2400" dirty="0"/>
              <a:t>&gt; (Name: Titanic, Temp: 35)</a:t>
            </a:r>
          </a:p>
        </p:txBody>
      </p:sp>
    </p:spTree>
    <p:extLst>
      <p:ext uri="{BB962C8B-B14F-4D97-AF65-F5344CB8AC3E}">
        <p14:creationId xmlns:p14="http://schemas.microsoft.com/office/powerpoint/2010/main" val="1205184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Formatting Output Using Format Strings</a:t>
            </a:r>
            <a:endParaRPr lang="en-US" dirty="0"/>
          </a:p>
        </p:txBody>
      </p:sp>
      <p:sp>
        <p:nvSpPr>
          <p:cNvPr id="3" name="Rectangle 2"/>
          <p:cNvSpPr/>
          <p:nvPr/>
        </p:nvSpPr>
        <p:spPr>
          <a:xfrm>
            <a:off x="838200" y="1676400"/>
            <a:ext cx="6172200" cy="3416320"/>
          </a:xfrm>
          <a:prstGeom prst="rect">
            <a:avLst/>
          </a:prstGeom>
        </p:spPr>
        <p:txBody>
          <a:bodyPr wrap="square">
            <a:spAutoFit/>
          </a:bodyPr>
          <a:lstStyle/>
          <a:p>
            <a:r>
              <a:rPr lang="en-US" sz="2400" b="1" dirty="0"/>
              <a:t>Given:</a:t>
            </a:r>
          </a:p>
          <a:p>
            <a:r>
              <a:rPr lang="en-US" sz="2400" dirty="0" err="1"/>
              <a:t>val</a:t>
            </a:r>
            <a:r>
              <a:rPr lang="en-US" sz="2400" dirty="0"/>
              <a:t> </a:t>
            </a:r>
            <a:r>
              <a:rPr lang="en-US" sz="2400" dirty="0" err="1"/>
              <a:t>phoneTemp</a:t>
            </a:r>
            <a:r>
              <a:rPr lang="en-US" sz="2400" dirty="0"/>
              <a:t> = 46</a:t>
            </a:r>
          </a:p>
          <a:p>
            <a:r>
              <a:rPr lang="en-US" sz="2400" dirty="0"/>
              <a:t>▪ </a:t>
            </a:r>
            <a:r>
              <a:rPr lang="en-US" sz="2400" b="1" dirty="0"/>
              <a:t>Use </a:t>
            </a:r>
            <a:r>
              <a:rPr lang="en-US" sz="2400" dirty="0"/>
              <a:t>f </a:t>
            </a:r>
            <a:r>
              <a:rPr lang="en-US" sz="2400" b="1" dirty="0"/>
              <a:t>to format the string using C language-style format strings</a:t>
            </a:r>
          </a:p>
          <a:p>
            <a:r>
              <a:rPr lang="en-US" sz="2400" dirty="0" err="1"/>
              <a:t>println</a:t>
            </a:r>
            <a:r>
              <a:rPr lang="en-US" sz="2400" dirty="0"/>
              <a:t>(</a:t>
            </a:r>
            <a:r>
              <a:rPr lang="en-US" sz="2400" dirty="0" err="1"/>
              <a:t>f"Temp</a:t>
            </a:r>
            <a:r>
              <a:rPr lang="en-US" sz="2400" dirty="0"/>
              <a:t>: $</a:t>
            </a:r>
            <a:r>
              <a:rPr lang="en-US" sz="2400" dirty="0" err="1"/>
              <a:t>phoneTemp%f</a:t>
            </a:r>
            <a:r>
              <a:rPr lang="en-US" sz="2400" dirty="0"/>
              <a:t>")</a:t>
            </a:r>
          </a:p>
          <a:p>
            <a:endParaRPr lang="hi-IN" sz="2400" dirty="0"/>
          </a:p>
          <a:p>
            <a:r>
              <a:rPr lang="en-US" sz="2400" dirty="0" err="1"/>
              <a:t>println</a:t>
            </a:r>
            <a:r>
              <a:rPr lang="en-US" sz="2400" dirty="0"/>
              <a:t>(</a:t>
            </a:r>
            <a:r>
              <a:rPr lang="en-US" sz="2400" dirty="0" err="1"/>
              <a:t>f"Temp</a:t>
            </a:r>
            <a:r>
              <a:rPr lang="en-US" sz="2400" dirty="0"/>
              <a:t>: $phoneTemp%.2f")</a:t>
            </a:r>
            <a:endParaRPr lang="hi-IN" sz="2400" dirty="0"/>
          </a:p>
          <a:p>
            <a:endParaRPr lang="en-US" sz="2400" dirty="0"/>
          </a:p>
          <a:p>
            <a:r>
              <a:rPr lang="en-US" sz="2400" dirty="0" err="1"/>
              <a:t>println</a:t>
            </a:r>
            <a:r>
              <a:rPr lang="en-US" sz="2400" dirty="0"/>
              <a:t>(</a:t>
            </a:r>
            <a:r>
              <a:rPr lang="en-US" sz="2400" dirty="0" err="1"/>
              <a:t>f"Temp</a:t>
            </a:r>
            <a:r>
              <a:rPr lang="en-US" sz="2400" dirty="0"/>
              <a:t>: $</a:t>
            </a:r>
            <a:r>
              <a:rPr lang="en-US" sz="2400" dirty="0" err="1"/>
              <a:t>phoneTemp%h</a:t>
            </a:r>
            <a:r>
              <a:rPr lang="en-US" sz="2400" dirty="0"/>
              <a:t> as hex")</a:t>
            </a:r>
          </a:p>
        </p:txBody>
      </p:sp>
      <p:sp>
        <p:nvSpPr>
          <p:cNvPr id="4" name="Rectangle 3"/>
          <p:cNvSpPr/>
          <p:nvPr/>
        </p:nvSpPr>
        <p:spPr>
          <a:xfrm>
            <a:off x="6629400" y="2971800"/>
            <a:ext cx="2362200" cy="3785652"/>
          </a:xfrm>
          <a:prstGeom prst="rect">
            <a:avLst/>
          </a:prstGeom>
        </p:spPr>
        <p:txBody>
          <a:bodyPr wrap="square">
            <a:spAutoFit/>
          </a:bodyPr>
          <a:lstStyle/>
          <a:p>
            <a:r>
              <a:rPr lang="en-US" sz="2400" b="1" i="1" dirty="0"/>
              <a:t>Format Strings</a:t>
            </a:r>
          </a:p>
          <a:p>
            <a:r>
              <a:rPr lang="en-US" sz="2400" b="1" dirty="0"/>
              <a:t>%c </a:t>
            </a:r>
            <a:r>
              <a:rPr lang="en-US" sz="2400" dirty="0"/>
              <a:t>- character</a:t>
            </a:r>
          </a:p>
          <a:p>
            <a:r>
              <a:rPr lang="en-US" sz="2400" b="1" dirty="0"/>
              <a:t>%s </a:t>
            </a:r>
            <a:r>
              <a:rPr lang="en-US" sz="2400" dirty="0"/>
              <a:t>- string</a:t>
            </a:r>
          </a:p>
          <a:p>
            <a:r>
              <a:rPr lang="en-US" sz="2400" b="1" dirty="0"/>
              <a:t>%d </a:t>
            </a:r>
            <a:r>
              <a:rPr lang="en-US" sz="2400" dirty="0"/>
              <a:t>- decimal</a:t>
            </a:r>
          </a:p>
          <a:p>
            <a:r>
              <a:rPr lang="en-US" sz="2400" b="1" dirty="0"/>
              <a:t>%e </a:t>
            </a:r>
            <a:r>
              <a:rPr lang="en-US" sz="2400" dirty="0"/>
              <a:t>- exponential</a:t>
            </a:r>
          </a:p>
          <a:p>
            <a:r>
              <a:rPr lang="en-US" sz="2400" b="1" dirty="0"/>
              <a:t>%f </a:t>
            </a:r>
            <a:r>
              <a:rPr lang="en-US" sz="2400" dirty="0"/>
              <a:t>- floating point</a:t>
            </a:r>
          </a:p>
          <a:p>
            <a:r>
              <a:rPr lang="en-US" sz="2400" b="1" dirty="0"/>
              <a:t>%i </a:t>
            </a:r>
            <a:r>
              <a:rPr lang="en-US" sz="2400" dirty="0"/>
              <a:t>- integer</a:t>
            </a:r>
          </a:p>
          <a:p>
            <a:r>
              <a:rPr lang="en-US" sz="2400" b="1" dirty="0"/>
              <a:t>%o </a:t>
            </a:r>
            <a:r>
              <a:rPr lang="en-US" sz="2400" dirty="0"/>
              <a:t>- octal</a:t>
            </a:r>
          </a:p>
          <a:p>
            <a:r>
              <a:rPr lang="en-US" sz="2400" b="1" dirty="0"/>
              <a:t>%h </a:t>
            </a:r>
            <a:r>
              <a:rPr lang="en-US" sz="2400" dirty="0"/>
              <a:t>- hexadecimal</a:t>
            </a:r>
          </a:p>
        </p:txBody>
      </p:sp>
    </p:spTree>
    <p:extLst>
      <p:ext uri="{BB962C8B-B14F-4D97-AF65-F5344CB8AC3E}">
        <p14:creationId xmlns:p14="http://schemas.microsoft.com/office/powerpoint/2010/main" val="3362669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Block Expression</a:t>
            </a:r>
          </a:p>
        </p:txBody>
      </p:sp>
      <p:sp>
        <p:nvSpPr>
          <p:cNvPr id="3" name="Rectangle 2"/>
          <p:cNvSpPr/>
          <p:nvPr/>
        </p:nvSpPr>
        <p:spPr>
          <a:xfrm>
            <a:off x="762000" y="1828800"/>
            <a:ext cx="8001000" cy="4062651"/>
          </a:xfrm>
          <a:prstGeom prst="rect">
            <a:avLst/>
          </a:prstGeom>
        </p:spPr>
        <p:txBody>
          <a:bodyPr wrap="square">
            <a:spAutoFit/>
          </a:bodyPr>
          <a:lstStyle/>
          <a:p>
            <a:endParaRPr lang="en-US" dirty="0"/>
          </a:p>
          <a:p>
            <a:r>
              <a:rPr lang="en-US" sz="2400" dirty="0" err="1"/>
              <a:t>ᗍIn</a:t>
            </a:r>
            <a:r>
              <a:rPr lang="en-US" sz="2400" dirty="0"/>
              <a:t> Java or C++ a code block is a list of statements in curly braces { }</a:t>
            </a:r>
            <a:endParaRPr lang="hi-IN" sz="2400" dirty="0"/>
          </a:p>
          <a:p>
            <a:endParaRPr lang="en-US" sz="2400" dirty="0"/>
          </a:p>
          <a:p>
            <a:r>
              <a:rPr lang="en-US" sz="2400" dirty="0" err="1"/>
              <a:t>ᗍIn</a:t>
            </a:r>
            <a:r>
              <a:rPr lang="en-US" sz="2400" dirty="0"/>
              <a:t> </a:t>
            </a:r>
            <a:r>
              <a:rPr lang="en-US" sz="2400" dirty="0" err="1"/>
              <a:t>Scala</a:t>
            </a:r>
            <a:r>
              <a:rPr lang="en-US" sz="2400" dirty="0"/>
              <a:t>, a { } block is a list of expressions, and result is also an expression</a:t>
            </a:r>
            <a:endParaRPr lang="hi-IN" sz="2400" dirty="0"/>
          </a:p>
          <a:p>
            <a:endParaRPr lang="en-US" sz="2400" dirty="0"/>
          </a:p>
          <a:p>
            <a:r>
              <a:rPr lang="en-US" sz="2400" dirty="0" err="1"/>
              <a:t>ᗍThe</a:t>
            </a:r>
            <a:r>
              <a:rPr lang="en-US" sz="2400" dirty="0"/>
              <a:t> Value of a block is the value of the last expression of it</a:t>
            </a:r>
            <a:endParaRPr lang="hi-IN" sz="2400" dirty="0"/>
          </a:p>
          <a:p>
            <a:endParaRPr lang="en-US" sz="2400" dirty="0"/>
          </a:p>
          <a:p>
            <a:r>
              <a:rPr lang="en-US" sz="2400" b="1" dirty="0"/>
              <a:t>Note: </a:t>
            </a:r>
            <a:r>
              <a:rPr lang="en-US" sz="2400" dirty="0"/>
              <a:t>You can assign an anonymous function result to a variable/value in </a:t>
            </a:r>
            <a:r>
              <a:rPr lang="en-US" sz="2400" dirty="0" err="1"/>
              <a:t>Scala</a:t>
            </a:r>
            <a:endParaRPr lang="en-US" sz="2400" dirty="0"/>
          </a:p>
        </p:txBody>
      </p:sp>
    </p:spTree>
    <p:extLst>
      <p:ext uri="{BB962C8B-B14F-4D97-AF65-F5344CB8AC3E}">
        <p14:creationId xmlns:p14="http://schemas.microsoft.com/office/powerpoint/2010/main" val="12113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Lazy Values </a:t>
            </a:r>
            <a:endParaRPr lang="en-US" dirty="0"/>
          </a:p>
        </p:txBody>
      </p:sp>
      <p:sp>
        <p:nvSpPr>
          <p:cNvPr id="3" name="Rectangle 2"/>
          <p:cNvSpPr/>
          <p:nvPr/>
        </p:nvSpPr>
        <p:spPr>
          <a:xfrm>
            <a:off x="685800" y="1828800"/>
            <a:ext cx="8077200" cy="4431983"/>
          </a:xfrm>
          <a:prstGeom prst="rect">
            <a:avLst/>
          </a:prstGeom>
        </p:spPr>
        <p:txBody>
          <a:bodyPr wrap="square">
            <a:spAutoFit/>
          </a:bodyPr>
          <a:lstStyle/>
          <a:p>
            <a:endParaRPr lang="en-US" dirty="0"/>
          </a:p>
          <a:p>
            <a:r>
              <a:rPr lang="en-US" sz="2400" dirty="0" err="1"/>
              <a:t>ᗍOne</a:t>
            </a:r>
            <a:r>
              <a:rPr lang="en-US" sz="2400" dirty="0"/>
              <a:t> nice feature built into </a:t>
            </a:r>
            <a:r>
              <a:rPr lang="en-US" sz="2400" dirty="0" err="1"/>
              <a:t>Scalaare</a:t>
            </a:r>
            <a:r>
              <a:rPr lang="en-US" sz="2400" dirty="0"/>
              <a:t> "lazy </a:t>
            </a:r>
            <a:r>
              <a:rPr lang="en-US" sz="2400" dirty="0" err="1"/>
              <a:t>val</a:t>
            </a:r>
            <a:r>
              <a:rPr lang="en-US" sz="2400" dirty="0"/>
              <a:t>" values.</a:t>
            </a:r>
            <a:endParaRPr lang="hi-IN" sz="2400" dirty="0"/>
          </a:p>
          <a:p>
            <a:endParaRPr lang="en-US" sz="2400" dirty="0"/>
          </a:p>
          <a:p>
            <a:r>
              <a:rPr lang="en-US" sz="2400" dirty="0" err="1"/>
              <a:t>ᗍLazy</a:t>
            </a:r>
            <a:r>
              <a:rPr lang="en-US" sz="2400" dirty="0"/>
              <a:t> value initialization is deferred till it’s accessed for first time</a:t>
            </a:r>
            <a:endParaRPr lang="hi-IN" sz="2400" dirty="0"/>
          </a:p>
          <a:p>
            <a:endParaRPr lang="hi-IN" sz="2400" dirty="0"/>
          </a:p>
          <a:p>
            <a:r>
              <a:rPr lang="en-US" sz="2400" dirty="0" err="1"/>
              <a:t>ᗍLazy</a:t>
            </a:r>
            <a:r>
              <a:rPr lang="en-US" sz="2400" dirty="0"/>
              <a:t> values are very useful for delaying costly initialization instructions</a:t>
            </a:r>
            <a:endParaRPr lang="hi-IN" sz="2400" dirty="0"/>
          </a:p>
          <a:p>
            <a:endParaRPr lang="en-US" sz="2400" dirty="0"/>
          </a:p>
          <a:p>
            <a:r>
              <a:rPr lang="en-US" sz="2400" dirty="0" err="1"/>
              <a:t>ᗍLazy</a:t>
            </a:r>
            <a:r>
              <a:rPr lang="en-US" sz="2400" dirty="0"/>
              <a:t> values don’t give error on initialization, whereas no lazy value do give error</a:t>
            </a:r>
          </a:p>
          <a:p>
            <a:endParaRPr lang="en-US" sz="2400" dirty="0"/>
          </a:p>
        </p:txBody>
      </p:sp>
    </p:spTree>
    <p:extLst>
      <p:ext uri="{BB962C8B-B14F-4D97-AF65-F5344CB8AC3E}">
        <p14:creationId xmlns:p14="http://schemas.microsoft.com/office/powerpoint/2010/main" val="2920386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 your Understanding </a:t>
            </a:r>
            <a:endParaRPr lang="en-US" dirty="0"/>
          </a:p>
        </p:txBody>
      </p:sp>
      <p:sp>
        <p:nvSpPr>
          <p:cNvPr id="3" name="Rectangle 2"/>
          <p:cNvSpPr/>
          <p:nvPr/>
        </p:nvSpPr>
        <p:spPr>
          <a:xfrm>
            <a:off x="957942" y="1825010"/>
            <a:ext cx="7500257" cy="2677656"/>
          </a:xfrm>
          <a:prstGeom prst="rect">
            <a:avLst/>
          </a:prstGeom>
        </p:spPr>
        <p:txBody>
          <a:bodyPr wrap="square">
            <a:spAutoFit/>
          </a:bodyPr>
          <a:lstStyle/>
          <a:p>
            <a:r>
              <a:rPr lang="en-US" sz="2400" dirty="0"/>
              <a:t>If </a:t>
            </a:r>
            <a:r>
              <a:rPr lang="en-US" sz="2400" dirty="0" err="1"/>
              <a:t>val</a:t>
            </a:r>
            <a:r>
              <a:rPr lang="en-US" sz="2400" dirty="0"/>
              <a:t> a = (1, 2, 4,11, “Robert”,5,9,11,2.5 ) then a.-5? </a:t>
            </a:r>
            <a:endParaRPr lang="hi-IN" sz="2400" dirty="0"/>
          </a:p>
          <a:p>
            <a:endParaRPr lang="hi-IN" sz="2400" dirty="0"/>
          </a:p>
          <a:p>
            <a:endParaRPr lang="en-US" sz="2400" dirty="0"/>
          </a:p>
          <a:p>
            <a:r>
              <a:rPr lang="en-US" sz="2400" dirty="0"/>
              <a:t>a)No value , its wrong syntax</a:t>
            </a:r>
          </a:p>
          <a:p>
            <a:r>
              <a:rPr lang="en-US" sz="2400" dirty="0"/>
              <a:t>b)5</a:t>
            </a:r>
          </a:p>
          <a:p>
            <a:r>
              <a:rPr lang="en-US" sz="2400" dirty="0"/>
              <a:t>c)Nil</a:t>
            </a:r>
          </a:p>
          <a:p>
            <a:r>
              <a:rPr lang="en-US" sz="2400" dirty="0"/>
              <a:t>d)“Robert”</a:t>
            </a:r>
          </a:p>
        </p:txBody>
      </p:sp>
    </p:spTree>
    <p:extLst>
      <p:ext uri="{BB962C8B-B14F-4D97-AF65-F5344CB8AC3E}">
        <p14:creationId xmlns:p14="http://schemas.microsoft.com/office/powerpoint/2010/main" val="401913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 Structures in </a:t>
            </a:r>
            <a:r>
              <a:rPr lang="en-US" b="1" dirty="0" err="1"/>
              <a:t>Scala</a:t>
            </a:r>
            <a:endParaRPr lang="en-US" dirty="0"/>
          </a:p>
        </p:txBody>
      </p:sp>
      <p:sp>
        <p:nvSpPr>
          <p:cNvPr id="3" name="Rectangle 2"/>
          <p:cNvSpPr/>
          <p:nvPr/>
        </p:nvSpPr>
        <p:spPr>
          <a:xfrm>
            <a:off x="762000" y="1582341"/>
            <a:ext cx="7239000" cy="4431983"/>
          </a:xfrm>
          <a:prstGeom prst="rect">
            <a:avLst/>
          </a:prstGeom>
        </p:spPr>
        <p:txBody>
          <a:bodyPr wrap="square">
            <a:spAutoFit/>
          </a:bodyPr>
          <a:lstStyle/>
          <a:p>
            <a:endParaRPr lang="en-US" dirty="0"/>
          </a:p>
          <a:p>
            <a:r>
              <a:rPr lang="en-US" sz="2400" dirty="0" err="1"/>
              <a:t>ᗍControl</a:t>
            </a:r>
            <a:r>
              <a:rPr lang="en-US" sz="2400" dirty="0"/>
              <a:t> Structures controls the flow of execution</a:t>
            </a:r>
          </a:p>
          <a:p>
            <a:endParaRPr lang="hi-IN" sz="2400" b="1" dirty="0"/>
          </a:p>
          <a:p>
            <a:r>
              <a:rPr lang="en-US" sz="2400" dirty="0" err="1"/>
              <a:t>ᗍScalaprovides</a:t>
            </a:r>
            <a:r>
              <a:rPr lang="en-US" sz="2400" dirty="0"/>
              <a:t> various tools to control the flow of program’s execution</a:t>
            </a:r>
          </a:p>
          <a:p>
            <a:r>
              <a:rPr lang="iu-Cans-CA" sz="2400" dirty="0"/>
              <a:t>ᗍ</a:t>
            </a:r>
            <a:r>
              <a:rPr lang="en-US" sz="2400" dirty="0"/>
              <a:t>Some of them are: </a:t>
            </a:r>
          </a:p>
          <a:p>
            <a:endParaRPr lang="en-US" sz="2400" dirty="0"/>
          </a:p>
          <a:p>
            <a:r>
              <a:rPr lang="en-US" sz="2400" dirty="0"/>
              <a:t>•</a:t>
            </a:r>
            <a:r>
              <a:rPr lang="en-US" sz="2400" dirty="0" err="1"/>
              <a:t>if..else</a:t>
            </a:r>
            <a:r>
              <a:rPr lang="en-US" sz="2400" dirty="0"/>
              <a:t> </a:t>
            </a:r>
          </a:p>
          <a:p>
            <a:r>
              <a:rPr lang="en-US" sz="2400" dirty="0"/>
              <a:t>•while </a:t>
            </a:r>
          </a:p>
          <a:p>
            <a:r>
              <a:rPr lang="en-US" sz="2400" dirty="0"/>
              <a:t>•do-while</a:t>
            </a:r>
          </a:p>
          <a:p>
            <a:r>
              <a:rPr lang="en-US" sz="2400" dirty="0"/>
              <a:t>•</a:t>
            </a:r>
            <a:r>
              <a:rPr lang="en-US" sz="2400" dirty="0" err="1"/>
              <a:t>foreach</a:t>
            </a:r>
            <a:endParaRPr lang="en-US" sz="2400" dirty="0"/>
          </a:p>
          <a:p>
            <a:r>
              <a:rPr lang="en-US" sz="2400" dirty="0"/>
              <a:t>•for </a:t>
            </a:r>
          </a:p>
        </p:txBody>
      </p:sp>
    </p:spTree>
    <p:extLst>
      <p:ext uri="{BB962C8B-B14F-4D97-AF65-F5344CB8AC3E}">
        <p14:creationId xmlns:p14="http://schemas.microsoft.com/office/powerpoint/2010/main" val="1115402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 Statement</a:t>
            </a:r>
          </a:p>
        </p:txBody>
      </p:sp>
      <p:sp>
        <p:nvSpPr>
          <p:cNvPr id="4" name="Rectangle 2"/>
          <p:cNvSpPr>
            <a:spLocks noChangeArrowheads="1"/>
          </p:cNvSpPr>
          <p:nvPr/>
        </p:nvSpPr>
        <p:spPr bwMode="auto">
          <a:xfrm>
            <a:off x="304800" y="1655802"/>
            <a:ext cx="6477000" cy="110799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313131"/>
                </a:solidFill>
                <a:effectLst/>
                <a:latin typeface="Menlo"/>
                <a:cs typeface="Arial" pitchFamily="34" charset="0"/>
              </a:rPr>
              <a:t>if(</a:t>
            </a:r>
            <a:r>
              <a:rPr kumimoji="0" lang="en-US" sz="2400" b="0" i="0" u="none" strike="noStrike" cap="none" normalizeH="0" baseline="0" dirty="0" err="1">
                <a:ln>
                  <a:noFill/>
                </a:ln>
                <a:solidFill>
                  <a:srgbClr val="313131"/>
                </a:solidFill>
                <a:effectLst/>
                <a:latin typeface="Menlo"/>
                <a:cs typeface="Arial" pitchFamily="34" charset="0"/>
              </a:rPr>
              <a:t>Boolean_expression</a:t>
            </a:r>
            <a:r>
              <a:rPr kumimoji="0" lang="en-US" sz="2400" b="0" i="0" u="none" strike="noStrike" cap="none" normalizeH="0" baseline="0" dirty="0">
                <a:ln>
                  <a:noFill/>
                </a:ln>
                <a:solidFill>
                  <a:srgbClr val="313131"/>
                </a:solidFill>
                <a:effectLst/>
                <a:latin typeface="Menlo"/>
                <a:cs typeface="Arial" pitchFamily="34" charset="0"/>
              </a:rPr>
              <a:t>)</a:t>
            </a:r>
            <a:endParaRPr kumimoji="0" lang="hi-IN" sz="2400" b="0" i="0" u="none" strike="noStrike" cap="none" normalizeH="0" baseline="0" dirty="0">
              <a:ln>
                <a:noFill/>
              </a:ln>
              <a:solidFill>
                <a:srgbClr val="313131"/>
              </a:solidFill>
              <a:effectLst/>
              <a:latin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313131"/>
                </a:solidFill>
                <a:effectLst/>
                <a:latin typeface="Menlo"/>
                <a:cs typeface="Arial" pitchFamily="34" charset="0"/>
              </a:rPr>
              <a:t> { // Statements will execute if the Boolean expression is true }</a:t>
            </a:r>
            <a:r>
              <a:rPr kumimoji="0" lang="en-US" sz="2400" b="0" i="0" u="none" strike="noStrike" cap="none" normalizeH="0" baseline="0" dirty="0">
                <a:ln>
                  <a:noFill/>
                </a:ln>
                <a:solidFill>
                  <a:schemeClr val="tx1"/>
                </a:solidFill>
                <a:effectLst/>
                <a:latin typeface="Arial" pitchFamily="34" charset="0"/>
                <a:cs typeface="Arial" pitchFamily="34" charset="0"/>
              </a:rPr>
              <a:t> </a:t>
            </a:r>
          </a:p>
        </p:txBody>
      </p:sp>
      <p:sp>
        <p:nvSpPr>
          <p:cNvPr id="5" name="Rectangle 3"/>
          <p:cNvSpPr>
            <a:spLocks noChangeArrowheads="1"/>
          </p:cNvSpPr>
          <p:nvPr/>
        </p:nvSpPr>
        <p:spPr bwMode="auto">
          <a:xfrm>
            <a:off x="304800" y="3893403"/>
            <a:ext cx="7848600" cy="147732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313131"/>
                </a:solidFill>
                <a:effectLst/>
                <a:latin typeface="Menlo"/>
                <a:cs typeface="Arial" pitchFamily="34" charset="0"/>
              </a:rPr>
              <a:t>if(</a:t>
            </a:r>
            <a:r>
              <a:rPr kumimoji="0" lang="en-US" sz="2400" b="0" i="0" u="none" strike="noStrike" cap="none" normalizeH="0" baseline="0" dirty="0" err="1">
                <a:ln>
                  <a:noFill/>
                </a:ln>
                <a:solidFill>
                  <a:srgbClr val="313131"/>
                </a:solidFill>
                <a:effectLst/>
                <a:latin typeface="Menlo"/>
                <a:cs typeface="Arial" pitchFamily="34" charset="0"/>
              </a:rPr>
              <a:t>Boolean_expression</a:t>
            </a:r>
            <a:r>
              <a:rPr kumimoji="0" lang="en-US" sz="2400" b="0" i="0" u="none" strike="noStrike" cap="none" normalizeH="0" baseline="0" dirty="0">
                <a:ln>
                  <a:noFill/>
                </a:ln>
                <a:solidFill>
                  <a:srgbClr val="313131"/>
                </a:solidFill>
                <a:effectLst/>
                <a:latin typeface="Menlo"/>
                <a:cs typeface="Arial" pitchFamily="34" charset="0"/>
              </a:rPr>
              <a:t>)</a:t>
            </a:r>
            <a:endParaRPr kumimoji="0" lang="hi-IN" sz="2400" b="0" i="0" u="none" strike="noStrike" cap="none" normalizeH="0" baseline="0" dirty="0">
              <a:ln>
                <a:noFill/>
              </a:ln>
              <a:solidFill>
                <a:srgbClr val="313131"/>
              </a:solidFill>
              <a:effectLst/>
              <a:latin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313131"/>
                </a:solidFill>
                <a:effectLst/>
                <a:latin typeface="Menlo"/>
                <a:cs typeface="Arial" pitchFamily="34" charset="0"/>
              </a:rPr>
              <a:t>{ //Executes when the Boolean expression is true }</a:t>
            </a:r>
            <a:endParaRPr kumimoji="0" lang="hi-IN" sz="2400" b="0" i="0" u="none" strike="noStrike" cap="none" normalizeH="0" baseline="0" dirty="0">
              <a:ln>
                <a:noFill/>
              </a:ln>
              <a:solidFill>
                <a:srgbClr val="313131"/>
              </a:solidFill>
              <a:effectLst/>
              <a:latin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313131"/>
                </a:solidFill>
                <a:effectLst/>
                <a:latin typeface="Menlo"/>
                <a:cs typeface="Arial" pitchFamily="34" charset="0"/>
              </a:rPr>
              <a:t> else</a:t>
            </a:r>
            <a:endParaRPr kumimoji="0" lang="hi-IN" sz="2400" b="0" i="0" u="none" strike="noStrike" cap="none" normalizeH="0" baseline="0" dirty="0">
              <a:ln>
                <a:noFill/>
              </a:ln>
              <a:solidFill>
                <a:srgbClr val="313131"/>
              </a:solidFill>
              <a:effectLst/>
              <a:latin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313131"/>
                </a:solidFill>
                <a:effectLst/>
                <a:latin typeface="Menlo"/>
                <a:cs typeface="Arial" pitchFamily="34" charset="0"/>
              </a:rPr>
              <a:t>{ //Executes when the Boolean expression is false }</a:t>
            </a:r>
            <a:r>
              <a:rPr kumimoji="0" lang="en-US" sz="24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134193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95400" y="762000"/>
            <a:ext cx="6781800" cy="443198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313131"/>
                </a:solidFill>
                <a:effectLst/>
                <a:latin typeface="Menlo"/>
                <a:cs typeface="Arial" pitchFamily="34" charset="0"/>
              </a:rPr>
              <a:t>if(</a:t>
            </a:r>
            <a:r>
              <a:rPr kumimoji="0" lang="en-US" sz="2400" b="0" i="0" u="none" strike="noStrike" cap="none" normalizeH="0" baseline="0" dirty="0" err="1">
                <a:ln>
                  <a:noFill/>
                </a:ln>
                <a:solidFill>
                  <a:srgbClr val="313131"/>
                </a:solidFill>
                <a:effectLst/>
                <a:latin typeface="Menlo"/>
                <a:cs typeface="Arial" pitchFamily="34" charset="0"/>
              </a:rPr>
              <a:t>Boolean_expression</a:t>
            </a:r>
            <a:r>
              <a:rPr kumimoji="0" lang="en-US" sz="2400" b="0" i="0" u="none" strike="noStrike" cap="none" normalizeH="0" baseline="0" dirty="0">
                <a:ln>
                  <a:noFill/>
                </a:ln>
                <a:solidFill>
                  <a:srgbClr val="313131"/>
                </a:solidFill>
                <a:effectLst/>
                <a:latin typeface="Menlo"/>
                <a:cs typeface="Arial" pitchFamily="34" charset="0"/>
              </a:rPr>
              <a:t> 1)</a:t>
            </a:r>
            <a:endParaRPr kumimoji="0" lang="hi-IN" sz="2400" b="0" i="0" u="none" strike="noStrike" cap="none" normalizeH="0" baseline="0" dirty="0">
              <a:ln>
                <a:noFill/>
              </a:ln>
              <a:solidFill>
                <a:srgbClr val="313131"/>
              </a:solidFill>
              <a:effectLst/>
              <a:latin typeface="Menlo"/>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313131"/>
                </a:solidFill>
                <a:effectLst/>
                <a:latin typeface="Menlo"/>
                <a:cs typeface="Arial" pitchFamily="34" charset="0"/>
              </a:rPr>
              <a:t>{ //Executes when the Boolean expression 1 is true } </a:t>
            </a:r>
            <a:endParaRPr kumimoji="0" lang="hi-IN" sz="2400" b="0" i="0" u="none" strike="noStrike" cap="none" normalizeH="0" baseline="0" dirty="0">
              <a:ln>
                <a:noFill/>
              </a:ln>
              <a:solidFill>
                <a:srgbClr val="313131"/>
              </a:solidFill>
              <a:effectLst/>
              <a:latin typeface="Menlo"/>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313131"/>
                </a:solidFill>
                <a:effectLst/>
                <a:latin typeface="Menlo"/>
                <a:cs typeface="Arial" pitchFamily="34" charset="0"/>
              </a:rPr>
              <a:t>else if</a:t>
            </a:r>
            <a:endParaRPr kumimoji="0" lang="hi-IN" sz="2400" b="0" i="0" u="none" strike="noStrike" cap="none" normalizeH="0" baseline="0" dirty="0">
              <a:ln>
                <a:noFill/>
              </a:ln>
              <a:solidFill>
                <a:srgbClr val="313131"/>
              </a:solidFill>
              <a:effectLst/>
              <a:latin typeface="Menlo"/>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313131"/>
                </a:solidFill>
                <a:effectLst/>
                <a:latin typeface="Menlo"/>
                <a:cs typeface="Arial" pitchFamily="34" charset="0"/>
              </a:rPr>
              <a:t>(</a:t>
            </a:r>
            <a:r>
              <a:rPr kumimoji="0" lang="en-US" sz="2400" b="0" i="0" u="none" strike="noStrike" cap="none" normalizeH="0" baseline="0" dirty="0" err="1">
                <a:ln>
                  <a:noFill/>
                </a:ln>
                <a:solidFill>
                  <a:srgbClr val="313131"/>
                </a:solidFill>
                <a:effectLst/>
                <a:latin typeface="Menlo"/>
                <a:cs typeface="Arial" pitchFamily="34" charset="0"/>
              </a:rPr>
              <a:t>Boolean_expression</a:t>
            </a:r>
            <a:r>
              <a:rPr kumimoji="0" lang="en-US" sz="2400" b="0" i="0" u="none" strike="noStrike" cap="none" normalizeH="0" baseline="0" dirty="0">
                <a:ln>
                  <a:noFill/>
                </a:ln>
                <a:solidFill>
                  <a:srgbClr val="313131"/>
                </a:solidFill>
                <a:effectLst/>
                <a:latin typeface="Menlo"/>
                <a:cs typeface="Arial" pitchFamily="34" charset="0"/>
              </a:rPr>
              <a:t> 2)</a:t>
            </a:r>
            <a:endParaRPr kumimoji="0" lang="hi-IN" sz="2400" b="0" i="0" u="none" strike="noStrike" cap="none" normalizeH="0" baseline="0" dirty="0">
              <a:ln>
                <a:noFill/>
              </a:ln>
              <a:solidFill>
                <a:srgbClr val="313131"/>
              </a:solidFill>
              <a:effectLst/>
              <a:latin typeface="Menlo"/>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313131"/>
                </a:solidFill>
                <a:effectLst/>
                <a:latin typeface="Menlo"/>
                <a:cs typeface="Arial" pitchFamily="34" charset="0"/>
              </a:rPr>
              <a:t>{ //Executes when the Boolean expression 2 is true } </a:t>
            </a:r>
            <a:endParaRPr kumimoji="0" lang="hi-IN" sz="2400" b="0" i="0" u="none" strike="noStrike" cap="none" normalizeH="0" baseline="0" dirty="0">
              <a:ln>
                <a:noFill/>
              </a:ln>
              <a:solidFill>
                <a:srgbClr val="313131"/>
              </a:solidFill>
              <a:effectLst/>
              <a:latin typeface="Menlo"/>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313131"/>
                </a:solidFill>
                <a:effectLst/>
                <a:latin typeface="Menlo"/>
                <a:cs typeface="Arial" pitchFamily="34" charset="0"/>
              </a:rPr>
              <a:t>else if(</a:t>
            </a:r>
            <a:r>
              <a:rPr kumimoji="0" lang="en-US" sz="2400" b="0" i="0" u="none" strike="noStrike" cap="none" normalizeH="0" baseline="0" dirty="0" err="1">
                <a:ln>
                  <a:noFill/>
                </a:ln>
                <a:solidFill>
                  <a:srgbClr val="313131"/>
                </a:solidFill>
                <a:effectLst/>
                <a:latin typeface="Menlo"/>
                <a:cs typeface="Arial" pitchFamily="34" charset="0"/>
              </a:rPr>
              <a:t>Boolean_expression</a:t>
            </a:r>
            <a:r>
              <a:rPr kumimoji="0" lang="en-US" sz="2400" b="0" i="0" u="none" strike="noStrike" cap="none" normalizeH="0" baseline="0" dirty="0">
                <a:ln>
                  <a:noFill/>
                </a:ln>
                <a:solidFill>
                  <a:srgbClr val="313131"/>
                </a:solidFill>
                <a:effectLst/>
                <a:latin typeface="Menlo"/>
                <a:cs typeface="Arial" pitchFamily="34" charset="0"/>
              </a:rPr>
              <a:t> 3)</a:t>
            </a:r>
            <a:endParaRPr kumimoji="0" lang="hi-IN" sz="2400" b="0" i="0" u="none" strike="noStrike" cap="none" normalizeH="0" baseline="0" dirty="0">
              <a:ln>
                <a:noFill/>
              </a:ln>
              <a:solidFill>
                <a:srgbClr val="313131"/>
              </a:solidFill>
              <a:effectLst/>
              <a:latin typeface="Menlo"/>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313131"/>
                </a:solidFill>
                <a:effectLst/>
                <a:latin typeface="Menlo"/>
                <a:cs typeface="Arial" pitchFamily="34" charset="0"/>
              </a:rPr>
              <a:t>{ //Executes when the Boolean expression 3 is true } </a:t>
            </a:r>
            <a:endParaRPr kumimoji="0" lang="hi-IN" sz="2400" b="0" i="0" u="none" strike="noStrike" cap="none" normalizeH="0" baseline="0" dirty="0">
              <a:ln>
                <a:noFill/>
              </a:ln>
              <a:solidFill>
                <a:srgbClr val="313131"/>
              </a:solidFill>
              <a:effectLst/>
              <a:latin typeface="Menlo"/>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313131"/>
                </a:solidFill>
                <a:effectLst/>
                <a:latin typeface="Menlo"/>
                <a:cs typeface="Arial" pitchFamily="34" charset="0"/>
              </a:rPr>
              <a:t>else { //Executes when the none of the above condition is true. } </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29335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Statements</a:t>
            </a:r>
          </a:p>
        </p:txBody>
      </p:sp>
      <p:sp>
        <p:nvSpPr>
          <p:cNvPr id="3" name="Rectangle 2"/>
          <p:cNvSpPr/>
          <p:nvPr/>
        </p:nvSpPr>
        <p:spPr>
          <a:xfrm>
            <a:off x="914400" y="1676400"/>
            <a:ext cx="7924800" cy="1938992"/>
          </a:xfrm>
          <a:prstGeom prst="rect">
            <a:avLst/>
          </a:prstGeom>
        </p:spPr>
        <p:txBody>
          <a:bodyPr wrap="square">
            <a:spAutoFit/>
          </a:bodyPr>
          <a:lstStyle/>
          <a:p>
            <a:pPr marL="342900" indent="-342900">
              <a:buFont typeface="Arial" pitchFamily="34" charset="0"/>
              <a:buChar char="•"/>
            </a:pPr>
            <a:r>
              <a:rPr lang="en-US" sz="2400" b="1" dirty="0">
                <a:solidFill>
                  <a:srgbClr val="FF0000"/>
                </a:solidFill>
              </a:rPr>
              <a:t>As such </a:t>
            </a:r>
            <a:r>
              <a:rPr lang="en-US" sz="2400" b="1" dirty="0" err="1">
                <a:solidFill>
                  <a:srgbClr val="FF0000"/>
                </a:solidFill>
              </a:rPr>
              <a:t>Scala</a:t>
            </a:r>
            <a:r>
              <a:rPr lang="en-US" sz="2400" b="1" dirty="0">
                <a:solidFill>
                  <a:srgbClr val="FF0000"/>
                </a:solidFill>
              </a:rPr>
              <a:t> does not support break or continue statement </a:t>
            </a:r>
            <a:endParaRPr lang="hi-IN" sz="2400" b="1" dirty="0">
              <a:solidFill>
                <a:srgbClr val="FF0000"/>
              </a:solidFill>
            </a:endParaRPr>
          </a:p>
          <a:p>
            <a:pPr marL="342900" indent="-342900">
              <a:buFont typeface="Arial" pitchFamily="34" charset="0"/>
              <a:buChar char="•"/>
            </a:pPr>
            <a:endParaRPr lang="hi-IN" sz="2400" b="1" dirty="0">
              <a:solidFill>
                <a:srgbClr val="FF0000"/>
              </a:solidFill>
            </a:endParaRPr>
          </a:p>
          <a:p>
            <a:pPr marL="342900" indent="-342900">
              <a:buFont typeface="Arial" pitchFamily="34" charset="0"/>
              <a:buChar char="•"/>
            </a:pPr>
            <a:r>
              <a:rPr lang="en-US" sz="2400" b="1" dirty="0">
                <a:solidFill>
                  <a:srgbClr val="FF0000"/>
                </a:solidFill>
              </a:rPr>
              <a:t>The ++i, or i++ operators don’t work in </a:t>
            </a:r>
            <a:r>
              <a:rPr lang="en-US" sz="2400" b="1" dirty="0" err="1">
                <a:solidFill>
                  <a:srgbClr val="FF0000"/>
                </a:solidFill>
              </a:rPr>
              <a:t>Scala</a:t>
            </a:r>
            <a:r>
              <a:rPr lang="en-US" sz="2400" b="1" dirty="0">
                <a:solidFill>
                  <a:srgbClr val="FF0000"/>
                </a:solidFill>
              </a:rPr>
              <a:t>, use i+=1 or i=i+1 expressions instead</a:t>
            </a:r>
          </a:p>
        </p:txBody>
      </p:sp>
      <p:sp>
        <p:nvSpPr>
          <p:cNvPr id="4" name="Rectangle 2"/>
          <p:cNvSpPr>
            <a:spLocks noChangeArrowheads="1"/>
          </p:cNvSpPr>
          <p:nvPr/>
        </p:nvSpPr>
        <p:spPr bwMode="auto">
          <a:xfrm>
            <a:off x="4191000" y="4249590"/>
            <a:ext cx="4419600" cy="197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88"/>
                </a:solidFill>
                <a:effectLst/>
                <a:latin typeface="Menlo"/>
                <a:cs typeface="Arial" pitchFamily="34" charset="0"/>
              </a:rPr>
              <a:t>object</a:t>
            </a:r>
            <a:r>
              <a:rPr kumimoji="0" lang="en-US" sz="2400" b="0" i="0" u="none" strike="noStrike" cap="none" normalizeH="0" baseline="0" dirty="0">
                <a:ln>
                  <a:noFill/>
                </a:ln>
                <a:solidFill>
                  <a:srgbClr val="313131"/>
                </a:solidFill>
                <a:effectLst/>
                <a:latin typeface="Menlo"/>
                <a:cs typeface="Arial" pitchFamily="34" charset="0"/>
              </a:rPr>
              <a:t> </a:t>
            </a:r>
            <a:r>
              <a:rPr kumimoji="0" lang="en-US" sz="2400" b="0" i="0" u="none" strike="noStrike" cap="none" normalizeH="0" baseline="0" dirty="0">
                <a:ln>
                  <a:noFill/>
                </a:ln>
                <a:solidFill>
                  <a:srgbClr val="7F0055"/>
                </a:solidFill>
                <a:effectLst/>
                <a:latin typeface="Menlo"/>
                <a:cs typeface="Arial" pitchFamily="34" charset="0"/>
              </a:rPr>
              <a:t>Demo</a:t>
            </a:r>
            <a:r>
              <a:rPr kumimoji="0" lang="en-US" sz="2400" b="0" i="0" u="none" strike="noStrike" cap="none" normalizeH="0" baseline="0" dirty="0">
                <a:ln>
                  <a:noFill/>
                </a:ln>
                <a:solidFill>
                  <a:srgbClr val="313131"/>
                </a:solidFill>
                <a:effectLst/>
                <a:latin typeface="Menlo"/>
                <a:cs typeface="Arial" pitchFamily="34" charset="0"/>
              </a:rPr>
              <a:t> </a:t>
            </a:r>
            <a:r>
              <a:rPr kumimoji="0" lang="en-US" sz="2400" b="0" i="0" u="none" strike="noStrike" cap="none" normalizeH="0" baseline="0" dirty="0">
                <a:ln>
                  <a:noFill/>
                </a:ln>
                <a:solidFill>
                  <a:srgbClr val="666600"/>
                </a:solidFill>
                <a:effectLst/>
                <a:latin typeface="Menlo"/>
                <a:cs typeface="Arial" pitchFamily="34" charset="0"/>
              </a:rPr>
              <a:t>{</a:t>
            </a:r>
            <a:r>
              <a:rPr kumimoji="0" lang="en-US" sz="2400" b="0" i="0" u="none" strike="noStrike" cap="none" normalizeH="0" baseline="0" dirty="0">
                <a:ln>
                  <a:noFill/>
                </a:ln>
                <a:solidFill>
                  <a:srgbClr val="313131"/>
                </a:solidFill>
                <a:effectLst/>
                <a:latin typeface="Menlo"/>
                <a:cs typeface="Arial" pitchFamily="34" charset="0"/>
              </a:rPr>
              <a:t> </a:t>
            </a:r>
            <a:r>
              <a:rPr kumimoji="0" lang="en-US" sz="2400" b="0" i="0" u="none" strike="noStrike" cap="none" normalizeH="0" baseline="0" dirty="0" err="1">
                <a:ln>
                  <a:noFill/>
                </a:ln>
                <a:solidFill>
                  <a:srgbClr val="000088"/>
                </a:solidFill>
                <a:effectLst/>
                <a:latin typeface="Menlo"/>
                <a:cs typeface="Arial" pitchFamily="34" charset="0"/>
              </a:rPr>
              <a:t>def</a:t>
            </a:r>
            <a:r>
              <a:rPr kumimoji="0" lang="en-US" sz="2400" b="0" i="0" u="none" strike="noStrike" cap="none" normalizeH="0" baseline="0" dirty="0">
                <a:ln>
                  <a:noFill/>
                </a:ln>
                <a:solidFill>
                  <a:srgbClr val="313131"/>
                </a:solidFill>
                <a:effectLst/>
                <a:latin typeface="Menlo"/>
                <a:cs typeface="Arial" pitchFamily="34" charset="0"/>
              </a:rPr>
              <a:t> main</a:t>
            </a:r>
            <a:r>
              <a:rPr kumimoji="0" lang="en-US" sz="2400" b="0" i="0" u="none" strike="noStrike" cap="none" normalizeH="0" baseline="0" dirty="0">
                <a:ln>
                  <a:noFill/>
                </a:ln>
                <a:solidFill>
                  <a:srgbClr val="666600"/>
                </a:solidFill>
                <a:effectLst/>
                <a:latin typeface="Menlo"/>
                <a:cs typeface="Arial" pitchFamily="34" charset="0"/>
              </a:rPr>
              <a:t>(</a:t>
            </a:r>
            <a:r>
              <a:rPr kumimoji="0" lang="en-US" sz="2400" b="0" i="0" u="none" strike="noStrike" cap="none" normalizeH="0" baseline="0" dirty="0" err="1">
                <a:ln>
                  <a:noFill/>
                </a:ln>
                <a:solidFill>
                  <a:srgbClr val="313131"/>
                </a:solidFill>
                <a:effectLst/>
                <a:latin typeface="Menlo"/>
                <a:cs typeface="Arial" pitchFamily="34" charset="0"/>
              </a:rPr>
              <a:t>args</a:t>
            </a:r>
            <a:r>
              <a:rPr kumimoji="0" lang="en-US" sz="2400" b="0" i="0" u="none" strike="noStrike" cap="none" normalizeH="0" baseline="0" dirty="0">
                <a:ln>
                  <a:noFill/>
                </a:ln>
                <a:solidFill>
                  <a:srgbClr val="666600"/>
                </a:solidFill>
                <a:effectLst/>
                <a:latin typeface="Menlo"/>
                <a:cs typeface="Arial" pitchFamily="34" charset="0"/>
              </a:rPr>
              <a:t>:</a:t>
            </a:r>
            <a:r>
              <a:rPr kumimoji="0" lang="en-US" sz="2400" b="0" i="0" u="none" strike="noStrike" cap="none" normalizeH="0" baseline="0" dirty="0">
                <a:ln>
                  <a:noFill/>
                </a:ln>
                <a:solidFill>
                  <a:srgbClr val="313131"/>
                </a:solidFill>
                <a:effectLst/>
                <a:latin typeface="Menlo"/>
                <a:cs typeface="Arial" pitchFamily="34" charset="0"/>
              </a:rPr>
              <a:t> </a:t>
            </a:r>
            <a:r>
              <a:rPr kumimoji="0" lang="en-US" sz="2400" b="0" i="0" u="none" strike="noStrike" cap="none" normalizeH="0" baseline="0" dirty="0">
                <a:ln>
                  <a:noFill/>
                </a:ln>
                <a:solidFill>
                  <a:srgbClr val="7F0055"/>
                </a:solidFill>
                <a:effectLst/>
                <a:latin typeface="Menlo"/>
                <a:cs typeface="Arial" pitchFamily="34" charset="0"/>
              </a:rPr>
              <a:t>Array</a:t>
            </a:r>
            <a:r>
              <a:rPr kumimoji="0" lang="en-US" sz="2400" b="0" i="0" u="none" strike="noStrike" cap="none" normalizeH="0" baseline="0" dirty="0">
                <a:ln>
                  <a:noFill/>
                </a:ln>
                <a:solidFill>
                  <a:srgbClr val="666600"/>
                </a:solidFill>
                <a:effectLst/>
                <a:latin typeface="Menlo"/>
                <a:cs typeface="Arial" pitchFamily="34" charset="0"/>
              </a:rPr>
              <a:t>[</a:t>
            </a:r>
            <a:r>
              <a:rPr kumimoji="0" lang="en-US" sz="2400" b="0" i="0" u="none" strike="noStrike" cap="none" normalizeH="0" baseline="0" dirty="0">
                <a:ln>
                  <a:noFill/>
                </a:ln>
                <a:solidFill>
                  <a:srgbClr val="7F0055"/>
                </a:solidFill>
                <a:effectLst/>
                <a:latin typeface="Menlo"/>
                <a:cs typeface="Arial" pitchFamily="34" charset="0"/>
              </a:rPr>
              <a:t>String</a:t>
            </a:r>
            <a:r>
              <a:rPr kumimoji="0" lang="en-US" sz="2400" b="0" i="0" u="none" strike="noStrike" cap="none" normalizeH="0" baseline="0" dirty="0">
                <a:ln>
                  <a:noFill/>
                </a:ln>
                <a:solidFill>
                  <a:srgbClr val="666600"/>
                </a:solidFill>
                <a:effectLst/>
                <a:latin typeface="Menlo"/>
                <a:cs typeface="Arial" pitchFamily="34" charset="0"/>
              </a:rPr>
              <a:t>])</a:t>
            </a:r>
            <a:r>
              <a:rPr kumimoji="0" lang="en-US" sz="2400" b="0" i="0" u="none" strike="noStrike" cap="none" normalizeH="0" baseline="0" dirty="0">
                <a:ln>
                  <a:noFill/>
                </a:ln>
                <a:solidFill>
                  <a:srgbClr val="313131"/>
                </a:solidFill>
                <a:effectLst/>
                <a:latin typeface="Menlo"/>
                <a:cs typeface="Arial" pitchFamily="34" charset="0"/>
              </a:rPr>
              <a:t> </a:t>
            </a:r>
            <a:r>
              <a:rPr kumimoji="0" lang="en-US" sz="2400" b="0" i="0" u="none" strike="noStrike" cap="none" normalizeH="0" baseline="0" dirty="0">
                <a:ln>
                  <a:noFill/>
                </a:ln>
                <a:solidFill>
                  <a:srgbClr val="666600"/>
                </a:solidFill>
                <a:effectLst/>
                <a:latin typeface="Menlo"/>
                <a:cs typeface="Arial" pitchFamily="34" charset="0"/>
              </a:rPr>
              <a:t>{</a:t>
            </a:r>
            <a:r>
              <a:rPr kumimoji="0" lang="en-US" sz="2400" b="0" i="0" u="none" strike="noStrike" cap="none" normalizeH="0" baseline="0" dirty="0">
                <a:ln>
                  <a:noFill/>
                </a:ln>
                <a:solidFill>
                  <a:srgbClr val="313131"/>
                </a:solidFill>
                <a:effectLst/>
                <a:latin typeface="Menlo"/>
                <a:cs typeface="Arial" pitchFamily="34" charset="0"/>
              </a:rPr>
              <a:t> </a:t>
            </a:r>
            <a:r>
              <a:rPr kumimoji="0" lang="en-US" sz="2400" b="0" i="0" u="none" strike="noStrike" cap="none" normalizeH="0" baseline="0" dirty="0" err="1">
                <a:ln>
                  <a:noFill/>
                </a:ln>
                <a:solidFill>
                  <a:srgbClr val="000088"/>
                </a:solidFill>
                <a:effectLst/>
                <a:latin typeface="Menlo"/>
                <a:cs typeface="Arial" pitchFamily="34" charset="0"/>
              </a:rPr>
              <a:t>var</a:t>
            </a:r>
            <a:r>
              <a:rPr kumimoji="0" lang="en-US" sz="2400" b="0" i="0" u="none" strike="noStrike" cap="none" normalizeH="0" baseline="0" dirty="0">
                <a:ln>
                  <a:noFill/>
                </a:ln>
                <a:solidFill>
                  <a:srgbClr val="313131"/>
                </a:solidFill>
                <a:effectLst/>
                <a:latin typeface="Menlo"/>
                <a:cs typeface="Arial" pitchFamily="34" charset="0"/>
              </a:rPr>
              <a:t> a </a:t>
            </a:r>
            <a:r>
              <a:rPr kumimoji="0" lang="en-US" sz="2400" b="0" i="0" u="none" strike="noStrike" cap="none" normalizeH="0" baseline="0" dirty="0">
                <a:ln>
                  <a:noFill/>
                </a:ln>
                <a:solidFill>
                  <a:srgbClr val="666600"/>
                </a:solidFill>
                <a:effectLst/>
                <a:latin typeface="Menlo"/>
                <a:cs typeface="Arial" pitchFamily="34" charset="0"/>
              </a:rPr>
              <a:t>=</a:t>
            </a:r>
            <a:r>
              <a:rPr kumimoji="0" lang="en-US" sz="2400" b="0" i="0" u="none" strike="noStrike" cap="none" normalizeH="0" baseline="0" dirty="0">
                <a:ln>
                  <a:noFill/>
                </a:ln>
                <a:solidFill>
                  <a:srgbClr val="313131"/>
                </a:solidFill>
                <a:effectLst/>
                <a:latin typeface="Menlo"/>
                <a:cs typeface="Arial" pitchFamily="34" charset="0"/>
              </a:rPr>
              <a:t> </a:t>
            </a:r>
            <a:r>
              <a:rPr kumimoji="0" lang="en-US" sz="2400" b="0" i="0" u="none" strike="noStrike" cap="none" normalizeH="0" baseline="0" dirty="0">
                <a:ln>
                  <a:noFill/>
                </a:ln>
                <a:solidFill>
                  <a:srgbClr val="006666"/>
                </a:solidFill>
                <a:effectLst/>
                <a:latin typeface="Menlo"/>
                <a:cs typeface="Arial" pitchFamily="34" charset="0"/>
              </a:rPr>
              <a:t>10</a:t>
            </a:r>
            <a:r>
              <a:rPr kumimoji="0" lang="en-US" sz="2400" b="0" i="0" u="none" strike="noStrike" cap="none" normalizeH="0" baseline="0" dirty="0">
                <a:ln>
                  <a:noFill/>
                </a:ln>
                <a:solidFill>
                  <a:srgbClr val="666600"/>
                </a:solidFill>
                <a:effectLst/>
                <a:latin typeface="Menlo"/>
                <a:cs typeface="Arial" pitchFamily="34" charset="0"/>
              </a:rPr>
              <a:t>;</a:t>
            </a:r>
            <a:r>
              <a:rPr kumimoji="0" lang="en-US" sz="2400" b="0" i="0" u="none" strike="noStrike" cap="none" normalizeH="0" baseline="0" dirty="0">
                <a:ln>
                  <a:noFill/>
                </a:ln>
                <a:solidFill>
                  <a:srgbClr val="313131"/>
                </a:solidFill>
                <a:effectLst/>
                <a:latin typeface="Menlo"/>
                <a:cs typeface="Arial" pitchFamily="34" charset="0"/>
              </a:rPr>
              <a:t> </a:t>
            </a:r>
            <a:r>
              <a:rPr kumimoji="0" lang="en-US" sz="2400" b="0" i="0" u="none" strike="noStrike" cap="none" normalizeH="0" baseline="0" dirty="0">
                <a:ln>
                  <a:noFill/>
                </a:ln>
                <a:solidFill>
                  <a:srgbClr val="880000"/>
                </a:solidFill>
                <a:effectLst/>
                <a:latin typeface="Menlo"/>
                <a:cs typeface="Arial" pitchFamily="34" charset="0"/>
              </a:rPr>
              <a:t>// An infinite loop.</a:t>
            </a:r>
            <a:r>
              <a:rPr kumimoji="0" lang="en-US" sz="2400" b="0" i="0" u="none" strike="noStrike" cap="none" normalizeH="0" baseline="0" dirty="0">
                <a:ln>
                  <a:noFill/>
                </a:ln>
                <a:solidFill>
                  <a:srgbClr val="313131"/>
                </a:solidFill>
                <a:effectLst/>
                <a:latin typeface="Menlo"/>
                <a:cs typeface="Arial" pitchFamily="34" charset="0"/>
              </a:rPr>
              <a:t> </a:t>
            </a:r>
            <a:r>
              <a:rPr kumimoji="0" lang="en-US" sz="2400" b="0" i="0" u="none" strike="noStrike" cap="none" normalizeH="0" baseline="0" dirty="0">
                <a:ln>
                  <a:noFill/>
                </a:ln>
                <a:solidFill>
                  <a:srgbClr val="000088"/>
                </a:solidFill>
                <a:effectLst/>
                <a:latin typeface="Menlo"/>
                <a:cs typeface="Arial" pitchFamily="34" charset="0"/>
              </a:rPr>
              <a:t>while</a:t>
            </a:r>
            <a:r>
              <a:rPr kumimoji="0" lang="en-US" sz="2400" b="0" i="0" u="none" strike="noStrike" cap="none" normalizeH="0" baseline="0" dirty="0">
                <a:ln>
                  <a:noFill/>
                </a:ln>
                <a:solidFill>
                  <a:srgbClr val="666600"/>
                </a:solidFill>
                <a:effectLst/>
                <a:latin typeface="Menlo"/>
                <a:cs typeface="Arial" pitchFamily="34" charset="0"/>
              </a:rPr>
              <a:t>(</a:t>
            </a:r>
            <a:r>
              <a:rPr kumimoji="0" lang="en-US" sz="2400" b="0" i="0" u="none" strike="noStrike" cap="none" normalizeH="0" baseline="0" dirty="0">
                <a:ln>
                  <a:noFill/>
                </a:ln>
                <a:solidFill>
                  <a:srgbClr val="313131"/>
                </a:solidFill>
                <a:effectLst/>
                <a:latin typeface="Menlo"/>
                <a:cs typeface="Arial" pitchFamily="34" charset="0"/>
              </a:rPr>
              <a:t> </a:t>
            </a:r>
            <a:r>
              <a:rPr kumimoji="0" lang="en-US" sz="2400" b="0" i="0" u="none" strike="noStrike" cap="none" normalizeH="0" baseline="0" dirty="0">
                <a:ln>
                  <a:noFill/>
                </a:ln>
                <a:solidFill>
                  <a:srgbClr val="000088"/>
                </a:solidFill>
                <a:effectLst/>
                <a:latin typeface="Menlo"/>
                <a:cs typeface="Arial" pitchFamily="34" charset="0"/>
              </a:rPr>
              <a:t>true</a:t>
            </a:r>
            <a:r>
              <a:rPr kumimoji="0" lang="en-US" sz="2400" b="0" i="0" u="none" strike="noStrike" cap="none" normalizeH="0" baseline="0" dirty="0">
                <a:ln>
                  <a:noFill/>
                </a:ln>
                <a:solidFill>
                  <a:srgbClr val="313131"/>
                </a:solidFill>
                <a:effectLst/>
                <a:latin typeface="Menlo"/>
                <a:cs typeface="Arial" pitchFamily="34" charset="0"/>
              </a:rPr>
              <a:t> </a:t>
            </a:r>
            <a:r>
              <a:rPr kumimoji="0" lang="en-US" sz="2400" b="0" i="0" u="none" strike="noStrike" cap="none" normalizeH="0" baseline="0" dirty="0">
                <a:ln>
                  <a:noFill/>
                </a:ln>
                <a:solidFill>
                  <a:srgbClr val="666600"/>
                </a:solidFill>
                <a:effectLst/>
                <a:latin typeface="Menlo"/>
                <a:cs typeface="Arial" pitchFamily="34" charset="0"/>
              </a:rPr>
              <a:t>){</a:t>
            </a:r>
            <a:r>
              <a:rPr kumimoji="0" lang="en-US" sz="2400" b="0" i="0" u="none" strike="noStrike" cap="none" normalizeH="0" baseline="0" dirty="0">
                <a:ln>
                  <a:noFill/>
                </a:ln>
                <a:solidFill>
                  <a:srgbClr val="313131"/>
                </a:solidFill>
                <a:effectLst/>
                <a:latin typeface="Menlo"/>
                <a:cs typeface="Arial" pitchFamily="34" charset="0"/>
              </a:rPr>
              <a:t> </a:t>
            </a:r>
            <a:r>
              <a:rPr kumimoji="0" lang="en-US" sz="2400" b="0" i="0" u="none" strike="noStrike" cap="none" normalizeH="0" baseline="0" dirty="0" err="1">
                <a:ln>
                  <a:noFill/>
                </a:ln>
                <a:solidFill>
                  <a:srgbClr val="313131"/>
                </a:solidFill>
                <a:effectLst/>
                <a:latin typeface="Menlo"/>
                <a:cs typeface="Arial" pitchFamily="34" charset="0"/>
              </a:rPr>
              <a:t>println</a:t>
            </a:r>
            <a:r>
              <a:rPr kumimoji="0" lang="en-US" sz="2400" b="0" i="0" u="none" strike="noStrike" cap="none" normalizeH="0" baseline="0" dirty="0">
                <a:ln>
                  <a:noFill/>
                </a:ln>
                <a:solidFill>
                  <a:srgbClr val="666600"/>
                </a:solidFill>
                <a:effectLst/>
                <a:latin typeface="Menlo"/>
                <a:cs typeface="Arial" pitchFamily="34" charset="0"/>
              </a:rPr>
              <a:t>(</a:t>
            </a:r>
            <a:r>
              <a:rPr kumimoji="0" lang="en-US" sz="2400" b="0" i="0" u="none" strike="noStrike" cap="none" normalizeH="0" baseline="0" dirty="0">
                <a:ln>
                  <a:noFill/>
                </a:ln>
                <a:solidFill>
                  <a:srgbClr val="313131"/>
                </a:solidFill>
                <a:effectLst/>
                <a:latin typeface="Menlo"/>
                <a:cs typeface="Arial" pitchFamily="34" charset="0"/>
              </a:rPr>
              <a:t> </a:t>
            </a:r>
            <a:r>
              <a:rPr kumimoji="0" lang="en-US" sz="2400" b="0" i="0" u="none" strike="noStrike" cap="none" normalizeH="0" baseline="0" dirty="0">
                <a:ln>
                  <a:noFill/>
                </a:ln>
                <a:solidFill>
                  <a:srgbClr val="008800"/>
                </a:solidFill>
                <a:effectLst/>
                <a:latin typeface="Menlo"/>
                <a:cs typeface="Arial" pitchFamily="34" charset="0"/>
              </a:rPr>
              <a:t>"Value of a: "</a:t>
            </a:r>
            <a:r>
              <a:rPr kumimoji="0" lang="en-US" sz="2400" b="0" i="0" u="none" strike="noStrike" cap="none" normalizeH="0" baseline="0" dirty="0">
                <a:ln>
                  <a:noFill/>
                </a:ln>
                <a:solidFill>
                  <a:srgbClr val="313131"/>
                </a:solidFill>
                <a:effectLst/>
                <a:latin typeface="Menlo"/>
                <a:cs typeface="Arial" pitchFamily="34" charset="0"/>
              </a:rPr>
              <a:t> </a:t>
            </a:r>
            <a:r>
              <a:rPr kumimoji="0" lang="en-US" sz="2400" b="0" i="0" u="none" strike="noStrike" cap="none" normalizeH="0" baseline="0" dirty="0">
                <a:ln>
                  <a:noFill/>
                </a:ln>
                <a:solidFill>
                  <a:srgbClr val="666600"/>
                </a:solidFill>
                <a:effectLst/>
                <a:latin typeface="Menlo"/>
                <a:cs typeface="Arial" pitchFamily="34" charset="0"/>
              </a:rPr>
              <a:t>+</a:t>
            </a:r>
            <a:r>
              <a:rPr kumimoji="0" lang="en-US" sz="2400" b="0" i="0" u="none" strike="noStrike" cap="none" normalizeH="0" baseline="0" dirty="0">
                <a:ln>
                  <a:noFill/>
                </a:ln>
                <a:solidFill>
                  <a:srgbClr val="313131"/>
                </a:solidFill>
                <a:effectLst/>
                <a:latin typeface="Menlo"/>
                <a:cs typeface="Arial" pitchFamily="34" charset="0"/>
              </a:rPr>
              <a:t> a </a:t>
            </a:r>
            <a:r>
              <a:rPr kumimoji="0" lang="en-US" sz="2400" b="0" i="0" u="none" strike="noStrike" cap="none" normalizeH="0" baseline="0" dirty="0">
                <a:ln>
                  <a:noFill/>
                </a:ln>
                <a:solidFill>
                  <a:srgbClr val="666600"/>
                </a:solidFill>
                <a:effectLst/>
                <a:latin typeface="Menlo"/>
                <a:cs typeface="Arial" pitchFamily="34" charset="0"/>
              </a:rPr>
              <a:t>);</a:t>
            </a:r>
            <a:r>
              <a:rPr kumimoji="0" lang="en-US" sz="2400" b="0" i="0" u="none" strike="noStrike" cap="none" normalizeH="0" baseline="0" dirty="0">
                <a:ln>
                  <a:noFill/>
                </a:ln>
                <a:solidFill>
                  <a:srgbClr val="313131"/>
                </a:solidFill>
                <a:effectLst/>
                <a:latin typeface="Menlo"/>
                <a:cs typeface="Arial" pitchFamily="34" charset="0"/>
              </a:rPr>
              <a:t> </a:t>
            </a:r>
            <a:r>
              <a:rPr kumimoji="0" lang="en-US" sz="2400" b="0" i="0" u="none" strike="noStrike" cap="none" normalizeH="0" baseline="0" dirty="0">
                <a:ln>
                  <a:noFill/>
                </a:ln>
                <a:solidFill>
                  <a:srgbClr val="666600"/>
                </a:solidFill>
                <a:effectLst/>
                <a:latin typeface="Menlo"/>
                <a:cs typeface="Arial" pitchFamily="34" charset="0"/>
              </a:rPr>
              <a:t>}</a:t>
            </a:r>
            <a:r>
              <a:rPr kumimoji="0" lang="en-US" sz="2400" b="0" i="0" u="none" strike="noStrike" cap="none" normalizeH="0" baseline="0" dirty="0">
                <a:ln>
                  <a:noFill/>
                </a:ln>
                <a:solidFill>
                  <a:srgbClr val="313131"/>
                </a:solidFill>
                <a:effectLst/>
                <a:latin typeface="Menlo"/>
                <a:cs typeface="Arial" pitchFamily="34" charset="0"/>
              </a:rPr>
              <a:t> </a:t>
            </a:r>
            <a:r>
              <a:rPr kumimoji="0" lang="en-US" sz="2400" b="0" i="0" u="none" strike="noStrike" cap="none" normalizeH="0" baseline="0" dirty="0">
                <a:ln>
                  <a:noFill/>
                </a:ln>
                <a:solidFill>
                  <a:srgbClr val="666600"/>
                </a:solidFill>
                <a:effectLst/>
                <a:latin typeface="Menlo"/>
                <a:cs typeface="Arial" pitchFamily="34" charset="0"/>
              </a:rPr>
              <a:t>}</a:t>
            </a:r>
            <a:r>
              <a:rPr kumimoji="0" lang="en-US" sz="2400" b="0" i="0" u="none" strike="noStrike" cap="none" normalizeH="0" baseline="0" dirty="0">
                <a:ln>
                  <a:noFill/>
                </a:ln>
                <a:solidFill>
                  <a:srgbClr val="313131"/>
                </a:solidFill>
                <a:effectLst/>
                <a:latin typeface="Menlo"/>
                <a:cs typeface="Arial" pitchFamily="34" charset="0"/>
              </a:rPr>
              <a:t> </a:t>
            </a:r>
            <a:r>
              <a:rPr kumimoji="0" lang="en-US" sz="2400" b="0" i="0" u="none" strike="noStrike" cap="none" normalizeH="0" baseline="0" dirty="0">
                <a:ln>
                  <a:noFill/>
                </a:ln>
                <a:solidFill>
                  <a:srgbClr val="666600"/>
                </a:solidFill>
                <a:effectLst/>
                <a:latin typeface="Menlo"/>
                <a:cs typeface="Arial" pitchFamily="34" charset="0"/>
              </a:rPr>
              <a:t>}</a:t>
            </a:r>
            <a:br>
              <a:rPr kumimoji="0" lang="en-US" sz="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5261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a:t>Keywords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89984027"/>
              </p:ext>
            </p:extLst>
          </p:nvPr>
        </p:nvGraphicFramePr>
        <p:xfrm>
          <a:off x="1066800" y="1590902"/>
          <a:ext cx="4403484" cy="4573454"/>
        </p:xfrm>
        <a:graphic>
          <a:graphicData uri="http://schemas.openxmlformats.org/drawingml/2006/table">
            <a:tbl>
              <a:tblPr/>
              <a:tblGrid>
                <a:gridCol w="1100871">
                  <a:extLst>
                    <a:ext uri="{9D8B030D-6E8A-4147-A177-3AD203B41FA5}">
                      <a16:colId xmlns:a16="http://schemas.microsoft.com/office/drawing/2014/main" val="20000"/>
                    </a:ext>
                  </a:extLst>
                </a:gridCol>
                <a:gridCol w="1100871">
                  <a:extLst>
                    <a:ext uri="{9D8B030D-6E8A-4147-A177-3AD203B41FA5}">
                      <a16:colId xmlns:a16="http://schemas.microsoft.com/office/drawing/2014/main" val="20001"/>
                    </a:ext>
                  </a:extLst>
                </a:gridCol>
                <a:gridCol w="1100871">
                  <a:extLst>
                    <a:ext uri="{9D8B030D-6E8A-4147-A177-3AD203B41FA5}">
                      <a16:colId xmlns:a16="http://schemas.microsoft.com/office/drawing/2014/main" val="20002"/>
                    </a:ext>
                  </a:extLst>
                </a:gridCol>
                <a:gridCol w="1100871">
                  <a:extLst>
                    <a:ext uri="{9D8B030D-6E8A-4147-A177-3AD203B41FA5}">
                      <a16:colId xmlns:a16="http://schemas.microsoft.com/office/drawing/2014/main" val="20003"/>
                    </a:ext>
                  </a:extLst>
                </a:gridCol>
              </a:tblGrid>
              <a:tr h="279956">
                <a:tc>
                  <a:txBody>
                    <a:bodyPr/>
                    <a:lstStyle/>
                    <a:p>
                      <a:endParaRPr lang="en-US" sz="1400" dirty="0"/>
                    </a:p>
                  </a:txBody>
                  <a:tcPr marL="69989" marR="69989" marT="34995" marB="34995">
                    <a:lnB w="9525" cap="flat" cmpd="sng" algn="ctr">
                      <a:solidFill>
                        <a:srgbClr val="DDDDDD"/>
                      </a:solidFill>
                      <a:prstDash val="solid"/>
                      <a:round/>
                      <a:headEnd type="none" w="med" len="med"/>
                      <a:tailEnd type="none" w="med" len="med"/>
                    </a:lnB>
                  </a:tcPr>
                </a:tc>
                <a:tc>
                  <a:txBody>
                    <a:bodyPr/>
                    <a:lstStyle/>
                    <a:p>
                      <a:endParaRPr lang="en-US" sz="1400"/>
                    </a:p>
                  </a:txBody>
                  <a:tcPr marL="69989" marR="69989" marT="34995" marB="34995">
                    <a:lnB w="9525" cap="flat" cmpd="sng" algn="ctr">
                      <a:solidFill>
                        <a:srgbClr val="DDDDDD"/>
                      </a:solidFill>
                      <a:prstDash val="solid"/>
                      <a:round/>
                      <a:headEnd type="none" w="med" len="med"/>
                      <a:tailEnd type="none" w="med" len="med"/>
                    </a:lnB>
                  </a:tcPr>
                </a:tc>
                <a:tc>
                  <a:txBody>
                    <a:bodyPr/>
                    <a:lstStyle/>
                    <a:p>
                      <a:endParaRPr lang="en-US" sz="1400"/>
                    </a:p>
                  </a:txBody>
                  <a:tcPr marL="69989" marR="69989" marT="34995" marB="34995">
                    <a:lnB w="9525" cap="flat" cmpd="sng" algn="ctr">
                      <a:solidFill>
                        <a:srgbClr val="DDDDDD"/>
                      </a:solidFill>
                      <a:prstDash val="solid"/>
                      <a:round/>
                      <a:headEnd type="none" w="med" len="med"/>
                      <a:tailEnd type="none" w="med" len="med"/>
                    </a:lnB>
                  </a:tcPr>
                </a:tc>
                <a:tc>
                  <a:txBody>
                    <a:bodyPr/>
                    <a:lstStyle/>
                    <a:p>
                      <a:endParaRPr lang="en-US" sz="1400"/>
                    </a:p>
                  </a:txBody>
                  <a:tcPr marL="69989" marR="69989" marT="34995" marB="34995">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326616">
                <a:tc>
                  <a:txBody>
                    <a:bodyPr/>
                    <a:lstStyle/>
                    <a:p>
                      <a:pPr fontAlgn="t"/>
                      <a:r>
                        <a:rPr lang="en-US" sz="1400">
                          <a:effectLst/>
                        </a:rPr>
                        <a:t>abstract</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case</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catch</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class</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326616">
                <a:tc>
                  <a:txBody>
                    <a:bodyPr/>
                    <a:lstStyle/>
                    <a:p>
                      <a:pPr fontAlgn="t"/>
                      <a:r>
                        <a:rPr lang="en-US" sz="1400">
                          <a:effectLst/>
                        </a:rPr>
                        <a:t>def</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do</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else</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extends</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26616">
                <a:tc>
                  <a:txBody>
                    <a:bodyPr/>
                    <a:lstStyle/>
                    <a:p>
                      <a:pPr fontAlgn="t"/>
                      <a:r>
                        <a:rPr lang="en-US" sz="1400">
                          <a:effectLst/>
                        </a:rPr>
                        <a:t>false</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final</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finally</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for</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326616">
                <a:tc>
                  <a:txBody>
                    <a:bodyPr/>
                    <a:lstStyle/>
                    <a:p>
                      <a:pPr fontAlgn="t"/>
                      <a:r>
                        <a:rPr lang="en-US" sz="1400">
                          <a:effectLst/>
                        </a:rPr>
                        <a:t>forSome</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if</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implicit</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import</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326616">
                <a:tc>
                  <a:txBody>
                    <a:bodyPr/>
                    <a:lstStyle/>
                    <a:p>
                      <a:pPr fontAlgn="t"/>
                      <a:r>
                        <a:rPr lang="en-US" sz="1400">
                          <a:effectLst/>
                        </a:rPr>
                        <a:t>lazy</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match</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new</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Null</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326616">
                <a:tc>
                  <a:txBody>
                    <a:bodyPr/>
                    <a:lstStyle/>
                    <a:p>
                      <a:pPr fontAlgn="t"/>
                      <a:r>
                        <a:rPr lang="en-US" sz="1400">
                          <a:effectLst/>
                        </a:rPr>
                        <a:t>object</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override</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package</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private</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326616">
                <a:tc>
                  <a:txBody>
                    <a:bodyPr/>
                    <a:lstStyle/>
                    <a:p>
                      <a:pPr fontAlgn="t"/>
                      <a:r>
                        <a:rPr lang="en-US" sz="1400">
                          <a:effectLst/>
                        </a:rPr>
                        <a:t>protected</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return</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sealed</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super</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326616">
                <a:tc>
                  <a:txBody>
                    <a:bodyPr/>
                    <a:lstStyle/>
                    <a:p>
                      <a:pPr fontAlgn="t"/>
                      <a:r>
                        <a:rPr lang="en-US" sz="1400">
                          <a:effectLst/>
                        </a:rPr>
                        <a:t>this</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throw</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trait</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Try</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326616">
                <a:tc>
                  <a:txBody>
                    <a:bodyPr/>
                    <a:lstStyle/>
                    <a:p>
                      <a:pPr fontAlgn="t"/>
                      <a:r>
                        <a:rPr lang="en-US" sz="1400">
                          <a:effectLst/>
                        </a:rPr>
                        <a:t>true</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type</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val</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Var</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326616">
                <a:tc>
                  <a:txBody>
                    <a:bodyPr/>
                    <a:lstStyle/>
                    <a:p>
                      <a:pPr fontAlgn="t"/>
                      <a:r>
                        <a:rPr lang="en-US" sz="1400">
                          <a:effectLst/>
                        </a:rPr>
                        <a:t>while</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with</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yield</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 </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326616">
                <a:tc>
                  <a:txBody>
                    <a:bodyPr/>
                    <a:lstStyle/>
                    <a:p>
                      <a:pPr fontAlgn="t"/>
                      <a:r>
                        <a:rPr lang="en-US" sz="1400">
                          <a:effectLst/>
                        </a:rPr>
                        <a:t>-</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=&gt;</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r h="326616">
                <a:tc>
                  <a:txBody>
                    <a:bodyPr/>
                    <a:lstStyle/>
                    <a:p>
                      <a:pPr fontAlgn="t"/>
                      <a:r>
                        <a:rPr lang="en-US" sz="1400">
                          <a:effectLst/>
                        </a:rPr>
                        <a:t>&lt;-</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&lt;:</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&lt;%</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&gt;:</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2"/>
                  </a:ext>
                </a:extLst>
              </a:tr>
              <a:tr h="326616">
                <a:tc>
                  <a:txBody>
                    <a:bodyPr/>
                    <a:lstStyle/>
                    <a:p>
                      <a:pPr fontAlgn="t"/>
                      <a:r>
                        <a:rPr lang="en-US" sz="1400">
                          <a:effectLst/>
                        </a:rPr>
                        <a:t>#</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a:t>
                      </a:r>
                    </a:p>
                  </a:txBody>
                  <a:tcPr marL="58324" marR="58324" marT="58324" marB="583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en-US" sz="1400"/>
                    </a:p>
                  </a:txBody>
                  <a:tcPr marL="69989" marR="69989" marT="34995" marB="34995">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c>
                  <a:txBody>
                    <a:bodyPr/>
                    <a:lstStyle/>
                    <a:p>
                      <a:endParaRPr lang="en-US" sz="1400" dirty="0"/>
                    </a:p>
                  </a:txBody>
                  <a:tcPr marL="69989" marR="69989" marT="34995" marB="34995">
                    <a:lnT w="9525"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10013"/>
                  </a:ext>
                </a:extLst>
              </a:tr>
            </a:tbl>
          </a:graphicData>
        </a:graphic>
      </p:graphicFrame>
      <p:sp>
        <p:nvSpPr>
          <p:cNvPr id="4" name="Rectangle 1"/>
          <p:cNvSpPr>
            <a:spLocks noChangeArrowheads="1"/>
          </p:cNvSpPr>
          <p:nvPr/>
        </p:nvSpPr>
        <p:spPr bwMode="auto">
          <a:xfrm>
            <a:off x="2370138" y="1576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11949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a:t>While loop</a:t>
            </a:r>
            <a:endParaRPr lang="en-US" dirty="0"/>
          </a:p>
        </p:txBody>
      </p:sp>
      <p:sp>
        <p:nvSpPr>
          <p:cNvPr id="3" name="Rectangle 2"/>
          <p:cNvSpPr/>
          <p:nvPr/>
        </p:nvSpPr>
        <p:spPr>
          <a:xfrm>
            <a:off x="914400" y="1951672"/>
            <a:ext cx="7543800" cy="1569660"/>
          </a:xfrm>
          <a:prstGeom prst="rect">
            <a:avLst/>
          </a:prstGeom>
        </p:spPr>
        <p:txBody>
          <a:bodyPr wrap="square">
            <a:spAutoFit/>
          </a:bodyPr>
          <a:lstStyle/>
          <a:p>
            <a:r>
              <a:rPr lang="en-US" sz="2400" dirty="0" err="1"/>
              <a:t>ᗍA</a:t>
            </a:r>
            <a:r>
              <a:rPr lang="hi-IN" sz="2400" dirty="0"/>
              <a:t> </a:t>
            </a:r>
            <a:r>
              <a:rPr lang="en-US" sz="2400" b="1" dirty="0"/>
              <a:t>while</a:t>
            </a:r>
            <a:r>
              <a:rPr lang="hi-IN" sz="2400" b="1" dirty="0"/>
              <a:t> </a:t>
            </a:r>
            <a:r>
              <a:rPr lang="en-US" sz="2400" dirty="0"/>
              <a:t>loop statement repeatedly executes a target statement as long as a given condition is true</a:t>
            </a:r>
            <a:endParaRPr lang="hi-IN" sz="2400" dirty="0"/>
          </a:p>
          <a:p>
            <a:endParaRPr lang="en-US" sz="2400" dirty="0"/>
          </a:p>
          <a:p>
            <a:r>
              <a:rPr lang="en-US" sz="2400" dirty="0" err="1"/>
              <a:t>ᗍIn</a:t>
            </a:r>
            <a:r>
              <a:rPr lang="en-US" sz="2400" dirty="0"/>
              <a:t> </a:t>
            </a:r>
            <a:r>
              <a:rPr lang="en-US" sz="2400" dirty="0" err="1"/>
              <a:t>Scala</a:t>
            </a:r>
            <a:r>
              <a:rPr lang="en-US" sz="2400" dirty="0"/>
              <a:t> while and do-while loops are same as Java</a:t>
            </a:r>
          </a:p>
        </p:txBody>
      </p:sp>
      <p:sp>
        <p:nvSpPr>
          <p:cNvPr id="4" name="Rectangle 3"/>
          <p:cNvSpPr/>
          <p:nvPr/>
        </p:nvSpPr>
        <p:spPr>
          <a:xfrm>
            <a:off x="4343400" y="3886200"/>
            <a:ext cx="4572000" cy="1200329"/>
          </a:xfrm>
          <a:prstGeom prst="rect">
            <a:avLst/>
          </a:prstGeom>
        </p:spPr>
        <p:txBody>
          <a:bodyPr>
            <a:spAutoFit/>
          </a:bodyPr>
          <a:lstStyle/>
          <a:p>
            <a:r>
              <a:rPr lang="en-US" dirty="0"/>
              <a:t>While(condition)</a:t>
            </a:r>
          </a:p>
          <a:p>
            <a:r>
              <a:rPr lang="en-US" dirty="0"/>
              <a:t>{</a:t>
            </a:r>
          </a:p>
          <a:p>
            <a:r>
              <a:rPr lang="en-US" dirty="0"/>
              <a:t>// Block of code ;</a:t>
            </a:r>
          </a:p>
          <a:p>
            <a:r>
              <a:rPr lang="en-US" dirty="0"/>
              <a:t>}</a:t>
            </a:r>
          </a:p>
        </p:txBody>
      </p:sp>
    </p:spTree>
    <p:extLst>
      <p:ext uri="{BB962C8B-B14F-4D97-AF65-F5344CB8AC3E}">
        <p14:creationId xmlns:p14="http://schemas.microsoft.com/office/powerpoint/2010/main" val="713930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do-While Loop</a:t>
            </a:r>
          </a:p>
        </p:txBody>
      </p:sp>
      <p:sp>
        <p:nvSpPr>
          <p:cNvPr id="3" name="Rectangle 2"/>
          <p:cNvSpPr/>
          <p:nvPr/>
        </p:nvSpPr>
        <p:spPr>
          <a:xfrm>
            <a:off x="762000" y="1752600"/>
            <a:ext cx="6096000" cy="1569660"/>
          </a:xfrm>
          <a:prstGeom prst="rect">
            <a:avLst/>
          </a:prstGeom>
        </p:spPr>
        <p:txBody>
          <a:bodyPr wrap="square">
            <a:spAutoFit/>
          </a:bodyPr>
          <a:lstStyle/>
          <a:p>
            <a:r>
              <a:rPr lang="en-US" sz="2400" dirty="0"/>
              <a:t>do</a:t>
            </a:r>
          </a:p>
          <a:p>
            <a:r>
              <a:rPr lang="en-US" sz="2400" dirty="0"/>
              <a:t>{</a:t>
            </a:r>
          </a:p>
          <a:p>
            <a:r>
              <a:rPr lang="en-US" sz="2400" dirty="0"/>
              <a:t>//Block of code </a:t>
            </a:r>
          </a:p>
          <a:p>
            <a:r>
              <a:rPr lang="en-US" sz="2400" dirty="0"/>
              <a:t>} while(condition);</a:t>
            </a:r>
          </a:p>
        </p:txBody>
      </p:sp>
    </p:spTree>
    <p:extLst>
      <p:ext uri="{BB962C8B-B14F-4D97-AF65-F5344CB8AC3E}">
        <p14:creationId xmlns:p14="http://schemas.microsoft.com/office/powerpoint/2010/main" val="3936659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foreach</a:t>
            </a:r>
            <a:r>
              <a:rPr lang="en-US" b="1" dirty="0"/>
              <a:t> Loop</a:t>
            </a:r>
            <a:endParaRPr lang="en-US" dirty="0"/>
          </a:p>
        </p:txBody>
      </p:sp>
      <p:sp>
        <p:nvSpPr>
          <p:cNvPr id="3" name="Rectangle 2"/>
          <p:cNvSpPr/>
          <p:nvPr/>
        </p:nvSpPr>
        <p:spPr>
          <a:xfrm>
            <a:off x="1295400" y="2438400"/>
            <a:ext cx="3990289" cy="1200329"/>
          </a:xfrm>
          <a:prstGeom prst="rect">
            <a:avLst/>
          </a:prstGeom>
        </p:spPr>
        <p:txBody>
          <a:bodyPr wrap="square">
            <a:spAutoFit/>
          </a:bodyPr>
          <a:lstStyle/>
          <a:p>
            <a:r>
              <a:rPr lang="hi-IN" sz="2400" b="1" dirty="0"/>
              <a:t>var args  = “Welcome”</a:t>
            </a:r>
          </a:p>
          <a:p>
            <a:endParaRPr lang="hi-IN" sz="2400" b="1" dirty="0"/>
          </a:p>
          <a:p>
            <a:r>
              <a:rPr lang="en-US" sz="2400" b="1" dirty="0"/>
              <a:t>A</a:t>
            </a:r>
            <a:r>
              <a:rPr lang="hi-IN" sz="2400" b="1" dirty="0"/>
              <a:t>rgs.</a:t>
            </a:r>
            <a:r>
              <a:rPr lang="en-US" sz="2400" b="1" dirty="0" err="1"/>
              <a:t>foreach</a:t>
            </a:r>
            <a:r>
              <a:rPr lang="hi-IN" sz="2400" b="1" dirty="0"/>
              <a:t>(println)</a:t>
            </a:r>
            <a:r>
              <a:rPr lang="en-US" sz="2400" b="1" dirty="0"/>
              <a:t> </a:t>
            </a:r>
            <a:endParaRPr lang="en-US" sz="2400" dirty="0"/>
          </a:p>
        </p:txBody>
      </p:sp>
    </p:spTree>
    <p:extLst>
      <p:ext uri="{BB962C8B-B14F-4D97-AF65-F5344CB8AC3E}">
        <p14:creationId xmlns:p14="http://schemas.microsoft.com/office/powerpoint/2010/main" val="1076400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 loop</a:t>
            </a:r>
            <a:endParaRPr lang="en-US" dirty="0"/>
          </a:p>
        </p:txBody>
      </p:sp>
      <p:sp>
        <p:nvSpPr>
          <p:cNvPr id="3" name="Rectangle 2"/>
          <p:cNvSpPr/>
          <p:nvPr/>
        </p:nvSpPr>
        <p:spPr>
          <a:xfrm>
            <a:off x="838200" y="1305342"/>
            <a:ext cx="8077200" cy="4154984"/>
          </a:xfrm>
          <a:prstGeom prst="rect">
            <a:avLst/>
          </a:prstGeom>
        </p:spPr>
        <p:txBody>
          <a:bodyPr wrap="square">
            <a:spAutoFit/>
          </a:bodyPr>
          <a:lstStyle/>
          <a:p>
            <a:r>
              <a:rPr lang="en-US" sz="2400" b="1" dirty="0"/>
              <a:t>for Loop: </a:t>
            </a:r>
            <a:endParaRPr lang="en-US" sz="2400" dirty="0"/>
          </a:p>
          <a:p>
            <a:r>
              <a:rPr lang="en-US" sz="2400" dirty="0"/>
              <a:t>for loop can execute a block of code for specific number of times. </a:t>
            </a:r>
          </a:p>
          <a:p>
            <a:r>
              <a:rPr lang="en-US" sz="2400" dirty="0" err="1"/>
              <a:t>Scala</a:t>
            </a:r>
            <a:r>
              <a:rPr lang="en-US" sz="2400" dirty="0"/>
              <a:t> doesn’t have for (initialize; test; update) syntax </a:t>
            </a:r>
          </a:p>
          <a:p>
            <a:r>
              <a:rPr lang="en-US" sz="2400" dirty="0"/>
              <a:t>for( </a:t>
            </a:r>
            <a:r>
              <a:rPr lang="en-US" sz="2400" dirty="0" err="1"/>
              <a:t>varx</a:t>
            </a:r>
            <a:r>
              <a:rPr lang="en-US" sz="2400" dirty="0"/>
              <a:t> &lt;-n ) { here, </a:t>
            </a:r>
            <a:r>
              <a:rPr lang="hi-IN" sz="2400" dirty="0"/>
              <a:t>		</a:t>
            </a:r>
            <a:r>
              <a:rPr lang="en-US" sz="2400" dirty="0"/>
              <a:t>n --&gt; Range</a:t>
            </a:r>
          </a:p>
          <a:p>
            <a:r>
              <a:rPr lang="en-US" sz="2400" dirty="0"/>
              <a:t>//Block of statements; </a:t>
            </a:r>
            <a:r>
              <a:rPr lang="hi-IN" sz="2400" dirty="0"/>
              <a:t>      </a:t>
            </a:r>
            <a:r>
              <a:rPr lang="en-US" sz="2400" dirty="0"/>
              <a:t>&lt;-operator is called a</a:t>
            </a:r>
            <a:r>
              <a:rPr lang="hi-IN" sz="2400" dirty="0"/>
              <a:t> </a:t>
            </a:r>
            <a:r>
              <a:rPr lang="en-US" sz="2400" dirty="0"/>
              <a:t>generator</a:t>
            </a:r>
          </a:p>
          <a:p>
            <a:r>
              <a:rPr lang="en-US" sz="2400" dirty="0"/>
              <a:t>}</a:t>
            </a:r>
          </a:p>
          <a:p>
            <a:r>
              <a:rPr lang="en-US" sz="2400" b="1" dirty="0" err="1"/>
              <a:t>Scala</a:t>
            </a:r>
            <a:r>
              <a:rPr lang="en-US" sz="2400" b="1" dirty="0"/>
              <a:t>: For Loop : to vs. until</a:t>
            </a:r>
            <a:endParaRPr lang="en-US" sz="2400" dirty="0"/>
          </a:p>
          <a:p>
            <a:r>
              <a:rPr lang="en-US" sz="2400" dirty="0"/>
              <a:t>You can use either the keyword to or until when creating a Range object. The difference is, that to includes the last value in the range, whereas until leaves it out. Here are two examples:</a:t>
            </a:r>
          </a:p>
        </p:txBody>
      </p:sp>
      <p:sp>
        <p:nvSpPr>
          <p:cNvPr id="4" name="Rectangle 3"/>
          <p:cNvSpPr/>
          <p:nvPr/>
        </p:nvSpPr>
        <p:spPr>
          <a:xfrm>
            <a:off x="954572" y="5715000"/>
            <a:ext cx="6284428" cy="461665"/>
          </a:xfrm>
          <a:prstGeom prst="rect">
            <a:avLst/>
          </a:prstGeom>
        </p:spPr>
        <p:txBody>
          <a:bodyPr wrap="square">
            <a:spAutoFit/>
          </a:bodyPr>
          <a:lstStyle/>
          <a:p>
            <a:r>
              <a:rPr lang="en-US" sz="2400" dirty="0">
                <a:solidFill>
                  <a:srgbClr val="FF0000"/>
                </a:solidFill>
              </a:rPr>
              <a:t>can have multiple generators in for loop</a:t>
            </a:r>
          </a:p>
        </p:txBody>
      </p:sp>
    </p:spTree>
    <p:extLst>
      <p:ext uri="{BB962C8B-B14F-4D97-AF65-F5344CB8AC3E}">
        <p14:creationId xmlns:p14="http://schemas.microsoft.com/office/powerpoint/2010/main" val="3062244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 your Understanding </a:t>
            </a:r>
            <a:endParaRPr lang="en-US" dirty="0"/>
          </a:p>
        </p:txBody>
      </p:sp>
      <p:sp>
        <p:nvSpPr>
          <p:cNvPr id="3" name="Rectangle 2"/>
          <p:cNvSpPr/>
          <p:nvPr/>
        </p:nvSpPr>
        <p:spPr>
          <a:xfrm>
            <a:off x="685800" y="1676400"/>
            <a:ext cx="6172200" cy="3416320"/>
          </a:xfrm>
          <a:prstGeom prst="rect">
            <a:avLst/>
          </a:prstGeom>
        </p:spPr>
        <p:txBody>
          <a:bodyPr wrap="square">
            <a:spAutoFit/>
          </a:bodyPr>
          <a:lstStyle/>
          <a:p>
            <a:r>
              <a:rPr lang="en-US" sz="2400" dirty="0"/>
              <a:t>What is the output of the following program?</a:t>
            </a:r>
            <a:endParaRPr lang="hi-IN" sz="2400" dirty="0"/>
          </a:p>
          <a:p>
            <a:endParaRPr lang="hi-IN" sz="2400" dirty="0"/>
          </a:p>
          <a:p>
            <a:r>
              <a:rPr lang="en-US" sz="2400" dirty="0"/>
              <a:t>for (x &lt;-'a' until 'f‘) print(x) </a:t>
            </a:r>
            <a:endParaRPr lang="hi-IN" sz="2400" dirty="0"/>
          </a:p>
          <a:p>
            <a:endParaRPr lang="hi-IN" sz="2400" dirty="0"/>
          </a:p>
          <a:p>
            <a:endParaRPr lang="en-US" sz="2400" dirty="0"/>
          </a:p>
          <a:p>
            <a:r>
              <a:rPr lang="en-US" sz="2400" dirty="0"/>
              <a:t>a)Error</a:t>
            </a:r>
          </a:p>
          <a:p>
            <a:r>
              <a:rPr lang="en-US" sz="2400" dirty="0"/>
              <a:t>b)</a:t>
            </a:r>
            <a:r>
              <a:rPr lang="en-US" sz="2400" dirty="0" err="1"/>
              <a:t>abcde</a:t>
            </a:r>
            <a:endParaRPr lang="en-US" sz="2400" dirty="0"/>
          </a:p>
          <a:p>
            <a:r>
              <a:rPr lang="en-US" sz="2400" dirty="0"/>
              <a:t>c)</a:t>
            </a:r>
            <a:r>
              <a:rPr lang="en-US" sz="2400" dirty="0" err="1"/>
              <a:t>abcdef</a:t>
            </a:r>
            <a:endParaRPr lang="en-US" sz="2400" dirty="0"/>
          </a:p>
          <a:p>
            <a:r>
              <a:rPr lang="en-US" sz="2400" dirty="0"/>
              <a:t>d)None of these</a:t>
            </a:r>
          </a:p>
        </p:txBody>
      </p:sp>
    </p:spTree>
    <p:extLst>
      <p:ext uri="{BB962C8B-B14F-4D97-AF65-F5344CB8AC3E}">
        <p14:creationId xmlns:p14="http://schemas.microsoft.com/office/powerpoint/2010/main" val="3588315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i-IN" dirty="0"/>
              <a:t>Collection</a:t>
            </a:r>
            <a:endParaRPr lang="en-US" dirty="0"/>
          </a:p>
        </p:txBody>
      </p:sp>
      <p:sp>
        <p:nvSpPr>
          <p:cNvPr id="3" name="Rectangle 2"/>
          <p:cNvSpPr/>
          <p:nvPr/>
        </p:nvSpPr>
        <p:spPr>
          <a:xfrm>
            <a:off x="838200" y="1443841"/>
            <a:ext cx="7086600" cy="4154984"/>
          </a:xfrm>
          <a:prstGeom prst="rect">
            <a:avLst/>
          </a:prstGeom>
        </p:spPr>
        <p:txBody>
          <a:bodyPr wrap="square">
            <a:spAutoFit/>
          </a:bodyPr>
          <a:lstStyle/>
          <a:p>
            <a:r>
              <a:rPr lang="en-US" sz="2400" b="1" dirty="0"/>
              <a:t>In </a:t>
            </a:r>
            <a:r>
              <a:rPr lang="en-US" sz="2400" b="1" dirty="0" err="1"/>
              <a:t>Scala</a:t>
            </a:r>
            <a:r>
              <a:rPr lang="en-US" sz="2400" b="1" dirty="0"/>
              <a:t> there are a large number of collection classes available</a:t>
            </a:r>
          </a:p>
          <a:p>
            <a:r>
              <a:rPr lang="en-US" sz="2400" dirty="0"/>
              <a:t>─ Classes are optimized for use in particular circumstances</a:t>
            </a:r>
          </a:p>
          <a:p>
            <a:r>
              <a:rPr lang="en-US" sz="2400" dirty="0"/>
              <a:t>─ They may be optimized for head/tail access or for fast update</a:t>
            </a:r>
          </a:p>
          <a:p>
            <a:r>
              <a:rPr lang="en-US" sz="2400" dirty="0"/>
              <a:t>▪ </a:t>
            </a:r>
            <a:r>
              <a:rPr lang="en-US" sz="2400" b="1" dirty="0"/>
              <a:t>Collection classes vary in the methods they support</a:t>
            </a:r>
          </a:p>
          <a:p>
            <a:r>
              <a:rPr lang="en-US" sz="2400" dirty="0"/>
              <a:t>─ Immutable Collection classes are defined in package</a:t>
            </a:r>
          </a:p>
          <a:p>
            <a:r>
              <a:rPr lang="en-US" sz="2400" dirty="0" err="1"/>
              <a:t>scala.collection.immutable</a:t>
            </a:r>
            <a:endParaRPr lang="en-US" sz="2400" dirty="0"/>
          </a:p>
          <a:p>
            <a:r>
              <a:rPr lang="en-US" sz="2400" dirty="0"/>
              <a:t>─ Mutable Collection classes are defined in package</a:t>
            </a:r>
          </a:p>
          <a:p>
            <a:r>
              <a:rPr lang="en-US" sz="2400" dirty="0" err="1"/>
              <a:t>scala.collection.mutable</a:t>
            </a:r>
            <a:endParaRPr lang="en-US" sz="2400" dirty="0"/>
          </a:p>
        </p:txBody>
      </p:sp>
    </p:spTree>
    <p:extLst>
      <p:ext uri="{BB962C8B-B14F-4D97-AF65-F5344CB8AC3E}">
        <p14:creationId xmlns:p14="http://schemas.microsoft.com/office/powerpoint/2010/main" val="283404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Traversable</a:t>
            </a:r>
          </a:p>
        </p:txBody>
      </p:sp>
      <p:sp>
        <p:nvSpPr>
          <p:cNvPr id="3" name="Rectangle 2"/>
          <p:cNvSpPr/>
          <p:nvPr/>
        </p:nvSpPr>
        <p:spPr>
          <a:xfrm>
            <a:off x="609600" y="1524000"/>
            <a:ext cx="7848600" cy="1569660"/>
          </a:xfrm>
          <a:prstGeom prst="rect">
            <a:avLst/>
          </a:prstGeom>
        </p:spPr>
        <p:txBody>
          <a:bodyPr wrap="square">
            <a:spAutoFit/>
          </a:bodyPr>
          <a:lstStyle/>
          <a:p>
            <a:r>
              <a:rPr lang="en-US" sz="2400" b="1" dirty="0"/>
              <a:t>Declare an object of type </a:t>
            </a:r>
            <a:r>
              <a:rPr lang="en-US" sz="2400" dirty="0"/>
              <a:t>Traversable </a:t>
            </a:r>
            <a:r>
              <a:rPr lang="en-US" sz="2400" b="1" dirty="0"/>
              <a:t>to use the very important </a:t>
            </a:r>
            <a:r>
              <a:rPr lang="en-US" sz="2400" dirty="0" err="1"/>
              <a:t>foreach</a:t>
            </a:r>
            <a:endParaRPr lang="en-US" sz="2400" dirty="0"/>
          </a:p>
          <a:p>
            <a:r>
              <a:rPr lang="en-US" sz="2400" b="1" dirty="0"/>
              <a:t>method which facilitates parallel and distributed processing</a:t>
            </a:r>
          </a:p>
          <a:p>
            <a:r>
              <a:rPr lang="en-US" sz="2400" dirty="0"/>
              <a:t>─ Performs a specified action on all members of the collection</a:t>
            </a:r>
          </a:p>
        </p:txBody>
      </p:sp>
      <p:sp>
        <p:nvSpPr>
          <p:cNvPr id="4" name="Rectangle 3"/>
          <p:cNvSpPr/>
          <p:nvPr/>
        </p:nvSpPr>
        <p:spPr>
          <a:xfrm>
            <a:off x="965200" y="3613666"/>
            <a:ext cx="7340600" cy="830997"/>
          </a:xfrm>
          <a:prstGeom prst="rect">
            <a:avLst/>
          </a:prstGeom>
        </p:spPr>
        <p:txBody>
          <a:bodyPr wrap="square">
            <a:spAutoFit/>
          </a:bodyPr>
          <a:lstStyle/>
          <a:p>
            <a:r>
              <a:rPr lang="sv-SE" sz="2400" dirty="0"/>
              <a:t>val modelTrav = Traversable("MeToo", "Ronin", "iFruit")</a:t>
            </a:r>
          </a:p>
          <a:p>
            <a:r>
              <a:rPr lang="en-US" sz="2400" dirty="0" err="1"/>
              <a:t>modelTrav.foreach</a:t>
            </a:r>
            <a:r>
              <a:rPr lang="en-US" sz="2400" dirty="0"/>
              <a:t>(</a:t>
            </a:r>
            <a:r>
              <a:rPr lang="en-US" sz="2400" dirty="0" err="1"/>
              <a:t>println</a:t>
            </a:r>
            <a:r>
              <a:rPr lang="en-US" sz="2400" dirty="0"/>
              <a:t>)</a:t>
            </a:r>
          </a:p>
        </p:txBody>
      </p:sp>
    </p:spTree>
    <p:extLst>
      <p:ext uri="{BB962C8B-B14F-4D97-AF65-F5344CB8AC3E}">
        <p14:creationId xmlns:p14="http://schemas.microsoft.com/office/powerpoint/2010/main" val="1621647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a:t>
            </a:r>
            <a:r>
              <a:rPr lang="en-US" b="1" dirty="0"/>
              <a:t>: Storing Data with Automatic De-duplication</a:t>
            </a:r>
            <a:endParaRPr lang="en-US" dirty="0"/>
          </a:p>
        </p:txBody>
      </p:sp>
      <p:sp>
        <p:nvSpPr>
          <p:cNvPr id="3" name="Rectangle 2"/>
          <p:cNvSpPr/>
          <p:nvPr/>
        </p:nvSpPr>
        <p:spPr>
          <a:xfrm>
            <a:off x="533400" y="1828801"/>
            <a:ext cx="8077200" cy="3046988"/>
          </a:xfrm>
          <a:prstGeom prst="rect">
            <a:avLst/>
          </a:prstGeom>
        </p:spPr>
        <p:txBody>
          <a:bodyPr wrap="square">
            <a:spAutoFit/>
          </a:bodyPr>
          <a:lstStyle/>
          <a:p>
            <a:r>
              <a:rPr lang="en-US" sz="2400" dirty="0"/>
              <a:t>Set </a:t>
            </a:r>
            <a:r>
              <a:rPr lang="en-US" sz="2400" b="1" dirty="0"/>
              <a:t>removes duplicates</a:t>
            </a:r>
          </a:p>
          <a:p>
            <a:r>
              <a:rPr lang="en-US" sz="2400" dirty="0"/>
              <a:t>▪ </a:t>
            </a:r>
            <a:r>
              <a:rPr lang="en-US" sz="2400" b="1" dirty="0"/>
              <a:t>Does not change ordering</a:t>
            </a:r>
          </a:p>
          <a:p>
            <a:r>
              <a:rPr lang="en-US" sz="2400" dirty="0"/>
              <a:t>▪ Set(</a:t>
            </a:r>
            <a:r>
              <a:rPr lang="en-US" sz="2400" i="1" dirty="0"/>
              <a:t>value</a:t>
            </a:r>
            <a:r>
              <a:rPr lang="en-US" sz="2400" dirty="0"/>
              <a:t>) </a:t>
            </a:r>
            <a:r>
              <a:rPr lang="en-US" sz="2400" b="1" dirty="0"/>
              <a:t>returns </a:t>
            </a:r>
            <a:r>
              <a:rPr lang="en-US" sz="2400" dirty="0"/>
              <a:t>true </a:t>
            </a:r>
            <a:r>
              <a:rPr lang="en-US" sz="2400" b="1" dirty="0"/>
              <a:t>or </a:t>
            </a:r>
            <a:r>
              <a:rPr lang="en-US" sz="2400" dirty="0"/>
              <a:t>false</a:t>
            </a:r>
            <a:endParaRPr lang="hi-IN" sz="2400" dirty="0"/>
          </a:p>
          <a:p>
            <a:endParaRPr lang="hi-IN" sz="2400" dirty="0"/>
          </a:p>
          <a:p>
            <a:r>
              <a:rPr lang="sv-SE" sz="2400" dirty="0"/>
              <a:t>val mySet = Set("MeToo", "Ronin", "iFruit")</a:t>
            </a:r>
          </a:p>
          <a:p>
            <a:endParaRPr lang="hi-IN" sz="2400" dirty="0"/>
          </a:p>
          <a:p>
            <a:r>
              <a:rPr lang="en-US" sz="2400" dirty="0" err="1"/>
              <a:t>mySet</a:t>
            </a:r>
            <a:r>
              <a:rPr lang="en-US" sz="2400" dirty="0"/>
              <a:t>("Banana")</a:t>
            </a:r>
            <a:endParaRPr lang="hi-IN" sz="2400" dirty="0"/>
          </a:p>
          <a:p>
            <a:r>
              <a:rPr lang="en-US" sz="2400" dirty="0" err="1"/>
              <a:t>val</a:t>
            </a:r>
            <a:r>
              <a:rPr lang="en-US" sz="2400" dirty="0"/>
              <a:t> </a:t>
            </a:r>
            <a:r>
              <a:rPr lang="en-US" sz="2400" dirty="0" err="1"/>
              <a:t>myset</a:t>
            </a:r>
            <a:r>
              <a:rPr lang="hi-IN" sz="2400" dirty="0"/>
              <a:t>2</a:t>
            </a:r>
            <a:r>
              <a:rPr lang="en-US" sz="2400" dirty="0"/>
              <a:t> = </a:t>
            </a:r>
            <a:r>
              <a:rPr lang="en-US" sz="2400" dirty="0" err="1"/>
              <a:t>mySet.drop</a:t>
            </a:r>
            <a:r>
              <a:rPr lang="en-US" sz="2400" dirty="0"/>
              <a:t>(1)</a:t>
            </a:r>
          </a:p>
        </p:txBody>
      </p:sp>
    </p:spTree>
    <p:extLst>
      <p:ext uri="{BB962C8B-B14F-4D97-AF65-F5344CB8AC3E}">
        <p14:creationId xmlns:p14="http://schemas.microsoft.com/office/powerpoint/2010/main" val="1924830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a:t>
            </a:r>
            <a:r>
              <a:rPr lang="en-US" b="1" dirty="0"/>
              <a:t>: Storing Key-Value Pairs</a:t>
            </a:r>
            <a:endParaRPr lang="en-US" dirty="0"/>
          </a:p>
        </p:txBody>
      </p:sp>
      <p:sp>
        <p:nvSpPr>
          <p:cNvPr id="3" name="Rectangle 2"/>
          <p:cNvSpPr/>
          <p:nvPr/>
        </p:nvSpPr>
        <p:spPr>
          <a:xfrm>
            <a:off x="762000" y="1905000"/>
            <a:ext cx="7315200" cy="2308324"/>
          </a:xfrm>
          <a:prstGeom prst="rect">
            <a:avLst/>
          </a:prstGeom>
        </p:spPr>
        <p:txBody>
          <a:bodyPr wrap="square">
            <a:spAutoFit/>
          </a:bodyPr>
          <a:lstStyle/>
          <a:p>
            <a:r>
              <a:rPr lang="en-US" sz="2400" dirty="0" err="1"/>
              <a:t>val</a:t>
            </a:r>
            <a:r>
              <a:rPr lang="en-US" sz="2400" dirty="0"/>
              <a:t> </a:t>
            </a:r>
            <a:r>
              <a:rPr lang="en-US" sz="2400" dirty="0" err="1"/>
              <a:t>wifiStatus</a:t>
            </a:r>
            <a:r>
              <a:rPr lang="en-US" sz="2400" dirty="0"/>
              <a:t> = Map(</a:t>
            </a:r>
          </a:p>
          <a:p>
            <a:r>
              <a:rPr lang="en-US" sz="2400" dirty="0"/>
              <a:t>"disabled" -&gt; "</a:t>
            </a:r>
            <a:r>
              <a:rPr lang="en-US" sz="2400" dirty="0" err="1"/>
              <a:t>Wifi</a:t>
            </a:r>
            <a:r>
              <a:rPr lang="en-US" sz="2400" dirty="0"/>
              <a:t> off",</a:t>
            </a:r>
          </a:p>
          <a:p>
            <a:r>
              <a:rPr lang="en-US" sz="2400" dirty="0"/>
              <a:t>"enabled" -&gt; "</a:t>
            </a:r>
            <a:r>
              <a:rPr lang="en-US" sz="2400" dirty="0" err="1"/>
              <a:t>Wifi</a:t>
            </a:r>
            <a:r>
              <a:rPr lang="en-US" sz="2400" dirty="0"/>
              <a:t> on but disconnected",</a:t>
            </a:r>
          </a:p>
          <a:p>
            <a:r>
              <a:rPr lang="en-US" sz="2400" dirty="0"/>
              <a:t>"connected" -&gt; "</a:t>
            </a:r>
            <a:r>
              <a:rPr lang="en-US" sz="2400" dirty="0" err="1"/>
              <a:t>Wifi</a:t>
            </a:r>
            <a:r>
              <a:rPr lang="en-US" sz="2400" dirty="0"/>
              <a:t> on and connected")</a:t>
            </a:r>
            <a:endParaRPr lang="hi-IN" sz="2400" dirty="0"/>
          </a:p>
          <a:p>
            <a:endParaRPr lang="en-US" sz="2400" dirty="0"/>
          </a:p>
          <a:p>
            <a:r>
              <a:rPr lang="en-US" sz="2400" dirty="0" err="1"/>
              <a:t>wifiStatus</a:t>
            </a:r>
            <a:r>
              <a:rPr lang="en-US" sz="2400" dirty="0"/>
              <a:t>("enabled")</a:t>
            </a:r>
          </a:p>
        </p:txBody>
      </p:sp>
    </p:spTree>
    <p:extLst>
      <p:ext uri="{BB962C8B-B14F-4D97-AF65-F5344CB8AC3E}">
        <p14:creationId xmlns:p14="http://schemas.microsoft.com/office/powerpoint/2010/main" val="1697617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a:t>List</a:t>
            </a:r>
            <a:endParaRPr lang="en-US" dirty="0"/>
          </a:p>
        </p:txBody>
      </p:sp>
      <p:sp>
        <p:nvSpPr>
          <p:cNvPr id="3" name="Rectangle 2"/>
          <p:cNvSpPr/>
          <p:nvPr/>
        </p:nvSpPr>
        <p:spPr>
          <a:xfrm>
            <a:off x="533400" y="1447800"/>
            <a:ext cx="8153400" cy="4524315"/>
          </a:xfrm>
          <a:prstGeom prst="rect">
            <a:avLst/>
          </a:prstGeom>
        </p:spPr>
        <p:txBody>
          <a:bodyPr wrap="square">
            <a:spAutoFit/>
          </a:bodyPr>
          <a:lstStyle/>
          <a:p>
            <a:r>
              <a:rPr lang="en-US" sz="2400" b="1" dirty="0"/>
              <a:t>A </a:t>
            </a:r>
            <a:r>
              <a:rPr lang="en-US" sz="2400" dirty="0"/>
              <a:t>List </a:t>
            </a:r>
            <a:r>
              <a:rPr lang="en-US" sz="2400" b="1" dirty="0"/>
              <a:t>is a finite immutable sequence</a:t>
            </a:r>
          </a:p>
          <a:p>
            <a:r>
              <a:rPr lang="en-US" sz="2400" dirty="0"/>
              <a:t>─ Very commonly used in </a:t>
            </a:r>
            <a:r>
              <a:rPr lang="en-US" sz="2400" dirty="0" err="1"/>
              <a:t>Scala</a:t>
            </a:r>
            <a:r>
              <a:rPr lang="en-US" sz="2400" dirty="0"/>
              <a:t> programming</a:t>
            </a:r>
          </a:p>
          <a:p>
            <a:r>
              <a:rPr lang="en-US" sz="2400" dirty="0"/>
              <a:t>─ Accessing the first element and adding an element to the front of the list are</a:t>
            </a:r>
          </a:p>
          <a:p>
            <a:r>
              <a:rPr lang="en-US" sz="2400" dirty="0"/>
              <a:t>constant-time operations</a:t>
            </a:r>
          </a:p>
          <a:p>
            <a:r>
              <a:rPr lang="en-US" sz="2400" dirty="0"/>
              <a:t>▪ </a:t>
            </a:r>
            <a:r>
              <a:rPr lang="en-US" sz="2400" b="1" dirty="0"/>
              <a:t>A </a:t>
            </a:r>
            <a:r>
              <a:rPr lang="en-US" sz="2400" dirty="0"/>
              <a:t>List </a:t>
            </a:r>
            <a:r>
              <a:rPr lang="en-US" sz="2400" b="1" dirty="0"/>
              <a:t>literal can be constructed using </a:t>
            </a:r>
            <a:r>
              <a:rPr lang="en-US" sz="2400" dirty="0"/>
              <a:t>:: </a:t>
            </a:r>
            <a:r>
              <a:rPr lang="en-US" sz="2400" b="1" dirty="0"/>
              <a:t>(cons operator) and </a:t>
            </a:r>
            <a:r>
              <a:rPr lang="en-US" sz="2400" dirty="0"/>
              <a:t>Nil</a:t>
            </a:r>
          </a:p>
          <a:p>
            <a:r>
              <a:rPr lang="en-US" sz="2400" dirty="0" err="1"/>
              <a:t>val</a:t>
            </a:r>
            <a:r>
              <a:rPr lang="en-US" sz="2400" dirty="0"/>
              <a:t> </a:t>
            </a:r>
            <a:r>
              <a:rPr lang="en-US" sz="2400" dirty="0" err="1"/>
              <a:t>newList</a:t>
            </a:r>
            <a:r>
              <a:rPr lang="en-US" sz="2400" dirty="0"/>
              <a:t> = "a" :: "b" :: "c" :: Nil</a:t>
            </a:r>
            <a:endParaRPr lang="hi-IN" sz="2400" dirty="0"/>
          </a:p>
          <a:p>
            <a:endParaRPr lang="hi-IN" sz="2400" dirty="0"/>
          </a:p>
          <a:p>
            <a:r>
              <a:rPr lang="en-US" sz="2400" dirty="0"/>
              <a:t>N</a:t>
            </a:r>
            <a:r>
              <a:rPr lang="hi-IN" sz="2400" dirty="0"/>
              <a:t>ewlist(1)</a:t>
            </a:r>
          </a:p>
          <a:p>
            <a:endParaRPr lang="hi-IN" sz="2400" dirty="0"/>
          </a:p>
          <a:p>
            <a:r>
              <a:rPr lang="sv-SE" sz="2400" dirty="0"/>
              <a:t>val randomlist = List("iFruit", 3, "Ronin", 5.2)</a:t>
            </a:r>
            <a:endParaRPr lang="en-US" sz="2400" dirty="0"/>
          </a:p>
        </p:txBody>
      </p:sp>
    </p:spTree>
    <p:extLst>
      <p:ext uri="{BB962C8B-B14F-4D97-AF65-F5344CB8AC3E}">
        <p14:creationId xmlns:p14="http://schemas.microsoft.com/office/powerpoint/2010/main" val="4004174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hi-IN" dirty="0"/>
              <a:t>nstall Scala</a:t>
            </a:r>
            <a:endParaRPr lang="en-US" dirty="0"/>
          </a:p>
        </p:txBody>
      </p:sp>
      <p:sp>
        <p:nvSpPr>
          <p:cNvPr id="3" name="Rectangle 2"/>
          <p:cNvSpPr/>
          <p:nvPr/>
        </p:nvSpPr>
        <p:spPr>
          <a:xfrm>
            <a:off x="1066800" y="1767006"/>
            <a:ext cx="6705600" cy="2585323"/>
          </a:xfrm>
          <a:prstGeom prst="rect">
            <a:avLst/>
          </a:prstGeom>
        </p:spPr>
        <p:txBody>
          <a:bodyPr wrap="square">
            <a:spAutoFit/>
          </a:bodyPr>
          <a:lstStyle/>
          <a:p>
            <a:r>
              <a:rPr lang="hi-IN" dirty="0"/>
              <a:t>1. </a:t>
            </a:r>
            <a:r>
              <a:rPr lang="en-US" dirty="0"/>
              <a:t>D</a:t>
            </a:r>
            <a:r>
              <a:rPr lang="hi-IN" dirty="0"/>
              <a:t>ownload java and set path</a:t>
            </a:r>
          </a:p>
          <a:p>
            <a:r>
              <a:rPr lang="hi-IN" dirty="0"/>
              <a:t>2.</a:t>
            </a:r>
            <a:r>
              <a:rPr lang="en-US" dirty="0"/>
              <a:t> Verify Your Java Installation</a:t>
            </a:r>
            <a:endParaRPr lang="hi-IN" dirty="0"/>
          </a:p>
          <a:p>
            <a:r>
              <a:rPr lang="hi-IN" dirty="0"/>
              <a:t> </a:t>
            </a:r>
            <a:r>
              <a:rPr lang="en-US" b="1" dirty="0"/>
              <a:t>java –version</a:t>
            </a:r>
            <a:endParaRPr lang="hi-IN" b="1" dirty="0"/>
          </a:p>
          <a:p>
            <a:r>
              <a:rPr lang="hi-IN" dirty="0"/>
              <a:t>3. </a:t>
            </a:r>
            <a:r>
              <a:rPr lang="en-US" dirty="0"/>
              <a:t>Set Your Java Environment</a:t>
            </a:r>
          </a:p>
          <a:p>
            <a:r>
              <a:rPr lang="en-US" dirty="0"/>
              <a:t>Set JAVA_HOME to C:\ProgramFiles\java\jdk1.7.0_60</a:t>
            </a:r>
            <a:r>
              <a:rPr lang="hi-IN" dirty="0"/>
              <a:t> or</a:t>
            </a:r>
          </a:p>
          <a:p>
            <a:r>
              <a:rPr lang="en-US" dirty="0"/>
              <a:t>Export JAVA_HOME=/</a:t>
            </a:r>
            <a:r>
              <a:rPr lang="en-US" dirty="0" err="1"/>
              <a:t>usr</a:t>
            </a:r>
            <a:r>
              <a:rPr lang="en-US" dirty="0"/>
              <a:t>/local/java-current</a:t>
            </a:r>
            <a:endParaRPr lang="hi-IN" dirty="0"/>
          </a:p>
          <a:p>
            <a:endParaRPr lang="hi-IN" dirty="0"/>
          </a:p>
          <a:p>
            <a:r>
              <a:rPr lang="hi-IN" dirty="0"/>
              <a:t>4. </a:t>
            </a:r>
            <a:r>
              <a:rPr lang="en-US" dirty="0"/>
              <a:t>Export PATH=$PATH:$JAVA_HOME/bin/</a:t>
            </a:r>
            <a:endParaRPr lang="hi-IN" dirty="0"/>
          </a:p>
          <a:p>
            <a:r>
              <a:rPr lang="hi-IN" dirty="0"/>
              <a:t>5. </a:t>
            </a:r>
            <a:r>
              <a:rPr lang="en-US" dirty="0"/>
              <a:t>$java –jar scala-2.9.0.1-installer.jar</a:t>
            </a:r>
          </a:p>
        </p:txBody>
      </p:sp>
    </p:spTree>
    <p:extLst>
      <p:ext uri="{BB962C8B-B14F-4D97-AF65-F5344CB8AC3E}">
        <p14:creationId xmlns:p14="http://schemas.microsoft.com/office/powerpoint/2010/main" val="10875809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228600" y="1676400"/>
            <a:ext cx="8534400" cy="3785652"/>
          </a:xfrm>
          <a:prstGeom prst="rect">
            <a:avLst/>
          </a:prstGeom>
        </p:spPr>
        <p:txBody>
          <a:bodyPr wrap="square">
            <a:spAutoFit/>
          </a:bodyPr>
          <a:lstStyle/>
          <a:p>
            <a:r>
              <a:rPr lang="pt-BR" sz="2400" dirty="0"/>
              <a:t>val devices = List(("Sorrento", 10), ("Sorrento", 20),</a:t>
            </a:r>
          </a:p>
          <a:p>
            <a:r>
              <a:rPr lang="en-US" sz="2400" dirty="0"/>
              <a:t>("</a:t>
            </a:r>
            <a:r>
              <a:rPr lang="en-US" sz="2400" dirty="0" err="1"/>
              <a:t>iFruit</a:t>
            </a:r>
            <a:r>
              <a:rPr lang="en-US" sz="2400" dirty="0"/>
              <a:t>", 30))</a:t>
            </a:r>
            <a:endParaRPr lang="hi-IN" sz="2400" dirty="0"/>
          </a:p>
          <a:p>
            <a:endParaRPr lang="hi-IN" sz="2400" dirty="0"/>
          </a:p>
          <a:p>
            <a:r>
              <a:rPr lang="en-US" sz="2400" dirty="0" err="1"/>
              <a:t>val</a:t>
            </a:r>
            <a:r>
              <a:rPr lang="en-US" sz="2400" dirty="0"/>
              <a:t> </a:t>
            </a:r>
            <a:r>
              <a:rPr lang="en-US" sz="2400" dirty="0" err="1"/>
              <a:t>myList</a:t>
            </a:r>
            <a:r>
              <a:rPr lang="en-US" sz="2400" dirty="0"/>
              <a:t>: List[</a:t>
            </a:r>
            <a:r>
              <a:rPr lang="en-US" sz="2400" dirty="0" err="1"/>
              <a:t>Int</a:t>
            </a:r>
            <a:r>
              <a:rPr lang="en-US" sz="2400" dirty="0"/>
              <a:t>] = List(1, 5, 7, 1, 3, 2)</a:t>
            </a:r>
            <a:endParaRPr lang="hi-IN" sz="2400" dirty="0"/>
          </a:p>
          <a:p>
            <a:endParaRPr lang="hi-IN" sz="2400" dirty="0"/>
          </a:p>
          <a:p>
            <a:r>
              <a:rPr lang="en-US" sz="2400" dirty="0" err="1"/>
              <a:t>myList.sum</a:t>
            </a:r>
            <a:endParaRPr lang="hi-IN" sz="2400" dirty="0"/>
          </a:p>
          <a:p>
            <a:endParaRPr lang="hi-IN" sz="2400" dirty="0"/>
          </a:p>
          <a:p>
            <a:r>
              <a:rPr lang="en-US" sz="2400" dirty="0"/>
              <a:t>▪ </a:t>
            </a:r>
            <a:r>
              <a:rPr lang="en-US" sz="2400" b="1" dirty="0"/>
              <a:t>Use </a:t>
            </a:r>
            <a:r>
              <a:rPr lang="en-US" sz="2400" dirty="0"/>
              <a:t>:+ </a:t>
            </a:r>
            <a:r>
              <a:rPr lang="en-US" sz="2400" b="1" dirty="0"/>
              <a:t>to append to a list</a:t>
            </a:r>
            <a:endParaRPr lang="hi-IN" sz="2400" b="1" dirty="0"/>
          </a:p>
          <a:p>
            <a:endParaRPr lang="hi-IN" sz="2400" b="1" dirty="0"/>
          </a:p>
          <a:p>
            <a:r>
              <a:rPr lang="en-US" sz="2400" dirty="0" err="1"/>
              <a:t>val</a:t>
            </a:r>
            <a:r>
              <a:rPr lang="en-US" sz="2400" dirty="0"/>
              <a:t> </a:t>
            </a:r>
            <a:r>
              <a:rPr lang="en-US" sz="2400" dirty="0" err="1"/>
              <a:t>myListE</a:t>
            </a:r>
            <a:r>
              <a:rPr lang="en-US" sz="2400" dirty="0"/>
              <a:t> = </a:t>
            </a:r>
            <a:r>
              <a:rPr lang="en-US" sz="2400" dirty="0" err="1"/>
              <a:t>myList</a:t>
            </a:r>
            <a:r>
              <a:rPr lang="en-US" sz="2400" dirty="0"/>
              <a:t> :+ </a:t>
            </a:r>
            <a:r>
              <a:rPr lang="hi-IN" sz="2400" dirty="0"/>
              <a:t>10</a:t>
            </a:r>
            <a:endParaRPr lang="en-US" sz="2400" dirty="0"/>
          </a:p>
        </p:txBody>
      </p:sp>
    </p:spTree>
    <p:extLst>
      <p:ext uri="{BB962C8B-B14F-4D97-AF65-F5344CB8AC3E}">
        <p14:creationId xmlns:p14="http://schemas.microsoft.com/office/powerpoint/2010/main" val="179791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Comparing Literals Using </a:t>
            </a:r>
            <a:r>
              <a:rPr lang="en-US" dirty="0"/>
              <a:t>match ... case</a:t>
            </a:r>
          </a:p>
        </p:txBody>
      </p:sp>
      <p:sp>
        <p:nvSpPr>
          <p:cNvPr id="3" name="Rectangle 2"/>
          <p:cNvSpPr/>
          <p:nvPr/>
        </p:nvSpPr>
        <p:spPr>
          <a:xfrm>
            <a:off x="685800" y="2136339"/>
            <a:ext cx="7391400" cy="3416320"/>
          </a:xfrm>
          <a:prstGeom prst="rect">
            <a:avLst/>
          </a:prstGeom>
        </p:spPr>
        <p:txBody>
          <a:bodyPr wrap="square">
            <a:spAutoFit/>
          </a:bodyPr>
          <a:lstStyle/>
          <a:p>
            <a:r>
              <a:rPr lang="en-US" sz="2400" dirty="0" err="1"/>
              <a:t>val</a:t>
            </a:r>
            <a:r>
              <a:rPr lang="en-US" sz="2400" dirty="0"/>
              <a:t> </a:t>
            </a:r>
            <a:r>
              <a:rPr lang="en-US" sz="2400" dirty="0" err="1"/>
              <a:t>phoneWireless</a:t>
            </a:r>
            <a:r>
              <a:rPr lang="en-US" sz="2400" dirty="0"/>
              <a:t> = "enabled"</a:t>
            </a:r>
          </a:p>
          <a:p>
            <a:r>
              <a:rPr lang="en-US" sz="2400" dirty="0" err="1"/>
              <a:t>var</a:t>
            </a:r>
            <a:r>
              <a:rPr lang="en-US" sz="2400" dirty="0"/>
              <a:t> </a:t>
            </a:r>
            <a:r>
              <a:rPr lang="en-US" sz="2400" dirty="0" err="1"/>
              <a:t>msg</a:t>
            </a:r>
            <a:r>
              <a:rPr lang="en-US" sz="2400" dirty="0"/>
              <a:t> = "Radio state Unknown"</a:t>
            </a:r>
          </a:p>
          <a:p>
            <a:r>
              <a:rPr lang="en-US" sz="2400" dirty="0" err="1"/>
              <a:t>phoneWireless</a:t>
            </a:r>
            <a:r>
              <a:rPr lang="en-US" sz="2400" dirty="0"/>
              <a:t> match {</a:t>
            </a:r>
          </a:p>
          <a:p>
            <a:r>
              <a:rPr lang="en-US" sz="2400" dirty="0"/>
              <a:t>case "enabled" =&gt; </a:t>
            </a:r>
            <a:r>
              <a:rPr lang="en-US" sz="2400" dirty="0" err="1"/>
              <a:t>msg</a:t>
            </a:r>
            <a:r>
              <a:rPr lang="en-US" sz="2400" dirty="0"/>
              <a:t> = "Radio is On"</a:t>
            </a:r>
          </a:p>
          <a:p>
            <a:r>
              <a:rPr lang="en-US" sz="2400" dirty="0"/>
              <a:t>case "disabled" =&gt; </a:t>
            </a:r>
            <a:r>
              <a:rPr lang="en-US" sz="2400" dirty="0" err="1"/>
              <a:t>msg</a:t>
            </a:r>
            <a:r>
              <a:rPr lang="en-US" sz="2400" dirty="0"/>
              <a:t> = "Radio is Off"</a:t>
            </a:r>
          </a:p>
          <a:p>
            <a:r>
              <a:rPr lang="en-US" sz="2400" dirty="0"/>
              <a:t>case "connected" =&gt; </a:t>
            </a:r>
            <a:r>
              <a:rPr lang="en-US" sz="2400" dirty="0" err="1"/>
              <a:t>msg</a:t>
            </a:r>
            <a:r>
              <a:rPr lang="en-US" sz="2400" dirty="0"/>
              <a:t> = "Radio On, Protocol Up“</a:t>
            </a:r>
            <a:endParaRPr lang="hi-IN" sz="2400" dirty="0"/>
          </a:p>
          <a:p>
            <a:r>
              <a:rPr lang="en-US" sz="2400" dirty="0"/>
              <a:t>case default =&gt; </a:t>
            </a:r>
            <a:r>
              <a:rPr lang="hi-IN" sz="2400" dirty="0"/>
              <a:t>msg = </a:t>
            </a:r>
            <a:r>
              <a:rPr lang="en-US" sz="2400" dirty="0"/>
              <a:t>"Radio state unknown"</a:t>
            </a:r>
          </a:p>
          <a:p>
            <a:r>
              <a:rPr lang="en-US" sz="2400" dirty="0"/>
              <a:t>}</a:t>
            </a:r>
          </a:p>
          <a:p>
            <a:r>
              <a:rPr lang="en-US" sz="2400" dirty="0" err="1"/>
              <a:t>println</a:t>
            </a:r>
            <a:r>
              <a:rPr lang="en-US" sz="2400" dirty="0"/>
              <a:t>(</a:t>
            </a:r>
            <a:r>
              <a:rPr lang="en-US" sz="2400" dirty="0" err="1"/>
              <a:t>msg</a:t>
            </a:r>
            <a:r>
              <a:rPr lang="en-US" sz="2400" dirty="0"/>
              <a:t>)</a:t>
            </a:r>
          </a:p>
        </p:txBody>
      </p:sp>
    </p:spTree>
    <p:extLst>
      <p:ext uri="{BB962C8B-B14F-4D97-AF65-F5344CB8AC3E}">
        <p14:creationId xmlns:p14="http://schemas.microsoft.com/office/powerpoint/2010/main" val="3805389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Classes in </a:t>
            </a:r>
            <a:r>
              <a:rPr lang="en-US" b="1" dirty="0" err="1"/>
              <a:t>Scala</a:t>
            </a:r>
            <a:endParaRPr lang="en-US" dirty="0"/>
          </a:p>
        </p:txBody>
      </p:sp>
      <p:sp>
        <p:nvSpPr>
          <p:cNvPr id="3" name="Rectangle 2"/>
          <p:cNvSpPr/>
          <p:nvPr/>
        </p:nvSpPr>
        <p:spPr>
          <a:xfrm>
            <a:off x="762000" y="1720840"/>
            <a:ext cx="7162800" cy="4062651"/>
          </a:xfrm>
          <a:prstGeom prst="rect">
            <a:avLst/>
          </a:prstGeom>
        </p:spPr>
        <p:txBody>
          <a:bodyPr wrap="square">
            <a:spAutoFit/>
          </a:bodyPr>
          <a:lstStyle/>
          <a:p>
            <a:endParaRPr lang="en-US" dirty="0"/>
          </a:p>
          <a:p>
            <a:r>
              <a:rPr lang="en-US" sz="2400" dirty="0" err="1"/>
              <a:t>ᗍClasses</a:t>
            </a:r>
            <a:r>
              <a:rPr lang="en-US" sz="2400" dirty="0"/>
              <a:t> in </a:t>
            </a:r>
            <a:r>
              <a:rPr lang="en-US" sz="2400" dirty="0" err="1"/>
              <a:t>Scala</a:t>
            </a:r>
            <a:r>
              <a:rPr lang="en-US" sz="2400" dirty="0"/>
              <a:t> are static templates that can be instantiated into many objects at runtime</a:t>
            </a:r>
          </a:p>
          <a:p>
            <a:r>
              <a:rPr lang="en-US" sz="2400" dirty="0" err="1"/>
              <a:t>ᗍA</a:t>
            </a:r>
            <a:r>
              <a:rPr lang="en-US" sz="2400" dirty="0"/>
              <a:t> Class can contain information about:</a:t>
            </a:r>
          </a:p>
          <a:p>
            <a:endParaRPr lang="en-US" sz="2400" dirty="0"/>
          </a:p>
          <a:p>
            <a:r>
              <a:rPr lang="en-US" sz="2400" dirty="0"/>
              <a:t>•Fields</a:t>
            </a:r>
          </a:p>
          <a:p>
            <a:r>
              <a:rPr lang="en-US" sz="2400" dirty="0"/>
              <a:t>•Constructors</a:t>
            </a:r>
          </a:p>
          <a:p>
            <a:r>
              <a:rPr lang="en-US" sz="2400" dirty="0"/>
              <a:t>•Methods</a:t>
            </a:r>
          </a:p>
          <a:p>
            <a:r>
              <a:rPr lang="en-US" sz="2400" dirty="0"/>
              <a:t>•</a:t>
            </a:r>
            <a:r>
              <a:rPr lang="en-US" sz="2400" dirty="0" err="1"/>
              <a:t>Superclasses</a:t>
            </a:r>
            <a:r>
              <a:rPr lang="en-US" sz="2400" dirty="0"/>
              <a:t>(inheritance)</a:t>
            </a:r>
          </a:p>
          <a:p>
            <a:r>
              <a:rPr lang="en-US" sz="2400" dirty="0"/>
              <a:t>•Interfaces implemented by the class, etc.</a:t>
            </a:r>
          </a:p>
          <a:p>
            <a:r>
              <a:rPr lang="en-US" sz="2400" dirty="0"/>
              <a:t>Simple class definition in </a:t>
            </a:r>
            <a:r>
              <a:rPr lang="en-US" sz="2400" dirty="0" err="1"/>
              <a:t>Scala</a:t>
            </a:r>
            <a:r>
              <a:rPr lang="en-US" sz="2400" dirty="0"/>
              <a:t>: </a:t>
            </a:r>
            <a:r>
              <a:rPr lang="hi-IN" sz="2400" dirty="0"/>
              <a:t> </a:t>
            </a:r>
            <a:r>
              <a:rPr lang="en-US" sz="2400" dirty="0"/>
              <a:t>class </a:t>
            </a:r>
            <a:r>
              <a:rPr lang="en-US" sz="2400" dirty="0" err="1"/>
              <a:t>Myclass</a:t>
            </a:r>
            <a:r>
              <a:rPr lang="en-US" sz="2400" dirty="0"/>
              <a:t>{}</a:t>
            </a:r>
          </a:p>
        </p:txBody>
      </p:sp>
    </p:spTree>
    <p:extLst>
      <p:ext uri="{BB962C8B-B14F-4D97-AF65-F5344CB8AC3E}">
        <p14:creationId xmlns:p14="http://schemas.microsoft.com/office/powerpoint/2010/main" val="24300925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1"/>
            <a:ext cx="8382000" cy="4893647"/>
          </a:xfrm>
          <a:prstGeom prst="rect">
            <a:avLst/>
          </a:prstGeom>
        </p:spPr>
        <p:txBody>
          <a:bodyPr wrap="square">
            <a:spAutoFit/>
          </a:bodyPr>
          <a:lstStyle/>
          <a:p>
            <a:r>
              <a:rPr lang="en-US" sz="2400" b="1" dirty="0"/>
              <a:t>Code is organized by </a:t>
            </a:r>
            <a:r>
              <a:rPr lang="en-US" sz="2400" b="1" i="1" dirty="0"/>
              <a:t>classes</a:t>
            </a:r>
          </a:p>
          <a:p>
            <a:r>
              <a:rPr lang="en-US" sz="2400" dirty="0"/>
              <a:t>─ Object-oriented code organization</a:t>
            </a:r>
          </a:p>
          <a:p>
            <a:r>
              <a:rPr lang="en-US" sz="2400" dirty="0"/>
              <a:t>─ Contains data elements and methods</a:t>
            </a:r>
          </a:p>
          <a:p>
            <a:r>
              <a:rPr lang="en-US" sz="2400" dirty="0"/>
              <a:t>─ Establishes local scope within the class</a:t>
            </a:r>
          </a:p>
          <a:p>
            <a:r>
              <a:rPr lang="en-US" sz="2400" dirty="0"/>
              <a:t>─ Enables instantiation of objects</a:t>
            </a:r>
            <a:endParaRPr lang="hi-IN" sz="2400" dirty="0"/>
          </a:p>
          <a:p>
            <a:endParaRPr lang="en-US" sz="2400" dirty="0"/>
          </a:p>
          <a:p>
            <a:r>
              <a:rPr lang="en-US" sz="2400" dirty="0"/>
              <a:t>▪ </a:t>
            </a:r>
            <a:r>
              <a:rPr lang="en-US" sz="2400" b="1" dirty="0"/>
              <a:t>Classes are grouped together into </a:t>
            </a:r>
            <a:r>
              <a:rPr lang="en-US" sz="2400" b="1" i="1" dirty="0"/>
              <a:t>packages</a:t>
            </a:r>
          </a:p>
          <a:p>
            <a:r>
              <a:rPr lang="en-US" sz="2400" dirty="0"/>
              <a:t>─ Separate namespaces to avoid collision of classes</a:t>
            </a:r>
            <a:endParaRPr lang="hi-IN" sz="2400" dirty="0"/>
          </a:p>
          <a:p>
            <a:endParaRPr lang="en-US" sz="2400" dirty="0"/>
          </a:p>
          <a:p>
            <a:r>
              <a:rPr lang="en-US" sz="2400" dirty="0"/>
              <a:t>▪ </a:t>
            </a:r>
            <a:r>
              <a:rPr lang="en-US" sz="2400" b="1" dirty="0"/>
              <a:t>Packages are defined in </a:t>
            </a:r>
            <a:r>
              <a:rPr lang="en-US" sz="2400" b="1" dirty="0" err="1"/>
              <a:t>Scala</a:t>
            </a:r>
            <a:r>
              <a:rPr lang="en-US" sz="2400" b="1" dirty="0"/>
              <a:t> source files</a:t>
            </a:r>
          </a:p>
          <a:p>
            <a:r>
              <a:rPr lang="en-US" sz="2400" dirty="0"/>
              <a:t>─ Multiple packages can be contained in a single file</a:t>
            </a:r>
            <a:endParaRPr lang="hi-IN" sz="2400" dirty="0"/>
          </a:p>
          <a:p>
            <a:endParaRPr lang="en-US" sz="2400" dirty="0"/>
          </a:p>
          <a:p>
            <a:r>
              <a:rPr lang="en-US" sz="2400" dirty="0"/>
              <a:t>▪ </a:t>
            </a:r>
            <a:r>
              <a:rPr lang="en-US" sz="2400" b="1" dirty="0"/>
              <a:t>Use the </a:t>
            </a:r>
            <a:r>
              <a:rPr lang="en-US" sz="2400" dirty="0"/>
              <a:t>import </a:t>
            </a:r>
            <a:r>
              <a:rPr lang="en-US" sz="2400" b="1" dirty="0"/>
              <a:t>keyword to import libraries to use in your code</a:t>
            </a:r>
            <a:endParaRPr lang="en-US" sz="2400" dirty="0"/>
          </a:p>
        </p:txBody>
      </p:sp>
    </p:spTree>
    <p:extLst>
      <p:ext uri="{BB962C8B-B14F-4D97-AF65-F5344CB8AC3E}">
        <p14:creationId xmlns:p14="http://schemas.microsoft.com/office/powerpoint/2010/main" val="21935480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 your Understanding </a:t>
            </a:r>
            <a:endParaRPr lang="en-US" dirty="0"/>
          </a:p>
        </p:txBody>
      </p:sp>
      <p:sp>
        <p:nvSpPr>
          <p:cNvPr id="3" name="Rectangle 2"/>
          <p:cNvSpPr/>
          <p:nvPr/>
        </p:nvSpPr>
        <p:spPr>
          <a:xfrm>
            <a:off x="990600" y="1371600"/>
            <a:ext cx="7543800" cy="5078313"/>
          </a:xfrm>
          <a:prstGeom prst="rect">
            <a:avLst/>
          </a:prstGeom>
        </p:spPr>
        <p:txBody>
          <a:bodyPr wrap="square">
            <a:spAutoFit/>
          </a:bodyPr>
          <a:lstStyle/>
          <a:p>
            <a:r>
              <a:rPr lang="en-US" dirty="0"/>
              <a:t>What is the output of the following code ?</a:t>
            </a:r>
          </a:p>
          <a:p>
            <a:r>
              <a:rPr lang="en-US" dirty="0"/>
              <a:t>class add{</a:t>
            </a:r>
          </a:p>
          <a:p>
            <a:r>
              <a:rPr lang="en-US" dirty="0" err="1"/>
              <a:t>var</a:t>
            </a:r>
            <a:r>
              <a:rPr lang="en-US" dirty="0"/>
              <a:t> x:Int=10</a:t>
            </a:r>
          </a:p>
          <a:p>
            <a:r>
              <a:rPr lang="en-US" dirty="0" err="1"/>
              <a:t>var</a:t>
            </a:r>
            <a:r>
              <a:rPr lang="en-US" dirty="0"/>
              <a:t> y:Int=20</a:t>
            </a:r>
          </a:p>
          <a:p>
            <a:r>
              <a:rPr lang="en-US" dirty="0" err="1"/>
              <a:t>def</a:t>
            </a:r>
            <a:r>
              <a:rPr lang="en-US" dirty="0"/>
              <a:t> add(</a:t>
            </a:r>
            <a:r>
              <a:rPr lang="en-US" dirty="0" err="1"/>
              <a:t>a:Int,b:Int</a:t>
            </a:r>
            <a:r>
              <a:rPr lang="en-US" dirty="0"/>
              <a:t>)</a:t>
            </a:r>
          </a:p>
          <a:p>
            <a:r>
              <a:rPr lang="en-US" dirty="0"/>
              <a:t>{</a:t>
            </a:r>
          </a:p>
          <a:p>
            <a:r>
              <a:rPr lang="en-US" dirty="0"/>
              <a:t>a=x+1</a:t>
            </a:r>
          </a:p>
          <a:p>
            <a:r>
              <a:rPr lang="en-US" dirty="0" err="1"/>
              <a:t>println</a:t>
            </a:r>
            <a:r>
              <a:rPr lang="en-US" dirty="0"/>
              <a:t>(“Value of a after modification :”+a);</a:t>
            </a:r>
          </a:p>
          <a:p>
            <a:r>
              <a:rPr lang="en-US" dirty="0"/>
              <a:t>}</a:t>
            </a:r>
          </a:p>
          <a:p>
            <a:r>
              <a:rPr lang="en-US" dirty="0"/>
              <a:t>}</a:t>
            </a:r>
          </a:p>
          <a:p>
            <a:r>
              <a:rPr lang="en-US" dirty="0" err="1"/>
              <a:t>Var</a:t>
            </a:r>
            <a:r>
              <a:rPr lang="en-US" dirty="0"/>
              <a:t> p=new add()</a:t>
            </a:r>
          </a:p>
          <a:p>
            <a:r>
              <a:rPr lang="en-US" dirty="0" err="1"/>
              <a:t>p.add</a:t>
            </a:r>
            <a:r>
              <a:rPr lang="en-US" dirty="0"/>
              <a:t>(5,10);</a:t>
            </a:r>
            <a:endParaRPr lang="hi-IN" dirty="0"/>
          </a:p>
          <a:p>
            <a:endParaRPr lang="en-US" dirty="0"/>
          </a:p>
          <a:p>
            <a:r>
              <a:rPr lang="en-US" dirty="0"/>
              <a:t>a.5</a:t>
            </a:r>
          </a:p>
          <a:p>
            <a:r>
              <a:rPr lang="en-US" dirty="0"/>
              <a:t>b.11</a:t>
            </a:r>
          </a:p>
          <a:p>
            <a:r>
              <a:rPr lang="en-US" dirty="0"/>
              <a:t>c.16</a:t>
            </a:r>
          </a:p>
          <a:p>
            <a:r>
              <a:rPr lang="en-US" dirty="0" err="1"/>
              <a:t>d.Error</a:t>
            </a:r>
            <a:endParaRPr lang="en-US" dirty="0"/>
          </a:p>
          <a:p>
            <a:endParaRPr lang="en-US" dirty="0"/>
          </a:p>
        </p:txBody>
      </p:sp>
    </p:spTree>
    <p:extLst>
      <p:ext uri="{BB962C8B-B14F-4D97-AF65-F5344CB8AC3E}">
        <p14:creationId xmlns:p14="http://schemas.microsoft.com/office/powerpoint/2010/main" val="10793472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Properties with Getters and Setters</a:t>
            </a:r>
            <a:endParaRPr lang="en-US" dirty="0"/>
          </a:p>
        </p:txBody>
      </p:sp>
      <p:sp>
        <p:nvSpPr>
          <p:cNvPr id="3" name="Rectangle 2"/>
          <p:cNvSpPr/>
          <p:nvPr/>
        </p:nvSpPr>
        <p:spPr>
          <a:xfrm>
            <a:off x="685800" y="1600200"/>
            <a:ext cx="8001000" cy="3231654"/>
          </a:xfrm>
          <a:prstGeom prst="rect">
            <a:avLst/>
          </a:prstGeom>
        </p:spPr>
        <p:txBody>
          <a:bodyPr wrap="square">
            <a:spAutoFit/>
          </a:bodyPr>
          <a:lstStyle/>
          <a:p>
            <a:endParaRPr lang="en-US" dirty="0"/>
          </a:p>
          <a:p>
            <a:r>
              <a:rPr lang="en-US" sz="2400" dirty="0" err="1"/>
              <a:t>ᗍGetters</a:t>
            </a:r>
            <a:r>
              <a:rPr lang="en-US" sz="2400" dirty="0"/>
              <a:t> and Setters are better to expose class properties</a:t>
            </a:r>
          </a:p>
          <a:p>
            <a:r>
              <a:rPr lang="en-US" sz="2400" dirty="0" err="1"/>
              <a:t>ᗍIn</a:t>
            </a:r>
            <a:r>
              <a:rPr lang="en-US" sz="2400" dirty="0"/>
              <a:t> Java, we typically keep the instance variables as private and expose the public getters and setters</a:t>
            </a:r>
            <a:endParaRPr lang="hi-IN" sz="2400" dirty="0"/>
          </a:p>
          <a:p>
            <a:endParaRPr lang="en-US" sz="2400" dirty="0"/>
          </a:p>
          <a:p>
            <a:r>
              <a:rPr lang="en-US" sz="2400" dirty="0" err="1"/>
              <a:t>ᗍScala</a:t>
            </a:r>
            <a:r>
              <a:rPr lang="en-US" sz="2400" dirty="0"/>
              <a:t> provides the getters and setters for every field by default</a:t>
            </a:r>
            <a:endParaRPr lang="hi-IN" sz="2400" dirty="0"/>
          </a:p>
          <a:p>
            <a:endParaRPr lang="en-US" sz="2400" dirty="0"/>
          </a:p>
          <a:p>
            <a:endParaRPr lang="en-US" dirty="0"/>
          </a:p>
        </p:txBody>
      </p:sp>
    </p:spTree>
    <p:extLst>
      <p:ext uri="{BB962C8B-B14F-4D97-AF65-F5344CB8AC3E}">
        <p14:creationId xmlns:p14="http://schemas.microsoft.com/office/powerpoint/2010/main" val="1071111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a:t>Constructor</a:t>
            </a:r>
            <a:endParaRPr lang="en-US" dirty="0"/>
          </a:p>
        </p:txBody>
      </p:sp>
      <p:sp>
        <p:nvSpPr>
          <p:cNvPr id="3" name="Rectangle 2"/>
          <p:cNvSpPr/>
          <p:nvPr/>
        </p:nvSpPr>
        <p:spPr>
          <a:xfrm>
            <a:off x="990600" y="1371600"/>
            <a:ext cx="7924800" cy="5170646"/>
          </a:xfrm>
          <a:prstGeom prst="rect">
            <a:avLst/>
          </a:prstGeom>
        </p:spPr>
        <p:txBody>
          <a:bodyPr wrap="square">
            <a:spAutoFit/>
          </a:bodyPr>
          <a:lstStyle/>
          <a:p>
            <a:endParaRPr lang="en-US" dirty="0"/>
          </a:p>
          <a:p>
            <a:r>
              <a:rPr lang="en-US" sz="2400" dirty="0" err="1"/>
              <a:t>ᗍConstructors</a:t>
            </a:r>
            <a:r>
              <a:rPr lang="en-US" sz="2400" dirty="0"/>
              <a:t> in </a:t>
            </a:r>
            <a:r>
              <a:rPr lang="en-US" sz="2400" dirty="0" err="1"/>
              <a:t>Scala</a:t>
            </a:r>
            <a:r>
              <a:rPr lang="en-US" sz="2400" dirty="0"/>
              <a:t> are a bit different than in Java</a:t>
            </a:r>
          </a:p>
          <a:p>
            <a:r>
              <a:rPr lang="en-US" sz="2400" dirty="0" err="1"/>
              <a:t>ᗍScala</a:t>
            </a:r>
            <a:r>
              <a:rPr lang="en-US" sz="2400" dirty="0"/>
              <a:t> has 2 types of constructors </a:t>
            </a:r>
          </a:p>
          <a:p>
            <a:endParaRPr lang="en-US" sz="2400" dirty="0"/>
          </a:p>
          <a:p>
            <a:r>
              <a:rPr lang="en-US" sz="2400" dirty="0"/>
              <a:t>•Primary Constructors</a:t>
            </a:r>
          </a:p>
          <a:p>
            <a:r>
              <a:rPr lang="en-US" sz="2400" dirty="0"/>
              <a:t>•Auxiliary Constructors</a:t>
            </a:r>
            <a:endParaRPr lang="hi-IN" sz="2400" dirty="0"/>
          </a:p>
          <a:p>
            <a:endParaRPr lang="en-US" sz="2400" dirty="0"/>
          </a:p>
          <a:p>
            <a:r>
              <a:rPr lang="en-US" sz="2400" dirty="0" err="1"/>
              <a:t>ᗍThe</a:t>
            </a:r>
            <a:r>
              <a:rPr lang="en-US" sz="2400" dirty="0"/>
              <a:t> auxiliary constructors in </a:t>
            </a:r>
            <a:r>
              <a:rPr lang="en-US" sz="2400" dirty="0" err="1"/>
              <a:t>Scala</a:t>
            </a:r>
            <a:r>
              <a:rPr lang="en-US" sz="2400" dirty="0"/>
              <a:t> are called this. This is different from other languages, where constructors have the same name as the class</a:t>
            </a:r>
          </a:p>
          <a:p>
            <a:r>
              <a:rPr lang="en-US" sz="2400" dirty="0" err="1"/>
              <a:t>ᗍEach</a:t>
            </a:r>
            <a:r>
              <a:rPr lang="en-US" sz="2400" dirty="0"/>
              <a:t> auxiliary constructor must start with a call to either a previously defined auxiliary constructor or the primary constructor</a:t>
            </a:r>
          </a:p>
          <a:p>
            <a:endParaRPr lang="en-US" sz="2400" dirty="0"/>
          </a:p>
        </p:txBody>
      </p:sp>
    </p:spTree>
    <p:extLst>
      <p:ext uri="{BB962C8B-B14F-4D97-AF65-F5344CB8AC3E}">
        <p14:creationId xmlns:p14="http://schemas.microsoft.com/office/powerpoint/2010/main" val="13247256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 your Understanding </a:t>
            </a:r>
            <a:endParaRPr lang="en-US" dirty="0"/>
          </a:p>
        </p:txBody>
      </p:sp>
      <p:sp>
        <p:nvSpPr>
          <p:cNvPr id="3" name="Rectangle 2"/>
          <p:cNvSpPr/>
          <p:nvPr/>
        </p:nvSpPr>
        <p:spPr>
          <a:xfrm>
            <a:off x="457200" y="1028343"/>
            <a:ext cx="8001000" cy="5632311"/>
          </a:xfrm>
          <a:prstGeom prst="rect">
            <a:avLst/>
          </a:prstGeom>
        </p:spPr>
        <p:txBody>
          <a:bodyPr wrap="square">
            <a:spAutoFit/>
          </a:bodyPr>
          <a:lstStyle/>
          <a:p>
            <a:r>
              <a:rPr lang="en-US" dirty="0"/>
              <a:t>Syntax of primary constructor is:</a:t>
            </a:r>
          </a:p>
          <a:p>
            <a:r>
              <a:rPr lang="hi-IN" dirty="0"/>
              <a:t>a)</a:t>
            </a:r>
            <a:r>
              <a:rPr lang="en-US" dirty="0"/>
              <a:t>Greet(message : String)</a:t>
            </a:r>
          </a:p>
          <a:p>
            <a:r>
              <a:rPr lang="en-US" dirty="0"/>
              <a:t>{</a:t>
            </a:r>
          </a:p>
          <a:p>
            <a:r>
              <a:rPr lang="en-US" dirty="0"/>
              <a:t>// …code</a:t>
            </a:r>
          </a:p>
          <a:p>
            <a:r>
              <a:rPr lang="en-US" dirty="0"/>
              <a:t>}</a:t>
            </a:r>
            <a:endParaRPr lang="hi-IN" dirty="0"/>
          </a:p>
          <a:p>
            <a:endParaRPr lang="en-US" dirty="0"/>
          </a:p>
          <a:p>
            <a:r>
              <a:rPr lang="en-US" dirty="0"/>
              <a:t>b. class Greet</a:t>
            </a:r>
          </a:p>
          <a:p>
            <a:r>
              <a:rPr lang="en-US" dirty="0"/>
              <a:t>{</a:t>
            </a:r>
          </a:p>
          <a:p>
            <a:r>
              <a:rPr lang="en-US" dirty="0"/>
              <a:t>//…code</a:t>
            </a:r>
          </a:p>
          <a:p>
            <a:r>
              <a:rPr lang="en-US" dirty="0"/>
              <a:t>}</a:t>
            </a:r>
            <a:endParaRPr lang="hi-IN" dirty="0"/>
          </a:p>
          <a:p>
            <a:endParaRPr lang="en-US" dirty="0"/>
          </a:p>
          <a:p>
            <a:r>
              <a:rPr lang="en-US" dirty="0" err="1"/>
              <a:t>c.class</a:t>
            </a:r>
            <a:r>
              <a:rPr lang="en-US" dirty="0"/>
              <a:t> Greet(message : String ) </a:t>
            </a:r>
          </a:p>
          <a:p>
            <a:r>
              <a:rPr lang="en-US" dirty="0"/>
              <a:t>{</a:t>
            </a:r>
          </a:p>
          <a:p>
            <a:r>
              <a:rPr lang="en-US" dirty="0"/>
              <a:t>// … code</a:t>
            </a:r>
          </a:p>
          <a:p>
            <a:r>
              <a:rPr lang="en-US" dirty="0"/>
              <a:t>} </a:t>
            </a:r>
            <a:endParaRPr lang="hi-IN" dirty="0"/>
          </a:p>
          <a:p>
            <a:endParaRPr lang="en-US" dirty="0"/>
          </a:p>
          <a:p>
            <a:r>
              <a:rPr lang="en-US" dirty="0" err="1"/>
              <a:t>d.public</a:t>
            </a:r>
            <a:r>
              <a:rPr lang="en-US" dirty="0"/>
              <a:t> Greet(message : String)</a:t>
            </a:r>
          </a:p>
          <a:p>
            <a:r>
              <a:rPr lang="en-US" dirty="0"/>
              <a:t>{</a:t>
            </a:r>
          </a:p>
          <a:p>
            <a:r>
              <a:rPr lang="en-US" dirty="0"/>
              <a:t>//…code</a:t>
            </a:r>
          </a:p>
          <a:p>
            <a:r>
              <a:rPr lang="en-US" dirty="0"/>
              <a:t>}</a:t>
            </a:r>
          </a:p>
        </p:txBody>
      </p:sp>
    </p:spTree>
    <p:extLst>
      <p:ext uri="{BB962C8B-B14F-4D97-AF65-F5344CB8AC3E}">
        <p14:creationId xmlns:p14="http://schemas.microsoft.com/office/powerpoint/2010/main" val="1745834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Singletons</a:t>
            </a:r>
            <a:endParaRPr lang="en-US" dirty="0"/>
          </a:p>
        </p:txBody>
      </p:sp>
      <p:sp>
        <p:nvSpPr>
          <p:cNvPr id="3" name="Rectangle 2"/>
          <p:cNvSpPr/>
          <p:nvPr/>
        </p:nvSpPr>
        <p:spPr>
          <a:xfrm>
            <a:off x="685800" y="1600200"/>
            <a:ext cx="7315200" cy="3046988"/>
          </a:xfrm>
          <a:prstGeom prst="rect">
            <a:avLst/>
          </a:prstGeom>
        </p:spPr>
        <p:txBody>
          <a:bodyPr wrap="square">
            <a:spAutoFit/>
          </a:bodyPr>
          <a:lstStyle/>
          <a:p>
            <a:r>
              <a:rPr lang="en-US" sz="2400" dirty="0" err="1"/>
              <a:t>ᗍScala</a:t>
            </a:r>
            <a:r>
              <a:rPr lang="en-US" sz="2400" dirty="0"/>
              <a:t> doesn’t have the concept of static methods or fields</a:t>
            </a:r>
          </a:p>
          <a:p>
            <a:r>
              <a:rPr lang="en-US" sz="2400" dirty="0" err="1"/>
              <a:t>ᗍInstead</a:t>
            </a:r>
            <a:r>
              <a:rPr lang="en-US" sz="2400" dirty="0"/>
              <a:t> a </a:t>
            </a:r>
            <a:r>
              <a:rPr lang="en-US" sz="2400" dirty="0" err="1"/>
              <a:t>Scala</a:t>
            </a:r>
            <a:r>
              <a:rPr lang="en-US" sz="2400" dirty="0"/>
              <a:t> class can have what is called a singleton object, or sometime a companion object</a:t>
            </a:r>
          </a:p>
          <a:p>
            <a:r>
              <a:rPr lang="en-US" sz="2400" dirty="0" err="1"/>
              <a:t>ᗍA</a:t>
            </a:r>
            <a:r>
              <a:rPr lang="en-US" sz="2400" dirty="0"/>
              <a:t> singleton object definition looks like a class definition, except instead of the keyword class you use the keyword object</a:t>
            </a:r>
          </a:p>
          <a:p>
            <a:r>
              <a:rPr lang="en-US" sz="2400" dirty="0" err="1"/>
              <a:t>ᗍAn</a:t>
            </a:r>
            <a:r>
              <a:rPr lang="en-US" sz="2400" dirty="0"/>
              <a:t> object defines a single instance of a class </a:t>
            </a:r>
          </a:p>
        </p:txBody>
      </p:sp>
    </p:spTree>
    <p:extLst>
      <p:ext uri="{BB962C8B-B14F-4D97-AF65-F5344CB8AC3E}">
        <p14:creationId xmlns:p14="http://schemas.microsoft.com/office/powerpoint/2010/main" val="3551700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a:t>Apply Methos</a:t>
            </a:r>
            <a:endParaRPr lang="en-US" dirty="0"/>
          </a:p>
        </p:txBody>
      </p:sp>
    </p:spTree>
    <p:extLst>
      <p:ext uri="{BB962C8B-B14F-4D97-AF65-F5344CB8AC3E}">
        <p14:creationId xmlns:p14="http://schemas.microsoft.com/office/powerpoint/2010/main" val="3095147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i-IN" dirty="0"/>
              <a:t>Scala User</a:t>
            </a:r>
            <a:endParaRPr lang="en-US" dirty="0"/>
          </a:p>
        </p:txBody>
      </p:sp>
    </p:spTree>
    <p:extLst>
      <p:ext uri="{BB962C8B-B14F-4D97-AF65-F5344CB8AC3E}">
        <p14:creationId xmlns:p14="http://schemas.microsoft.com/office/powerpoint/2010/main" val="1531265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Packages</a:t>
            </a:r>
            <a:endParaRPr lang="en-US" dirty="0"/>
          </a:p>
        </p:txBody>
      </p:sp>
      <p:sp>
        <p:nvSpPr>
          <p:cNvPr id="3" name="Rectangle 2"/>
          <p:cNvSpPr/>
          <p:nvPr/>
        </p:nvSpPr>
        <p:spPr>
          <a:xfrm>
            <a:off x="609600" y="1600200"/>
            <a:ext cx="7162800" cy="4524315"/>
          </a:xfrm>
          <a:prstGeom prst="rect">
            <a:avLst/>
          </a:prstGeom>
        </p:spPr>
        <p:txBody>
          <a:bodyPr wrap="square">
            <a:spAutoFit/>
          </a:bodyPr>
          <a:lstStyle/>
          <a:p>
            <a:r>
              <a:rPr lang="en-US" sz="2400" dirty="0" err="1"/>
              <a:t>ᗍA</a:t>
            </a:r>
            <a:r>
              <a:rPr lang="en-US" sz="2400" dirty="0"/>
              <a:t> </a:t>
            </a:r>
            <a:r>
              <a:rPr lang="en-US" sz="2400" dirty="0" err="1"/>
              <a:t>Packageis</a:t>
            </a:r>
            <a:r>
              <a:rPr lang="en-US" sz="2400" dirty="0"/>
              <a:t> a special object which defines a set of member classes, objects and packages</a:t>
            </a:r>
          </a:p>
          <a:p>
            <a:r>
              <a:rPr lang="en-US" sz="2400" dirty="0" err="1"/>
              <a:t>ᗍIn</a:t>
            </a:r>
            <a:r>
              <a:rPr lang="en-US" sz="2400" dirty="0"/>
              <a:t> </a:t>
            </a:r>
            <a:r>
              <a:rPr lang="en-US" sz="2400" dirty="0" err="1"/>
              <a:t>Scala</a:t>
            </a:r>
            <a:r>
              <a:rPr lang="en-US" sz="2400" dirty="0"/>
              <a:t>, packages serve the same purpose as in Java: to manage the names in a large program</a:t>
            </a:r>
          </a:p>
          <a:p>
            <a:r>
              <a:rPr lang="en-US" sz="2400" dirty="0" err="1"/>
              <a:t>ᗍTo</a:t>
            </a:r>
            <a:r>
              <a:rPr lang="en-US" sz="2400" dirty="0"/>
              <a:t> add the items to a package, they can be included in package statements</a:t>
            </a:r>
            <a:endParaRPr lang="hi-IN" sz="2400" dirty="0"/>
          </a:p>
          <a:p>
            <a:endParaRPr lang="hi-IN" sz="2400" dirty="0"/>
          </a:p>
          <a:p>
            <a:r>
              <a:rPr lang="en-US" sz="2400" dirty="0"/>
              <a:t>package </a:t>
            </a:r>
            <a:r>
              <a:rPr lang="en-US" sz="2400" dirty="0" err="1"/>
              <a:t>Skillspeed</a:t>
            </a:r>
            <a:r>
              <a:rPr lang="en-US" sz="2400" dirty="0"/>
              <a:t> {</a:t>
            </a:r>
          </a:p>
          <a:p>
            <a:r>
              <a:rPr lang="en-US" sz="2400" dirty="0"/>
              <a:t>package Courses{</a:t>
            </a:r>
          </a:p>
          <a:p>
            <a:r>
              <a:rPr lang="en-US" sz="2400" dirty="0"/>
              <a:t>package </a:t>
            </a:r>
            <a:r>
              <a:rPr lang="en-US" sz="2400" dirty="0" err="1"/>
              <a:t>Scala</a:t>
            </a:r>
            <a:r>
              <a:rPr lang="en-US" sz="2400" dirty="0"/>
              <a:t>{</a:t>
            </a:r>
          </a:p>
          <a:p>
            <a:r>
              <a:rPr lang="en-US" sz="2400" dirty="0"/>
              <a:t>class </a:t>
            </a:r>
            <a:r>
              <a:rPr lang="en-US" sz="2400" dirty="0" err="1"/>
              <a:t>HelloScala</a:t>
            </a:r>
            <a:endParaRPr lang="en-US" sz="2400" dirty="0"/>
          </a:p>
          <a:p>
            <a:r>
              <a:rPr lang="en-US" sz="2400" dirty="0"/>
              <a:t>}} }</a:t>
            </a:r>
          </a:p>
        </p:txBody>
      </p:sp>
    </p:spTree>
    <p:extLst>
      <p:ext uri="{BB962C8B-B14F-4D97-AF65-F5344CB8AC3E}">
        <p14:creationId xmlns:p14="http://schemas.microsoft.com/office/powerpoint/2010/main" val="38838178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Imports and Implicit Imports</a:t>
            </a:r>
            <a:endParaRPr lang="en-US" dirty="0"/>
          </a:p>
        </p:txBody>
      </p:sp>
      <p:sp>
        <p:nvSpPr>
          <p:cNvPr id="3" name="Rectangle 2"/>
          <p:cNvSpPr/>
          <p:nvPr/>
        </p:nvSpPr>
        <p:spPr>
          <a:xfrm>
            <a:off x="685800" y="1028343"/>
            <a:ext cx="7696200" cy="4678204"/>
          </a:xfrm>
          <a:prstGeom prst="rect">
            <a:avLst/>
          </a:prstGeom>
        </p:spPr>
        <p:txBody>
          <a:bodyPr wrap="square">
            <a:spAutoFit/>
          </a:bodyPr>
          <a:lstStyle/>
          <a:p>
            <a:endParaRPr lang="en-US" dirty="0"/>
          </a:p>
          <a:p>
            <a:r>
              <a:rPr lang="en-US" sz="2000" dirty="0" err="1"/>
              <a:t>ᗍPackages</a:t>
            </a:r>
            <a:r>
              <a:rPr lang="en-US" sz="2000" dirty="0"/>
              <a:t>/ classes can be imported in </a:t>
            </a:r>
            <a:r>
              <a:rPr lang="en-US" sz="2000" dirty="0" err="1"/>
              <a:t>Scala</a:t>
            </a:r>
            <a:endParaRPr lang="en-US" sz="2000" dirty="0"/>
          </a:p>
          <a:p>
            <a:r>
              <a:rPr lang="en-US" sz="2000" dirty="0" err="1"/>
              <a:t>ᗍImport</a:t>
            </a:r>
            <a:r>
              <a:rPr lang="en-US" sz="2000" dirty="0"/>
              <a:t> serve the same purpose as in Java:</a:t>
            </a:r>
          </a:p>
          <a:p>
            <a:r>
              <a:rPr lang="en-US" sz="2000" dirty="0"/>
              <a:t>To use short names instead of long ones</a:t>
            </a:r>
          </a:p>
          <a:p>
            <a:r>
              <a:rPr lang="en-US" sz="2000" dirty="0" err="1"/>
              <a:t>ᗍAll</a:t>
            </a:r>
            <a:r>
              <a:rPr lang="en-US" sz="2000" dirty="0"/>
              <a:t> the members of a package can be imported as:</a:t>
            </a:r>
          </a:p>
          <a:p>
            <a:r>
              <a:rPr lang="en-US" sz="2000" dirty="0"/>
              <a:t>•</a:t>
            </a:r>
            <a:r>
              <a:rPr lang="en-US" sz="2000" b="1" dirty="0"/>
              <a:t>import </a:t>
            </a:r>
            <a:r>
              <a:rPr lang="en-US" sz="2000" b="1" dirty="0" err="1"/>
              <a:t>java.awt</a:t>
            </a:r>
            <a:r>
              <a:rPr lang="en-US" sz="2000" b="1" dirty="0"/>
              <a:t>._</a:t>
            </a:r>
          </a:p>
          <a:p>
            <a:r>
              <a:rPr lang="en-US" sz="2000" dirty="0"/>
              <a:t>•Note that “_” is used instead of “*”</a:t>
            </a:r>
          </a:p>
          <a:p>
            <a:r>
              <a:rPr lang="en-US" sz="2000" dirty="0" err="1"/>
              <a:t>ᗍIn</a:t>
            </a:r>
            <a:r>
              <a:rPr lang="en-US" sz="2000" dirty="0"/>
              <a:t> </a:t>
            </a:r>
            <a:r>
              <a:rPr lang="en-US" sz="2000" dirty="0" err="1"/>
              <a:t>Scala</a:t>
            </a:r>
            <a:r>
              <a:rPr lang="en-US" sz="2000" dirty="0"/>
              <a:t>, imports can be anywhere, instead of being at the top of the file, unlike Java</a:t>
            </a:r>
          </a:p>
          <a:p>
            <a:r>
              <a:rPr lang="en-US" sz="2000" dirty="0" err="1"/>
              <a:t>ᗍWe</a:t>
            </a:r>
            <a:r>
              <a:rPr lang="en-US" sz="2000" dirty="0"/>
              <a:t> can use selectors to import only few members of a package like:</a:t>
            </a:r>
          </a:p>
          <a:p>
            <a:r>
              <a:rPr lang="en-US" sz="2000" b="1" dirty="0"/>
              <a:t>•import </a:t>
            </a:r>
            <a:r>
              <a:rPr lang="en-US" sz="2000" b="1" dirty="0" err="1"/>
              <a:t>java.awt</a:t>
            </a:r>
            <a:r>
              <a:rPr lang="en-US" sz="2000" b="1" dirty="0"/>
              <a:t>.{Color, Font}</a:t>
            </a:r>
          </a:p>
          <a:p>
            <a:r>
              <a:rPr lang="en-US" sz="2000" dirty="0" err="1"/>
              <a:t>ᗍEvery</a:t>
            </a:r>
            <a:r>
              <a:rPr lang="en-US" sz="2000" dirty="0"/>
              <a:t> </a:t>
            </a:r>
            <a:r>
              <a:rPr lang="en-US" sz="2000" dirty="0" err="1"/>
              <a:t>Scala</a:t>
            </a:r>
            <a:r>
              <a:rPr lang="en-US" sz="2000" dirty="0"/>
              <a:t> program implicitly starts with:</a:t>
            </a:r>
          </a:p>
          <a:p>
            <a:r>
              <a:rPr lang="en-US" sz="2000" dirty="0"/>
              <a:t>•</a:t>
            </a:r>
            <a:r>
              <a:rPr lang="en-US" sz="2000" b="1" dirty="0"/>
              <a:t>import </a:t>
            </a:r>
            <a:r>
              <a:rPr lang="en-US" sz="2000" b="1" dirty="0" err="1"/>
              <a:t>java.lang</a:t>
            </a:r>
            <a:r>
              <a:rPr lang="en-US" sz="2000" b="1" dirty="0"/>
              <a:t>._</a:t>
            </a:r>
          </a:p>
          <a:p>
            <a:r>
              <a:rPr lang="en-US" sz="2000" b="1" dirty="0"/>
              <a:t>•import </a:t>
            </a:r>
            <a:r>
              <a:rPr lang="en-US" sz="2000" b="1" dirty="0" err="1"/>
              <a:t>scala</a:t>
            </a:r>
            <a:r>
              <a:rPr lang="en-US" sz="2000" b="1" dirty="0"/>
              <a:t>._</a:t>
            </a:r>
          </a:p>
          <a:p>
            <a:r>
              <a:rPr lang="en-US" sz="2000" b="1" dirty="0"/>
              <a:t>•import </a:t>
            </a:r>
            <a:r>
              <a:rPr lang="en-US" sz="2000" b="1" dirty="0" err="1"/>
              <a:t>Predef</a:t>
            </a:r>
            <a:r>
              <a:rPr lang="en-US" sz="2000" b="1" dirty="0"/>
              <a:t>._</a:t>
            </a:r>
          </a:p>
        </p:txBody>
      </p:sp>
    </p:spTree>
    <p:extLst>
      <p:ext uri="{BB962C8B-B14F-4D97-AF65-F5344CB8AC3E}">
        <p14:creationId xmlns:p14="http://schemas.microsoft.com/office/powerpoint/2010/main" val="4168191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create methods that take variable-arguments (</a:t>
            </a:r>
            <a:r>
              <a:rPr lang="en-US" b="1" dirty="0" err="1"/>
              <a:t>varargs</a:t>
            </a:r>
            <a:r>
              <a:rPr lang="en-US" b="1" dirty="0"/>
              <a:t>) fields</a:t>
            </a:r>
          </a:p>
        </p:txBody>
      </p:sp>
      <p:sp>
        <p:nvSpPr>
          <p:cNvPr id="3" name="Rectangle 2"/>
          <p:cNvSpPr/>
          <p:nvPr/>
        </p:nvSpPr>
        <p:spPr>
          <a:xfrm>
            <a:off x="723900" y="1417638"/>
            <a:ext cx="7696200" cy="4555093"/>
          </a:xfrm>
          <a:prstGeom prst="rect">
            <a:avLst/>
          </a:prstGeom>
        </p:spPr>
        <p:txBody>
          <a:bodyPr wrap="square">
            <a:spAutoFit/>
          </a:bodyPr>
          <a:lstStyle/>
          <a:p>
            <a:endParaRPr lang="en-US" dirty="0"/>
          </a:p>
          <a:p>
            <a:r>
              <a:rPr lang="en-US" b="1" dirty="0"/>
              <a:t>Define a </a:t>
            </a:r>
            <a:r>
              <a:rPr lang="en-US" b="1" dirty="0" err="1"/>
              <a:t>varargs</a:t>
            </a:r>
            <a:r>
              <a:rPr lang="en-US" b="1" dirty="0"/>
              <a:t> field in your method declaration by adding a * character after the field type:</a:t>
            </a:r>
          </a:p>
          <a:p>
            <a:endParaRPr lang="en-US" b="1" dirty="0"/>
          </a:p>
          <a:p>
            <a:r>
              <a:rPr lang="en-US" b="1" dirty="0"/>
              <a:t>def </a:t>
            </a:r>
            <a:r>
              <a:rPr lang="en-US" b="1" dirty="0" err="1"/>
              <a:t>printAll</a:t>
            </a:r>
            <a:r>
              <a:rPr lang="en-US" b="1" dirty="0"/>
              <a:t>(strings: String*) {</a:t>
            </a:r>
          </a:p>
          <a:p>
            <a:r>
              <a:rPr lang="en-US" b="1" dirty="0"/>
              <a:t>  </a:t>
            </a:r>
            <a:r>
              <a:rPr lang="en-US" b="1" dirty="0" err="1"/>
              <a:t>strings.foreach</a:t>
            </a:r>
            <a:r>
              <a:rPr lang="en-US" b="1" dirty="0"/>
              <a:t>(</a:t>
            </a:r>
            <a:r>
              <a:rPr lang="en-US" b="1" dirty="0" err="1"/>
              <a:t>println</a:t>
            </a:r>
            <a:r>
              <a:rPr lang="en-US" b="1" dirty="0"/>
              <a:t>)</a:t>
            </a:r>
          </a:p>
          <a:p>
            <a:r>
              <a:rPr lang="en-US" b="1" dirty="0"/>
              <a:t>}</a:t>
            </a:r>
          </a:p>
          <a:p>
            <a:r>
              <a:rPr lang="en-US" b="1" dirty="0"/>
              <a:t>Given that method declaration, the </a:t>
            </a:r>
            <a:r>
              <a:rPr lang="en-US" b="1" dirty="0" err="1"/>
              <a:t>printAll</a:t>
            </a:r>
            <a:r>
              <a:rPr lang="en-US" b="1" dirty="0"/>
              <a:t> method can be called with zero or more parameters:</a:t>
            </a:r>
          </a:p>
          <a:p>
            <a:endParaRPr lang="en-US" b="1" dirty="0"/>
          </a:p>
          <a:p>
            <a:r>
              <a:rPr lang="en-US" b="1" dirty="0"/>
              <a:t>// these all work</a:t>
            </a:r>
          </a:p>
          <a:p>
            <a:r>
              <a:rPr lang="en-US" b="1" dirty="0" err="1"/>
              <a:t>printAll</a:t>
            </a:r>
            <a:r>
              <a:rPr lang="en-US" b="1" dirty="0"/>
              <a:t>()</a:t>
            </a:r>
          </a:p>
          <a:p>
            <a:r>
              <a:rPr lang="en-US" b="1" dirty="0" err="1"/>
              <a:t>printAll</a:t>
            </a:r>
            <a:r>
              <a:rPr lang="en-US" b="1" dirty="0"/>
              <a:t>("foo")</a:t>
            </a:r>
          </a:p>
          <a:p>
            <a:r>
              <a:rPr lang="en-US" b="1" dirty="0" err="1"/>
              <a:t>printAll</a:t>
            </a:r>
            <a:r>
              <a:rPr lang="en-US" b="1" dirty="0"/>
              <a:t>("foo", "bar")</a:t>
            </a:r>
          </a:p>
          <a:p>
            <a:r>
              <a:rPr lang="en-US" b="1" dirty="0" err="1"/>
              <a:t>printAll</a:t>
            </a:r>
            <a:r>
              <a:rPr lang="en-US" b="1" dirty="0"/>
              <a:t>("foo", "bar", "</a:t>
            </a:r>
            <a:r>
              <a:rPr lang="en-US" b="1" dirty="0" err="1"/>
              <a:t>baz</a:t>
            </a:r>
            <a:r>
              <a:rPr lang="en-US" b="1" dirty="0"/>
              <a:t>")</a:t>
            </a:r>
          </a:p>
          <a:p>
            <a:endParaRPr lang="en-US" sz="2000" b="1" dirty="0"/>
          </a:p>
        </p:txBody>
      </p:sp>
    </p:spTree>
    <p:extLst>
      <p:ext uri="{BB962C8B-B14F-4D97-AF65-F5344CB8AC3E}">
        <p14:creationId xmlns:p14="http://schemas.microsoft.com/office/powerpoint/2010/main" val="8108431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create methods that take variable-arguments (</a:t>
            </a:r>
            <a:r>
              <a:rPr lang="en-US" b="1" dirty="0" err="1"/>
              <a:t>varargs</a:t>
            </a:r>
            <a:r>
              <a:rPr lang="en-US" b="1" dirty="0"/>
              <a:t>) fields</a:t>
            </a:r>
          </a:p>
        </p:txBody>
      </p:sp>
      <p:sp>
        <p:nvSpPr>
          <p:cNvPr id="3" name="Rectangle 2"/>
          <p:cNvSpPr/>
          <p:nvPr/>
        </p:nvSpPr>
        <p:spPr>
          <a:xfrm>
            <a:off x="723900" y="1417638"/>
            <a:ext cx="7696200" cy="3323987"/>
          </a:xfrm>
          <a:prstGeom prst="rect">
            <a:avLst/>
          </a:prstGeom>
        </p:spPr>
        <p:txBody>
          <a:bodyPr wrap="square">
            <a:spAutoFit/>
          </a:bodyPr>
          <a:lstStyle/>
          <a:p>
            <a:endParaRPr lang="en-US" dirty="0"/>
          </a:p>
          <a:p>
            <a:r>
              <a:rPr lang="en-US" b="1" dirty="0"/>
              <a:t>Use _* to adapt a sequence</a:t>
            </a:r>
          </a:p>
          <a:p>
            <a:r>
              <a:rPr lang="en-US" b="1" dirty="0"/>
              <a:t>As shown in the following example, you can use Scala’s _* operator to adapt a sequence (Array, List, Seq, Vector, etc.) so it can be used as an argument for a </a:t>
            </a:r>
            <a:r>
              <a:rPr lang="en-US" b="1" dirty="0" err="1"/>
              <a:t>varargs</a:t>
            </a:r>
            <a:r>
              <a:rPr lang="en-US" b="1" dirty="0"/>
              <a:t> field:</a:t>
            </a:r>
          </a:p>
          <a:p>
            <a:endParaRPr lang="en-US" sz="2000" b="1" dirty="0"/>
          </a:p>
          <a:p>
            <a:r>
              <a:rPr lang="en-US" sz="2000" b="1" dirty="0"/>
              <a:t>// a sequence of strings</a:t>
            </a:r>
          </a:p>
          <a:p>
            <a:r>
              <a:rPr lang="en-US" sz="2000" b="1" dirty="0" err="1"/>
              <a:t>val</a:t>
            </a:r>
            <a:r>
              <a:rPr lang="en-US" sz="2000" b="1" dirty="0"/>
              <a:t> fruits = List("apple", "banana", "cherry")</a:t>
            </a:r>
          </a:p>
          <a:p>
            <a:endParaRPr lang="en-US" sz="2000" b="1" dirty="0"/>
          </a:p>
          <a:p>
            <a:r>
              <a:rPr lang="en-US" sz="2000" b="1" dirty="0"/>
              <a:t>// pass the sequence to the </a:t>
            </a:r>
            <a:r>
              <a:rPr lang="en-US" sz="2000" b="1" dirty="0" err="1"/>
              <a:t>varargs</a:t>
            </a:r>
            <a:r>
              <a:rPr lang="en-US" sz="2000" b="1" dirty="0"/>
              <a:t> field</a:t>
            </a:r>
          </a:p>
          <a:p>
            <a:r>
              <a:rPr lang="en-US" sz="2000" b="1" dirty="0" err="1"/>
              <a:t>printAll</a:t>
            </a:r>
            <a:r>
              <a:rPr lang="en-US" sz="2000" b="1" dirty="0"/>
              <a:t>(fruits: _*)</a:t>
            </a:r>
          </a:p>
        </p:txBody>
      </p:sp>
    </p:spTree>
    <p:extLst>
      <p:ext uri="{BB962C8B-B14F-4D97-AF65-F5344CB8AC3E}">
        <p14:creationId xmlns:p14="http://schemas.microsoft.com/office/powerpoint/2010/main" val="442812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Scala Option</a:t>
            </a:r>
          </a:p>
        </p:txBody>
      </p:sp>
      <p:sp>
        <p:nvSpPr>
          <p:cNvPr id="3" name="Rectangle 2"/>
          <p:cNvSpPr/>
          <p:nvPr/>
        </p:nvSpPr>
        <p:spPr>
          <a:xfrm>
            <a:off x="723900" y="1417638"/>
            <a:ext cx="7696200" cy="4524315"/>
          </a:xfrm>
          <a:prstGeom prst="rect">
            <a:avLst/>
          </a:prstGeom>
        </p:spPr>
        <p:txBody>
          <a:bodyPr wrap="square">
            <a:spAutoFit/>
          </a:bodyPr>
          <a:lstStyle/>
          <a:p>
            <a:endParaRPr lang="en-US" dirty="0"/>
          </a:p>
          <a:p>
            <a:r>
              <a:rPr lang="en-US" b="1" dirty="0"/>
              <a:t>Scala Option can be defined as container that holds zero or more elements of the given type. The option[T] can return Some[T] or None object which represents a missing value.</a:t>
            </a:r>
          </a:p>
          <a:p>
            <a:endParaRPr lang="en-US" b="1" dirty="0"/>
          </a:p>
          <a:p>
            <a:r>
              <a:rPr lang="en-US" b="1" dirty="0"/>
              <a:t>Consider an example of how to create a option;</a:t>
            </a:r>
            <a:endParaRPr lang="en-US" sz="2000" b="1" dirty="0"/>
          </a:p>
          <a:p>
            <a:endParaRPr lang="en-US" sz="2000" b="1" dirty="0"/>
          </a:p>
          <a:p>
            <a:r>
              <a:rPr lang="en-US" sz="2000" b="1" dirty="0"/>
              <a:t>def str2Double(in: String): Option[Double] = {</a:t>
            </a:r>
          </a:p>
          <a:p>
            <a:r>
              <a:rPr lang="en-US" sz="2000" b="1" dirty="0"/>
              <a:t>try {</a:t>
            </a:r>
          </a:p>
          <a:p>
            <a:r>
              <a:rPr lang="en-US" sz="2000" b="1" dirty="0"/>
              <a:t>Some(</a:t>
            </a:r>
            <a:r>
              <a:rPr lang="en-US" sz="2000" b="1" dirty="0" err="1"/>
              <a:t>in.toDouble</a:t>
            </a:r>
            <a:r>
              <a:rPr lang="en-US" sz="2000" b="1" dirty="0"/>
              <a:t>)</a:t>
            </a:r>
          </a:p>
          <a:p>
            <a:r>
              <a:rPr lang="en-US" sz="2000" b="1" dirty="0"/>
              <a:t>} catch {</a:t>
            </a:r>
          </a:p>
          <a:p>
            <a:r>
              <a:rPr lang="en-US" sz="2000" b="1" dirty="0"/>
              <a:t>case e: </a:t>
            </a:r>
            <a:r>
              <a:rPr lang="en-US" sz="2000" b="1" dirty="0" err="1"/>
              <a:t>NumberFormatException</a:t>
            </a:r>
            <a:r>
              <a:rPr lang="en-US" sz="2000" b="1" dirty="0"/>
              <a:t> =&gt; None</a:t>
            </a:r>
          </a:p>
          <a:p>
            <a:r>
              <a:rPr lang="en-US" sz="2000" b="1" dirty="0"/>
              <a:t>}</a:t>
            </a:r>
          </a:p>
          <a:p>
            <a:r>
              <a:rPr lang="en-US" sz="2000" b="1" dirty="0"/>
              <a:t>}</a:t>
            </a:r>
          </a:p>
          <a:p>
            <a:r>
              <a:rPr lang="en-US" sz="2000" b="1" dirty="0"/>
              <a:t>str2Double("35.2")</a:t>
            </a:r>
          </a:p>
        </p:txBody>
      </p:sp>
    </p:spTree>
    <p:extLst>
      <p:ext uri="{BB962C8B-B14F-4D97-AF65-F5344CB8AC3E}">
        <p14:creationId xmlns:p14="http://schemas.microsoft.com/office/powerpoint/2010/main" val="2948037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Type</a:t>
            </a:r>
          </a:p>
        </p:txBody>
      </p:sp>
      <p:sp>
        <p:nvSpPr>
          <p:cNvPr id="3" name="Rectangle 2"/>
          <p:cNvSpPr/>
          <p:nvPr/>
        </p:nvSpPr>
        <p:spPr>
          <a:xfrm>
            <a:off x="723900" y="1417638"/>
            <a:ext cx="7696200" cy="3754874"/>
          </a:xfrm>
          <a:prstGeom prst="rect">
            <a:avLst/>
          </a:prstGeom>
        </p:spPr>
        <p:txBody>
          <a:bodyPr wrap="square">
            <a:spAutoFit/>
          </a:bodyPr>
          <a:lstStyle/>
          <a:p>
            <a:endParaRPr lang="en-US" dirty="0"/>
          </a:p>
          <a:p>
            <a:r>
              <a:rPr lang="en-US" b="1" dirty="0"/>
              <a:t>A type system is a syntactic method for automatically checking the absence of certain erroneous behaviors by classifying program phrases according to the kinds of values they compute.”</a:t>
            </a:r>
          </a:p>
          <a:p>
            <a:endParaRPr lang="en-US" b="1" dirty="0"/>
          </a:p>
          <a:p>
            <a:r>
              <a:rPr lang="en-US" b="1" dirty="0"/>
              <a:t>Types allow you to denote function domain &amp; codomains. For example, from mathematics, we are used to seeing:</a:t>
            </a:r>
          </a:p>
          <a:p>
            <a:endParaRPr lang="en-US" b="1" dirty="0"/>
          </a:p>
          <a:p>
            <a:r>
              <a:rPr lang="en-US" b="1" dirty="0"/>
              <a:t>f: R -&gt; N</a:t>
            </a:r>
          </a:p>
          <a:p>
            <a:r>
              <a:rPr lang="en-US" b="1" dirty="0"/>
              <a:t>this tells us that function “f” maps values from the set of real numbers to values of the set of natural numbers.</a:t>
            </a:r>
          </a:p>
          <a:p>
            <a:endParaRPr lang="en-US" sz="2000" b="1" dirty="0"/>
          </a:p>
          <a:p>
            <a:endParaRPr lang="en-US" sz="2000" b="1" dirty="0"/>
          </a:p>
        </p:txBody>
      </p:sp>
    </p:spTree>
    <p:extLst>
      <p:ext uri="{BB962C8B-B14F-4D97-AF65-F5344CB8AC3E}">
        <p14:creationId xmlns:p14="http://schemas.microsoft.com/office/powerpoint/2010/main" val="40709462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Type</a:t>
            </a:r>
          </a:p>
        </p:txBody>
      </p:sp>
      <p:sp>
        <p:nvSpPr>
          <p:cNvPr id="3" name="Rectangle 2"/>
          <p:cNvSpPr/>
          <p:nvPr/>
        </p:nvSpPr>
        <p:spPr>
          <a:xfrm>
            <a:off x="723900" y="1417638"/>
            <a:ext cx="7696200" cy="3447098"/>
          </a:xfrm>
          <a:prstGeom prst="rect">
            <a:avLst/>
          </a:prstGeom>
        </p:spPr>
        <p:txBody>
          <a:bodyPr wrap="square">
            <a:spAutoFit/>
          </a:bodyPr>
          <a:lstStyle/>
          <a:p>
            <a:endParaRPr lang="en-US" dirty="0"/>
          </a:p>
          <a:p>
            <a:r>
              <a:rPr lang="en-US" b="1" dirty="0"/>
              <a:t>In the abstract, this is exactly what concrete types are. Type systems give us some more powerful ways to express these sets.</a:t>
            </a:r>
          </a:p>
          <a:p>
            <a:endParaRPr lang="en-US" b="1" dirty="0"/>
          </a:p>
          <a:p>
            <a:r>
              <a:rPr lang="en-US" b="1" dirty="0"/>
              <a:t>Given these annotations, the compiler can now statically (at compile time) verify that the program is sound. That is, compilation will fail if values (at runtime) will not comply to the constraints imposed by the program.</a:t>
            </a:r>
          </a:p>
          <a:p>
            <a:endParaRPr lang="en-US" b="1" dirty="0"/>
          </a:p>
          <a:p>
            <a:r>
              <a:rPr lang="en-US" b="1" dirty="0"/>
              <a:t>Generally speaking, the </a:t>
            </a:r>
            <a:r>
              <a:rPr lang="en-US" b="1" dirty="0" err="1"/>
              <a:t>typechecker</a:t>
            </a:r>
            <a:r>
              <a:rPr lang="en-US" b="1" dirty="0"/>
              <a:t> can only guarantee that unsound programs do not compile. It cannot guarantee that every sound program will compile.</a:t>
            </a:r>
            <a:endParaRPr lang="en-US" sz="2000" b="1" dirty="0"/>
          </a:p>
          <a:p>
            <a:endParaRPr lang="en-US" sz="2000" b="1" dirty="0"/>
          </a:p>
        </p:txBody>
      </p:sp>
    </p:spTree>
    <p:extLst>
      <p:ext uri="{BB962C8B-B14F-4D97-AF65-F5344CB8AC3E}">
        <p14:creationId xmlns:p14="http://schemas.microsoft.com/office/powerpoint/2010/main" val="11446191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Types in Scala</a:t>
            </a:r>
          </a:p>
        </p:txBody>
      </p:sp>
      <p:sp>
        <p:nvSpPr>
          <p:cNvPr id="3" name="Rectangle 2"/>
          <p:cNvSpPr/>
          <p:nvPr/>
        </p:nvSpPr>
        <p:spPr>
          <a:xfrm>
            <a:off x="723900" y="1417638"/>
            <a:ext cx="7696200" cy="2585323"/>
          </a:xfrm>
          <a:prstGeom prst="rect">
            <a:avLst/>
          </a:prstGeom>
        </p:spPr>
        <p:txBody>
          <a:bodyPr wrap="square">
            <a:spAutoFit/>
          </a:bodyPr>
          <a:lstStyle/>
          <a:p>
            <a:endParaRPr lang="en-US" dirty="0"/>
          </a:p>
          <a:p>
            <a:r>
              <a:rPr lang="en-US" b="1" dirty="0"/>
              <a:t>Scala’s powerful type system allows for very rich expression. Some of its chief features are:</a:t>
            </a:r>
          </a:p>
          <a:p>
            <a:endParaRPr lang="en-US" b="1" dirty="0"/>
          </a:p>
          <a:p>
            <a:r>
              <a:rPr lang="en-US" b="1" dirty="0"/>
              <a:t>parametric polymorphism roughly, generic programming</a:t>
            </a:r>
          </a:p>
          <a:p>
            <a:r>
              <a:rPr lang="en-US" b="1" dirty="0"/>
              <a:t>(local) type inference roughly, why you needn’t say </a:t>
            </a:r>
            <a:r>
              <a:rPr lang="en-US" b="1" dirty="0" err="1"/>
              <a:t>val</a:t>
            </a:r>
            <a:r>
              <a:rPr lang="en-US" b="1" dirty="0"/>
              <a:t> i: Int = 12: Int</a:t>
            </a:r>
          </a:p>
          <a:p>
            <a:r>
              <a:rPr lang="en-US" b="1" dirty="0"/>
              <a:t>existential quantification roughly, defining something for some unnamed type</a:t>
            </a:r>
          </a:p>
          <a:p>
            <a:r>
              <a:rPr lang="en-US" b="1" dirty="0"/>
              <a:t>views we’ll learn these next week; roughly, “</a:t>
            </a:r>
            <a:r>
              <a:rPr lang="en-US" b="1" dirty="0" err="1"/>
              <a:t>castability</a:t>
            </a:r>
            <a:r>
              <a:rPr lang="en-US" b="1" dirty="0"/>
              <a:t>” of values of one type to another</a:t>
            </a:r>
            <a:endParaRPr lang="en-US" sz="2000" b="1" dirty="0"/>
          </a:p>
        </p:txBody>
      </p:sp>
    </p:spTree>
    <p:extLst>
      <p:ext uri="{BB962C8B-B14F-4D97-AF65-F5344CB8AC3E}">
        <p14:creationId xmlns:p14="http://schemas.microsoft.com/office/powerpoint/2010/main" val="1401755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Parametric polymorphism</a:t>
            </a:r>
          </a:p>
        </p:txBody>
      </p:sp>
      <p:sp>
        <p:nvSpPr>
          <p:cNvPr id="3" name="Rectangle 2"/>
          <p:cNvSpPr/>
          <p:nvPr/>
        </p:nvSpPr>
        <p:spPr>
          <a:xfrm>
            <a:off x="723900" y="1417638"/>
            <a:ext cx="7696200" cy="3416320"/>
          </a:xfrm>
          <a:prstGeom prst="rect">
            <a:avLst/>
          </a:prstGeom>
        </p:spPr>
        <p:txBody>
          <a:bodyPr wrap="square">
            <a:spAutoFit/>
          </a:bodyPr>
          <a:lstStyle/>
          <a:p>
            <a:endParaRPr lang="en-US" dirty="0"/>
          </a:p>
          <a:p>
            <a:r>
              <a:rPr lang="en-US" dirty="0"/>
              <a:t>Polymorphism is used in order to write generic code (for values of different types) without compromising static typing richness.</a:t>
            </a:r>
          </a:p>
          <a:p>
            <a:endParaRPr lang="en-US" b="1" dirty="0"/>
          </a:p>
          <a:p>
            <a:endParaRPr lang="en-US" b="1" dirty="0"/>
          </a:p>
          <a:p>
            <a:r>
              <a:rPr lang="en-US" b="1" dirty="0"/>
              <a:t>Polymorphism is achieved through specifying type variables.</a:t>
            </a:r>
          </a:p>
          <a:p>
            <a:endParaRPr lang="en-US" b="1" dirty="0"/>
          </a:p>
          <a:p>
            <a:r>
              <a:rPr lang="en-US" b="1" dirty="0" err="1"/>
              <a:t>scala</a:t>
            </a:r>
            <a:r>
              <a:rPr lang="en-US" b="1" dirty="0"/>
              <a:t>&gt; def drop1[A](l: List[A]) = </a:t>
            </a:r>
            <a:r>
              <a:rPr lang="en-US" b="1" dirty="0" err="1"/>
              <a:t>l.tail</a:t>
            </a:r>
            <a:endParaRPr lang="en-US" b="1" dirty="0"/>
          </a:p>
          <a:p>
            <a:r>
              <a:rPr lang="en-US" b="1" dirty="0"/>
              <a:t>drop1: [A](l: List[A])List[A]</a:t>
            </a:r>
          </a:p>
          <a:p>
            <a:endParaRPr lang="en-US" b="1" dirty="0"/>
          </a:p>
          <a:p>
            <a:r>
              <a:rPr lang="en-US" b="1" dirty="0" err="1"/>
              <a:t>scala</a:t>
            </a:r>
            <a:r>
              <a:rPr lang="en-US" b="1" dirty="0"/>
              <a:t>&gt; drop1(List(1,2,3))</a:t>
            </a:r>
          </a:p>
          <a:p>
            <a:r>
              <a:rPr lang="en-US" b="1" dirty="0"/>
              <a:t>res1: List[Int] = List(2, 3)</a:t>
            </a:r>
            <a:endParaRPr lang="en-US" sz="2000" b="1" dirty="0"/>
          </a:p>
        </p:txBody>
      </p:sp>
    </p:spTree>
    <p:extLst>
      <p:ext uri="{BB962C8B-B14F-4D97-AF65-F5344CB8AC3E}">
        <p14:creationId xmlns:p14="http://schemas.microsoft.com/office/powerpoint/2010/main" val="24379751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Type inference</a:t>
            </a:r>
          </a:p>
        </p:txBody>
      </p:sp>
      <p:sp>
        <p:nvSpPr>
          <p:cNvPr id="3" name="Rectangle 2"/>
          <p:cNvSpPr/>
          <p:nvPr/>
        </p:nvSpPr>
        <p:spPr>
          <a:xfrm>
            <a:off x="723900" y="1417638"/>
            <a:ext cx="7696200" cy="4247317"/>
          </a:xfrm>
          <a:prstGeom prst="rect">
            <a:avLst/>
          </a:prstGeom>
        </p:spPr>
        <p:txBody>
          <a:bodyPr wrap="square">
            <a:spAutoFit/>
          </a:bodyPr>
          <a:lstStyle/>
          <a:p>
            <a:endParaRPr lang="en-US" dirty="0"/>
          </a:p>
          <a:p>
            <a:r>
              <a:rPr lang="en-US" dirty="0"/>
              <a:t>In </a:t>
            </a:r>
            <a:r>
              <a:rPr lang="en-US" dirty="0" err="1"/>
              <a:t>scala</a:t>
            </a:r>
            <a:r>
              <a:rPr lang="en-US" dirty="0"/>
              <a:t> all type inference is local. Scala considers one expression at a time. For example:</a:t>
            </a:r>
          </a:p>
          <a:p>
            <a:endParaRPr lang="en-US" dirty="0"/>
          </a:p>
          <a:p>
            <a:r>
              <a:rPr lang="en-US" dirty="0" err="1"/>
              <a:t>scala</a:t>
            </a:r>
            <a:r>
              <a:rPr lang="en-US" dirty="0"/>
              <a:t>&gt; def id[T](x: T) = x</a:t>
            </a:r>
          </a:p>
          <a:p>
            <a:r>
              <a:rPr lang="en-US" dirty="0"/>
              <a:t>id: [T](x: T)T</a:t>
            </a:r>
          </a:p>
          <a:p>
            <a:endParaRPr lang="en-US" dirty="0"/>
          </a:p>
          <a:p>
            <a:r>
              <a:rPr lang="en-US" dirty="0" err="1"/>
              <a:t>scala</a:t>
            </a:r>
            <a:r>
              <a:rPr lang="en-US" dirty="0"/>
              <a:t>&gt; </a:t>
            </a:r>
            <a:r>
              <a:rPr lang="en-US" dirty="0" err="1"/>
              <a:t>val</a:t>
            </a:r>
            <a:r>
              <a:rPr lang="en-US" dirty="0"/>
              <a:t> x = id(322)</a:t>
            </a:r>
          </a:p>
          <a:p>
            <a:r>
              <a:rPr lang="en-US" dirty="0"/>
              <a:t>x: Int = 322</a:t>
            </a:r>
          </a:p>
          <a:p>
            <a:endParaRPr lang="en-US" dirty="0"/>
          </a:p>
          <a:p>
            <a:r>
              <a:rPr lang="en-US" dirty="0" err="1"/>
              <a:t>scala</a:t>
            </a:r>
            <a:r>
              <a:rPr lang="en-US" dirty="0"/>
              <a:t>&gt; </a:t>
            </a:r>
            <a:r>
              <a:rPr lang="en-US" dirty="0" err="1"/>
              <a:t>val</a:t>
            </a:r>
            <a:r>
              <a:rPr lang="en-US" dirty="0"/>
              <a:t> x = id("hey")</a:t>
            </a:r>
          </a:p>
          <a:p>
            <a:r>
              <a:rPr lang="en-US" dirty="0"/>
              <a:t>x: </a:t>
            </a:r>
            <a:r>
              <a:rPr lang="en-US" dirty="0" err="1"/>
              <a:t>java.lang.String</a:t>
            </a:r>
            <a:r>
              <a:rPr lang="en-US" dirty="0"/>
              <a:t> = hey</a:t>
            </a:r>
          </a:p>
          <a:p>
            <a:endParaRPr lang="en-US" dirty="0"/>
          </a:p>
          <a:p>
            <a:r>
              <a:rPr lang="en-US" dirty="0" err="1"/>
              <a:t>scala</a:t>
            </a:r>
            <a:r>
              <a:rPr lang="en-US" dirty="0"/>
              <a:t>&gt; </a:t>
            </a:r>
            <a:r>
              <a:rPr lang="en-US" dirty="0" err="1"/>
              <a:t>val</a:t>
            </a:r>
            <a:r>
              <a:rPr lang="en-US" dirty="0"/>
              <a:t> x = id(Array(1,2,3,4))</a:t>
            </a:r>
          </a:p>
          <a:p>
            <a:r>
              <a:rPr lang="en-US" dirty="0"/>
              <a:t>x: Array[Int] = Array(1, 2, 3, 4)</a:t>
            </a:r>
            <a:endParaRPr lang="en-US" sz="2000" b="1" dirty="0"/>
          </a:p>
        </p:txBody>
      </p:sp>
    </p:spTree>
    <p:extLst>
      <p:ext uri="{BB962C8B-B14F-4D97-AF65-F5344CB8AC3E}">
        <p14:creationId xmlns:p14="http://schemas.microsoft.com/office/powerpoint/2010/main" val="3685558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Scala</a:t>
            </a:r>
            <a:r>
              <a:rPr lang="en-US" dirty="0"/>
              <a:t> - Operators</a:t>
            </a:r>
          </a:p>
        </p:txBody>
      </p:sp>
      <p:sp>
        <p:nvSpPr>
          <p:cNvPr id="3" name="Rectangle 2"/>
          <p:cNvSpPr/>
          <p:nvPr/>
        </p:nvSpPr>
        <p:spPr>
          <a:xfrm>
            <a:off x="1066800" y="1600200"/>
            <a:ext cx="5791200" cy="1938992"/>
          </a:xfrm>
          <a:prstGeom prst="rect">
            <a:avLst/>
          </a:prstGeom>
        </p:spPr>
        <p:txBody>
          <a:bodyPr wrap="square">
            <a:spAutoFit/>
          </a:bodyPr>
          <a:lstStyle/>
          <a:p>
            <a:pPr marL="285750" indent="-285750">
              <a:buFont typeface="Arial" pitchFamily="34" charset="0"/>
              <a:buChar char="•"/>
            </a:pPr>
            <a:r>
              <a:rPr lang="en-US" sz="2400" dirty="0"/>
              <a:t>Arithmetic Operators</a:t>
            </a:r>
          </a:p>
          <a:p>
            <a:pPr marL="285750" indent="-285750">
              <a:buFont typeface="Arial" pitchFamily="34" charset="0"/>
              <a:buChar char="•"/>
            </a:pPr>
            <a:r>
              <a:rPr lang="en-US" sz="2400" dirty="0"/>
              <a:t>Relational Operators</a:t>
            </a:r>
          </a:p>
          <a:p>
            <a:pPr marL="285750" indent="-285750">
              <a:buFont typeface="Arial" pitchFamily="34" charset="0"/>
              <a:buChar char="•"/>
            </a:pPr>
            <a:r>
              <a:rPr lang="en-US" sz="2400" dirty="0"/>
              <a:t>Logical Operators</a:t>
            </a:r>
          </a:p>
          <a:p>
            <a:pPr marL="285750" indent="-285750">
              <a:buFont typeface="Arial" pitchFamily="34" charset="0"/>
              <a:buChar char="•"/>
            </a:pPr>
            <a:r>
              <a:rPr lang="en-US" sz="2400" dirty="0"/>
              <a:t>Bitwise Operators</a:t>
            </a:r>
          </a:p>
          <a:p>
            <a:pPr marL="285750" indent="-285750">
              <a:buFont typeface="Arial" pitchFamily="34" charset="0"/>
              <a:buChar char="•"/>
            </a:pPr>
            <a:r>
              <a:rPr lang="en-US" sz="2400" dirty="0"/>
              <a:t>Assignment </a:t>
            </a:r>
            <a:r>
              <a:rPr lang="en-US" dirty="0"/>
              <a:t>Operators</a:t>
            </a:r>
          </a:p>
        </p:txBody>
      </p:sp>
    </p:spTree>
    <p:extLst>
      <p:ext uri="{BB962C8B-B14F-4D97-AF65-F5344CB8AC3E}">
        <p14:creationId xmlns:p14="http://schemas.microsoft.com/office/powerpoint/2010/main" val="25380532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Variance</a:t>
            </a:r>
          </a:p>
        </p:txBody>
      </p:sp>
      <p:sp>
        <p:nvSpPr>
          <p:cNvPr id="3" name="Rectangle 2"/>
          <p:cNvSpPr/>
          <p:nvPr/>
        </p:nvSpPr>
        <p:spPr>
          <a:xfrm>
            <a:off x="723900" y="1417638"/>
            <a:ext cx="7696200" cy="3262432"/>
          </a:xfrm>
          <a:prstGeom prst="rect">
            <a:avLst/>
          </a:prstGeom>
        </p:spPr>
        <p:txBody>
          <a:bodyPr wrap="square">
            <a:spAutoFit/>
          </a:bodyPr>
          <a:lstStyle/>
          <a:p>
            <a:endParaRPr lang="en-US" dirty="0"/>
          </a:p>
          <a:p>
            <a:r>
              <a:rPr lang="en-US" dirty="0"/>
              <a:t>Class hierarchies allow the expression of subtype relationships. </a:t>
            </a:r>
          </a:p>
          <a:p>
            <a:endParaRPr lang="en-US" dirty="0"/>
          </a:p>
          <a:p>
            <a:r>
              <a:rPr lang="en-US" dirty="0"/>
              <a:t>A central question that comes up when mixing OO with polymorphism is: if T’ is a subclass of T, is Container[T’] considered a subclass of Container[T]?</a:t>
            </a:r>
          </a:p>
          <a:p>
            <a:r>
              <a:rPr lang="en-US" dirty="0"/>
              <a:t> Variance annotations allow you to express the following relationships between class hierarchies &amp; polymorphic types:</a:t>
            </a:r>
          </a:p>
          <a:p>
            <a:endParaRPr lang="en-US" sz="2000" b="1" dirty="0"/>
          </a:p>
          <a:p>
            <a:r>
              <a:rPr lang="en-US" sz="2000" b="1" dirty="0"/>
              <a:t>covariant	C[T’] is a subclass of C[T]		[+T]</a:t>
            </a:r>
          </a:p>
          <a:p>
            <a:r>
              <a:rPr lang="en-US" sz="2000" b="1" dirty="0"/>
              <a:t>contravariant	C[T] is a subclass of C[T’]		[-T]</a:t>
            </a:r>
          </a:p>
          <a:p>
            <a:r>
              <a:rPr lang="en-US" sz="2000" b="1" dirty="0"/>
              <a:t>invariant	C[T] and C[T’] are not related	[T]</a:t>
            </a:r>
          </a:p>
        </p:txBody>
      </p:sp>
    </p:spTree>
    <p:extLst>
      <p:ext uri="{BB962C8B-B14F-4D97-AF65-F5344CB8AC3E}">
        <p14:creationId xmlns:p14="http://schemas.microsoft.com/office/powerpoint/2010/main" val="757180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View</a:t>
            </a:r>
          </a:p>
        </p:txBody>
      </p:sp>
      <p:sp>
        <p:nvSpPr>
          <p:cNvPr id="3" name="Rectangle 2"/>
          <p:cNvSpPr/>
          <p:nvPr/>
        </p:nvSpPr>
        <p:spPr>
          <a:xfrm>
            <a:off x="723900" y="1417638"/>
            <a:ext cx="7696200" cy="4247317"/>
          </a:xfrm>
          <a:prstGeom prst="rect">
            <a:avLst/>
          </a:prstGeom>
        </p:spPr>
        <p:txBody>
          <a:bodyPr wrap="square">
            <a:spAutoFit/>
          </a:bodyPr>
          <a:lstStyle/>
          <a:p>
            <a:endParaRPr lang="en-US" dirty="0"/>
          </a:p>
          <a:p>
            <a:r>
              <a:rPr lang="en-US" dirty="0"/>
              <a:t>The Scala language provides to ways to implement the collections. One is strict and other is non-strict or lazy.</a:t>
            </a:r>
          </a:p>
          <a:p>
            <a:endParaRPr lang="en-US" dirty="0"/>
          </a:p>
          <a:p>
            <a:r>
              <a:rPr lang="en-US" dirty="0"/>
              <a:t>Whenever, the instance of a collections in </a:t>
            </a:r>
            <a:r>
              <a:rPr lang="en-US" dirty="0" err="1"/>
              <a:t>scala</a:t>
            </a:r>
            <a:r>
              <a:rPr lang="en-US" dirty="0"/>
              <a:t>(except for the Streams) is created, it creates the strict version of the collection which means memory is allocated at the same time.</a:t>
            </a:r>
          </a:p>
          <a:p>
            <a:endParaRPr lang="en-US" dirty="0"/>
          </a:p>
          <a:p>
            <a:r>
              <a:rPr lang="en-US" dirty="0"/>
              <a:t>A simple example of strict collection is:</a:t>
            </a:r>
          </a:p>
          <a:p>
            <a:endParaRPr lang="en-US" dirty="0"/>
          </a:p>
          <a:p>
            <a:endParaRPr lang="en-US" dirty="0"/>
          </a:p>
          <a:p>
            <a:r>
              <a:rPr lang="en-US" dirty="0" err="1"/>
              <a:t>val</a:t>
            </a:r>
            <a:r>
              <a:rPr lang="en-US" dirty="0"/>
              <a:t> list = List(1,2,3,4,5,6,7,8,9,10)</a:t>
            </a:r>
          </a:p>
          <a:p>
            <a:r>
              <a:rPr lang="en-US" dirty="0"/>
              <a:t>list: List[Int] = List(1, 2, 3, 4, 5, 6, 7, 8, 9, 10)</a:t>
            </a:r>
          </a:p>
          <a:p>
            <a:endParaRPr lang="en-US" dirty="0"/>
          </a:p>
          <a:p>
            <a:r>
              <a:rPr lang="en-US" dirty="0"/>
              <a:t>The above code, the memory would be allocated for the List immediately.</a:t>
            </a:r>
            <a:endParaRPr lang="en-US" sz="2000" b="1" dirty="0"/>
          </a:p>
        </p:txBody>
      </p:sp>
    </p:spTree>
    <p:extLst>
      <p:ext uri="{BB962C8B-B14F-4D97-AF65-F5344CB8AC3E}">
        <p14:creationId xmlns:p14="http://schemas.microsoft.com/office/powerpoint/2010/main" val="12557931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View</a:t>
            </a:r>
          </a:p>
        </p:txBody>
      </p:sp>
      <p:sp>
        <p:nvSpPr>
          <p:cNvPr id="3" name="Rectangle 2"/>
          <p:cNvSpPr/>
          <p:nvPr/>
        </p:nvSpPr>
        <p:spPr>
          <a:xfrm>
            <a:off x="723900" y="1417638"/>
            <a:ext cx="7696200" cy="4647426"/>
          </a:xfrm>
          <a:prstGeom prst="rect">
            <a:avLst/>
          </a:prstGeom>
        </p:spPr>
        <p:txBody>
          <a:bodyPr wrap="square">
            <a:spAutoFit/>
          </a:bodyPr>
          <a:lstStyle/>
          <a:p>
            <a:endParaRPr lang="en-US" dirty="0"/>
          </a:p>
          <a:p>
            <a:r>
              <a:rPr lang="en-US" dirty="0"/>
              <a:t>But whenever a view in the collection is created, it makes that collection as a lazy collection which means memory allocation would not be done at the time of initialization, instead, it would take place whenever they are actually accessed or some transformations are applied on them.</a:t>
            </a:r>
          </a:p>
          <a:p>
            <a:endParaRPr lang="en-US" dirty="0"/>
          </a:p>
          <a:p>
            <a:r>
              <a:rPr lang="en-US" dirty="0"/>
              <a:t>For example,</a:t>
            </a:r>
          </a:p>
          <a:p>
            <a:endParaRPr lang="en-US" dirty="0"/>
          </a:p>
          <a:p>
            <a:endParaRPr lang="en-US" dirty="0"/>
          </a:p>
          <a:p>
            <a:r>
              <a:rPr lang="en-US" dirty="0" err="1"/>
              <a:t>val</a:t>
            </a:r>
            <a:r>
              <a:rPr lang="en-US" dirty="0"/>
              <a:t> </a:t>
            </a:r>
            <a:r>
              <a:rPr lang="en-US" dirty="0" err="1"/>
              <a:t>listView</a:t>
            </a:r>
            <a:r>
              <a:rPr lang="en-US" dirty="0"/>
              <a:t> = List(1,2,3,4,5,6,7,8,9,10).view</a:t>
            </a:r>
          </a:p>
          <a:p>
            <a:r>
              <a:rPr lang="pt-BR" dirty="0"/>
              <a:t>val sqList = listView.map(n =&gt; n*n)</a:t>
            </a:r>
            <a:endParaRPr lang="en-US" sz="2000" b="1" dirty="0"/>
          </a:p>
          <a:p>
            <a:r>
              <a:rPr lang="en-US" dirty="0"/>
              <a:t>Views take very little space in memory, it contains only the definition, not the copy of all the data that it represents.</a:t>
            </a:r>
          </a:p>
          <a:p>
            <a:r>
              <a:rPr lang="en-US" sz="2000" b="1" dirty="0"/>
              <a:t>see the result out from a view ,use force method on the view.</a:t>
            </a:r>
          </a:p>
          <a:p>
            <a:endParaRPr lang="en-US" sz="2000" b="1" dirty="0"/>
          </a:p>
          <a:p>
            <a:r>
              <a:rPr lang="en-US" sz="2000" b="1" dirty="0" err="1"/>
              <a:t>listView.force</a:t>
            </a:r>
            <a:endParaRPr lang="en-US" sz="2000" b="1" dirty="0"/>
          </a:p>
        </p:txBody>
      </p:sp>
    </p:spTree>
    <p:extLst>
      <p:ext uri="{BB962C8B-B14F-4D97-AF65-F5344CB8AC3E}">
        <p14:creationId xmlns:p14="http://schemas.microsoft.com/office/powerpoint/2010/main" val="31218451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t>Creating Partial Functions</a:t>
            </a:r>
          </a:p>
        </p:txBody>
      </p:sp>
      <p:sp>
        <p:nvSpPr>
          <p:cNvPr id="3" name="Rectangle 2"/>
          <p:cNvSpPr/>
          <p:nvPr/>
        </p:nvSpPr>
        <p:spPr>
          <a:xfrm>
            <a:off x="723900" y="1417638"/>
            <a:ext cx="7696200" cy="3139321"/>
          </a:xfrm>
          <a:prstGeom prst="rect">
            <a:avLst/>
          </a:prstGeom>
        </p:spPr>
        <p:txBody>
          <a:bodyPr wrap="square">
            <a:spAutoFit/>
          </a:bodyPr>
          <a:lstStyle/>
          <a:p>
            <a:endParaRPr lang="en-US" dirty="0"/>
          </a:p>
          <a:p>
            <a:r>
              <a:rPr lang="en-US" dirty="0"/>
              <a:t>A </a:t>
            </a:r>
            <a:r>
              <a:rPr lang="en-US" i="1" dirty="0"/>
              <a:t>partial function</a:t>
            </a:r>
            <a:r>
              <a:rPr lang="en-US" dirty="0"/>
              <a:t> is a function that does not provide an answer for every possible input value it can be given. It provides an answer only for a subset of possible data, and defines the data it can handle. In Scala, a partial function can also be queried to determine if it can handle a particular value.</a:t>
            </a:r>
          </a:p>
          <a:p>
            <a:endParaRPr lang="en-US" dirty="0"/>
          </a:p>
          <a:p>
            <a:endParaRPr lang="en-US" dirty="0"/>
          </a:p>
          <a:p>
            <a:r>
              <a:rPr lang="en-US" dirty="0"/>
              <a:t>“A partial function of type </a:t>
            </a:r>
            <a:r>
              <a:rPr lang="en-US" dirty="0" err="1"/>
              <a:t>PartialFunction</a:t>
            </a:r>
            <a:r>
              <a:rPr lang="en-US" dirty="0"/>
              <a:t>[A, B] is a unary function where the domain does not necessarily include all values of type A. The function </a:t>
            </a:r>
            <a:r>
              <a:rPr lang="en-US" dirty="0" err="1"/>
              <a:t>isDefinedAt</a:t>
            </a:r>
            <a:r>
              <a:rPr lang="en-US" dirty="0"/>
              <a:t> allows [you] to test dynamically if a value is in the domain of the function.”</a:t>
            </a:r>
            <a:endParaRPr lang="en-US" sz="2000" b="1" dirty="0"/>
          </a:p>
        </p:txBody>
      </p:sp>
    </p:spTree>
    <p:extLst>
      <p:ext uri="{BB962C8B-B14F-4D97-AF65-F5344CB8AC3E}">
        <p14:creationId xmlns:p14="http://schemas.microsoft.com/office/powerpoint/2010/main" val="31639721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t>Creating Partial Functions</a:t>
            </a:r>
          </a:p>
        </p:txBody>
      </p:sp>
      <p:sp>
        <p:nvSpPr>
          <p:cNvPr id="3" name="Rectangle 2"/>
          <p:cNvSpPr/>
          <p:nvPr/>
        </p:nvSpPr>
        <p:spPr>
          <a:xfrm>
            <a:off x="723900" y="1417638"/>
            <a:ext cx="7696200" cy="5078313"/>
          </a:xfrm>
          <a:prstGeom prst="rect">
            <a:avLst/>
          </a:prstGeom>
        </p:spPr>
        <p:txBody>
          <a:bodyPr wrap="square">
            <a:spAutoFit/>
          </a:bodyPr>
          <a:lstStyle/>
          <a:p>
            <a:endParaRPr lang="en-US" dirty="0"/>
          </a:p>
          <a:p>
            <a:r>
              <a:rPr lang="en-US" dirty="0"/>
              <a:t>As a simple example, imagine a normal function that divides one number by another:</a:t>
            </a:r>
          </a:p>
          <a:p>
            <a:endParaRPr lang="en-US" dirty="0"/>
          </a:p>
          <a:p>
            <a:r>
              <a:rPr lang="en-US" dirty="0" err="1"/>
              <a:t>val</a:t>
            </a:r>
            <a:r>
              <a:rPr lang="en-US" dirty="0"/>
              <a:t> divide = (x: Int) =&gt; 42 / x</a:t>
            </a:r>
          </a:p>
          <a:p>
            <a:r>
              <a:rPr lang="en-US" dirty="0"/>
              <a:t>As defined, this function blows up when the input parameter is zero:</a:t>
            </a:r>
          </a:p>
          <a:p>
            <a:endParaRPr lang="en-US" dirty="0"/>
          </a:p>
          <a:p>
            <a:r>
              <a:rPr lang="en-US" dirty="0" err="1"/>
              <a:t>scala</a:t>
            </a:r>
            <a:r>
              <a:rPr lang="en-US" dirty="0"/>
              <a:t>&gt; divide(0)</a:t>
            </a:r>
          </a:p>
          <a:p>
            <a:r>
              <a:rPr lang="en-US" dirty="0" err="1"/>
              <a:t>java.lang.ArithmeticException</a:t>
            </a:r>
            <a:r>
              <a:rPr lang="en-US" dirty="0"/>
              <a:t>: / by zero</a:t>
            </a:r>
          </a:p>
          <a:p>
            <a:endParaRPr lang="en-US" dirty="0"/>
          </a:p>
          <a:p>
            <a:r>
              <a:rPr lang="en-US" dirty="0"/>
              <a:t>this can handle be by catching and throwing an exception, Scala lets you define the divide function as a </a:t>
            </a:r>
            <a:r>
              <a:rPr lang="en-US" dirty="0" err="1"/>
              <a:t>PartialFunction</a:t>
            </a:r>
            <a:r>
              <a:rPr lang="en-US" dirty="0"/>
              <a:t>. When doing so, you also explicitly state that the function is defined when the input parameter is not zero:</a:t>
            </a:r>
          </a:p>
          <a:p>
            <a:endParaRPr lang="en-US" dirty="0"/>
          </a:p>
          <a:p>
            <a:r>
              <a:rPr lang="en-US" dirty="0" err="1"/>
              <a:t>val</a:t>
            </a:r>
            <a:r>
              <a:rPr lang="en-US" dirty="0"/>
              <a:t> divide = new </a:t>
            </a:r>
            <a:r>
              <a:rPr lang="en-US" dirty="0" err="1"/>
              <a:t>PartialFunction</a:t>
            </a:r>
            <a:r>
              <a:rPr lang="en-US" dirty="0"/>
              <a:t>[Int, Int] {</a:t>
            </a:r>
          </a:p>
          <a:p>
            <a:r>
              <a:rPr lang="en-US" dirty="0"/>
              <a:t>    def apply(x: Int) = 42 / x</a:t>
            </a:r>
          </a:p>
          <a:p>
            <a:r>
              <a:rPr lang="en-US" dirty="0"/>
              <a:t>    def </a:t>
            </a:r>
            <a:r>
              <a:rPr lang="en-US" dirty="0" err="1"/>
              <a:t>isDefinedAt</a:t>
            </a:r>
            <a:r>
              <a:rPr lang="en-US" dirty="0"/>
              <a:t>(x: Int) = x != 0</a:t>
            </a:r>
          </a:p>
          <a:p>
            <a:r>
              <a:rPr lang="en-US" dirty="0"/>
              <a:t>}</a:t>
            </a:r>
            <a:endParaRPr lang="en-US" sz="2000" b="1" dirty="0"/>
          </a:p>
        </p:txBody>
      </p:sp>
    </p:spTree>
    <p:extLst>
      <p:ext uri="{BB962C8B-B14F-4D97-AF65-F5344CB8AC3E}">
        <p14:creationId xmlns:p14="http://schemas.microsoft.com/office/powerpoint/2010/main" val="35332428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t>Creating Partial Functions</a:t>
            </a:r>
          </a:p>
        </p:txBody>
      </p:sp>
      <p:sp>
        <p:nvSpPr>
          <p:cNvPr id="3" name="Rectangle 2"/>
          <p:cNvSpPr/>
          <p:nvPr/>
        </p:nvSpPr>
        <p:spPr>
          <a:xfrm>
            <a:off x="723900" y="1417638"/>
            <a:ext cx="7696200" cy="2585323"/>
          </a:xfrm>
          <a:prstGeom prst="rect">
            <a:avLst/>
          </a:prstGeom>
        </p:spPr>
        <p:txBody>
          <a:bodyPr wrap="square">
            <a:spAutoFit/>
          </a:bodyPr>
          <a:lstStyle/>
          <a:p>
            <a:endParaRPr lang="en-US" dirty="0"/>
          </a:p>
          <a:p>
            <a:r>
              <a:rPr lang="en-US" dirty="0" err="1"/>
              <a:t>scala</a:t>
            </a:r>
            <a:r>
              <a:rPr lang="en-US" dirty="0"/>
              <a:t>&gt; </a:t>
            </a:r>
            <a:r>
              <a:rPr lang="en-US" dirty="0" err="1"/>
              <a:t>divide.isDefinedAt</a:t>
            </a:r>
            <a:r>
              <a:rPr lang="en-US" dirty="0"/>
              <a:t>(1)</a:t>
            </a:r>
          </a:p>
          <a:p>
            <a:r>
              <a:rPr lang="en-US" dirty="0"/>
              <a:t>res0: Boolean = true</a:t>
            </a:r>
          </a:p>
          <a:p>
            <a:endParaRPr lang="en-US" dirty="0"/>
          </a:p>
          <a:p>
            <a:r>
              <a:rPr lang="en-US" dirty="0" err="1"/>
              <a:t>scala</a:t>
            </a:r>
            <a:r>
              <a:rPr lang="en-US" dirty="0"/>
              <a:t>&gt; if (</a:t>
            </a:r>
            <a:r>
              <a:rPr lang="en-US" dirty="0" err="1"/>
              <a:t>divide.isDefinedAt</a:t>
            </a:r>
            <a:r>
              <a:rPr lang="en-US" dirty="0"/>
              <a:t>(1)) divide(1)</a:t>
            </a:r>
          </a:p>
          <a:p>
            <a:r>
              <a:rPr lang="en-US" dirty="0"/>
              <a:t>res1: </a:t>
            </a:r>
            <a:r>
              <a:rPr lang="en-US" dirty="0" err="1"/>
              <a:t>AnyVal</a:t>
            </a:r>
            <a:r>
              <a:rPr lang="en-US" dirty="0"/>
              <a:t> = 42</a:t>
            </a:r>
          </a:p>
          <a:p>
            <a:endParaRPr lang="en-US" dirty="0"/>
          </a:p>
          <a:p>
            <a:r>
              <a:rPr lang="en-US" dirty="0" err="1"/>
              <a:t>scala</a:t>
            </a:r>
            <a:r>
              <a:rPr lang="en-US" dirty="0"/>
              <a:t>&gt; </a:t>
            </a:r>
            <a:r>
              <a:rPr lang="en-US" dirty="0" err="1"/>
              <a:t>divide.isDefinedAt</a:t>
            </a:r>
            <a:r>
              <a:rPr lang="en-US" dirty="0"/>
              <a:t>(0)</a:t>
            </a:r>
          </a:p>
          <a:p>
            <a:r>
              <a:rPr lang="en-US" dirty="0"/>
              <a:t>res2: Boolean = false</a:t>
            </a:r>
            <a:endParaRPr lang="en-US" sz="2000" b="1" dirty="0"/>
          </a:p>
        </p:txBody>
      </p:sp>
    </p:spTree>
    <p:extLst>
      <p:ext uri="{BB962C8B-B14F-4D97-AF65-F5344CB8AC3E}">
        <p14:creationId xmlns:p14="http://schemas.microsoft.com/office/powerpoint/2010/main" val="22323092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t>Creating Partial Functions</a:t>
            </a:r>
          </a:p>
        </p:txBody>
      </p:sp>
      <p:sp>
        <p:nvSpPr>
          <p:cNvPr id="3" name="Rectangle 2"/>
          <p:cNvSpPr/>
          <p:nvPr/>
        </p:nvSpPr>
        <p:spPr>
          <a:xfrm>
            <a:off x="723900" y="1417638"/>
            <a:ext cx="7696200" cy="3970318"/>
          </a:xfrm>
          <a:prstGeom prst="rect">
            <a:avLst/>
          </a:prstGeom>
        </p:spPr>
        <p:txBody>
          <a:bodyPr wrap="square">
            <a:spAutoFit/>
          </a:bodyPr>
          <a:lstStyle/>
          <a:p>
            <a:r>
              <a:rPr lang="en-US" dirty="0"/>
              <a:t>or</a:t>
            </a:r>
          </a:p>
          <a:p>
            <a:endParaRPr lang="en-US" dirty="0"/>
          </a:p>
          <a:p>
            <a:r>
              <a:rPr lang="en-US" dirty="0" err="1"/>
              <a:t>val</a:t>
            </a:r>
            <a:r>
              <a:rPr lang="en-US" dirty="0"/>
              <a:t> divide2: </a:t>
            </a:r>
            <a:r>
              <a:rPr lang="en-US" dirty="0" err="1"/>
              <a:t>PartialFunction</a:t>
            </a:r>
            <a:r>
              <a:rPr lang="en-US" dirty="0"/>
              <a:t>[Int, Int] = {</a:t>
            </a:r>
          </a:p>
          <a:p>
            <a:r>
              <a:rPr lang="en-US" dirty="0"/>
              <a:t>    case d: Int if d != 0 =&gt; 42 / d</a:t>
            </a:r>
          </a:p>
          <a:p>
            <a:r>
              <a:rPr lang="en-US" dirty="0"/>
              <a:t>}</a:t>
            </a:r>
          </a:p>
          <a:p>
            <a:endParaRPr lang="en-US" dirty="0"/>
          </a:p>
          <a:p>
            <a:r>
              <a:rPr lang="en-US" dirty="0"/>
              <a:t>Although this code doesn’t explicitly implement the </a:t>
            </a:r>
            <a:r>
              <a:rPr lang="en-US" dirty="0" err="1"/>
              <a:t>isDefinedAt</a:t>
            </a:r>
            <a:r>
              <a:rPr lang="en-US" dirty="0"/>
              <a:t> method, it works exactly the same as the previous divide function definition:</a:t>
            </a:r>
          </a:p>
          <a:p>
            <a:endParaRPr lang="en-US" dirty="0"/>
          </a:p>
          <a:p>
            <a:r>
              <a:rPr lang="en-US" dirty="0" err="1"/>
              <a:t>scala</a:t>
            </a:r>
            <a:r>
              <a:rPr lang="en-US" dirty="0"/>
              <a:t>&gt; divide2.isDefinedAt(0)</a:t>
            </a:r>
          </a:p>
          <a:p>
            <a:r>
              <a:rPr lang="en-US" dirty="0"/>
              <a:t>res0: Boolean = false</a:t>
            </a:r>
          </a:p>
          <a:p>
            <a:endParaRPr lang="en-US" dirty="0"/>
          </a:p>
          <a:p>
            <a:r>
              <a:rPr lang="en-US" dirty="0" err="1"/>
              <a:t>scala</a:t>
            </a:r>
            <a:r>
              <a:rPr lang="en-US" dirty="0"/>
              <a:t>&gt; divide2.isDefinedAt(1)</a:t>
            </a:r>
          </a:p>
          <a:p>
            <a:r>
              <a:rPr lang="en-US" dirty="0"/>
              <a:t>res1: Boolean = true</a:t>
            </a:r>
            <a:endParaRPr lang="en-US" sz="2000" b="1" dirty="0"/>
          </a:p>
        </p:txBody>
      </p:sp>
    </p:spTree>
    <p:extLst>
      <p:ext uri="{BB962C8B-B14F-4D97-AF65-F5344CB8AC3E}">
        <p14:creationId xmlns:p14="http://schemas.microsoft.com/office/powerpoint/2010/main" val="42588153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t>Creating Partial Functions</a:t>
            </a:r>
          </a:p>
        </p:txBody>
      </p:sp>
      <p:sp>
        <p:nvSpPr>
          <p:cNvPr id="3" name="Rectangle 2"/>
          <p:cNvSpPr/>
          <p:nvPr/>
        </p:nvSpPr>
        <p:spPr>
          <a:xfrm>
            <a:off x="723900" y="1417638"/>
            <a:ext cx="7696200" cy="5478423"/>
          </a:xfrm>
          <a:prstGeom prst="rect">
            <a:avLst/>
          </a:prstGeom>
        </p:spPr>
        <p:txBody>
          <a:bodyPr wrap="square">
            <a:spAutoFit/>
          </a:bodyPr>
          <a:lstStyle/>
          <a:p>
            <a:r>
              <a:rPr lang="en-US" dirty="0" err="1"/>
              <a:t>orElse</a:t>
            </a:r>
            <a:r>
              <a:rPr lang="en-US" dirty="0"/>
              <a:t> and </a:t>
            </a:r>
            <a:r>
              <a:rPr lang="en-US" dirty="0" err="1"/>
              <a:t>andThen</a:t>
            </a:r>
            <a:endParaRPr lang="en-US" dirty="0"/>
          </a:p>
          <a:p>
            <a:endParaRPr lang="en-US" dirty="0"/>
          </a:p>
          <a:p>
            <a:r>
              <a:rPr lang="en-US" dirty="0"/>
              <a:t>A terrific feature of partial functions is that you can chain them together. For instance, one method may only work with even numbers, and another method may only work with odd numbers. Together they can solve all integer problems.</a:t>
            </a:r>
          </a:p>
          <a:p>
            <a:endParaRPr lang="en-US" sz="2000" b="1" dirty="0"/>
          </a:p>
          <a:p>
            <a:r>
              <a:rPr lang="en-US" sz="2000" b="1" dirty="0"/>
              <a:t>// converts 1 to "one", etc., up to 5</a:t>
            </a:r>
          </a:p>
          <a:p>
            <a:r>
              <a:rPr lang="en-US" sz="2000" b="1" dirty="0" err="1"/>
              <a:t>val</a:t>
            </a:r>
            <a:r>
              <a:rPr lang="en-US" sz="2000" b="1" dirty="0"/>
              <a:t> convert1to5 = new </a:t>
            </a:r>
            <a:r>
              <a:rPr lang="en-US" sz="2000" b="1" dirty="0" err="1"/>
              <a:t>PartialFunction</a:t>
            </a:r>
            <a:r>
              <a:rPr lang="en-US" sz="2000" b="1" dirty="0"/>
              <a:t>[Int, String] {</a:t>
            </a:r>
          </a:p>
          <a:p>
            <a:r>
              <a:rPr lang="en-US" sz="2000" b="1" dirty="0"/>
              <a:t>    </a:t>
            </a:r>
            <a:r>
              <a:rPr lang="en-US" sz="2000" b="1" dirty="0" err="1"/>
              <a:t>val</a:t>
            </a:r>
            <a:r>
              <a:rPr lang="en-US" sz="2000" b="1" dirty="0"/>
              <a:t> </a:t>
            </a:r>
            <a:r>
              <a:rPr lang="en-US" sz="2000" b="1" dirty="0" err="1"/>
              <a:t>nums</a:t>
            </a:r>
            <a:r>
              <a:rPr lang="en-US" sz="2000" b="1" dirty="0"/>
              <a:t> = Array("one", "two", "three", "four", "five")</a:t>
            </a:r>
          </a:p>
          <a:p>
            <a:r>
              <a:rPr lang="en-US" sz="2000" b="1" dirty="0"/>
              <a:t>    def apply(</a:t>
            </a:r>
            <a:r>
              <a:rPr lang="en-US" sz="2000" b="1" dirty="0" err="1"/>
              <a:t>i</a:t>
            </a:r>
            <a:r>
              <a:rPr lang="en-US" sz="2000" b="1" dirty="0"/>
              <a:t>: Int) = </a:t>
            </a:r>
            <a:r>
              <a:rPr lang="en-US" sz="2000" b="1" dirty="0" err="1"/>
              <a:t>nums</a:t>
            </a:r>
            <a:r>
              <a:rPr lang="en-US" sz="2000" b="1" dirty="0"/>
              <a:t>(i-1)</a:t>
            </a:r>
          </a:p>
          <a:p>
            <a:r>
              <a:rPr lang="en-US" sz="2000" b="1" dirty="0"/>
              <a:t>    def </a:t>
            </a:r>
            <a:r>
              <a:rPr lang="en-US" sz="2000" b="1" dirty="0" err="1"/>
              <a:t>isDefinedAt</a:t>
            </a:r>
            <a:r>
              <a:rPr lang="en-US" sz="2000" b="1" dirty="0"/>
              <a:t>(</a:t>
            </a:r>
            <a:r>
              <a:rPr lang="en-US" sz="2000" b="1" dirty="0" err="1"/>
              <a:t>i</a:t>
            </a:r>
            <a:r>
              <a:rPr lang="en-US" sz="2000" b="1" dirty="0"/>
              <a:t>: Int) = </a:t>
            </a:r>
            <a:r>
              <a:rPr lang="en-US" sz="2000" b="1" dirty="0" err="1"/>
              <a:t>i</a:t>
            </a:r>
            <a:r>
              <a:rPr lang="en-US" sz="2000" b="1" dirty="0"/>
              <a:t> &gt; 0 &amp;&amp; </a:t>
            </a:r>
            <a:r>
              <a:rPr lang="en-US" sz="2000" b="1" dirty="0" err="1"/>
              <a:t>i</a:t>
            </a:r>
            <a:r>
              <a:rPr lang="en-US" sz="2000" b="1" dirty="0"/>
              <a:t> &lt; 6</a:t>
            </a:r>
          </a:p>
          <a:p>
            <a:r>
              <a:rPr lang="en-US" sz="2000" b="1" dirty="0"/>
              <a:t>}</a:t>
            </a:r>
          </a:p>
          <a:p>
            <a:endParaRPr lang="en-US" sz="2000" b="1" dirty="0"/>
          </a:p>
          <a:p>
            <a:r>
              <a:rPr lang="en-US" sz="2000" b="1" dirty="0"/>
              <a:t>// converts 6 to "six", etc., up to 10</a:t>
            </a:r>
          </a:p>
          <a:p>
            <a:r>
              <a:rPr lang="en-US" sz="2000" b="1" dirty="0" err="1"/>
              <a:t>val</a:t>
            </a:r>
            <a:r>
              <a:rPr lang="en-US" sz="2000" b="1" dirty="0"/>
              <a:t> convert6to10 = new </a:t>
            </a:r>
            <a:r>
              <a:rPr lang="en-US" sz="2000" b="1" dirty="0" err="1"/>
              <a:t>PartialFunction</a:t>
            </a:r>
            <a:r>
              <a:rPr lang="en-US" sz="2000" b="1" dirty="0"/>
              <a:t>[Int, String] {</a:t>
            </a:r>
          </a:p>
          <a:p>
            <a:r>
              <a:rPr lang="en-US" sz="2000" b="1" dirty="0"/>
              <a:t>    </a:t>
            </a:r>
            <a:r>
              <a:rPr lang="en-US" sz="2000" b="1" dirty="0" err="1"/>
              <a:t>val</a:t>
            </a:r>
            <a:r>
              <a:rPr lang="en-US" sz="2000" b="1" dirty="0"/>
              <a:t> </a:t>
            </a:r>
            <a:r>
              <a:rPr lang="en-US" sz="2000" b="1" dirty="0" err="1"/>
              <a:t>nums</a:t>
            </a:r>
            <a:r>
              <a:rPr lang="en-US" sz="2000" b="1" dirty="0"/>
              <a:t> = Array("six", "seven", "eight", "nine", "ten")</a:t>
            </a:r>
          </a:p>
          <a:p>
            <a:r>
              <a:rPr lang="en-US" sz="2000" b="1" dirty="0"/>
              <a:t>    def apply(</a:t>
            </a:r>
            <a:r>
              <a:rPr lang="en-US" sz="2000" b="1" dirty="0" err="1"/>
              <a:t>i</a:t>
            </a:r>
            <a:r>
              <a:rPr lang="en-US" sz="2000" b="1" dirty="0"/>
              <a:t>: Int) = </a:t>
            </a:r>
            <a:r>
              <a:rPr lang="en-US" sz="2000" b="1" dirty="0" err="1"/>
              <a:t>nums</a:t>
            </a:r>
            <a:r>
              <a:rPr lang="en-US" sz="2000" b="1" dirty="0"/>
              <a:t>(i-6)</a:t>
            </a:r>
          </a:p>
          <a:p>
            <a:r>
              <a:rPr lang="en-US" sz="2000" b="1" dirty="0"/>
              <a:t>    def </a:t>
            </a:r>
            <a:r>
              <a:rPr lang="en-US" sz="2000" b="1" dirty="0" err="1"/>
              <a:t>isDefinedAt</a:t>
            </a:r>
            <a:r>
              <a:rPr lang="en-US" sz="2000" b="1" dirty="0"/>
              <a:t>(</a:t>
            </a:r>
            <a:r>
              <a:rPr lang="en-US" sz="2000" b="1" dirty="0" err="1"/>
              <a:t>i</a:t>
            </a:r>
            <a:r>
              <a:rPr lang="en-US" sz="2000" b="1" dirty="0"/>
              <a:t>: Int) = </a:t>
            </a:r>
            <a:r>
              <a:rPr lang="en-US" sz="2000" b="1" dirty="0" err="1"/>
              <a:t>i</a:t>
            </a:r>
            <a:r>
              <a:rPr lang="en-US" sz="2000" b="1" dirty="0"/>
              <a:t> &gt; 5 &amp;&amp; </a:t>
            </a:r>
            <a:r>
              <a:rPr lang="en-US" sz="2000" b="1" dirty="0" err="1"/>
              <a:t>i</a:t>
            </a:r>
            <a:r>
              <a:rPr lang="en-US" sz="2000" b="1" dirty="0"/>
              <a:t> &lt; 11}</a:t>
            </a:r>
          </a:p>
        </p:txBody>
      </p:sp>
    </p:spTree>
    <p:extLst>
      <p:ext uri="{BB962C8B-B14F-4D97-AF65-F5344CB8AC3E}">
        <p14:creationId xmlns:p14="http://schemas.microsoft.com/office/powerpoint/2010/main" val="13324514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t>Creating Partial Functions</a:t>
            </a:r>
          </a:p>
        </p:txBody>
      </p:sp>
      <p:sp>
        <p:nvSpPr>
          <p:cNvPr id="3" name="Rectangle 2"/>
          <p:cNvSpPr/>
          <p:nvPr/>
        </p:nvSpPr>
        <p:spPr>
          <a:xfrm>
            <a:off x="723900" y="1417638"/>
            <a:ext cx="7696200" cy="3139321"/>
          </a:xfrm>
          <a:prstGeom prst="rect">
            <a:avLst/>
          </a:prstGeom>
        </p:spPr>
        <p:txBody>
          <a:bodyPr wrap="square">
            <a:spAutoFit/>
          </a:bodyPr>
          <a:lstStyle/>
          <a:p>
            <a:r>
              <a:rPr lang="en-US" dirty="0"/>
              <a:t>Taken separately, they can each handle only five numbers. But combined with </a:t>
            </a:r>
            <a:r>
              <a:rPr lang="en-US" dirty="0" err="1"/>
              <a:t>orElse</a:t>
            </a:r>
            <a:r>
              <a:rPr lang="en-US" dirty="0"/>
              <a:t>, they can handle ten:</a:t>
            </a:r>
          </a:p>
          <a:p>
            <a:endParaRPr lang="en-US" dirty="0"/>
          </a:p>
          <a:p>
            <a:r>
              <a:rPr lang="en-US" dirty="0" err="1"/>
              <a:t>scala</a:t>
            </a:r>
            <a:r>
              <a:rPr lang="en-US" dirty="0"/>
              <a:t>&gt; </a:t>
            </a:r>
            <a:r>
              <a:rPr lang="en-US" dirty="0" err="1"/>
              <a:t>val</a:t>
            </a:r>
            <a:r>
              <a:rPr lang="en-US" dirty="0"/>
              <a:t> handle1to10 = convert1to5 </a:t>
            </a:r>
            <a:r>
              <a:rPr lang="en-US" dirty="0" err="1"/>
              <a:t>orElse</a:t>
            </a:r>
            <a:r>
              <a:rPr lang="en-US" dirty="0"/>
              <a:t> convert6to10</a:t>
            </a:r>
          </a:p>
          <a:p>
            <a:r>
              <a:rPr lang="en-US" dirty="0"/>
              <a:t>handle1to10: </a:t>
            </a:r>
            <a:r>
              <a:rPr lang="en-US" dirty="0" err="1"/>
              <a:t>PartialFunction</a:t>
            </a:r>
            <a:r>
              <a:rPr lang="en-US" dirty="0"/>
              <a:t>[</a:t>
            </a:r>
            <a:r>
              <a:rPr lang="en-US" dirty="0" err="1"/>
              <a:t>Int,String</a:t>
            </a:r>
            <a:r>
              <a:rPr lang="en-US" dirty="0"/>
              <a:t>] = &lt;function1&gt;</a:t>
            </a:r>
          </a:p>
          <a:p>
            <a:endParaRPr lang="en-US" dirty="0"/>
          </a:p>
          <a:p>
            <a:r>
              <a:rPr lang="en-US" dirty="0" err="1"/>
              <a:t>scala</a:t>
            </a:r>
            <a:r>
              <a:rPr lang="en-US" dirty="0"/>
              <a:t>&gt; handle1to10(3)</a:t>
            </a:r>
          </a:p>
          <a:p>
            <a:r>
              <a:rPr lang="en-US" dirty="0"/>
              <a:t>res0: String = three</a:t>
            </a:r>
          </a:p>
          <a:p>
            <a:endParaRPr lang="en-US" dirty="0"/>
          </a:p>
          <a:p>
            <a:r>
              <a:rPr lang="en-US" dirty="0" err="1"/>
              <a:t>scala</a:t>
            </a:r>
            <a:r>
              <a:rPr lang="en-US" dirty="0"/>
              <a:t>&gt; handle1to10(8)</a:t>
            </a:r>
          </a:p>
          <a:p>
            <a:r>
              <a:rPr lang="en-US" dirty="0"/>
              <a:t>res1: String = eight</a:t>
            </a:r>
            <a:endParaRPr lang="en-US" sz="2000" b="1" dirty="0"/>
          </a:p>
        </p:txBody>
      </p:sp>
    </p:spTree>
    <p:extLst>
      <p:ext uri="{BB962C8B-B14F-4D97-AF65-F5344CB8AC3E}">
        <p14:creationId xmlns:p14="http://schemas.microsoft.com/office/powerpoint/2010/main" val="39989453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Apply Function</a:t>
            </a:r>
          </a:p>
        </p:txBody>
      </p:sp>
      <p:sp>
        <p:nvSpPr>
          <p:cNvPr id="3" name="Rectangle 2"/>
          <p:cNvSpPr/>
          <p:nvPr/>
        </p:nvSpPr>
        <p:spPr>
          <a:xfrm>
            <a:off x="723900" y="1417638"/>
            <a:ext cx="7696200" cy="5232202"/>
          </a:xfrm>
          <a:prstGeom prst="rect">
            <a:avLst/>
          </a:prstGeom>
        </p:spPr>
        <p:txBody>
          <a:bodyPr wrap="square">
            <a:spAutoFit/>
          </a:bodyPr>
          <a:lstStyle/>
          <a:p>
            <a:r>
              <a:rPr lang="en-US" dirty="0"/>
              <a:t>One confusing element of Scala for beginners is classes that can be constructed without the new keyword, like this </a:t>
            </a:r>
            <a:r>
              <a:rPr lang="en-US" dirty="0" err="1"/>
              <a:t>val</a:t>
            </a:r>
            <a:r>
              <a:rPr lang="en-US" dirty="0"/>
              <a:t> p = Person(). </a:t>
            </a:r>
          </a:p>
          <a:p>
            <a:r>
              <a:rPr lang="en-US" dirty="0"/>
              <a:t>The reason for this is a special function called the apply function.</a:t>
            </a:r>
          </a:p>
          <a:p>
            <a:endParaRPr lang="en-US" sz="2000" b="1" dirty="0"/>
          </a:p>
          <a:p>
            <a:r>
              <a:rPr lang="en-US" sz="2000" b="1" dirty="0"/>
              <a:t>A simple use of apply is to define it on an Object. This lets you call the Object as if the object itself was a function.</a:t>
            </a:r>
          </a:p>
          <a:p>
            <a:endParaRPr lang="en-US" sz="2000" b="1" dirty="0"/>
          </a:p>
          <a:p>
            <a:r>
              <a:rPr lang="en-US" sz="2000" b="1" dirty="0"/>
              <a:t>object Greet {</a:t>
            </a:r>
          </a:p>
          <a:p>
            <a:r>
              <a:rPr lang="en-US" sz="2000" b="1" dirty="0"/>
              <a:t> def apply(name: String): String = {</a:t>
            </a:r>
          </a:p>
          <a:p>
            <a:r>
              <a:rPr lang="en-US" sz="2000" b="1" dirty="0"/>
              <a:t>   "Hello %</a:t>
            </a:r>
            <a:r>
              <a:rPr lang="en-US" sz="2000" b="1" dirty="0" err="1"/>
              <a:t>s".format</a:t>
            </a:r>
            <a:r>
              <a:rPr lang="en-US" sz="2000" b="1" dirty="0"/>
              <a:t>(name)</a:t>
            </a:r>
          </a:p>
          <a:p>
            <a:r>
              <a:rPr lang="en-US" sz="2000" b="1" dirty="0"/>
              <a:t> }}</a:t>
            </a:r>
          </a:p>
          <a:p>
            <a:endParaRPr lang="en-US" sz="2000" b="1" dirty="0"/>
          </a:p>
          <a:p>
            <a:r>
              <a:rPr lang="en-US" sz="2000" b="1" dirty="0" err="1"/>
              <a:t>Greet.apply</a:t>
            </a:r>
            <a:r>
              <a:rPr lang="en-US" sz="2000" b="1" dirty="0"/>
              <a:t>("bob")</a:t>
            </a:r>
          </a:p>
          <a:p>
            <a:r>
              <a:rPr lang="en-US" sz="2000" b="1" dirty="0"/>
              <a:t>// =&gt; "Hello bob"</a:t>
            </a:r>
          </a:p>
          <a:p>
            <a:endParaRPr lang="en-US" sz="2000" b="1" dirty="0"/>
          </a:p>
          <a:p>
            <a:r>
              <a:rPr lang="en-US" sz="2000" b="1" dirty="0"/>
              <a:t>Greet("bob")</a:t>
            </a:r>
          </a:p>
          <a:p>
            <a:r>
              <a:rPr lang="en-US" sz="2000" b="1" dirty="0"/>
              <a:t>// =&gt; "Hello bob"</a:t>
            </a:r>
          </a:p>
        </p:txBody>
      </p:sp>
    </p:spTree>
    <p:extLst>
      <p:ext uri="{BB962C8B-B14F-4D97-AF65-F5344CB8AC3E}">
        <p14:creationId xmlns:p14="http://schemas.microsoft.com/office/powerpoint/2010/main" val="779680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a:t>Scala Framework</a:t>
            </a:r>
            <a:endParaRPr lang="en-US" dirty="0"/>
          </a:p>
        </p:txBody>
      </p:sp>
      <p:sp>
        <p:nvSpPr>
          <p:cNvPr id="3" name="Rectangle 2"/>
          <p:cNvSpPr/>
          <p:nvPr/>
        </p:nvSpPr>
        <p:spPr>
          <a:xfrm>
            <a:off x="2286000" y="2690336"/>
            <a:ext cx="4572000" cy="2215991"/>
          </a:xfrm>
          <a:prstGeom prst="rect">
            <a:avLst/>
          </a:prstGeom>
        </p:spPr>
        <p:txBody>
          <a:bodyPr>
            <a:spAutoFit/>
          </a:bodyPr>
          <a:lstStyle/>
          <a:p>
            <a:pPr marL="285750" indent="-285750">
              <a:buFont typeface="Arial" pitchFamily="34" charset="0"/>
              <a:buChar char="•"/>
            </a:pPr>
            <a:r>
              <a:rPr lang="hi-IN" sz="2400" dirty="0"/>
              <a:t>Akka</a:t>
            </a:r>
          </a:p>
          <a:p>
            <a:pPr marL="285750" indent="-285750">
              <a:buFont typeface="Arial" pitchFamily="34" charset="0"/>
              <a:buChar char="•"/>
            </a:pPr>
            <a:r>
              <a:rPr lang="hi-IN" sz="2400" dirty="0"/>
              <a:t>Spark</a:t>
            </a:r>
          </a:p>
          <a:p>
            <a:pPr marL="285750" indent="-285750">
              <a:buFont typeface="Arial" pitchFamily="34" charset="0"/>
              <a:buChar char="•"/>
            </a:pPr>
            <a:r>
              <a:rPr lang="hi-IN" sz="2400" dirty="0"/>
              <a:t>Kafka</a:t>
            </a:r>
          </a:p>
          <a:p>
            <a:pPr marL="285750" indent="-285750">
              <a:buFont typeface="Arial" pitchFamily="34" charset="0"/>
              <a:buChar char="•"/>
            </a:pPr>
            <a:r>
              <a:rPr lang="hi-IN" sz="2400" dirty="0"/>
              <a:t>Scalding</a:t>
            </a:r>
          </a:p>
          <a:p>
            <a:pPr marL="285750" indent="-285750">
              <a:buFont typeface="Arial" pitchFamily="34" charset="0"/>
              <a:buChar char="•"/>
            </a:pPr>
            <a:r>
              <a:rPr lang="hi-IN" sz="2400" dirty="0"/>
              <a:t>Play</a:t>
            </a:r>
          </a:p>
          <a:p>
            <a:endParaRPr lang="en-US" dirty="0"/>
          </a:p>
        </p:txBody>
      </p:sp>
    </p:spTree>
    <p:extLst>
      <p:ext uri="{BB962C8B-B14F-4D97-AF65-F5344CB8AC3E}">
        <p14:creationId xmlns:p14="http://schemas.microsoft.com/office/powerpoint/2010/main" val="16443403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Apply Function</a:t>
            </a:r>
          </a:p>
        </p:txBody>
      </p:sp>
      <p:sp>
        <p:nvSpPr>
          <p:cNvPr id="3" name="Rectangle 2"/>
          <p:cNvSpPr/>
          <p:nvPr/>
        </p:nvSpPr>
        <p:spPr>
          <a:xfrm>
            <a:off x="723900" y="1417638"/>
            <a:ext cx="7696200" cy="4678204"/>
          </a:xfrm>
          <a:prstGeom prst="rect">
            <a:avLst/>
          </a:prstGeom>
        </p:spPr>
        <p:txBody>
          <a:bodyPr wrap="square">
            <a:spAutoFit/>
          </a:bodyPr>
          <a:lstStyle/>
          <a:p>
            <a:r>
              <a:rPr lang="en-US" dirty="0"/>
              <a:t>Automatic Apply Functions for Case Class Companion Objects</a:t>
            </a:r>
          </a:p>
          <a:p>
            <a:endParaRPr lang="en-US" sz="2000" b="1" dirty="0"/>
          </a:p>
          <a:p>
            <a:r>
              <a:rPr lang="en-US" sz="2000" b="1" dirty="0"/>
              <a:t>A simple use of apply is to define it on an Object. This lets you call the Object as if the object itself was a function.</a:t>
            </a:r>
          </a:p>
          <a:p>
            <a:endParaRPr lang="en-US" sz="2000" b="1" dirty="0"/>
          </a:p>
          <a:p>
            <a:r>
              <a:rPr lang="en-US" sz="2000" b="1" dirty="0"/>
              <a:t>case class Person(name: String, age: Integer, </a:t>
            </a:r>
            <a:r>
              <a:rPr lang="en-US" sz="2000" b="1" dirty="0" err="1"/>
              <a:t>favColor</a:t>
            </a:r>
            <a:r>
              <a:rPr lang="en-US" sz="2000" b="1" dirty="0"/>
              <a:t>: String)</a:t>
            </a:r>
          </a:p>
          <a:p>
            <a:endParaRPr lang="en-US" sz="2000" b="1" dirty="0"/>
          </a:p>
          <a:p>
            <a:r>
              <a:rPr lang="en-US" sz="2000" b="1" dirty="0"/>
              <a:t>Case classes provide you with an automatically generated apply function on their companion object that you can use like a constructor. </a:t>
            </a:r>
          </a:p>
          <a:p>
            <a:endParaRPr lang="en-US" sz="2000" b="1" dirty="0"/>
          </a:p>
          <a:p>
            <a:r>
              <a:rPr lang="en-US" sz="2000" b="1" dirty="0" err="1"/>
              <a:t>val</a:t>
            </a:r>
            <a:r>
              <a:rPr lang="en-US" sz="2000" b="1" dirty="0"/>
              <a:t> p0 = new Person("Frank", 23, "Blue") // normal constructor</a:t>
            </a:r>
          </a:p>
          <a:p>
            <a:endParaRPr lang="en-US" sz="2000" b="1" dirty="0"/>
          </a:p>
          <a:p>
            <a:r>
              <a:rPr lang="en-US" sz="2000" b="1" dirty="0" err="1"/>
              <a:t>val</a:t>
            </a:r>
            <a:r>
              <a:rPr lang="en-US" sz="2000" b="1" dirty="0"/>
              <a:t> p1 = Person("Frank", 23, "Blue") // this uses apply</a:t>
            </a:r>
          </a:p>
          <a:p>
            <a:endParaRPr lang="en-US" sz="2000" b="1" dirty="0"/>
          </a:p>
          <a:p>
            <a:r>
              <a:rPr lang="en-US" sz="2000" b="1" dirty="0" err="1"/>
              <a:t>val</a:t>
            </a:r>
            <a:r>
              <a:rPr lang="en-US" sz="2000" b="1" dirty="0"/>
              <a:t> p2 = </a:t>
            </a:r>
            <a:r>
              <a:rPr lang="en-US" sz="2000" b="1" dirty="0" err="1"/>
              <a:t>Person.apply</a:t>
            </a:r>
            <a:r>
              <a:rPr lang="en-US" sz="2000" b="1" dirty="0"/>
              <a:t>("Frank", 23, "Blue") // using apply manually</a:t>
            </a:r>
          </a:p>
        </p:txBody>
      </p:sp>
    </p:spTree>
    <p:extLst>
      <p:ext uri="{BB962C8B-B14F-4D97-AF65-F5344CB8AC3E}">
        <p14:creationId xmlns:p14="http://schemas.microsoft.com/office/powerpoint/2010/main" val="19216579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Apply Functions are used for Anonymous Functions</a:t>
            </a:r>
          </a:p>
        </p:txBody>
      </p:sp>
      <p:sp>
        <p:nvSpPr>
          <p:cNvPr id="3" name="Rectangle 2"/>
          <p:cNvSpPr/>
          <p:nvPr/>
        </p:nvSpPr>
        <p:spPr>
          <a:xfrm>
            <a:off x="723900" y="1417638"/>
            <a:ext cx="7696200" cy="3785652"/>
          </a:xfrm>
          <a:prstGeom prst="rect">
            <a:avLst/>
          </a:prstGeom>
        </p:spPr>
        <p:txBody>
          <a:bodyPr wrap="square">
            <a:spAutoFit/>
          </a:bodyPr>
          <a:lstStyle/>
          <a:p>
            <a:r>
              <a:rPr lang="en-US" sz="2000" b="1" dirty="0" err="1"/>
              <a:t>val</a:t>
            </a:r>
            <a:r>
              <a:rPr lang="en-US" sz="2000" b="1" dirty="0"/>
              <a:t> </a:t>
            </a:r>
            <a:r>
              <a:rPr lang="en-US" sz="2000" b="1" dirty="0" err="1"/>
              <a:t>func</a:t>
            </a:r>
            <a:r>
              <a:rPr lang="en-US" sz="2000" b="1" dirty="0"/>
              <a:t> = (x: String) =&gt; "hello %</a:t>
            </a:r>
            <a:r>
              <a:rPr lang="en-US" sz="2000" b="1" dirty="0" err="1"/>
              <a:t>s".format</a:t>
            </a:r>
            <a:r>
              <a:rPr lang="en-US" sz="2000" b="1" dirty="0"/>
              <a:t>(x)</a:t>
            </a:r>
          </a:p>
          <a:p>
            <a:endParaRPr lang="en-US" sz="2000" b="1" dirty="0"/>
          </a:p>
          <a:p>
            <a:r>
              <a:rPr lang="en-US" sz="2000" b="1" dirty="0"/>
              <a:t>// call the function</a:t>
            </a:r>
          </a:p>
          <a:p>
            <a:endParaRPr lang="en-US" sz="2000" b="1" dirty="0"/>
          </a:p>
          <a:p>
            <a:r>
              <a:rPr lang="en-US" sz="2000" b="1" dirty="0" err="1"/>
              <a:t>func</a:t>
            </a:r>
            <a:r>
              <a:rPr lang="en-US" sz="2000" b="1" dirty="0"/>
              <a:t>("world")</a:t>
            </a:r>
          </a:p>
          <a:p>
            <a:r>
              <a:rPr lang="en-US" sz="2000" b="1" dirty="0"/>
              <a:t>// =&gt; hello world</a:t>
            </a:r>
          </a:p>
          <a:p>
            <a:r>
              <a:rPr lang="en-US" sz="2000" b="1" dirty="0"/>
              <a:t>In reality you’re actually just creating an object with an apply function. Scala does this for you automagically. You can even call apply() directly if you like:</a:t>
            </a:r>
          </a:p>
          <a:p>
            <a:endParaRPr lang="en-US" sz="2000" b="1" dirty="0"/>
          </a:p>
          <a:p>
            <a:r>
              <a:rPr lang="en-US" sz="2000" b="1" dirty="0"/>
              <a:t>  </a:t>
            </a:r>
            <a:r>
              <a:rPr lang="en-US" sz="2000" b="1" dirty="0" err="1"/>
              <a:t>func.apply</a:t>
            </a:r>
            <a:r>
              <a:rPr lang="en-US" sz="2000" b="1" dirty="0"/>
              <a:t>("world")</a:t>
            </a:r>
          </a:p>
          <a:p>
            <a:r>
              <a:rPr lang="en-US" sz="2000" b="1" dirty="0"/>
              <a:t>  // =&gt; hello world</a:t>
            </a:r>
          </a:p>
        </p:txBody>
      </p:sp>
    </p:spTree>
    <p:extLst>
      <p:ext uri="{BB962C8B-B14F-4D97-AF65-F5344CB8AC3E}">
        <p14:creationId xmlns:p14="http://schemas.microsoft.com/office/powerpoint/2010/main" val="10968144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Apply Functions are used for Anonymous Functions</a:t>
            </a:r>
          </a:p>
        </p:txBody>
      </p:sp>
      <p:sp>
        <p:nvSpPr>
          <p:cNvPr id="3" name="Rectangle 2"/>
          <p:cNvSpPr/>
          <p:nvPr/>
        </p:nvSpPr>
        <p:spPr>
          <a:xfrm>
            <a:off x="723900" y="1417638"/>
            <a:ext cx="7696200" cy="3785652"/>
          </a:xfrm>
          <a:prstGeom prst="rect">
            <a:avLst/>
          </a:prstGeom>
        </p:spPr>
        <p:txBody>
          <a:bodyPr wrap="square">
            <a:spAutoFit/>
          </a:bodyPr>
          <a:lstStyle/>
          <a:p>
            <a:r>
              <a:rPr lang="en-US" sz="2000" b="1" dirty="0"/>
              <a:t>You can create it yourself if you like:</a:t>
            </a:r>
          </a:p>
          <a:p>
            <a:endParaRPr lang="en-US" sz="2000" b="1" dirty="0"/>
          </a:p>
          <a:p>
            <a:r>
              <a:rPr lang="en-US" sz="2000" b="1" dirty="0"/>
              <a:t>  </a:t>
            </a:r>
            <a:r>
              <a:rPr lang="en-US" sz="2000" b="1" dirty="0" err="1"/>
              <a:t>val</a:t>
            </a:r>
            <a:r>
              <a:rPr lang="en-US" sz="2000" b="1" dirty="0"/>
              <a:t> func2 = new Function1[String, String] {</a:t>
            </a:r>
          </a:p>
          <a:p>
            <a:r>
              <a:rPr lang="en-US" sz="2000" b="1" dirty="0"/>
              <a:t>    def apply(x: String) = "hello %</a:t>
            </a:r>
            <a:r>
              <a:rPr lang="en-US" sz="2000" b="1" dirty="0" err="1"/>
              <a:t>s".format</a:t>
            </a:r>
            <a:r>
              <a:rPr lang="en-US" sz="2000" b="1" dirty="0"/>
              <a:t>(x)</a:t>
            </a:r>
          </a:p>
          <a:p>
            <a:r>
              <a:rPr lang="en-US" sz="2000" b="1" dirty="0"/>
              <a:t>  }</a:t>
            </a:r>
          </a:p>
          <a:p>
            <a:endParaRPr lang="en-US" sz="2000" b="1" dirty="0"/>
          </a:p>
          <a:p>
            <a:r>
              <a:rPr lang="en-US" sz="2000" b="1" dirty="0"/>
              <a:t>// this works exactly the same:</a:t>
            </a:r>
          </a:p>
          <a:p>
            <a:r>
              <a:rPr lang="en-US" sz="2000" b="1" dirty="0"/>
              <a:t>func2("world")</a:t>
            </a:r>
          </a:p>
          <a:p>
            <a:r>
              <a:rPr lang="en-US" sz="2000" b="1" dirty="0"/>
              <a:t>// =&gt; hello world</a:t>
            </a:r>
          </a:p>
          <a:p>
            <a:endParaRPr lang="en-US" sz="2000" b="1" dirty="0"/>
          </a:p>
          <a:p>
            <a:r>
              <a:rPr lang="en-US" sz="2000" b="1" dirty="0"/>
              <a:t>func2.apply("world")</a:t>
            </a:r>
          </a:p>
          <a:p>
            <a:r>
              <a:rPr lang="en-US" sz="2000" b="1" dirty="0"/>
              <a:t>// =&gt; hello world</a:t>
            </a:r>
          </a:p>
        </p:txBody>
      </p:sp>
    </p:spTree>
    <p:extLst>
      <p:ext uri="{BB962C8B-B14F-4D97-AF65-F5344CB8AC3E}">
        <p14:creationId xmlns:p14="http://schemas.microsoft.com/office/powerpoint/2010/main" val="999605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a:t>Scala Uses</a:t>
            </a:r>
            <a:endParaRPr lang="en-US" dirty="0"/>
          </a:p>
        </p:txBody>
      </p:sp>
      <p:sp>
        <p:nvSpPr>
          <p:cNvPr id="3" name="Rectangle 2"/>
          <p:cNvSpPr/>
          <p:nvPr/>
        </p:nvSpPr>
        <p:spPr>
          <a:xfrm>
            <a:off x="2286000" y="1720840"/>
            <a:ext cx="4572000" cy="3508653"/>
          </a:xfrm>
          <a:prstGeom prst="rect">
            <a:avLst/>
          </a:prstGeom>
        </p:spPr>
        <p:txBody>
          <a:bodyPr>
            <a:spAutoFit/>
          </a:bodyPr>
          <a:lstStyle/>
          <a:p>
            <a:endParaRPr lang="en-US" dirty="0"/>
          </a:p>
          <a:p>
            <a:pPr marL="285750" indent="-285750">
              <a:buFont typeface="Arial" pitchFamily="34" charset="0"/>
              <a:buChar char="•"/>
            </a:pPr>
            <a:r>
              <a:rPr lang="en-US" sz="2400" dirty="0"/>
              <a:t>Scripting </a:t>
            </a:r>
          </a:p>
          <a:p>
            <a:pPr marL="285750" indent="-285750">
              <a:buFont typeface="Arial" pitchFamily="34" charset="0"/>
              <a:buChar char="•"/>
            </a:pPr>
            <a:r>
              <a:rPr lang="en-US" sz="2400" dirty="0"/>
              <a:t>Web Application </a:t>
            </a:r>
          </a:p>
          <a:p>
            <a:pPr marL="285750" indent="-285750">
              <a:buFont typeface="Arial" pitchFamily="34" charset="0"/>
              <a:buChar char="•"/>
            </a:pPr>
            <a:r>
              <a:rPr lang="en-US" sz="2400" dirty="0"/>
              <a:t>Messaging </a:t>
            </a:r>
          </a:p>
          <a:p>
            <a:pPr marL="285750" indent="-285750">
              <a:buFont typeface="Arial" pitchFamily="34" charset="0"/>
              <a:buChar char="•"/>
            </a:pPr>
            <a:endParaRPr lang="en-US" sz="2400" dirty="0"/>
          </a:p>
          <a:p>
            <a:pPr marL="285750" indent="-285750">
              <a:buFont typeface="Arial" pitchFamily="34" charset="0"/>
              <a:buChar char="•"/>
            </a:pPr>
            <a:r>
              <a:rPr lang="en-US" sz="2400" dirty="0"/>
              <a:t>Mobile Android Apps</a:t>
            </a:r>
          </a:p>
          <a:p>
            <a:pPr marL="285750" indent="-285750">
              <a:buFont typeface="Arial" pitchFamily="34" charset="0"/>
              <a:buChar char="•"/>
            </a:pPr>
            <a:r>
              <a:rPr lang="en-US" sz="2400" dirty="0"/>
              <a:t>GUI (Graphical User Interface) </a:t>
            </a:r>
          </a:p>
          <a:p>
            <a:pPr marL="285750" indent="-285750">
              <a:buFont typeface="Arial" pitchFamily="34" charset="0"/>
              <a:buChar char="•"/>
            </a:pPr>
            <a:r>
              <a:rPr lang="en-US" sz="2400" dirty="0"/>
              <a:t>Digital Subscriber Line</a:t>
            </a:r>
          </a:p>
          <a:p>
            <a:endParaRPr lang="en-US" dirty="0"/>
          </a:p>
          <a:p>
            <a:endParaRPr lang="en-US" dirty="0"/>
          </a:p>
        </p:txBody>
      </p:sp>
    </p:spTree>
    <p:extLst>
      <p:ext uri="{BB962C8B-B14F-4D97-AF65-F5344CB8AC3E}">
        <p14:creationId xmlns:p14="http://schemas.microsoft.com/office/powerpoint/2010/main" val="2935750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a:t>REPL</a:t>
            </a:r>
            <a:endParaRPr lang="en-US" dirty="0"/>
          </a:p>
        </p:txBody>
      </p:sp>
      <p:sp>
        <p:nvSpPr>
          <p:cNvPr id="3" name="Rectangle 2"/>
          <p:cNvSpPr/>
          <p:nvPr/>
        </p:nvSpPr>
        <p:spPr>
          <a:xfrm>
            <a:off x="685800" y="1828800"/>
            <a:ext cx="7772400" cy="4893647"/>
          </a:xfrm>
          <a:prstGeom prst="rect">
            <a:avLst/>
          </a:prstGeom>
        </p:spPr>
        <p:txBody>
          <a:bodyPr wrap="square">
            <a:spAutoFit/>
          </a:bodyPr>
          <a:lstStyle/>
          <a:p>
            <a:endParaRPr lang="en-US" sz="2400" dirty="0"/>
          </a:p>
          <a:p>
            <a:r>
              <a:rPr lang="en-US" sz="2400" dirty="0" err="1"/>
              <a:t>ᗍREPL</a:t>
            </a:r>
            <a:r>
              <a:rPr lang="en-US" sz="2400" dirty="0"/>
              <a:t>: Read -Evaluate -Print -Loop</a:t>
            </a:r>
          </a:p>
          <a:p>
            <a:endParaRPr lang="hi-IN" sz="2400" dirty="0"/>
          </a:p>
          <a:p>
            <a:r>
              <a:rPr lang="en-US" sz="2400" dirty="0" err="1"/>
              <a:t>ᗍEasiest</a:t>
            </a:r>
            <a:r>
              <a:rPr lang="en-US" sz="2400" dirty="0"/>
              <a:t> way to get started with </a:t>
            </a:r>
            <a:r>
              <a:rPr lang="en-US" sz="2400" dirty="0" err="1"/>
              <a:t>Scala</a:t>
            </a:r>
            <a:r>
              <a:rPr lang="en-US" sz="2400" dirty="0"/>
              <a:t>, acts as an interactive shell interpreter</a:t>
            </a:r>
            <a:endParaRPr lang="hi-IN" sz="2400" dirty="0"/>
          </a:p>
          <a:p>
            <a:endParaRPr lang="en-US" sz="2400" dirty="0"/>
          </a:p>
          <a:p>
            <a:r>
              <a:rPr lang="en-US" sz="2400" dirty="0" err="1"/>
              <a:t>ᗍEven</a:t>
            </a:r>
            <a:r>
              <a:rPr lang="en-US" sz="2400" dirty="0"/>
              <a:t> though it appears as interpreter, all typed code is converted to </a:t>
            </a:r>
            <a:r>
              <a:rPr lang="en-US" sz="2400" dirty="0" err="1"/>
              <a:t>Bytecode</a:t>
            </a:r>
            <a:r>
              <a:rPr lang="en-US" sz="2400" dirty="0"/>
              <a:t> and executed</a:t>
            </a:r>
            <a:endParaRPr lang="hi-IN" sz="2400" dirty="0"/>
          </a:p>
          <a:p>
            <a:endParaRPr lang="hi-IN" sz="2400" dirty="0"/>
          </a:p>
          <a:p>
            <a:r>
              <a:rPr lang="en-US" sz="2400" dirty="0" err="1"/>
              <a:t>Th</a:t>
            </a:r>
            <a:r>
              <a:rPr lang="hi-IN" sz="2400" dirty="0"/>
              <a:t>e</a:t>
            </a:r>
            <a:r>
              <a:rPr lang="en-US" sz="2400" dirty="0"/>
              <a:t> line includes:</a:t>
            </a:r>
          </a:p>
          <a:p>
            <a:r>
              <a:rPr lang="en-US" sz="2400" dirty="0" err="1"/>
              <a:t>ᗍAn</a:t>
            </a:r>
            <a:r>
              <a:rPr lang="en-US" sz="2400" dirty="0"/>
              <a:t> automatically generated or user-defined name to refer to the computed value (res0, which means result 0),</a:t>
            </a:r>
          </a:p>
          <a:p>
            <a:endParaRPr lang="en-US" sz="2400" dirty="0"/>
          </a:p>
        </p:txBody>
      </p:sp>
    </p:spTree>
    <p:extLst>
      <p:ext uri="{BB962C8B-B14F-4D97-AF65-F5344CB8AC3E}">
        <p14:creationId xmlns:p14="http://schemas.microsoft.com/office/powerpoint/2010/main" val="3163045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4294</TotalTime>
  <Words>4406</Words>
  <Application>Microsoft Office PowerPoint</Application>
  <PresentationFormat>On-screen Show (4:3)</PresentationFormat>
  <Paragraphs>751</Paragraphs>
  <Slides>72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Calibri</vt:lpstr>
      <vt:lpstr>Euphemia</vt:lpstr>
      <vt:lpstr>Menlo</vt:lpstr>
      <vt:lpstr>Wingdings</vt:lpstr>
      <vt:lpstr>Office Theme</vt:lpstr>
      <vt:lpstr>Scala</vt:lpstr>
      <vt:lpstr>What is Scala</vt:lpstr>
      <vt:lpstr>Keywords</vt:lpstr>
      <vt:lpstr>Install Scala</vt:lpstr>
      <vt:lpstr>Scala User</vt:lpstr>
      <vt:lpstr>Scala - Operators</vt:lpstr>
      <vt:lpstr>Scala Framework</vt:lpstr>
      <vt:lpstr>Scala Uses</vt:lpstr>
      <vt:lpstr>REPL</vt:lpstr>
      <vt:lpstr>Check your Understanding </vt:lpstr>
      <vt:lpstr>Check your Understanding </vt:lpstr>
      <vt:lpstr>Data Types in Scala</vt:lpstr>
      <vt:lpstr>PowerPoint Presentation</vt:lpstr>
      <vt:lpstr>Special Unit Type</vt:lpstr>
      <vt:lpstr>Special Any Type and Explicit Casting of Type</vt:lpstr>
      <vt:lpstr>Using Booleans to Control Program Flow</vt:lpstr>
      <vt:lpstr>Properties of Scala Variables: Mutability</vt:lpstr>
      <vt:lpstr>Properties of Scala Variables:</vt:lpstr>
      <vt:lpstr>Properties of Scala Variables:</vt:lpstr>
      <vt:lpstr>Redefining Variables</vt:lpstr>
      <vt:lpstr>Substituting Variables in Output</vt:lpstr>
      <vt:lpstr>Formatting Output Using Format Strings</vt:lpstr>
      <vt:lpstr>Assigning Block Expression</vt:lpstr>
      <vt:lpstr>Lazy Values </vt:lpstr>
      <vt:lpstr>Check your Understanding </vt:lpstr>
      <vt:lpstr>Control Structures in Scala</vt:lpstr>
      <vt:lpstr>if Statement</vt:lpstr>
      <vt:lpstr>PowerPoint Presentation</vt:lpstr>
      <vt:lpstr>Loop Statements</vt:lpstr>
      <vt:lpstr>While loop</vt:lpstr>
      <vt:lpstr>do-While Loop</vt:lpstr>
      <vt:lpstr>foreach Loop</vt:lpstr>
      <vt:lpstr>for loop</vt:lpstr>
      <vt:lpstr>Check your Understanding </vt:lpstr>
      <vt:lpstr>Collection</vt:lpstr>
      <vt:lpstr>Traversable</vt:lpstr>
      <vt:lpstr>Set: Storing Data with Automatic De-duplication</vt:lpstr>
      <vt:lpstr>Map: Storing Key-Value Pairs</vt:lpstr>
      <vt:lpstr>List</vt:lpstr>
      <vt:lpstr>PowerPoint Presentation</vt:lpstr>
      <vt:lpstr>Comparing Literals Using match ... case</vt:lpstr>
      <vt:lpstr>Classes in Scala</vt:lpstr>
      <vt:lpstr>PowerPoint Presentation</vt:lpstr>
      <vt:lpstr>Check your Understanding </vt:lpstr>
      <vt:lpstr>Properties with Getters and Setters</vt:lpstr>
      <vt:lpstr>Constructor</vt:lpstr>
      <vt:lpstr>Check your Understanding </vt:lpstr>
      <vt:lpstr>Singletons</vt:lpstr>
      <vt:lpstr>Apply Methos</vt:lpstr>
      <vt:lpstr>Packages</vt:lpstr>
      <vt:lpstr>Imports and Implicit Imports</vt:lpstr>
      <vt:lpstr>create methods that take variable-arguments (varargs) fields</vt:lpstr>
      <vt:lpstr>create methods that take variable-arguments (varargs) fields</vt:lpstr>
      <vt:lpstr>Scala Option</vt:lpstr>
      <vt:lpstr>Type</vt:lpstr>
      <vt:lpstr>Type</vt:lpstr>
      <vt:lpstr>Types in Scala</vt:lpstr>
      <vt:lpstr>Parametric polymorphism</vt:lpstr>
      <vt:lpstr>Type inference</vt:lpstr>
      <vt:lpstr>Variance</vt:lpstr>
      <vt:lpstr>View</vt:lpstr>
      <vt:lpstr>View</vt:lpstr>
      <vt:lpstr>Creating Partial Functions</vt:lpstr>
      <vt:lpstr>Creating Partial Functions</vt:lpstr>
      <vt:lpstr>Creating Partial Functions</vt:lpstr>
      <vt:lpstr>Creating Partial Functions</vt:lpstr>
      <vt:lpstr>Creating Partial Functions</vt:lpstr>
      <vt:lpstr>Creating Partial Functions</vt:lpstr>
      <vt:lpstr>Apply Function</vt:lpstr>
      <vt:lpstr>Apply Function</vt:lpstr>
      <vt:lpstr>Apply Functions are used for Anonymous Functions</vt:lpstr>
      <vt:lpstr>Apply Functions are used for Anonymous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dc:title>
  <dc:creator>Archana</dc:creator>
  <cp:lastModifiedBy>corptrainer technical</cp:lastModifiedBy>
  <cp:revision>124</cp:revision>
  <dcterms:created xsi:type="dcterms:W3CDTF">2018-07-25T07:33:32Z</dcterms:created>
  <dcterms:modified xsi:type="dcterms:W3CDTF">2019-03-26T06:37:08Z</dcterms:modified>
</cp:coreProperties>
</file>