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4" r:id="rId16"/>
    <p:sldId id="275" r:id="rId17"/>
    <p:sldId id="269" r:id="rId18"/>
    <p:sldId id="270" r:id="rId19"/>
    <p:sldId id="271" r:id="rId20"/>
    <p:sldId id="272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EF2D-FD2C-4401-964F-ECBC20ECFE7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53E1-BFD2-48D9-B296-C3AB4A01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1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EF2D-FD2C-4401-964F-ECBC20ECFE7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53E1-BFD2-48D9-B296-C3AB4A01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6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EF2D-FD2C-4401-964F-ECBC20ECFE7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53E1-BFD2-48D9-B296-C3AB4A01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EF2D-FD2C-4401-964F-ECBC20ECFE7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53E1-BFD2-48D9-B296-C3AB4A01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1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EF2D-FD2C-4401-964F-ECBC20ECFE7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53E1-BFD2-48D9-B296-C3AB4A01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3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EF2D-FD2C-4401-964F-ECBC20ECFE7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53E1-BFD2-48D9-B296-C3AB4A01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2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EF2D-FD2C-4401-964F-ECBC20ECFE7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53E1-BFD2-48D9-B296-C3AB4A01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9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EF2D-FD2C-4401-964F-ECBC20ECFE7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53E1-BFD2-48D9-B296-C3AB4A01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3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EF2D-FD2C-4401-964F-ECBC20ECFE7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53E1-BFD2-48D9-B296-C3AB4A01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EF2D-FD2C-4401-964F-ECBC20ECFE7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53E1-BFD2-48D9-B296-C3AB4A01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5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EF2D-FD2C-4401-964F-ECBC20ECFE7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653E1-BFD2-48D9-B296-C3AB4A01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9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5EF2D-FD2C-4401-964F-ECBC20ECFE7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653E1-BFD2-48D9-B296-C3AB4A010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0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i-IN" dirty="0" smtClean="0"/>
              <a:t>Scala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 your Understanding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1752600"/>
            <a:ext cx="6629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dirty="0"/>
              <a:t>Scala REPL acts as scala Interpreter </a:t>
            </a:r>
          </a:p>
          <a:p>
            <a:r>
              <a:rPr lang="en-US" sz="3200" dirty="0"/>
              <a:t>a)True</a:t>
            </a:r>
          </a:p>
          <a:p>
            <a:r>
              <a:rPr lang="en-US" sz="3200" dirty="0"/>
              <a:t>b)False</a:t>
            </a:r>
          </a:p>
        </p:txBody>
      </p:sp>
    </p:spTree>
    <p:extLst>
      <p:ext uri="{BB962C8B-B14F-4D97-AF65-F5344CB8AC3E}">
        <p14:creationId xmlns:p14="http://schemas.microsoft.com/office/powerpoint/2010/main" val="7388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 your Understanding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1752600"/>
            <a:ext cx="7162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Scala</a:t>
            </a:r>
            <a:r>
              <a:rPr lang="en-US" sz="3200" dirty="0"/>
              <a:t> supports primitive and wrapper classes </a:t>
            </a:r>
            <a:r>
              <a:rPr lang="en-US" sz="3200" dirty="0" smtClean="0"/>
              <a:t>?</a:t>
            </a:r>
            <a:endParaRPr lang="hi-IN" sz="3200" dirty="0" smtClean="0"/>
          </a:p>
          <a:p>
            <a:endParaRPr lang="en-US" sz="3200" dirty="0"/>
          </a:p>
          <a:p>
            <a:r>
              <a:rPr lang="en-US" sz="3200" dirty="0"/>
              <a:t>a)True</a:t>
            </a:r>
          </a:p>
          <a:p>
            <a:r>
              <a:rPr lang="en-US" sz="3200" dirty="0"/>
              <a:t>b)False</a:t>
            </a:r>
          </a:p>
        </p:txBody>
      </p:sp>
    </p:spTree>
    <p:extLst>
      <p:ext uri="{BB962C8B-B14F-4D97-AF65-F5344CB8AC3E}">
        <p14:creationId xmlns:p14="http://schemas.microsoft.com/office/powerpoint/2010/main" val="155026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Types in </a:t>
            </a:r>
            <a:r>
              <a:rPr lang="en-US" b="1" dirty="0" err="1"/>
              <a:t>Scala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447800"/>
            <a:ext cx="8001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/>
              <a:t>ᗍA</a:t>
            </a:r>
            <a:r>
              <a:rPr lang="en-US" sz="2200" dirty="0" smtClean="0"/>
              <a:t> </a:t>
            </a:r>
            <a:r>
              <a:rPr lang="en-US" sz="2200" dirty="0"/>
              <a:t>Data type tells the compiler about the type of the value to be stored in a </a:t>
            </a:r>
            <a:r>
              <a:rPr lang="en-US" sz="2200" dirty="0" smtClean="0"/>
              <a:t>location</a:t>
            </a:r>
            <a:endParaRPr lang="hi-IN" sz="2200" dirty="0" smtClean="0"/>
          </a:p>
          <a:p>
            <a:endParaRPr lang="en-US" sz="2200" dirty="0"/>
          </a:p>
          <a:p>
            <a:r>
              <a:rPr lang="en-US" sz="2200" dirty="0" err="1"/>
              <a:t>ᗍScala</a:t>
            </a:r>
            <a:r>
              <a:rPr lang="en-US" sz="2200" dirty="0"/>
              <a:t> comes with the following built-in data types which you can use for your </a:t>
            </a:r>
            <a:r>
              <a:rPr lang="en-US" sz="2200" dirty="0" err="1"/>
              <a:t>Scala</a:t>
            </a:r>
            <a:r>
              <a:rPr lang="en-US" sz="2200" dirty="0"/>
              <a:t> variables </a:t>
            </a:r>
          </a:p>
        </p:txBody>
      </p:sp>
    </p:spTree>
    <p:extLst>
      <p:ext uri="{BB962C8B-B14F-4D97-AF65-F5344CB8AC3E}">
        <p14:creationId xmlns:p14="http://schemas.microsoft.com/office/powerpoint/2010/main" val="1564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1143000"/>
            <a:ext cx="82296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Type </a:t>
            </a:r>
            <a:r>
              <a:rPr lang="hi-IN" sz="2400" b="1" dirty="0" smtClean="0"/>
              <a:t>		</a:t>
            </a:r>
            <a:r>
              <a:rPr lang="en-US" sz="2400" b="1" dirty="0" smtClean="0"/>
              <a:t>Description </a:t>
            </a:r>
            <a:r>
              <a:rPr lang="hi-IN" sz="2400" b="1" dirty="0" smtClean="0"/>
              <a:t>			</a:t>
            </a:r>
            <a:r>
              <a:rPr lang="en-US" sz="2400" b="1" dirty="0" smtClean="0"/>
              <a:t>Example</a:t>
            </a:r>
            <a:endParaRPr lang="en-US" sz="2400" b="1" dirty="0"/>
          </a:p>
          <a:p>
            <a:r>
              <a:rPr lang="en-US" sz="2200" dirty="0"/>
              <a:t>Byte </a:t>
            </a:r>
            <a:r>
              <a:rPr lang="hi-IN" sz="2200" dirty="0" smtClean="0"/>
              <a:t>		</a:t>
            </a:r>
            <a:r>
              <a:rPr lang="en-US" sz="2200" dirty="0" smtClean="0"/>
              <a:t>8-bit </a:t>
            </a:r>
            <a:r>
              <a:rPr lang="en-US" sz="2200" dirty="0"/>
              <a:t>signed </a:t>
            </a:r>
            <a:r>
              <a:rPr lang="en-US" sz="2200" dirty="0" smtClean="0"/>
              <a:t>integer</a:t>
            </a:r>
            <a:r>
              <a:rPr lang="hi-IN" sz="2200" dirty="0" smtClean="0"/>
              <a:t>		</a:t>
            </a:r>
            <a:r>
              <a:rPr lang="en-US" sz="2200" dirty="0" smtClean="0"/>
              <a:t> </a:t>
            </a:r>
            <a:r>
              <a:rPr lang="en-US" sz="2200" dirty="0"/>
              <a:t>3</a:t>
            </a:r>
          </a:p>
          <a:p>
            <a:r>
              <a:rPr lang="en-US" sz="2200" dirty="0"/>
              <a:t>Short </a:t>
            </a:r>
            <a:r>
              <a:rPr lang="hi-IN" sz="2200" dirty="0" smtClean="0"/>
              <a:t>		</a:t>
            </a:r>
            <a:r>
              <a:rPr lang="en-US" sz="2200" dirty="0" smtClean="0"/>
              <a:t>16-bit </a:t>
            </a:r>
            <a:r>
              <a:rPr lang="en-US" sz="2200" dirty="0"/>
              <a:t>signed </a:t>
            </a:r>
            <a:r>
              <a:rPr lang="en-US" sz="2200" dirty="0" smtClean="0"/>
              <a:t>integer</a:t>
            </a:r>
            <a:r>
              <a:rPr lang="hi-IN" sz="2200" dirty="0" smtClean="0"/>
              <a:t>		</a:t>
            </a:r>
            <a:r>
              <a:rPr lang="en-US" sz="2200" dirty="0" smtClean="0"/>
              <a:t> </a:t>
            </a:r>
            <a:r>
              <a:rPr lang="en-US" sz="2200" dirty="0"/>
              <a:t>32</a:t>
            </a:r>
          </a:p>
          <a:p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hi-IN" sz="2200" dirty="0" smtClean="0"/>
              <a:t>		</a:t>
            </a:r>
            <a:r>
              <a:rPr lang="en-US" sz="2200" dirty="0" smtClean="0"/>
              <a:t>32-bit </a:t>
            </a:r>
            <a:r>
              <a:rPr lang="en-US" sz="2200" dirty="0"/>
              <a:t>signed integer </a:t>
            </a:r>
            <a:r>
              <a:rPr lang="hi-IN" sz="2200" dirty="0" smtClean="0"/>
              <a:t>		</a:t>
            </a:r>
            <a:r>
              <a:rPr lang="en-US" sz="2200" dirty="0" smtClean="0"/>
              <a:t>327</a:t>
            </a:r>
            <a:endParaRPr lang="en-US" sz="2200" dirty="0"/>
          </a:p>
          <a:p>
            <a:r>
              <a:rPr lang="en-US" sz="2200" dirty="0"/>
              <a:t>Long </a:t>
            </a:r>
            <a:r>
              <a:rPr lang="hi-IN" sz="2200" dirty="0" smtClean="0"/>
              <a:t>		</a:t>
            </a:r>
            <a:r>
              <a:rPr lang="en-US" sz="2200" dirty="0" smtClean="0"/>
              <a:t>64-bit </a:t>
            </a:r>
            <a:r>
              <a:rPr lang="en-US" sz="2200" dirty="0"/>
              <a:t>signed </a:t>
            </a:r>
            <a:r>
              <a:rPr lang="en-US" sz="2200" dirty="0" smtClean="0"/>
              <a:t>integer</a:t>
            </a:r>
            <a:r>
              <a:rPr lang="hi-IN" sz="2200" dirty="0" smtClean="0"/>
              <a:t>		</a:t>
            </a:r>
            <a:r>
              <a:rPr lang="en-US" sz="2200" dirty="0" smtClean="0"/>
              <a:t> </a:t>
            </a:r>
            <a:r>
              <a:rPr lang="en-US" sz="2200" dirty="0"/>
              <a:t>32754L</a:t>
            </a:r>
          </a:p>
          <a:p>
            <a:r>
              <a:rPr lang="en-US" sz="2200" dirty="0"/>
              <a:t>Double </a:t>
            </a:r>
            <a:r>
              <a:rPr lang="hi-IN" sz="2200" dirty="0" smtClean="0"/>
              <a:t>		</a:t>
            </a:r>
            <a:r>
              <a:rPr lang="en-US" sz="2200" dirty="0" smtClean="0"/>
              <a:t>8-byte </a:t>
            </a:r>
            <a:r>
              <a:rPr lang="en-US" sz="2200" dirty="0"/>
              <a:t>floating point </a:t>
            </a:r>
            <a:r>
              <a:rPr lang="hi-IN" sz="2200" dirty="0" smtClean="0"/>
              <a:t>		</a:t>
            </a:r>
            <a:r>
              <a:rPr lang="en-US" sz="2200" dirty="0" smtClean="0"/>
              <a:t>3.1415</a:t>
            </a:r>
            <a:endParaRPr lang="en-US" sz="2200" dirty="0"/>
          </a:p>
          <a:p>
            <a:r>
              <a:rPr lang="en-US" sz="2200" dirty="0"/>
              <a:t>Float </a:t>
            </a:r>
            <a:r>
              <a:rPr lang="hi-IN" sz="2200" dirty="0" smtClean="0"/>
              <a:t>		</a:t>
            </a:r>
            <a:r>
              <a:rPr lang="en-US" sz="2200" dirty="0" smtClean="0"/>
              <a:t>4-byte </a:t>
            </a:r>
            <a:r>
              <a:rPr lang="en-US" sz="2200" dirty="0"/>
              <a:t>floating point </a:t>
            </a:r>
            <a:r>
              <a:rPr lang="hi-IN" sz="2200" dirty="0" smtClean="0"/>
              <a:t>		</a:t>
            </a:r>
            <a:r>
              <a:rPr lang="en-US" sz="2200" dirty="0" smtClean="0"/>
              <a:t>3.1415F</a:t>
            </a:r>
            <a:endParaRPr lang="en-US" sz="2200" dirty="0"/>
          </a:p>
          <a:p>
            <a:r>
              <a:rPr lang="en-US" sz="2200" dirty="0"/>
              <a:t>Char </a:t>
            </a:r>
            <a:r>
              <a:rPr lang="hi-IN" sz="2200" dirty="0" smtClean="0"/>
              <a:t>		</a:t>
            </a:r>
            <a:r>
              <a:rPr lang="en-US" sz="2200" dirty="0" smtClean="0"/>
              <a:t>Single </a:t>
            </a:r>
            <a:r>
              <a:rPr lang="en-US" sz="2200" dirty="0"/>
              <a:t>character </a:t>
            </a:r>
            <a:r>
              <a:rPr lang="hi-IN" sz="2200" dirty="0" smtClean="0"/>
              <a:t>		</a:t>
            </a:r>
            <a:r>
              <a:rPr lang="en-US" sz="2200" dirty="0" smtClean="0"/>
              <a:t>'c</a:t>
            </a:r>
            <a:r>
              <a:rPr lang="en-US" sz="2200" dirty="0"/>
              <a:t>' (single quotes)</a:t>
            </a:r>
          </a:p>
          <a:p>
            <a:r>
              <a:rPr lang="en-US" sz="2200" dirty="0"/>
              <a:t>String </a:t>
            </a:r>
            <a:r>
              <a:rPr lang="hi-IN" sz="2200" dirty="0" smtClean="0"/>
              <a:t>		</a:t>
            </a:r>
            <a:r>
              <a:rPr lang="en-US" sz="2200" dirty="0" smtClean="0"/>
              <a:t>Sequence </a:t>
            </a:r>
            <a:r>
              <a:rPr lang="en-US" sz="2200" dirty="0"/>
              <a:t>of characters </a:t>
            </a:r>
            <a:r>
              <a:rPr lang="hi-IN" sz="2200" dirty="0" smtClean="0"/>
              <a:t>		</a:t>
            </a:r>
            <a:r>
              <a:rPr lang="en-US" sz="2200" dirty="0" smtClean="0"/>
              <a:t>"</a:t>
            </a:r>
            <a:r>
              <a:rPr lang="en-US" sz="2200" dirty="0" err="1"/>
              <a:t>iFruit</a:t>
            </a:r>
            <a:r>
              <a:rPr lang="en-US" sz="2200" dirty="0"/>
              <a:t>" (double quotes)</a:t>
            </a:r>
          </a:p>
          <a:p>
            <a:r>
              <a:rPr lang="en-US" sz="2200" dirty="0"/>
              <a:t>Boolean </a:t>
            </a:r>
            <a:r>
              <a:rPr lang="hi-IN" sz="2200" dirty="0" smtClean="0"/>
              <a:t>	</a:t>
            </a:r>
            <a:r>
              <a:rPr lang="en-US" sz="2200" dirty="0" smtClean="0"/>
              <a:t>Either </a:t>
            </a:r>
            <a:r>
              <a:rPr lang="en-US" sz="2200" dirty="0"/>
              <a:t>true or </a:t>
            </a:r>
            <a:r>
              <a:rPr lang="en-US" sz="2200" dirty="0" smtClean="0"/>
              <a:t>false</a:t>
            </a:r>
            <a:r>
              <a:rPr lang="hi-IN" sz="2200" dirty="0" smtClean="0"/>
              <a:t>		</a:t>
            </a:r>
            <a:r>
              <a:rPr lang="en-US" sz="2200" dirty="0" smtClean="0"/>
              <a:t> </a:t>
            </a:r>
            <a:r>
              <a:rPr lang="en-US" sz="2200" dirty="0"/>
              <a:t>true (case sensitive</a:t>
            </a:r>
            <a:r>
              <a:rPr lang="en-US" sz="2200" dirty="0" smtClean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963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Special </a:t>
            </a:r>
            <a:r>
              <a:rPr lang="en-US" dirty="0"/>
              <a:t>Unit </a:t>
            </a:r>
            <a:r>
              <a:rPr lang="en-US" b="1" dirty="0"/>
              <a:t>Type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997839"/>
            <a:ext cx="7696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Unit</a:t>
            </a:r>
          </a:p>
          <a:p>
            <a:r>
              <a:rPr lang="en-US" sz="2400" dirty="0"/>
              <a:t>─ When a function passes back “nothing” in </a:t>
            </a:r>
            <a:r>
              <a:rPr lang="en-US" sz="2400" dirty="0" err="1"/>
              <a:t>Scala</a:t>
            </a:r>
            <a:r>
              <a:rPr lang="en-US" sz="2400" dirty="0"/>
              <a:t>, it passes back Unit</a:t>
            </a:r>
          </a:p>
          <a:p>
            <a:r>
              <a:rPr lang="en-US" sz="2400" dirty="0"/>
              <a:t>─ This is equivalent to the void return type in a Java method</a:t>
            </a:r>
          </a:p>
          <a:p>
            <a:r>
              <a:rPr lang="en-US" sz="2400" dirty="0"/>
              <a:t>─ There is only one Unit in </a:t>
            </a:r>
            <a:r>
              <a:rPr lang="en-US" sz="2400" dirty="0" err="1"/>
              <a:t>Scala</a:t>
            </a:r>
            <a:r>
              <a:rPr lang="en-US" sz="2400" dirty="0"/>
              <a:t>; it is </a:t>
            </a:r>
            <a:r>
              <a:rPr lang="en-US" sz="2400" dirty="0" smtClean="0"/>
              <a:t>non-</a:t>
            </a:r>
            <a:r>
              <a:rPr lang="en-US" sz="2400" dirty="0" err="1" smtClean="0"/>
              <a:t>instantiable</a:t>
            </a:r>
            <a:endParaRPr lang="hi-IN" sz="2400" dirty="0" smtClean="0"/>
          </a:p>
          <a:p>
            <a:endParaRPr lang="hi-IN" sz="2400" dirty="0"/>
          </a:p>
          <a:p>
            <a:endParaRPr lang="hi-IN" sz="2400" dirty="0" smtClean="0"/>
          </a:p>
          <a:p>
            <a:endParaRPr lang="hi-IN" sz="2400" dirty="0"/>
          </a:p>
          <a:p>
            <a:r>
              <a:rPr lang="en-US" sz="2400" dirty="0" smtClean="0"/>
              <a:t>E</a:t>
            </a:r>
            <a:r>
              <a:rPr lang="hi-IN" sz="2400" dirty="0" smtClean="0"/>
              <a:t>,g</a:t>
            </a:r>
            <a:endParaRPr lang="en-US" sz="2400" dirty="0"/>
          </a:p>
          <a:p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myreturn</a:t>
            </a:r>
            <a:r>
              <a:rPr lang="en-US" sz="2400" dirty="0"/>
              <a:t> = </a:t>
            </a:r>
            <a:r>
              <a:rPr lang="en-US" sz="2400" dirty="0" err="1"/>
              <a:t>println</a:t>
            </a:r>
            <a:r>
              <a:rPr lang="en-US" sz="2400" dirty="0"/>
              <a:t>("Hello, world")</a:t>
            </a:r>
          </a:p>
          <a:p>
            <a:r>
              <a:rPr lang="en-US" sz="2400" dirty="0"/>
              <a:t>&gt; </a:t>
            </a:r>
            <a:r>
              <a:rPr lang="en-US" sz="2400" dirty="0" err="1"/>
              <a:t>myreturn</a:t>
            </a:r>
            <a:r>
              <a:rPr lang="en-US" sz="2400" dirty="0"/>
              <a:t>: Unit = </a:t>
            </a:r>
            <a:r>
              <a:rPr lang="en-US" sz="2400" dirty="0" smtClean="0"/>
              <a:t>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59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Special </a:t>
            </a:r>
            <a:r>
              <a:rPr lang="en-US" dirty="0" smtClean="0"/>
              <a:t>Any </a:t>
            </a:r>
            <a:r>
              <a:rPr lang="en-US" b="1" dirty="0" smtClean="0"/>
              <a:t>Type and Explicit Casting of Type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2136339"/>
            <a:ext cx="8458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▪ </a:t>
            </a:r>
            <a:r>
              <a:rPr lang="en-US" sz="2400" b="1" dirty="0"/>
              <a:t>Any</a:t>
            </a:r>
          </a:p>
          <a:p>
            <a:r>
              <a:rPr lang="en-US" sz="2400" dirty="0"/>
              <a:t>─ Used when </a:t>
            </a:r>
            <a:r>
              <a:rPr lang="en-US" sz="2400" dirty="0" err="1"/>
              <a:t>Scala</a:t>
            </a:r>
            <a:r>
              <a:rPr lang="en-US" sz="2400" dirty="0"/>
              <a:t> cannot determine which specific type to use</a:t>
            </a:r>
          </a:p>
          <a:p>
            <a:r>
              <a:rPr lang="en-US" sz="2400" dirty="0"/>
              <a:t>─ Can be cast to a specific type using the method </a:t>
            </a:r>
            <a:r>
              <a:rPr lang="en-US" sz="2400" dirty="0" err="1"/>
              <a:t>asInstanceOf</a:t>
            </a:r>
            <a:r>
              <a:rPr lang="en-US" sz="2400" dirty="0"/>
              <a:t>[</a:t>
            </a:r>
            <a:r>
              <a:rPr lang="en-US" sz="2400" i="1" dirty="0"/>
              <a:t>type</a:t>
            </a:r>
            <a:r>
              <a:rPr lang="en-US" sz="2400" dirty="0" smtClean="0"/>
              <a:t>]</a:t>
            </a:r>
            <a:endParaRPr lang="hi-IN" sz="2400" dirty="0" smtClean="0"/>
          </a:p>
          <a:p>
            <a:endParaRPr lang="hi-IN" sz="2400" dirty="0"/>
          </a:p>
          <a:p>
            <a:r>
              <a:rPr lang="hi-IN" sz="2400" dirty="0" smtClean="0"/>
              <a:t>e.g.</a:t>
            </a:r>
            <a:endParaRPr lang="en-US" sz="2400" dirty="0"/>
          </a:p>
          <a:p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myreturn</a:t>
            </a:r>
            <a:r>
              <a:rPr lang="en-US" sz="2400" dirty="0"/>
              <a:t> = if (true) "hi"</a:t>
            </a:r>
          </a:p>
          <a:p>
            <a:r>
              <a:rPr lang="hi-IN" sz="2400" dirty="0" smtClean="0"/>
              <a:t>&gt;</a:t>
            </a:r>
            <a:r>
              <a:rPr lang="en-US" sz="2400" dirty="0" err="1" smtClean="0"/>
              <a:t>myreturn</a:t>
            </a:r>
            <a:r>
              <a:rPr lang="en-US" sz="2400" dirty="0"/>
              <a:t>: Any = </a:t>
            </a:r>
            <a:r>
              <a:rPr lang="en-US" sz="2400" dirty="0" smtClean="0"/>
              <a:t>hi</a:t>
            </a:r>
            <a:endParaRPr lang="hi-IN" sz="2400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sz="2400" dirty="0"/>
          </a:p>
          <a:p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mystring</a:t>
            </a:r>
            <a:r>
              <a:rPr lang="en-US" sz="2400" dirty="0"/>
              <a:t> = </a:t>
            </a:r>
            <a:r>
              <a:rPr lang="en-US" sz="2400" dirty="0" err="1"/>
              <a:t>myreturn.asInstanceOf</a:t>
            </a:r>
            <a:r>
              <a:rPr lang="en-US" sz="2400" dirty="0"/>
              <a:t>[String]</a:t>
            </a:r>
          </a:p>
          <a:p>
            <a:r>
              <a:rPr lang="en-US" sz="2400" dirty="0"/>
              <a:t>&gt; </a:t>
            </a:r>
            <a:r>
              <a:rPr lang="en-US" sz="2400" dirty="0" err="1"/>
              <a:t>mystring</a:t>
            </a:r>
            <a:r>
              <a:rPr lang="en-US" sz="2400" dirty="0"/>
              <a:t>: String = hi</a:t>
            </a:r>
          </a:p>
        </p:txBody>
      </p:sp>
    </p:spTree>
    <p:extLst>
      <p:ext uri="{BB962C8B-B14F-4D97-AF65-F5344CB8AC3E}">
        <p14:creationId xmlns:p14="http://schemas.microsoft.com/office/powerpoint/2010/main" val="241046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Using </a:t>
            </a:r>
            <a:r>
              <a:rPr lang="en-US" dirty="0"/>
              <a:t>Booleans </a:t>
            </a:r>
            <a:r>
              <a:rPr lang="en-US" b="1" dirty="0"/>
              <a:t>to Control Program Flow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1859340"/>
            <a:ext cx="7620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Boolean variables are used to control program flow</a:t>
            </a:r>
          </a:p>
          <a:p>
            <a:r>
              <a:rPr lang="en-US" sz="2400" dirty="0"/>
              <a:t>─ Such as branching, conditional execution, and looping</a:t>
            </a:r>
          </a:p>
          <a:p>
            <a:r>
              <a:rPr lang="en-US" sz="2400" dirty="0"/>
              <a:t>▪ </a:t>
            </a:r>
            <a:r>
              <a:rPr lang="en-US" sz="2400" b="1" dirty="0"/>
              <a:t>Boolean variables can be set to </a:t>
            </a:r>
            <a:r>
              <a:rPr lang="en-US" sz="2400" dirty="0"/>
              <a:t>true </a:t>
            </a:r>
            <a:r>
              <a:rPr lang="en-US" sz="2400" b="1" dirty="0"/>
              <a:t>or </a:t>
            </a:r>
            <a:r>
              <a:rPr lang="en-US" sz="2400" dirty="0"/>
              <a:t>false</a:t>
            </a:r>
          </a:p>
          <a:p>
            <a:r>
              <a:rPr lang="en-US" sz="2400" dirty="0"/>
              <a:t>─ Lower case true and false </a:t>
            </a:r>
            <a:r>
              <a:rPr lang="en-US" sz="2400" dirty="0" smtClean="0"/>
              <a:t>only</a:t>
            </a:r>
            <a:endParaRPr lang="hi-IN" sz="2400" dirty="0" smtClean="0"/>
          </a:p>
          <a:p>
            <a:endParaRPr lang="en-US" sz="2400" dirty="0"/>
          </a:p>
          <a:p>
            <a:r>
              <a:rPr lang="en-US" sz="2400" dirty="0"/>
              <a:t>✔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gpsStatus</a:t>
            </a:r>
            <a:r>
              <a:rPr lang="en-US" sz="2400" dirty="0"/>
              <a:t>: Boolean = false</a:t>
            </a:r>
          </a:p>
          <a:p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gpsStatus</a:t>
            </a:r>
            <a:r>
              <a:rPr lang="en-US" sz="2400" dirty="0"/>
              <a:t> = true</a:t>
            </a:r>
          </a:p>
          <a:p>
            <a:endParaRPr lang="hi-IN" sz="2400" dirty="0" smtClean="0"/>
          </a:p>
          <a:p>
            <a:r>
              <a:rPr lang="en-US" sz="2400" dirty="0" smtClean="0"/>
              <a:t>✘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gpsStatus</a:t>
            </a:r>
            <a:r>
              <a:rPr lang="en-US" sz="2400" dirty="0"/>
              <a:t> = "true"</a:t>
            </a:r>
          </a:p>
        </p:txBody>
      </p:sp>
    </p:spTree>
    <p:extLst>
      <p:ext uri="{BB962C8B-B14F-4D97-AF65-F5344CB8AC3E}">
        <p14:creationId xmlns:p14="http://schemas.microsoft.com/office/powerpoint/2010/main" val="175140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Properties of </a:t>
            </a:r>
            <a:r>
              <a:rPr lang="en-US" b="1" dirty="0" err="1"/>
              <a:t>Scala</a:t>
            </a:r>
            <a:r>
              <a:rPr lang="en-US" b="1" dirty="0"/>
              <a:t> Variables: Mutability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1752600"/>
            <a:ext cx="7848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Variables must be initialized when </a:t>
            </a:r>
            <a:r>
              <a:rPr lang="en-US" sz="2400" b="1" dirty="0" smtClean="0"/>
              <a:t>declared</a:t>
            </a:r>
            <a:endParaRPr lang="hi-IN" sz="2400" b="1" dirty="0" smtClean="0"/>
          </a:p>
          <a:p>
            <a:endParaRPr lang="en-US" sz="2400" b="1" dirty="0"/>
          </a:p>
          <a:p>
            <a:r>
              <a:rPr lang="en-US" sz="2400" dirty="0"/>
              <a:t>▪ </a:t>
            </a:r>
            <a:r>
              <a:rPr lang="en-US" sz="2400" b="1" dirty="0"/>
              <a:t>Variables are either </a:t>
            </a:r>
            <a:r>
              <a:rPr lang="en-US" sz="2400" b="1" i="1" dirty="0"/>
              <a:t>mutable </a:t>
            </a:r>
            <a:r>
              <a:rPr lang="en-US" sz="2400" b="1" dirty="0"/>
              <a:t>or </a:t>
            </a:r>
            <a:r>
              <a:rPr lang="en-US" sz="2400" b="1" i="1" dirty="0"/>
              <a:t>immutable</a:t>
            </a:r>
          </a:p>
          <a:p>
            <a:r>
              <a:rPr lang="en-US" sz="2400" dirty="0"/>
              <a:t>─ Mutable: can reassign a value of the same type</a:t>
            </a:r>
          </a:p>
          <a:p>
            <a:r>
              <a:rPr lang="en-US" sz="2400" dirty="0"/>
              <a:t>─ Syntax: </a:t>
            </a:r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i="1" dirty="0"/>
              <a:t>name</a:t>
            </a:r>
            <a:r>
              <a:rPr lang="en-US" sz="2400" dirty="0"/>
              <a:t>: </a:t>
            </a:r>
            <a:r>
              <a:rPr lang="en-US" sz="2400" i="1" dirty="0"/>
              <a:t>type </a:t>
            </a:r>
            <a:r>
              <a:rPr lang="en-US" sz="2400" dirty="0"/>
              <a:t>= </a:t>
            </a:r>
            <a:r>
              <a:rPr lang="en-US" sz="2400" i="1" dirty="0" smtClean="0"/>
              <a:t>value</a:t>
            </a:r>
            <a:endParaRPr lang="hi-IN" sz="2400" i="1" dirty="0" smtClean="0"/>
          </a:p>
          <a:p>
            <a:endParaRPr lang="hi-IN" sz="2400" i="1" dirty="0"/>
          </a:p>
          <a:p>
            <a:endParaRPr lang="en-US" sz="2400" i="1" dirty="0"/>
          </a:p>
          <a:p>
            <a:r>
              <a:rPr lang="en-US" sz="2400" dirty="0"/>
              <a:t>─ Immutable: value cannot be reassigned after initialization</a:t>
            </a:r>
          </a:p>
          <a:p>
            <a:r>
              <a:rPr lang="en-US" sz="2400" dirty="0"/>
              <a:t>─ Syntax: </a:t>
            </a: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i="1" dirty="0"/>
              <a:t>name</a:t>
            </a:r>
            <a:r>
              <a:rPr lang="en-US" sz="2400" dirty="0"/>
              <a:t>: </a:t>
            </a:r>
            <a:r>
              <a:rPr lang="en-US" sz="2400" i="1" dirty="0"/>
              <a:t>type </a:t>
            </a:r>
            <a:r>
              <a:rPr lang="en-US" sz="2400" dirty="0"/>
              <a:t>= </a:t>
            </a:r>
            <a:r>
              <a:rPr lang="en-US" sz="2400" i="1" dirty="0"/>
              <a:t>value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208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Properties of </a:t>
            </a:r>
            <a:r>
              <a:rPr lang="en-US" b="1" dirty="0" err="1"/>
              <a:t>Scala</a:t>
            </a:r>
            <a:r>
              <a:rPr lang="en-US" b="1" dirty="0"/>
              <a:t> Variables: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1752600"/>
            <a:ext cx="746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Types may either be explicitly declared or inferred</a:t>
            </a:r>
          </a:p>
          <a:p>
            <a:r>
              <a:rPr lang="en-US" sz="2400" dirty="0"/>
              <a:t>─ </a:t>
            </a:r>
            <a:r>
              <a:rPr lang="en-US" sz="2400" dirty="0" err="1"/>
              <a:t>Scala</a:t>
            </a:r>
            <a:r>
              <a:rPr lang="en-US" sz="2400" dirty="0"/>
              <a:t> makes a best guess based on assignment</a:t>
            </a:r>
          </a:p>
          <a:p>
            <a:r>
              <a:rPr lang="en-US" sz="2400" dirty="0"/>
              <a:t>─ You can also explicitly declare the type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342900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Example: Type </a:t>
            </a:r>
            <a:r>
              <a:rPr lang="en-US" sz="2000" b="1" dirty="0" smtClean="0"/>
              <a:t>inference</a:t>
            </a:r>
            <a:endParaRPr lang="hi-IN" sz="2000" b="1" dirty="0" smtClean="0"/>
          </a:p>
          <a:p>
            <a:endParaRPr lang="en-US" sz="2000" b="1" dirty="0"/>
          </a:p>
          <a:p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phoneModel</a:t>
            </a:r>
            <a:r>
              <a:rPr lang="en-US" sz="2000" dirty="0"/>
              <a:t> = 3</a:t>
            </a:r>
          </a:p>
          <a:p>
            <a:r>
              <a:rPr lang="en-US" sz="2000" dirty="0" err="1" smtClean="0"/>
              <a:t>phoneModel</a:t>
            </a:r>
            <a:r>
              <a:rPr lang="en-US" sz="2000" dirty="0"/>
              <a:t>: </a:t>
            </a:r>
            <a:r>
              <a:rPr lang="en-US" sz="2000" dirty="0" err="1"/>
              <a:t>Int</a:t>
            </a:r>
            <a:r>
              <a:rPr lang="en-US" sz="2000" dirty="0"/>
              <a:t> = </a:t>
            </a:r>
            <a:r>
              <a:rPr lang="en-US" sz="2000" dirty="0" smtClean="0"/>
              <a:t>3</a:t>
            </a:r>
            <a:endParaRPr lang="hi-IN" sz="2000" dirty="0" smtClean="0"/>
          </a:p>
          <a:p>
            <a:pPr marL="285750" indent="-285750">
              <a:buFont typeface="Wingdings" pitchFamily="2" charset="2"/>
              <a:buChar char="Ø"/>
            </a:pPr>
            <a:endParaRPr lang="hi-IN" sz="2000" dirty="0"/>
          </a:p>
          <a:p>
            <a:r>
              <a:rPr lang="en-US" sz="2000" b="1" dirty="0" smtClean="0"/>
              <a:t>Example</a:t>
            </a:r>
            <a:r>
              <a:rPr lang="en-US" sz="2000" b="1" dirty="0"/>
              <a:t>: Explicit </a:t>
            </a:r>
            <a:r>
              <a:rPr lang="en-US" sz="2000" b="1" dirty="0" smtClean="0"/>
              <a:t>typing</a:t>
            </a:r>
            <a:endParaRPr lang="hi-IN" sz="2000" b="1" dirty="0" smtClean="0"/>
          </a:p>
          <a:p>
            <a:endParaRPr lang="en-US" sz="2000" b="1" dirty="0"/>
          </a:p>
          <a:p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phoneModel</a:t>
            </a:r>
            <a:r>
              <a:rPr lang="en-US" sz="2000" dirty="0"/>
              <a:t>: Short = 3</a:t>
            </a:r>
          </a:p>
          <a:p>
            <a:r>
              <a:rPr lang="en-US" sz="2000" dirty="0"/>
              <a:t>&gt; </a:t>
            </a:r>
            <a:r>
              <a:rPr lang="en-US" sz="2000" dirty="0" err="1"/>
              <a:t>phoneModel</a:t>
            </a:r>
            <a:r>
              <a:rPr lang="en-US" sz="2000" dirty="0"/>
              <a:t>: Short = </a:t>
            </a:r>
            <a:r>
              <a:rPr lang="en-US" sz="2000" dirty="0" smtClean="0"/>
              <a:t>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64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Properties of </a:t>
            </a:r>
            <a:r>
              <a:rPr lang="en-US" b="1" dirty="0" err="1"/>
              <a:t>Scala</a:t>
            </a:r>
            <a:r>
              <a:rPr lang="en-US" b="1" dirty="0"/>
              <a:t> Variables: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1752600"/>
            <a:ext cx="7467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Variables are statically typed</a:t>
            </a:r>
          </a:p>
          <a:p>
            <a:r>
              <a:rPr lang="en-US" sz="2400" dirty="0"/>
              <a:t>─ </a:t>
            </a:r>
            <a:r>
              <a:rPr lang="en-US" sz="2400" dirty="0" err="1"/>
              <a:t>Scala</a:t>
            </a:r>
            <a:r>
              <a:rPr lang="en-US" sz="2400" dirty="0"/>
              <a:t> does not support dynamic typing</a:t>
            </a:r>
          </a:p>
          <a:p>
            <a:r>
              <a:rPr lang="en-US" sz="2400" dirty="0"/>
              <a:t>─ The type is established on first use and never reassigned</a:t>
            </a:r>
          </a:p>
          <a:p>
            <a:r>
              <a:rPr lang="en-US" sz="2400" dirty="0"/>
              <a:t>─ Using the same variable name with a different type will cause an error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4267200"/>
            <a:ext cx="6172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phoneModel</a:t>
            </a:r>
            <a:r>
              <a:rPr lang="en-US" dirty="0"/>
              <a:t> = 3</a:t>
            </a:r>
          </a:p>
          <a:p>
            <a:r>
              <a:rPr lang="en-US" dirty="0"/>
              <a:t>&gt; </a:t>
            </a:r>
            <a:r>
              <a:rPr lang="en-US" dirty="0" err="1"/>
              <a:t>phoneModel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 = 3</a:t>
            </a:r>
          </a:p>
          <a:p>
            <a:r>
              <a:rPr lang="en-US" dirty="0" err="1"/>
              <a:t>phoneModel</a:t>
            </a:r>
            <a:r>
              <a:rPr lang="en-US" dirty="0"/>
              <a:t> = "</a:t>
            </a:r>
            <a:r>
              <a:rPr lang="en-US" dirty="0" err="1"/>
              <a:t>iFruit</a:t>
            </a:r>
            <a:r>
              <a:rPr lang="en-US" dirty="0"/>
              <a:t> 9000"</a:t>
            </a:r>
          </a:p>
          <a:p>
            <a:r>
              <a:rPr lang="en-US" dirty="0"/>
              <a:t>&gt; error: type mismatch;</a:t>
            </a:r>
          </a:p>
          <a:p>
            <a:r>
              <a:rPr lang="en-US" dirty="0"/>
              <a:t>found : String("</a:t>
            </a:r>
            <a:r>
              <a:rPr lang="en-US" dirty="0" err="1"/>
              <a:t>iFruit</a:t>
            </a:r>
            <a:r>
              <a:rPr lang="en-US" dirty="0"/>
              <a:t> 9000")</a:t>
            </a:r>
          </a:p>
          <a:p>
            <a:r>
              <a:rPr lang="en-US" dirty="0"/>
              <a:t>required: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Reference:</a:t>
            </a:r>
          </a:p>
        </p:txBody>
      </p:sp>
    </p:spTree>
    <p:extLst>
      <p:ext uri="{BB962C8B-B14F-4D97-AF65-F5344CB8AC3E}">
        <p14:creationId xmlns:p14="http://schemas.microsoft.com/office/powerpoint/2010/main" val="32502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lang="hi-IN" dirty="0" smtClean="0"/>
              <a:t>hat is Scala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84200" y="22098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itchFamily="34" charset="0"/>
              <a:buChar char="•"/>
            </a:pPr>
            <a:r>
              <a:rPr lang="hi-IN" dirty="0"/>
              <a:t>Scalable L</a:t>
            </a:r>
            <a:r>
              <a:rPr lang="en-US" dirty="0"/>
              <a:t>a</a:t>
            </a:r>
            <a:r>
              <a:rPr lang="hi-IN" dirty="0"/>
              <a:t>nguage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hi-IN" dirty="0" smtClean="0"/>
              <a:t>Scala is a multi-paradigm programming language to express common programming patterns in a concise, elegant and type-safe way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hi-IN" dirty="0" smtClean="0"/>
              <a:t>Written by Martin Odersky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hi-IN" dirty="0" smtClean="0"/>
              <a:t>Statically types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hi-IN" dirty="0" smtClean="0"/>
              <a:t>Runs on JVM,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dirty="0" smtClean="0"/>
              <a:t>F</a:t>
            </a:r>
            <a:r>
              <a:rPr lang="hi-IN" dirty="0" smtClean="0"/>
              <a:t>ully Object Oriened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hi-IN" dirty="0" smtClean="0"/>
              <a:t>Funcional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hi-IN" dirty="0" smtClean="0"/>
              <a:t>No Primitives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hi-IN" dirty="0" smtClean="0"/>
              <a:t>Support ststic class members through Singleton Object Concept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hi-IN" dirty="0" smtClean="0"/>
              <a:t>Improve Support for OOP through Traits</a:t>
            </a:r>
          </a:p>
          <a:p>
            <a:pPr marL="571500" indent="-571500" algn="l">
              <a:buFont typeface="Arial" pitchFamily="34" charset="0"/>
              <a:buChar char="•"/>
            </a:pPr>
            <a:endParaRPr lang="hi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26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Redefining Variables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00200"/>
            <a:ext cx="769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Although you cannot reassign an immutable variable, or assign a new type </a:t>
            </a:r>
            <a:r>
              <a:rPr lang="en-US" sz="2400" b="1" dirty="0" smtClean="0"/>
              <a:t>to</a:t>
            </a:r>
            <a:r>
              <a:rPr lang="hi-IN" sz="2400" b="1" dirty="0" smtClean="0"/>
              <a:t> </a:t>
            </a:r>
            <a:r>
              <a:rPr lang="en-US" sz="2400" b="1" dirty="0" smtClean="0"/>
              <a:t>any </a:t>
            </a:r>
            <a:r>
              <a:rPr lang="en-US" sz="2400" b="1" dirty="0"/>
              <a:t>defined variable, you can redefine a variable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04800" y="3394164"/>
            <a:ext cx="822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phoneModel</a:t>
            </a:r>
            <a:r>
              <a:rPr lang="en-US" sz="2000" dirty="0"/>
              <a:t> = 3</a:t>
            </a:r>
          </a:p>
          <a:p>
            <a:r>
              <a:rPr lang="en-US" sz="2000" dirty="0" err="1" smtClean="0"/>
              <a:t>phoneModel</a:t>
            </a:r>
            <a:r>
              <a:rPr lang="en-US" sz="2000" dirty="0" smtClean="0"/>
              <a:t> </a:t>
            </a:r>
            <a:r>
              <a:rPr lang="en-US" sz="2000" dirty="0"/>
              <a:t>= "</a:t>
            </a:r>
            <a:r>
              <a:rPr lang="en-US" sz="2000" dirty="0" err="1"/>
              <a:t>iFruit</a:t>
            </a:r>
            <a:r>
              <a:rPr lang="en-US" sz="2000" dirty="0"/>
              <a:t> 9000"</a:t>
            </a:r>
          </a:p>
          <a:p>
            <a:r>
              <a:rPr lang="en-US" sz="2000" dirty="0"/>
              <a:t>&gt; error: type mismatch;</a:t>
            </a:r>
          </a:p>
          <a:p>
            <a:r>
              <a:rPr lang="en-US" sz="2000" dirty="0"/>
              <a:t>found : String("</a:t>
            </a:r>
            <a:r>
              <a:rPr lang="en-US" sz="2000" dirty="0" err="1"/>
              <a:t>iFruit</a:t>
            </a:r>
            <a:r>
              <a:rPr lang="en-US" sz="2000" dirty="0"/>
              <a:t> 9000")</a:t>
            </a:r>
          </a:p>
          <a:p>
            <a:r>
              <a:rPr lang="en-US" sz="2000" dirty="0"/>
              <a:t>required: </a:t>
            </a:r>
            <a:r>
              <a:rPr lang="en-US" sz="2000" dirty="0" err="1"/>
              <a:t>Int</a:t>
            </a:r>
            <a:endParaRPr lang="en-US" sz="2000" dirty="0"/>
          </a:p>
          <a:p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phoneModel</a:t>
            </a:r>
            <a:r>
              <a:rPr lang="en-US" sz="2000" dirty="0"/>
              <a:t> = "</a:t>
            </a:r>
            <a:r>
              <a:rPr lang="en-US" sz="2000" dirty="0" err="1"/>
              <a:t>iFruit</a:t>
            </a:r>
            <a:r>
              <a:rPr lang="en-US" sz="2000" dirty="0"/>
              <a:t> 9000"</a:t>
            </a:r>
          </a:p>
          <a:p>
            <a:r>
              <a:rPr lang="en-US" sz="2000" dirty="0"/>
              <a:t>&gt; </a:t>
            </a:r>
            <a:r>
              <a:rPr lang="en-US" sz="2000" dirty="0" err="1"/>
              <a:t>phoneModel</a:t>
            </a:r>
            <a:r>
              <a:rPr lang="en-US" sz="2000" dirty="0"/>
              <a:t>: String = </a:t>
            </a:r>
            <a:r>
              <a:rPr lang="en-US" sz="2000" dirty="0" err="1"/>
              <a:t>iFruit</a:t>
            </a:r>
            <a:r>
              <a:rPr lang="en-US" sz="2000" dirty="0"/>
              <a:t> 9000</a:t>
            </a:r>
          </a:p>
        </p:txBody>
      </p:sp>
    </p:spTree>
    <p:extLst>
      <p:ext uri="{BB962C8B-B14F-4D97-AF65-F5344CB8AC3E}">
        <p14:creationId xmlns:p14="http://schemas.microsoft.com/office/powerpoint/2010/main" val="229482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Substituting Variables in Output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997839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Let’s define some variables to use:</a:t>
            </a:r>
          </a:p>
          <a:p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phoneName</a:t>
            </a:r>
            <a:r>
              <a:rPr lang="en-US" sz="2400" dirty="0"/>
              <a:t> = "Titanic"</a:t>
            </a:r>
          </a:p>
          <a:p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phoneTemp</a:t>
            </a:r>
            <a:r>
              <a:rPr lang="en-US" sz="2400" dirty="0"/>
              <a:t> = 35</a:t>
            </a:r>
          </a:p>
          <a:p>
            <a:r>
              <a:rPr lang="en-US" sz="2400" dirty="0"/>
              <a:t>▪ </a:t>
            </a:r>
            <a:r>
              <a:rPr lang="en-US" sz="2400" b="1" dirty="0"/>
              <a:t>Precede a string with </a:t>
            </a:r>
            <a:r>
              <a:rPr lang="en-US" sz="2400" i="1" dirty="0"/>
              <a:t>s </a:t>
            </a:r>
            <a:r>
              <a:rPr lang="en-US" sz="2400" b="1" dirty="0"/>
              <a:t>to substitute the value of the named variable</a:t>
            </a:r>
          </a:p>
          <a:p>
            <a:r>
              <a:rPr lang="en-US" sz="2400" dirty="0" err="1"/>
              <a:t>println</a:t>
            </a:r>
            <a:r>
              <a:rPr lang="en-US" sz="2400" dirty="0"/>
              <a:t>(</a:t>
            </a:r>
            <a:r>
              <a:rPr lang="en-US" sz="2400" dirty="0" err="1"/>
              <a:t>s"Name</a:t>
            </a:r>
            <a:r>
              <a:rPr lang="en-US" sz="2400" dirty="0"/>
              <a:t>: $</a:t>
            </a:r>
            <a:r>
              <a:rPr lang="en-US" sz="2400" dirty="0" err="1"/>
              <a:t>phoneName</a:t>
            </a:r>
            <a:r>
              <a:rPr lang="en-US" sz="2400" dirty="0"/>
              <a:t>")</a:t>
            </a:r>
          </a:p>
          <a:p>
            <a:r>
              <a:rPr lang="en-US" sz="2400" dirty="0"/>
              <a:t>&gt; Name: Titanic</a:t>
            </a:r>
          </a:p>
          <a:p>
            <a:r>
              <a:rPr lang="en-US" sz="2400" dirty="0" err="1"/>
              <a:t>println</a:t>
            </a:r>
            <a:r>
              <a:rPr lang="en-US" sz="2400" dirty="0"/>
              <a:t>(</a:t>
            </a:r>
            <a:r>
              <a:rPr lang="en-US" sz="2400" dirty="0" err="1"/>
              <a:t>s"Name</a:t>
            </a:r>
            <a:r>
              <a:rPr lang="en-US" sz="2400" dirty="0"/>
              <a:t>: $</a:t>
            </a:r>
            <a:r>
              <a:rPr lang="en-US" sz="2400" dirty="0" err="1"/>
              <a:t>phoneName</a:t>
            </a:r>
            <a:r>
              <a:rPr lang="en-US" sz="2400" dirty="0"/>
              <a:t>", s" Temp: $</a:t>
            </a:r>
            <a:r>
              <a:rPr lang="en-US" sz="2400" dirty="0" err="1"/>
              <a:t>phoneTemp</a:t>
            </a:r>
            <a:r>
              <a:rPr lang="en-US" sz="2400" dirty="0"/>
              <a:t>")</a:t>
            </a:r>
          </a:p>
          <a:p>
            <a:r>
              <a:rPr lang="en-US" sz="2400" dirty="0"/>
              <a:t>&gt; (Name: Titanic, Temp: 35)</a:t>
            </a:r>
          </a:p>
        </p:txBody>
      </p:sp>
    </p:spTree>
    <p:extLst>
      <p:ext uri="{BB962C8B-B14F-4D97-AF65-F5344CB8AC3E}">
        <p14:creationId xmlns:p14="http://schemas.microsoft.com/office/powerpoint/2010/main" val="120518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Formatting Output Using Format Strings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76400"/>
            <a:ext cx="6172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Given:</a:t>
            </a:r>
          </a:p>
          <a:p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phoneTemp</a:t>
            </a:r>
            <a:r>
              <a:rPr lang="en-US" sz="2400" dirty="0"/>
              <a:t> = 46</a:t>
            </a:r>
          </a:p>
          <a:p>
            <a:r>
              <a:rPr lang="en-US" sz="2400" dirty="0"/>
              <a:t>▪ </a:t>
            </a:r>
            <a:r>
              <a:rPr lang="en-US" sz="2400" b="1" dirty="0"/>
              <a:t>Use </a:t>
            </a:r>
            <a:r>
              <a:rPr lang="en-US" sz="2400" dirty="0"/>
              <a:t>f </a:t>
            </a:r>
            <a:r>
              <a:rPr lang="en-US" sz="2400" b="1" dirty="0"/>
              <a:t>to format the string using C language-style format strings</a:t>
            </a:r>
          </a:p>
          <a:p>
            <a:r>
              <a:rPr lang="en-US" sz="2400" dirty="0" err="1"/>
              <a:t>println</a:t>
            </a:r>
            <a:r>
              <a:rPr lang="en-US" sz="2400" dirty="0"/>
              <a:t>(</a:t>
            </a:r>
            <a:r>
              <a:rPr lang="en-US" sz="2400" dirty="0" err="1"/>
              <a:t>f"Temp</a:t>
            </a:r>
            <a:r>
              <a:rPr lang="en-US" sz="2400" dirty="0"/>
              <a:t>: $</a:t>
            </a:r>
            <a:r>
              <a:rPr lang="en-US" sz="2400" dirty="0" err="1"/>
              <a:t>phoneTemp%f</a:t>
            </a:r>
            <a:r>
              <a:rPr lang="en-US" sz="2400" dirty="0"/>
              <a:t>")</a:t>
            </a:r>
          </a:p>
          <a:p>
            <a:endParaRPr lang="hi-IN" sz="2400" dirty="0" smtClean="0"/>
          </a:p>
          <a:p>
            <a:r>
              <a:rPr lang="en-US" sz="2400" dirty="0" err="1" smtClean="0"/>
              <a:t>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f"Temp</a:t>
            </a:r>
            <a:r>
              <a:rPr lang="en-US" sz="2400" dirty="0"/>
              <a:t>: $phoneTemp%.2f</a:t>
            </a:r>
            <a:r>
              <a:rPr lang="en-US" sz="2400" dirty="0" smtClean="0"/>
              <a:t>")</a:t>
            </a:r>
            <a:endParaRPr lang="hi-IN" sz="2400" dirty="0" smtClean="0"/>
          </a:p>
          <a:p>
            <a:endParaRPr lang="en-US" sz="2400" dirty="0"/>
          </a:p>
          <a:p>
            <a:r>
              <a:rPr lang="en-US" sz="2400" dirty="0" err="1" smtClean="0"/>
              <a:t>println</a:t>
            </a:r>
            <a:r>
              <a:rPr lang="en-US" sz="2400" dirty="0" smtClean="0"/>
              <a:t>(</a:t>
            </a:r>
            <a:r>
              <a:rPr lang="en-US" sz="2400" dirty="0" err="1" smtClean="0"/>
              <a:t>f"Temp</a:t>
            </a:r>
            <a:r>
              <a:rPr lang="en-US" sz="2400" dirty="0"/>
              <a:t>: $</a:t>
            </a:r>
            <a:r>
              <a:rPr lang="en-US" sz="2400" dirty="0" err="1"/>
              <a:t>phoneTemp%h</a:t>
            </a:r>
            <a:r>
              <a:rPr lang="en-US" sz="2400" dirty="0"/>
              <a:t> as hex")</a:t>
            </a:r>
          </a:p>
        </p:txBody>
      </p:sp>
      <p:sp>
        <p:nvSpPr>
          <p:cNvPr id="4" name="Rectangle 3"/>
          <p:cNvSpPr/>
          <p:nvPr/>
        </p:nvSpPr>
        <p:spPr>
          <a:xfrm>
            <a:off x="6629400" y="2971800"/>
            <a:ext cx="2362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Format Strings</a:t>
            </a:r>
          </a:p>
          <a:p>
            <a:r>
              <a:rPr lang="en-US" sz="2400" b="1" dirty="0"/>
              <a:t>%c </a:t>
            </a:r>
            <a:r>
              <a:rPr lang="en-US" sz="2400" dirty="0"/>
              <a:t>- character</a:t>
            </a:r>
          </a:p>
          <a:p>
            <a:r>
              <a:rPr lang="en-US" sz="2400" b="1" dirty="0"/>
              <a:t>%s </a:t>
            </a:r>
            <a:r>
              <a:rPr lang="en-US" sz="2400" dirty="0"/>
              <a:t>- string</a:t>
            </a:r>
          </a:p>
          <a:p>
            <a:r>
              <a:rPr lang="en-US" sz="2400" b="1" dirty="0"/>
              <a:t>%d </a:t>
            </a:r>
            <a:r>
              <a:rPr lang="en-US" sz="2400" dirty="0"/>
              <a:t>- decimal</a:t>
            </a:r>
          </a:p>
          <a:p>
            <a:r>
              <a:rPr lang="en-US" sz="2400" b="1" dirty="0"/>
              <a:t>%e </a:t>
            </a:r>
            <a:r>
              <a:rPr lang="en-US" sz="2400" dirty="0"/>
              <a:t>- exponential</a:t>
            </a:r>
          </a:p>
          <a:p>
            <a:r>
              <a:rPr lang="en-US" sz="2400" b="1" dirty="0"/>
              <a:t>%f </a:t>
            </a:r>
            <a:r>
              <a:rPr lang="en-US" sz="2400" dirty="0"/>
              <a:t>- floating point</a:t>
            </a:r>
          </a:p>
          <a:p>
            <a:r>
              <a:rPr lang="en-US" sz="2400" b="1" dirty="0"/>
              <a:t>%i </a:t>
            </a:r>
            <a:r>
              <a:rPr lang="en-US" sz="2400" dirty="0"/>
              <a:t>- integer</a:t>
            </a:r>
          </a:p>
          <a:p>
            <a:r>
              <a:rPr lang="en-US" sz="2400" b="1" dirty="0"/>
              <a:t>%o </a:t>
            </a:r>
            <a:r>
              <a:rPr lang="en-US" sz="2400" dirty="0"/>
              <a:t>- octal</a:t>
            </a:r>
          </a:p>
          <a:p>
            <a:r>
              <a:rPr lang="en-US" sz="2400" b="1" dirty="0"/>
              <a:t>%h </a:t>
            </a:r>
            <a:r>
              <a:rPr lang="en-US" sz="2400" dirty="0"/>
              <a:t>- hexadecimal</a:t>
            </a:r>
          </a:p>
        </p:txBody>
      </p:sp>
    </p:spTree>
    <p:extLst>
      <p:ext uri="{BB962C8B-B14F-4D97-AF65-F5344CB8AC3E}">
        <p14:creationId xmlns:p14="http://schemas.microsoft.com/office/powerpoint/2010/main" val="336266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Block Expression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1828800"/>
            <a:ext cx="80010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400" dirty="0" err="1"/>
              <a:t>ᗍIn</a:t>
            </a:r>
            <a:r>
              <a:rPr lang="en-US" sz="2400" dirty="0"/>
              <a:t> Java or C++ a code block is a list of statements in curly braces { </a:t>
            </a:r>
            <a:r>
              <a:rPr lang="en-US" sz="2400" dirty="0" smtClean="0"/>
              <a:t>}</a:t>
            </a:r>
            <a:endParaRPr lang="hi-IN" sz="2400" dirty="0" smtClean="0"/>
          </a:p>
          <a:p>
            <a:endParaRPr lang="en-US" sz="2400" dirty="0"/>
          </a:p>
          <a:p>
            <a:r>
              <a:rPr lang="en-US" sz="2400" dirty="0" err="1"/>
              <a:t>ᗍIn</a:t>
            </a:r>
            <a:r>
              <a:rPr lang="en-US" sz="2400" dirty="0"/>
              <a:t> </a:t>
            </a:r>
            <a:r>
              <a:rPr lang="en-US" sz="2400" dirty="0" err="1"/>
              <a:t>Scala</a:t>
            </a:r>
            <a:r>
              <a:rPr lang="en-US" sz="2400" dirty="0"/>
              <a:t>, a { } block is a list of expressions, and result is also an </a:t>
            </a:r>
            <a:r>
              <a:rPr lang="en-US" sz="2400" dirty="0" smtClean="0"/>
              <a:t>expression</a:t>
            </a:r>
            <a:endParaRPr lang="hi-IN" sz="2400" dirty="0" smtClean="0"/>
          </a:p>
          <a:p>
            <a:endParaRPr lang="en-US" sz="2400" dirty="0"/>
          </a:p>
          <a:p>
            <a:r>
              <a:rPr lang="en-US" sz="2400" dirty="0" err="1"/>
              <a:t>ᗍThe</a:t>
            </a:r>
            <a:r>
              <a:rPr lang="en-US" sz="2400" dirty="0"/>
              <a:t> Value of a block is the value of the last expression of </a:t>
            </a:r>
            <a:r>
              <a:rPr lang="en-US" sz="2400" dirty="0" smtClean="0"/>
              <a:t>it</a:t>
            </a:r>
            <a:endParaRPr lang="hi-IN" sz="2400" dirty="0" smtClean="0"/>
          </a:p>
          <a:p>
            <a:endParaRPr lang="en-US" sz="2400" dirty="0"/>
          </a:p>
          <a:p>
            <a:r>
              <a:rPr lang="en-US" sz="2400" b="1" dirty="0"/>
              <a:t>Note: </a:t>
            </a:r>
            <a:r>
              <a:rPr lang="en-US" sz="2400" dirty="0"/>
              <a:t>You can assign an anonymous function result to a variable/value in </a:t>
            </a:r>
            <a:r>
              <a:rPr lang="en-US" sz="2400" dirty="0" err="1"/>
              <a:t>Scala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1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Lazy Values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828800"/>
            <a:ext cx="80772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400" dirty="0" err="1"/>
              <a:t>ᗍOne</a:t>
            </a:r>
            <a:r>
              <a:rPr lang="en-US" sz="2400" dirty="0"/>
              <a:t> nice feature built into </a:t>
            </a:r>
            <a:r>
              <a:rPr lang="en-US" sz="2400" dirty="0" err="1"/>
              <a:t>Scalaare</a:t>
            </a:r>
            <a:r>
              <a:rPr lang="en-US" sz="2400" dirty="0"/>
              <a:t> "lazy </a:t>
            </a:r>
            <a:r>
              <a:rPr lang="en-US" sz="2400" dirty="0" err="1"/>
              <a:t>val</a:t>
            </a:r>
            <a:r>
              <a:rPr lang="en-US" sz="2400" dirty="0"/>
              <a:t>" values</a:t>
            </a:r>
            <a:r>
              <a:rPr lang="en-US" sz="2400" dirty="0" smtClean="0"/>
              <a:t>.</a:t>
            </a:r>
            <a:endParaRPr lang="hi-IN" sz="2400" dirty="0" smtClean="0"/>
          </a:p>
          <a:p>
            <a:endParaRPr lang="en-US" sz="2400" dirty="0"/>
          </a:p>
          <a:p>
            <a:r>
              <a:rPr lang="en-US" sz="2400" dirty="0" err="1"/>
              <a:t>ᗍLazy</a:t>
            </a:r>
            <a:r>
              <a:rPr lang="en-US" sz="2400" dirty="0"/>
              <a:t> value initialization is deferred till it’s accessed for first </a:t>
            </a:r>
            <a:r>
              <a:rPr lang="en-US" sz="2400" dirty="0" smtClean="0"/>
              <a:t>time</a:t>
            </a:r>
            <a:endParaRPr lang="hi-IN" sz="2400" dirty="0" smtClean="0"/>
          </a:p>
          <a:p>
            <a:endParaRPr lang="hi-IN" sz="2400" dirty="0"/>
          </a:p>
          <a:p>
            <a:r>
              <a:rPr lang="en-US" sz="2400" dirty="0" err="1" smtClean="0"/>
              <a:t>ᗍLazy</a:t>
            </a:r>
            <a:r>
              <a:rPr lang="en-US" sz="2400" dirty="0" smtClean="0"/>
              <a:t> </a:t>
            </a:r>
            <a:r>
              <a:rPr lang="en-US" sz="2400" dirty="0"/>
              <a:t>values are very useful for delaying costly initialization </a:t>
            </a:r>
            <a:r>
              <a:rPr lang="en-US" sz="2400" dirty="0" smtClean="0"/>
              <a:t>instructions</a:t>
            </a:r>
            <a:endParaRPr lang="hi-IN" sz="2400" dirty="0" smtClean="0"/>
          </a:p>
          <a:p>
            <a:endParaRPr lang="en-US" sz="2400" dirty="0"/>
          </a:p>
          <a:p>
            <a:r>
              <a:rPr lang="en-US" sz="2400" dirty="0" err="1"/>
              <a:t>ᗍLazy</a:t>
            </a:r>
            <a:r>
              <a:rPr lang="en-US" sz="2400" dirty="0"/>
              <a:t> values don’t give error on initialization, whereas no lazy value do give error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038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 your Understanding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57942" y="1825010"/>
            <a:ext cx="75002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</a:t>
            </a:r>
            <a:r>
              <a:rPr lang="en-US" sz="2400" dirty="0" err="1"/>
              <a:t>val</a:t>
            </a:r>
            <a:r>
              <a:rPr lang="en-US" sz="2400" dirty="0"/>
              <a:t> a = (1, 2, 4,11, “Robert”,5,9,11,2.5 ) then a.-5? </a:t>
            </a:r>
            <a:endParaRPr lang="hi-IN" sz="2400" dirty="0" smtClean="0"/>
          </a:p>
          <a:p>
            <a:endParaRPr lang="hi-IN" sz="2400" dirty="0"/>
          </a:p>
          <a:p>
            <a:endParaRPr lang="en-US" sz="2400" dirty="0"/>
          </a:p>
          <a:p>
            <a:r>
              <a:rPr lang="en-US" sz="2400" dirty="0"/>
              <a:t>a)No value , its wrong syntax</a:t>
            </a:r>
          </a:p>
          <a:p>
            <a:r>
              <a:rPr lang="en-US" sz="2400" dirty="0"/>
              <a:t>b)5</a:t>
            </a:r>
          </a:p>
          <a:p>
            <a:r>
              <a:rPr lang="en-US" sz="2400" dirty="0"/>
              <a:t>c)Nil</a:t>
            </a:r>
          </a:p>
          <a:p>
            <a:r>
              <a:rPr lang="en-US" sz="2400" dirty="0"/>
              <a:t>d)“Robert”</a:t>
            </a:r>
          </a:p>
        </p:txBody>
      </p:sp>
    </p:spTree>
    <p:extLst>
      <p:ext uri="{BB962C8B-B14F-4D97-AF65-F5344CB8AC3E}">
        <p14:creationId xmlns:p14="http://schemas.microsoft.com/office/powerpoint/2010/main" val="40191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 Structures in </a:t>
            </a:r>
            <a:r>
              <a:rPr lang="en-US" b="1" dirty="0" err="1"/>
              <a:t>Scala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1582341"/>
            <a:ext cx="72390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400" dirty="0" err="1" smtClean="0"/>
              <a:t>ᗍControl</a:t>
            </a:r>
            <a:r>
              <a:rPr lang="en-US" sz="2400" dirty="0" smtClean="0"/>
              <a:t> Structures controls the flow of execution</a:t>
            </a:r>
          </a:p>
          <a:p>
            <a:endParaRPr lang="hi-IN" sz="2400" b="1" dirty="0" smtClean="0"/>
          </a:p>
          <a:p>
            <a:r>
              <a:rPr lang="en-US" sz="2400" dirty="0" err="1" smtClean="0"/>
              <a:t>ᗍScalaprovides</a:t>
            </a:r>
            <a:r>
              <a:rPr lang="en-US" sz="2400" dirty="0" smtClean="0"/>
              <a:t> </a:t>
            </a:r>
            <a:r>
              <a:rPr lang="en-US" sz="2400" dirty="0"/>
              <a:t>various tools to control the flow of program’s execution</a:t>
            </a:r>
          </a:p>
          <a:p>
            <a:r>
              <a:rPr lang="iu-Cans-CA" sz="2400" dirty="0"/>
              <a:t>ᗍ</a:t>
            </a:r>
            <a:r>
              <a:rPr lang="en-US" sz="2400" dirty="0"/>
              <a:t>Some of them are: </a:t>
            </a:r>
          </a:p>
          <a:p>
            <a:endParaRPr lang="en-US" sz="2400" dirty="0"/>
          </a:p>
          <a:p>
            <a:r>
              <a:rPr lang="en-US" sz="2400" dirty="0"/>
              <a:t>•</a:t>
            </a:r>
            <a:r>
              <a:rPr lang="en-US" sz="2400" dirty="0" err="1"/>
              <a:t>if..else</a:t>
            </a:r>
            <a:r>
              <a:rPr lang="en-US" sz="2400" dirty="0"/>
              <a:t> </a:t>
            </a:r>
          </a:p>
          <a:p>
            <a:r>
              <a:rPr lang="en-US" sz="2400" dirty="0"/>
              <a:t>•while </a:t>
            </a:r>
          </a:p>
          <a:p>
            <a:r>
              <a:rPr lang="en-US" sz="2400" dirty="0"/>
              <a:t>•do-while</a:t>
            </a:r>
          </a:p>
          <a:p>
            <a:r>
              <a:rPr lang="en-US" sz="2400" dirty="0"/>
              <a:t>•</a:t>
            </a:r>
            <a:r>
              <a:rPr lang="en-US" sz="2400" dirty="0" err="1"/>
              <a:t>foreach</a:t>
            </a:r>
            <a:endParaRPr lang="en-US" sz="2400" dirty="0"/>
          </a:p>
          <a:p>
            <a:r>
              <a:rPr lang="en-US" sz="2400" dirty="0"/>
              <a:t>•for </a:t>
            </a:r>
          </a:p>
        </p:txBody>
      </p:sp>
    </p:spTree>
    <p:extLst>
      <p:ext uri="{BB962C8B-B14F-4D97-AF65-F5344CB8AC3E}">
        <p14:creationId xmlns:p14="http://schemas.microsoft.com/office/powerpoint/2010/main" val="111540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04800" y="1655802"/>
            <a:ext cx="6477000" cy="1107996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if(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Boolean_expression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)</a:t>
            </a:r>
            <a:endParaRPr kumimoji="0" lang="hi-IN" sz="2400" b="0" i="0" u="none" strike="noStrike" cap="none" normalizeH="0" baseline="0" dirty="0" smtClean="0">
              <a:ln>
                <a:noFill/>
              </a:ln>
              <a:solidFill>
                <a:srgbClr val="313131"/>
              </a:solidFill>
              <a:effectLst/>
              <a:latin typeface="Menl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{ // Statements will execute if the Boolean expression is true }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3893403"/>
            <a:ext cx="7848600" cy="147732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if(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Boolean_expression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)</a:t>
            </a:r>
            <a:endParaRPr kumimoji="0" lang="hi-IN" sz="2400" b="0" i="0" u="none" strike="noStrike" cap="none" normalizeH="0" baseline="0" dirty="0" smtClean="0">
              <a:ln>
                <a:noFill/>
              </a:ln>
              <a:solidFill>
                <a:srgbClr val="313131"/>
              </a:solidFill>
              <a:effectLst/>
              <a:latin typeface="Menl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{ //Executes when the Boolean expression is true }</a:t>
            </a:r>
            <a:endParaRPr kumimoji="0" lang="hi-IN" sz="2400" b="0" i="0" u="none" strike="noStrike" cap="none" normalizeH="0" baseline="0" dirty="0" smtClean="0">
              <a:ln>
                <a:noFill/>
              </a:ln>
              <a:solidFill>
                <a:srgbClr val="313131"/>
              </a:solidFill>
              <a:effectLst/>
              <a:latin typeface="Menl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else</a:t>
            </a:r>
            <a:endParaRPr kumimoji="0" lang="hi-IN" sz="2400" b="0" i="0" u="none" strike="noStrike" cap="none" normalizeH="0" baseline="0" dirty="0" smtClean="0">
              <a:ln>
                <a:noFill/>
              </a:ln>
              <a:solidFill>
                <a:srgbClr val="313131"/>
              </a:solidFill>
              <a:effectLst/>
              <a:latin typeface="Menlo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{ //Executes when the Boolean expression is false }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419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95400" y="762000"/>
            <a:ext cx="6781800" cy="4431983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if(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Boolean_expression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1)</a:t>
            </a:r>
            <a:endParaRPr kumimoji="0" lang="hi-IN" sz="2400" b="0" i="0" u="none" strike="noStrike" cap="none" normalizeH="0" baseline="0" dirty="0" smtClean="0">
              <a:ln>
                <a:noFill/>
              </a:ln>
              <a:solidFill>
                <a:srgbClr val="313131"/>
              </a:solidFill>
              <a:effectLst/>
              <a:latin typeface="Menlo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{ //Executes when the Boolean expression 1 is true } </a:t>
            </a:r>
            <a:endParaRPr kumimoji="0" lang="hi-IN" sz="2400" b="0" i="0" u="none" strike="noStrike" cap="none" normalizeH="0" baseline="0" dirty="0" smtClean="0">
              <a:ln>
                <a:noFill/>
              </a:ln>
              <a:solidFill>
                <a:srgbClr val="313131"/>
              </a:solidFill>
              <a:effectLst/>
              <a:latin typeface="Menlo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else if</a:t>
            </a:r>
            <a:endParaRPr kumimoji="0" lang="hi-IN" sz="2400" b="0" i="0" u="none" strike="noStrike" cap="none" normalizeH="0" baseline="0" dirty="0" smtClean="0">
              <a:ln>
                <a:noFill/>
              </a:ln>
              <a:solidFill>
                <a:srgbClr val="313131"/>
              </a:solidFill>
              <a:effectLst/>
              <a:latin typeface="Menlo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Boolean_expression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2)</a:t>
            </a:r>
            <a:endParaRPr kumimoji="0" lang="hi-IN" sz="2400" b="0" i="0" u="none" strike="noStrike" cap="none" normalizeH="0" baseline="0" dirty="0" smtClean="0">
              <a:ln>
                <a:noFill/>
              </a:ln>
              <a:solidFill>
                <a:srgbClr val="313131"/>
              </a:solidFill>
              <a:effectLst/>
              <a:latin typeface="Menlo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{ //Executes when the Boolean expression 2 is true } </a:t>
            </a:r>
            <a:endParaRPr kumimoji="0" lang="hi-IN" sz="2400" b="0" i="0" u="none" strike="noStrike" cap="none" normalizeH="0" baseline="0" dirty="0" smtClean="0">
              <a:ln>
                <a:noFill/>
              </a:ln>
              <a:solidFill>
                <a:srgbClr val="313131"/>
              </a:solidFill>
              <a:effectLst/>
              <a:latin typeface="Menlo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else if(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Boolean_expression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3)</a:t>
            </a:r>
            <a:endParaRPr kumimoji="0" lang="hi-IN" sz="2400" b="0" i="0" u="none" strike="noStrike" cap="none" normalizeH="0" baseline="0" dirty="0" smtClean="0">
              <a:ln>
                <a:noFill/>
              </a:ln>
              <a:solidFill>
                <a:srgbClr val="313131"/>
              </a:solidFill>
              <a:effectLst/>
              <a:latin typeface="Menlo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{ //Executes when the Boolean expression 3 is true } </a:t>
            </a:r>
            <a:endParaRPr kumimoji="0" lang="hi-IN" sz="2400" b="0" i="0" u="none" strike="noStrike" cap="none" normalizeH="0" baseline="0" dirty="0" smtClean="0">
              <a:ln>
                <a:noFill/>
              </a:ln>
              <a:solidFill>
                <a:srgbClr val="313131"/>
              </a:solidFill>
              <a:effectLst/>
              <a:latin typeface="Menlo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else { //Executes when the none of the above condition is true. }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33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Statements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676400"/>
            <a:ext cx="7924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As such </a:t>
            </a:r>
            <a:r>
              <a:rPr lang="en-US" sz="2400" b="1" dirty="0" err="1">
                <a:solidFill>
                  <a:srgbClr val="FF0000"/>
                </a:solidFill>
              </a:rPr>
              <a:t>Scala</a:t>
            </a:r>
            <a:r>
              <a:rPr lang="en-US" sz="2400" b="1" dirty="0">
                <a:solidFill>
                  <a:srgbClr val="FF0000"/>
                </a:solidFill>
              </a:rPr>
              <a:t> does not support break or continue statement </a:t>
            </a:r>
            <a:endParaRPr lang="hi-IN" sz="2400" b="1" dirty="0" smtClean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hi-IN" sz="2400" b="1" dirty="0" smtClean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The ++i, or i++ operators don’t work in </a:t>
            </a:r>
            <a:r>
              <a:rPr lang="en-US" sz="2400" b="1" dirty="0" err="1">
                <a:solidFill>
                  <a:srgbClr val="FF0000"/>
                </a:solidFill>
              </a:rPr>
              <a:t>Scala</a:t>
            </a:r>
            <a:r>
              <a:rPr lang="en-US" sz="2400" b="1" dirty="0">
                <a:solidFill>
                  <a:srgbClr val="FF0000"/>
                </a:solidFill>
              </a:rPr>
              <a:t>, use i+=1 or i=i+1 expressions instead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91000" y="4249590"/>
            <a:ext cx="4419600" cy="1978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33308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object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  <a:cs typeface="Arial" pitchFamily="34" charset="0"/>
              </a:rPr>
              <a:t>Demo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{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def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main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args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  <a:cs typeface="Arial" pitchFamily="34" charset="0"/>
              </a:rPr>
              <a:t>Array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[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  <a:cs typeface="Arial" pitchFamily="34" charset="0"/>
              </a:rPr>
              <a:t>String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])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{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var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a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  <a:cs typeface="Arial" pitchFamily="34" charset="0"/>
              </a:rPr>
              <a:t>10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Menlo"/>
                <a:cs typeface="Arial" pitchFamily="34" charset="0"/>
              </a:rPr>
              <a:t>// An infinite loop.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while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  <a:cs typeface="Arial" pitchFamily="34" charset="0"/>
              </a:rPr>
              <a:t>true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){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println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  <a:cs typeface="Arial" pitchFamily="34" charset="0"/>
              </a:rPr>
              <a:t>"Value of a: 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+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a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);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}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}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  <a:cs typeface="Arial" pitchFamily="34" charset="0"/>
              </a:rPr>
              <a:t>}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6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/>
              <a:t>Keywords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984027"/>
              </p:ext>
            </p:extLst>
          </p:nvPr>
        </p:nvGraphicFramePr>
        <p:xfrm>
          <a:off x="1066800" y="1590902"/>
          <a:ext cx="4403484" cy="4573454"/>
        </p:xfrm>
        <a:graphic>
          <a:graphicData uri="http://schemas.openxmlformats.org/drawingml/2006/table">
            <a:tbl>
              <a:tblPr/>
              <a:tblGrid>
                <a:gridCol w="1100871"/>
                <a:gridCol w="1100871"/>
                <a:gridCol w="1100871"/>
                <a:gridCol w="1100871"/>
              </a:tblGrid>
              <a:tr h="27995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989" marR="69989" marT="34995" marB="34995"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989" marR="69989" marT="34995" marB="34995"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989" marR="69989" marT="34995" marB="34995"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989" marR="69989" marT="34995" marB="34995"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61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abstract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case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catch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class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61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def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do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else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extends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61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false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final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finally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for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61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forSome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if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implicit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import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61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lazy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match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new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Null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61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object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override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package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private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61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protected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return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sealed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super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61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this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throw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trait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Try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61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true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type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val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Var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61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while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with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yield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 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61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-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: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=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=&gt;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61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&lt;-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&lt;: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&lt;%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&gt;: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616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#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@</a:t>
                      </a:r>
                    </a:p>
                  </a:txBody>
                  <a:tcPr marL="58324" marR="58324" marT="58324" marB="58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989" marR="69989" marT="34995" marB="3499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989" marR="69989" marT="34995" marB="34995"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70138" y="1576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4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/>
              <a:t>While loop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1951672"/>
            <a:ext cx="7543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ᗍA</a:t>
            </a:r>
            <a:r>
              <a:rPr lang="hi-IN" sz="2400" dirty="0" smtClean="0"/>
              <a:t> </a:t>
            </a:r>
            <a:r>
              <a:rPr lang="en-US" sz="2400" b="1" dirty="0" smtClean="0"/>
              <a:t>while</a:t>
            </a:r>
            <a:r>
              <a:rPr lang="hi-IN" sz="2400" b="1" dirty="0" smtClean="0"/>
              <a:t> </a:t>
            </a:r>
            <a:r>
              <a:rPr lang="en-US" sz="2400" dirty="0" smtClean="0"/>
              <a:t>loop </a:t>
            </a:r>
            <a:r>
              <a:rPr lang="en-US" sz="2400" dirty="0"/>
              <a:t>statement repeatedly executes a target statement as long as a given condition is </a:t>
            </a:r>
            <a:r>
              <a:rPr lang="en-US" sz="2400" dirty="0" smtClean="0"/>
              <a:t>true</a:t>
            </a:r>
            <a:endParaRPr lang="hi-IN" sz="2400" dirty="0" smtClean="0"/>
          </a:p>
          <a:p>
            <a:endParaRPr lang="en-US" sz="2400" dirty="0"/>
          </a:p>
          <a:p>
            <a:r>
              <a:rPr lang="en-US" sz="2400" dirty="0" err="1"/>
              <a:t>ᗍIn</a:t>
            </a:r>
            <a:r>
              <a:rPr lang="en-US" sz="2400" dirty="0"/>
              <a:t> </a:t>
            </a:r>
            <a:r>
              <a:rPr lang="en-US" sz="2400" dirty="0" err="1"/>
              <a:t>Scala</a:t>
            </a:r>
            <a:r>
              <a:rPr lang="en-US" sz="2400" dirty="0"/>
              <a:t> while and do-while loops are same as Java</a:t>
            </a:r>
          </a:p>
        </p:txBody>
      </p:sp>
      <p:sp>
        <p:nvSpPr>
          <p:cNvPr id="4" name="Rectangle 3"/>
          <p:cNvSpPr/>
          <p:nvPr/>
        </p:nvSpPr>
        <p:spPr>
          <a:xfrm>
            <a:off x="4343400" y="3886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While(condition)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// Block of code 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393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Loop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1752600"/>
            <a:ext cx="609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do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//Block of code </a:t>
            </a:r>
          </a:p>
          <a:p>
            <a:r>
              <a:rPr lang="en-US" sz="2400" dirty="0"/>
              <a:t>} while(condition);</a:t>
            </a:r>
          </a:p>
        </p:txBody>
      </p:sp>
    </p:spTree>
    <p:extLst>
      <p:ext uri="{BB962C8B-B14F-4D97-AF65-F5344CB8AC3E}">
        <p14:creationId xmlns:p14="http://schemas.microsoft.com/office/powerpoint/2010/main" val="393665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foreach</a:t>
            </a:r>
            <a:r>
              <a:rPr lang="en-US" b="1" dirty="0"/>
              <a:t> Loop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95400" y="2438400"/>
            <a:ext cx="39902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i-IN" sz="2400" b="1" dirty="0" smtClean="0"/>
              <a:t>var args  = “Welcome”</a:t>
            </a:r>
          </a:p>
          <a:p>
            <a:endParaRPr lang="hi-IN" sz="2400" b="1" dirty="0" smtClean="0"/>
          </a:p>
          <a:p>
            <a:r>
              <a:rPr lang="en-US" sz="2400" b="1" dirty="0" smtClean="0"/>
              <a:t>A</a:t>
            </a:r>
            <a:r>
              <a:rPr lang="hi-IN" sz="2400" b="1" dirty="0" smtClean="0"/>
              <a:t>rgs.</a:t>
            </a:r>
            <a:r>
              <a:rPr lang="en-US" sz="2400" b="1" dirty="0" err="1" smtClean="0"/>
              <a:t>foreach</a:t>
            </a:r>
            <a:r>
              <a:rPr lang="hi-IN" sz="2400" b="1" dirty="0" smtClean="0"/>
              <a:t>(println)</a:t>
            </a:r>
            <a:r>
              <a:rPr lang="en-US" sz="2400" b="1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640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 loop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305342"/>
            <a:ext cx="8077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for Loop: </a:t>
            </a:r>
            <a:endParaRPr lang="en-US" sz="2400" dirty="0"/>
          </a:p>
          <a:p>
            <a:r>
              <a:rPr lang="en-US" sz="2400" dirty="0"/>
              <a:t>for loop can execute a block of code for specific number of times. </a:t>
            </a:r>
          </a:p>
          <a:p>
            <a:r>
              <a:rPr lang="en-US" sz="2400" dirty="0" err="1"/>
              <a:t>Scala</a:t>
            </a:r>
            <a:r>
              <a:rPr lang="en-US" sz="2400" dirty="0"/>
              <a:t> doesn’t have for (initialize; test; update) syntax </a:t>
            </a:r>
          </a:p>
          <a:p>
            <a:r>
              <a:rPr lang="en-US" sz="2400" dirty="0"/>
              <a:t>for( </a:t>
            </a:r>
            <a:r>
              <a:rPr lang="en-US" sz="2400" dirty="0" err="1"/>
              <a:t>varx</a:t>
            </a:r>
            <a:r>
              <a:rPr lang="en-US" sz="2400" dirty="0"/>
              <a:t> &lt;-n ) { here, </a:t>
            </a:r>
            <a:r>
              <a:rPr lang="hi-IN" sz="2400" dirty="0" smtClean="0"/>
              <a:t>		</a:t>
            </a:r>
            <a:r>
              <a:rPr lang="en-US" sz="2400" dirty="0" smtClean="0"/>
              <a:t>n </a:t>
            </a:r>
            <a:r>
              <a:rPr lang="en-US" sz="2400" dirty="0"/>
              <a:t>--&gt; Range</a:t>
            </a:r>
          </a:p>
          <a:p>
            <a:r>
              <a:rPr lang="en-US" sz="2400" dirty="0"/>
              <a:t>//Block of statements; </a:t>
            </a:r>
            <a:r>
              <a:rPr lang="hi-IN" sz="2400" dirty="0" smtClean="0"/>
              <a:t>      </a:t>
            </a:r>
            <a:r>
              <a:rPr lang="en-US" sz="2400" dirty="0" smtClean="0"/>
              <a:t>&lt;-</a:t>
            </a:r>
            <a:r>
              <a:rPr lang="en-US" sz="2400" dirty="0"/>
              <a:t>operator is called </a:t>
            </a:r>
            <a:r>
              <a:rPr lang="en-US" sz="2400" dirty="0" smtClean="0"/>
              <a:t>a</a:t>
            </a:r>
            <a:r>
              <a:rPr lang="hi-IN" sz="2400" dirty="0" smtClean="0"/>
              <a:t> </a:t>
            </a:r>
            <a:r>
              <a:rPr lang="en-US" sz="2400" dirty="0" smtClean="0"/>
              <a:t>generator</a:t>
            </a:r>
            <a:endParaRPr lang="en-US" sz="2400" dirty="0"/>
          </a:p>
          <a:p>
            <a:r>
              <a:rPr lang="en-US" sz="2400" dirty="0"/>
              <a:t>}</a:t>
            </a:r>
          </a:p>
          <a:p>
            <a:r>
              <a:rPr lang="en-US" sz="2400" b="1" dirty="0" err="1"/>
              <a:t>Scala</a:t>
            </a:r>
            <a:r>
              <a:rPr lang="en-US" sz="2400" b="1" dirty="0"/>
              <a:t>: For Loop : to vs. until</a:t>
            </a:r>
            <a:endParaRPr lang="en-US" sz="2400" dirty="0"/>
          </a:p>
          <a:p>
            <a:r>
              <a:rPr lang="en-US" sz="2400" dirty="0"/>
              <a:t>You can use either the keyword to or until when creating a Range object. The difference is, that to includes the last value in the range, whereas until leaves it out. Here are two examples:</a:t>
            </a:r>
          </a:p>
        </p:txBody>
      </p:sp>
      <p:sp>
        <p:nvSpPr>
          <p:cNvPr id="4" name="Rectangle 3"/>
          <p:cNvSpPr/>
          <p:nvPr/>
        </p:nvSpPr>
        <p:spPr>
          <a:xfrm>
            <a:off x="954572" y="5715000"/>
            <a:ext cx="6284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have multiple generators in for loop</a:t>
            </a:r>
          </a:p>
        </p:txBody>
      </p:sp>
    </p:spTree>
    <p:extLst>
      <p:ext uri="{BB962C8B-B14F-4D97-AF65-F5344CB8AC3E}">
        <p14:creationId xmlns:p14="http://schemas.microsoft.com/office/powerpoint/2010/main" val="306224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 your Understanding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676400"/>
            <a:ext cx="6172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is the output of the following program</a:t>
            </a:r>
            <a:r>
              <a:rPr lang="en-US" sz="2400" dirty="0" smtClean="0"/>
              <a:t>?</a:t>
            </a:r>
            <a:endParaRPr lang="hi-IN" sz="2400" dirty="0" smtClean="0"/>
          </a:p>
          <a:p>
            <a:endParaRPr lang="hi-IN" sz="2400" dirty="0"/>
          </a:p>
          <a:p>
            <a:r>
              <a:rPr lang="en-US" sz="2400" dirty="0"/>
              <a:t>for (x &lt;-'a' until 'f‘) print(x) </a:t>
            </a:r>
            <a:endParaRPr lang="hi-IN" sz="2400" dirty="0" smtClean="0"/>
          </a:p>
          <a:p>
            <a:endParaRPr lang="hi-IN" sz="2400" dirty="0"/>
          </a:p>
          <a:p>
            <a:endParaRPr lang="en-US" sz="2400" dirty="0"/>
          </a:p>
          <a:p>
            <a:r>
              <a:rPr lang="en-US" sz="2400" dirty="0"/>
              <a:t>a)Error</a:t>
            </a:r>
          </a:p>
          <a:p>
            <a:r>
              <a:rPr lang="en-US" sz="2400" dirty="0"/>
              <a:t>b)</a:t>
            </a:r>
            <a:r>
              <a:rPr lang="en-US" sz="2400" dirty="0" err="1"/>
              <a:t>abcde</a:t>
            </a:r>
            <a:endParaRPr lang="en-US" sz="2400" dirty="0"/>
          </a:p>
          <a:p>
            <a:r>
              <a:rPr lang="en-US" sz="2400" dirty="0"/>
              <a:t>c)</a:t>
            </a:r>
            <a:r>
              <a:rPr lang="en-US" sz="2400" dirty="0" err="1"/>
              <a:t>abcdef</a:t>
            </a:r>
            <a:endParaRPr lang="en-US" sz="2400" dirty="0"/>
          </a:p>
          <a:p>
            <a:r>
              <a:rPr lang="en-US" sz="2400" dirty="0"/>
              <a:t>d)None of these</a:t>
            </a:r>
          </a:p>
        </p:txBody>
      </p:sp>
    </p:spTree>
    <p:extLst>
      <p:ext uri="{BB962C8B-B14F-4D97-AF65-F5344CB8AC3E}">
        <p14:creationId xmlns:p14="http://schemas.microsoft.com/office/powerpoint/2010/main" val="35883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i-IN" dirty="0" smtClean="0"/>
              <a:t>Collection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443841"/>
            <a:ext cx="7086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In </a:t>
            </a:r>
            <a:r>
              <a:rPr lang="en-US" sz="2400" b="1" dirty="0" err="1"/>
              <a:t>Scala</a:t>
            </a:r>
            <a:r>
              <a:rPr lang="en-US" sz="2400" b="1" dirty="0"/>
              <a:t> there are a large number of collection classes available</a:t>
            </a:r>
          </a:p>
          <a:p>
            <a:r>
              <a:rPr lang="en-US" sz="2400" dirty="0"/>
              <a:t>─ Classes are optimized for use in particular circumstances</a:t>
            </a:r>
          </a:p>
          <a:p>
            <a:r>
              <a:rPr lang="en-US" sz="2400" dirty="0"/>
              <a:t>─ They may be optimized for head/tail access or for fast update</a:t>
            </a:r>
          </a:p>
          <a:p>
            <a:r>
              <a:rPr lang="en-US" sz="2400" dirty="0"/>
              <a:t>▪ </a:t>
            </a:r>
            <a:r>
              <a:rPr lang="en-US" sz="2400" b="1" dirty="0"/>
              <a:t>Collection classes vary in the methods they support</a:t>
            </a:r>
          </a:p>
          <a:p>
            <a:r>
              <a:rPr lang="en-US" sz="2400" dirty="0"/>
              <a:t>─ Immutable Collection classes are defined in package</a:t>
            </a:r>
          </a:p>
          <a:p>
            <a:r>
              <a:rPr lang="en-US" sz="2400" dirty="0" err="1"/>
              <a:t>scala.collection.immutable</a:t>
            </a:r>
            <a:endParaRPr lang="en-US" sz="2400" dirty="0"/>
          </a:p>
          <a:p>
            <a:r>
              <a:rPr lang="en-US" sz="2400" dirty="0"/>
              <a:t>─ Mutable Collection classes are defined in package</a:t>
            </a:r>
          </a:p>
          <a:p>
            <a:r>
              <a:rPr lang="en-US" sz="2400" dirty="0" err="1"/>
              <a:t>scala.collection.mutable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404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Traversable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524000"/>
            <a:ext cx="784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Declare an object of type </a:t>
            </a:r>
            <a:r>
              <a:rPr lang="en-US" sz="2400" dirty="0"/>
              <a:t>Traversable </a:t>
            </a:r>
            <a:r>
              <a:rPr lang="en-US" sz="2400" b="1" dirty="0"/>
              <a:t>to use the very important </a:t>
            </a:r>
            <a:r>
              <a:rPr lang="en-US" sz="2400" dirty="0" err="1"/>
              <a:t>foreach</a:t>
            </a:r>
            <a:endParaRPr lang="en-US" sz="2400" dirty="0"/>
          </a:p>
          <a:p>
            <a:r>
              <a:rPr lang="en-US" sz="2400" b="1" dirty="0"/>
              <a:t>method which facilitates parallel and distributed processing</a:t>
            </a:r>
          </a:p>
          <a:p>
            <a:r>
              <a:rPr lang="en-US" sz="2400" dirty="0"/>
              <a:t>─ Performs a specified action on all members of the collection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965200" y="3613666"/>
            <a:ext cx="734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400" dirty="0"/>
              <a:t>val modelTrav = Traversable("MeToo", "Ronin", "iFruit")</a:t>
            </a:r>
          </a:p>
          <a:p>
            <a:r>
              <a:rPr lang="en-US" sz="2400" dirty="0" err="1"/>
              <a:t>modelTrav.foreach</a:t>
            </a:r>
            <a:r>
              <a:rPr lang="en-US" sz="2400" dirty="0"/>
              <a:t>(</a:t>
            </a:r>
            <a:r>
              <a:rPr lang="en-US" sz="2400" dirty="0" err="1"/>
              <a:t>println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16472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</a:t>
            </a:r>
            <a:r>
              <a:rPr lang="en-US" b="1" dirty="0"/>
              <a:t>: Storing Data with Automatic De-duplication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828801"/>
            <a:ext cx="8077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Set </a:t>
            </a:r>
            <a:r>
              <a:rPr lang="en-US" sz="2400" b="1" dirty="0"/>
              <a:t>removes duplicates</a:t>
            </a:r>
          </a:p>
          <a:p>
            <a:r>
              <a:rPr lang="en-US" sz="2400" dirty="0"/>
              <a:t>▪ </a:t>
            </a:r>
            <a:r>
              <a:rPr lang="en-US" sz="2400" b="1" dirty="0"/>
              <a:t>Does not change ordering</a:t>
            </a:r>
          </a:p>
          <a:p>
            <a:r>
              <a:rPr lang="en-US" sz="2400" dirty="0"/>
              <a:t>▪ Set(</a:t>
            </a:r>
            <a:r>
              <a:rPr lang="en-US" sz="2400" i="1" dirty="0"/>
              <a:t>value</a:t>
            </a:r>
            <a:r>
              <a:rPr lang="en-US" sz="2400" dirty="0"/>
              <a:t>) </a:t>
            </a:r>
            <a:r>
              <a:rPr lang="en-US" sz="2400" b="1" dirty="0"/>
              <a:t>returns </a:t>
            </a:r>
            <a:r>
              <a:rPr lang="en-US" sz="2400" dirty="0"/>
              <a:t>true </a:t>
            </a:r>
            <a:r>
              <a:rPr lang="en-US" sz="2400" b="1" dirty="0"/>
              <a:t>or </a:t>
            </a:r>
            <a:r>
              <a:rPr lang="en-US" sz="2400" dirty="0" smtClean="0"/>
              <a:t>false</a:t>
            </a:r>
            <a:endParaRPr lang="hi-IN" sz="2400" dirty="0" smtClean="0"/>
          </a:p>
          <a:p>
            <a:endParaRPr lang="hi-IN" sz="2400" dirty="0"/>
          </a:p>
          <a:p>
            <a:r>
              <a:rPr lang="sv-SE" sz="2400" dirty="0"/>
              <a:t>val mySet = Set("MeToo", "Ronin", "iFruit")</a:t>
            </a:r>
          </a:p>
          <a:p>
            <a:endParaRPr lang="hi-IN" sz="2400" dirty="0" smtClean="0"/>
          </a:p>
          <a:p>
            <a:r>
              <a:rPr lang="en-US" sz="2400" dirty="0" err="1" smtClean="0"/>
              <a:t>mySet</a:t>
            </a:r>
            <a:r>
              <a:rPr lang="en-US" sz="2400" dirty="0"/>
              <a:t>("Banana</a:t>
            </a:r>
            <a:r>
              <a:rPr lang="en-US" sz="2400" dirty="0" smtClean="0"/>
              <a:t>")</a:t>
            </a:r>
            <a:endParaRPr lang="hi-IN" sz="2400" dirty="0" smtClean="0"/>
          </a:p>
          <a:p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 smtClean="0"/>
              <a:t>myset</a:t>
            </a:r>
            <a:r>
              <a:rPr lang="hi-IN" sz="24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mySet.drop</a:t>
            </a:r>
            <a:r>
              <a:rPr lang="en-US" sz="2400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924830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  <a:r>
              <a:rPr lang="en-US" b="1" dirty="0"/>
              <a:t>: Storing Key-Value Pairs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1905000"/>
            <a:ext cx="7315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wifiStatus</a:t>
            </a:r>
            <a:r>
              <a:rPr lang="en-US" sz="2400" dirty="0"/>
              <a:t> = Map(</a:t>
            </a:r>
          </a:p>
          <a:p>
            <a:r>
              <a:rPr lang="en-US" sz="2400" dirty="0"/>
              <a:t>"disabled" -&gt; "</a:t>
            </a:r>
            <a:r>
              <a:rPr lang="en-US" sz="2400" dirty="0" err="1"/>
              <a:t>Wifi</a:t>
            </a:r>
            <a:r>
              <a:rPr lang="en-US" sz="2400" dirty="0"/>
              <a:t> off",</a:t>
            </a:r>
          </a:p>
          <a:p>
            <a:r>
              <a:rPr lang="en-US" sz="2400" dirty="0"/>
              <a:t>"enabled" -&gt; "</a:t>
            </a:r>
            <a:r>
              <a:rPr lang="en-US" sz="2400" dirty="0" err="1"/>
              <a:t>Wifi</a:t>
            </a:r>
            <a:r>
              <a:rPr lang="en-US" sz="2400" dirty="0"/>
              <a:t> on but disconnected",</a:t>
            </a:r>
          </a:p>
          <a:p>
            <a:r>
              <a:rPr lang="en-US" sz="2400" dirty="0"/>
              <a:t>"connected" -&gt; "</a:t>
            </a:r>
            <a:r>
              <a:rPr lang="en-US" sz="2400" dirty="0" err="1"/>
              <a:t>Wifi</a:t>
            </a:r>
            <a:r>
              <a:rPr lang="en-US" sz="2400" dirty="0"/>
              <a:t> on and connected</a:t>
            </a:r>
            <a:r>
              <a:rPr lang="en-US" sz="2400" dirty="0" smtClean="0"/>
              <a:t>")</a:t>
            </a:r>
            <a:endParaRPr lang="hi-IN" sz="2400" dirty="0" smtClean="0"/>
          </a:p>
          <a:p>
            <a:endParaRPr lang="en-US" sz="2400" dirty="0"/>
          </a:p>
          <a:p>
            <a:r>
              <a:rPr lang="en-US" sz="2400" dirty="0" err="1"/>
              <a:t>wifiStatus</a:t>
            </a:r>
            <a:r>
              <a:rPr lang="en-US" sz="2400" dirty="0"/>
              <a:t>("enabled")</a:t>
            </a:r>
          </a:p>
        </p:txBody>
      </p:sp>
    </p:spTree>
    <p:extLst>
      <p:ext uri="{BB962C8B-B14F-4D97-AF65-F5344CB8AC3E}">
        <p14:creationId xmlns:p14="http://schemas.microsoft.com/office/powerpoint/2010/main" val="1697617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/>
              <a:t>List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447800"/>
            <a:ext cx="8153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 </a:t>
            </a:r>
            <a:r>
              <a:rPr lang="en-US" sz="2400" dirty="0"/>
              <a:t>List </a:t>
            </a:r>
            <a:r>
              <a:rPr lang="en-US" sz="2400" b="1" dirty="0"/>
              <a:t>is a finite immutable sequence</a:t>
            </a:r>
          </a:p>
          <a:p>
            <a:r>
              <a:rPr lang="en-US" sz="2400" dirty="0"/>
              <a:t>─ Very commonly used in </a:t>
            </a:r>
            <a:r>
              <a:rPr lang="en-US" sz="2400" dirty="0" err="1"/>
              <a:t>Scala</a:t>
            </a:r>
            <a:r>
              <a:rPr lang="en-US" sz="2400" dirty="0"/>
              <a:t> programming</a:t>
            </a:r>
          </a:p>
          <a:p>
            <a:r>
              <a:rPr lang="en-US" sz="2400" dirty="0"/>
              <a:t>─ Accessing the first element and adding an element to the front of the list are</a:t>
            </a:r>
          </a:p>
          <a:p>
            <a:r>
              <a:rPr lang="en-US" sz="2400" dirty="0"/>
              <a:t>constant-time operations</a:t>
            </a:r>
          </a:p>
          <a:p>
            <a:r>
              <a:rPr lang="en-US" sz="2400" dirty="0"/>
              <a:t>▪ </a:t>
            </a:r>
            <a:r>
              <a:rPr lang="en-US" sz="2400" b="1" dirty="0"/>
              <a:t>A </a:t>
            </a:r>
            <a:r>
              <a:rPr lang="en-US" sz="2400" dirty="0"/>
              <a:t>List </a:t>
            </a:r>
            <a:r>
              <a:rPr lang="en-US" sz="2400" b="1" dirty="0"/>
              <a:t>literal can be constructed using </a:t>
            </a:r>
            <a:r>
              <a:rPr lang="en-US" sz="2400" dirty="0"/>
              <a:t>:: </a:t>
            </a:r>
            <a:r>
              <a:rPr lang="en-US" sz="2400" b="1" dirty="0"/>
              <a:t>(cons operator) and </a:t>
            </a:r>
            <a:r>
              <a:rPr lang="en-US" sz="2400" dirty="0"/>
              <a:t>Nil</a:t>
            </a:r>
          </a:p>
          <a:p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newList</a:t>
            </a:r>
            <a:r>
              <a:rPr lang="en-US" sz="2400" dirty="0"/>
              <a:t> = "a" :: "b" :: "c" :: </a:t>
            </a:r>
            <a:r>
              <a:rPr lang="en-US" sz="2400" dirty="0" smtClean="0"/>
              <a:t>Nil</a:t>
            </a:r>
            <a:endParaRPr lang="hi-IN" sz="2400" dirty="0" smtClean="0"/>
          </a:p>
          <a:p>
            <a:endParaRPr lang="hi-IN" sz="2400" dirty="0"/>
          </a:p>
          <a:p>
            <a:r>
              <a:rPr lang="en-US" sz="2400" dirty="0" smtClean="0"/>
              <a:t>N</a:t>
            </a:r>
            <a:r>
              <a:rPr lang="hi-IN" sz="2400" dirty="0" smtClean="0"/>
              <a:t>ewlist(1)</a:t>
            </a:r>
          </a:p>
          <a:p>
            <a:endParaRPr lang="hi-IN" sz="2400" dirty="0"/>
          </a:p>
          <a:p>
            <a:r>
              <a:rPr lang="sv-SE" sz="2400" dirty="0"/>
              <a:t>val randomlist = List("iFruit", 3, "Ronin", 5.2)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417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hi-IN" dirty="0" smtClean="0"/>
              <a:t>nstall Scala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6800" y="1767006"/>
            <a:ext cx="6705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i-IN" dirty="0" smtClean="0"/>
              <a:t>1. </a:t>
            </a:r>
            <a:r>
              <a:rPr lang="en-US" dirty="0" smtClean="0"/>
              <a:t>D</a:t>
            </a:r>
            <a:r>
              <a:rPr lang="hi-IN" dirty="0" smtClean="0"/>
              <a:t>ownload java and set path</a:t>
            </a:r>
          </a:p>
          <a:p>
            <a:r>
              <a:rPr lang="hi-IN" dirty="0" smtClean="0"/>
              <a:t>2.</a:t>
            </a:r>
            <a:r>
              <a:rPr lang="en-US" dirty="0"/>
              <a:t> Verify Your Java </a:t>
            </a:r>
            <a:r>
              <a:rPr lang="en-US" dirty="0" smtClean="0"/>
              <a:t>Installation</a:t>
            </a:r>
            <a:endParaRPr lang="hi-IN" dirty="0" smtClean="0"/>
          </a:p>
          <a:p>
            <a:r>
              <a:rPr lang="hi-IN" dirty="0" smtClean="0"/>
              <a:t> </a:t>
            </a:r>
            <a:r>
              <a:rPr lang="en-US" b="1" dirty="0"/>
              <a:t>java –</a:t>
            </a:r>
            <a:r>
              <a:rPr lang="en-US" b="1" dirty="0" smtClean="0"/>
              <a:t>version</a:t>
            </a:r>
            <a:endParaRPr lang="hi-IN" b="1" dirty="0" smtClean="0"/>
          </a:p>
          <a:p>
            <a:r>
              <a:rPr lang="hi-IN" dirty="0" smtClean="0"/>
              <a:t>3. </a:t>
            </a:r>
            <a:r>
              <a:rPr lang="en-US" dirty="0"/>
              <a:t>Set Your Java Environment</a:t>
            </a:r>
          </a:p>
          <a:p>
            <a:r>
              <a:rPr lang="en-US" dirty="0"/>
              <a:t>Set JAVA_HOME to C:\</a:t>
            </a:r>
            <a:r>
              <a:rPr lang="en-US" dirty="0" smtClean="0"/>
              <a:t>ProgramFiles\java\jdk1.7.0_60</a:t>
            </a:r>
            <a:r>
              <a:rPr lang="hi-IN" dirty="0" smtClean="0"/>
              <a:t> or</a:t>
            </a:r>
          </a:p>
          <a:p>
            <a:r>
              <a:rPr lang="en-US" dirty="0"/>
              <a:t>Export JAVA_HOME=/</a:t>
            </a:r>
            <a:r>
              <a:rPr lang="en-US" dirty="0" err="1" smtClean="0"/>
              <a:t>usr</a:t>
            </a:r>
            <a:r>
              <a:rPr lang="en-US" dirty="0" smtClean="0"/>
              <a:t>/local/java-current</a:t>
            </a:r>
            <a:endParaRPr lang="hi-IN" dirty="0" smtClean="0"/>
          </a:p>
          <a:p>
            <a:endParaRPr lang="hi-IN" dirty="0"/>
          </a:p>
          <a:p>
            <a:r>
              <a:rPr lang="hi-IN" dirty="0" smtClean="0"/>
              <a:t>4. </a:t>
            </a:r>
            <a:r>
              <a:rPr lang="en-US" dirty="0"/>
              <a:t>Export PATH=$PATH:$JAVA_HOME/bin</a:t>
            </a:r>
            <a:r>
              <a:rPr lang="en-US" dirty="0" smtClean="0"/>
              <a:t>/</a:t>
            </a:r>
            <a:endParaRPr lang="hi-IN" dirty="0" smtClean="0"/>
          </a:p>
          <a:p>
            <a:r>
              <a:rPr lang="hi-IN" dirty="0" smtClean="0"/>
              <a:t>5. </a:t>
            </a:r>
            <a:r>
              <a:rPr lang="en-US" dirty="0"/>
              <a:t>$java –jar scala-2.9.0.1-installer.jar</a:t>
            </a:r>
          </a:p>
        </p:txBody>
      </p:sp>
    </p:spTree>
    <p:extLst>
      <p:ext uri="{BB962C8B-B14F-4D97-AF65-F5344CB8AC3E}">
        <p14:creationId xmlns:p14="http://schemas.microsoft.com/office/powerpoint/2010/main" val="108758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8600" y="1676400"/>
            <a:ext cx="8534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val devices = List(("Sorrento", 10), ("Sorrento", 20),</a:t>
            </a:r>
          </a:p>
          <a:p>
            <a:r>
              <a:rPr lang="en-US" sz="2400" dirty="0"/>
              <a:t>("</a:t>
            </a:r>
            <a:r>
              <a:rPr lang="en-US" sz="2400" dirty="0" err="1"/>
              <a:t>iFruit</a:t>
            </a:r>
            <a:r>
              <a:rPr lang="en-US" sz="2400" dirty="0"/>
              <a:t>", 30</a:t>
            </a:r>
            <a:r>
              <a:rPr lang="en-US" sz="2400" dirty="0" smtClean="0"/>
              <a:t>))</a:t>
            </a:r>
            <a:endParaRPr lang="hi-IN" sz="2400" dirty="0" smtClean="0"/>
          </a:p>
          <a:p>
            <a:endParaRPr lang="hi-IN" sz="2400" dirty="0"/>
          </a:p>
          <a:p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myList</a:t>
            </a:r>
            <a:r>
              <a:rPr lang="en-US" sz="2400" dirty="0"/>
              <a:t>: List[</a:t>
            </a:r>
            <a:r>
              <a:rPr lang="en-US" sz="2400" dirty="0" err="1"/>
              <a:t>Int</a:t>
            </a:r>
            <a:r>
              <a:rPr lang="en-US" sz="2400" dirty="0"/>
              <a:t>] = List(1, 5, 7, 1, 3, 2</a:t>
            </a:r>
            <a:r>
              <a:rPr lang="en-US" sz="2400" dirty="0" smtClean="0"/>
              <a:t>)</a:t>
            </a:r>
            <a:endParaRPr lang="hi-IN" sz="2400" dirty="0" smtClean="0"/>
          </a:p>
          <a:p>
            <a:endParaRPr lang="hi-IN" sz="2400" dirty="0"/>
          </a:p>
          <a:p>
            <a:r>
              <a:rPr lang="en-US" sz="2400" dirty="0" err="1" smtClean="0"/>
              <a:t>myList.sum</a:t>
            </a:r>
            <a:endParaRPr lang="hi-IN" sz="2400" dirty="0" smtClean="0"/>
          </a:p>
          <a:p>
            <a:endParaRPr lang="hi-IN" sz="2400" dirty="0"/>
          </a:p>
          <a:p>
            <a:r>
              <a:rPr lang="en-US" sz="2400" dirty="0"/>
              <a:t>▪ </a:t>
            </a:r>
            <a:r>
              <a:rPr lang="en-US" sz="2400" b="1" dirty="0"/>
              <a:t>Use </a:t>
            </a:r>
            <a:r>
              <a:rPr lang="en-US" sz="2400" dirty="0"/>
              <a:t>:+ </a:t>
            </a:r>
            <a:r>
              <a:rPr lang="en-US" sz="2400" b="1" dirty="0"/>
              <a:t>to append to a </a:t>
            </a:r>
            <a:r>
              <a:rPr lang="en-US" sz="2400" b="1" dirty="0" smtClean="0"/>
              <a:t>list</a:t>
            </a:r>
            <a:endParaRPr lang="hi-IN" sz="2400" b="1" dirty="0" smtClean="0"/>
          </a:p>
          <a:p>
            <a:endParaRPr lang="hi-IN" sz="2400" b="1" dirty="0"/>
          </a:p>
          <a:p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myListE</a:t>
            </a:r>
            <a:r>
              <a:rPr lang="en-US" sz="2400" dirty="0"/>
              <a:t> = </a:t>
            </a:r>
            <a:r>
              <a:rPr lang="en-US" sz="2400" dirty="0" err="1" smtClean="0"/>
              <a:t>myList</a:t>
            </a:r>
            <a:r>
              <a:rPr lang="en-US" sz="2400" dirty="0" smtClean="0"/>
              <a:t> </a:t>
            </a:r>
            <a:r>
              <a:rPr lang="en-US" sz="2400" dirty="0"/>
              <a:t>:+ </a:t>
            </a:r>
            <a:r>
              <a:rPr lang="hi-IN" sz="2400" dirty="0" smtClean="0"/>
              <a:t>10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791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Comparing Literals Using </a:t>
            </a:r>
            <a:r>
              <a:rPr lang="en-US" dirty="0"/>
              <a:t>match ... case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2136339"/>
            <a:ext cx="7391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phoneWireless</a:t>
            </a:r>
            <a:r>
              <a:rPr lang="en-US" sz="2400" dirty="0"/>
              <a:t> = "enabled"</a:t>
            </a:r>
          </a:p>
          <a:p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msg</a:t>
            </a:r>
            <a:r>
              <a:rPr lang="en-US" sz="2400" dirty="0"/>
              <a:t> = "Radio state Unknown"</a:t>
            </a:r>
          </a:p>
          <a:p>
            <a:r>
              <a:rPr lang="en-US" sz="2400" dirty="0" err="1"/>
              <a:t>phoneWireless</a:t>
            </a:r>
            <a:r>
              <a:rPr lang="en-US" sz="2400" dirty="0"/>
              <a:t> match {</a:t>
            </a:r>
          </a:p>
          <a:p>
            <a:r>
              <a:rPr lang="en-US" sz="2400" dirty="0"/>
              <a:t>case "enabled" =&gt; </a:t>
            </a:r>
            <a:r>
              <a:rPr lang="en-US" sz="2400" dirty="0" err="1"/>
              <a:t>msg</a:t>
            </a:r>
            <a:r>
              <a:rPr lang="en-US" sz="2400" dirty="0"/>
              <a:t> = "Radio is On"</a:t>
            </a:r>
          </a:p>
          <a:p>
            <a:r>
              <a:rPr lang="en-US" sz="2400" dirty="0"/>
              <a:t>case "disabled" =&gt; </a:t>
            </a:r>
            <a:r>
              <a:rPr lang="en-US" sz="2400" dirty="0" err="1"/>
              <a:t>msg</a:t>
            </a:r>
            <a:r>
              <a:rPr lang="en-US" sz="2400" dirty="0"/>
              <a:t> = "Radio is Off"</a:t>
            </a:r>
          </a:p>
          <a:p>
            <a:r>
              <a:rPr lang="en-US" sz="2400" dirty="0"/>
              <a:t>case "connected" =&gt; </a:t>
            </a:r>
            <a:r>
              <a:rPr lang="en-US" sz="2400" dirty="0" err="1"/>
              <a:t>msg</a:t>
            </a:r>
            <a:r>
              <a:rPr lang="en-US" sz="2400" dirty="0"/>
              <a:t> = "Radio On, Protocol </a:t>
            </a:r>
            <a:r>
              <a:rPr lang="en-US" sz="2400" dirty="0" smtClean="0"/>
              <a:t>Up“</a:t>
            </a:r>
            <a:endParaRPr lang="hi-IN" sz="2400" dirty="0" smtClean="0"/>
          </a:p>
          <a:p>
            <a:r>
              <a:rPr lang="en-US" sz="2400" dirty="0"/>
              <a:t>case default =&gt; </a:t>
            </a:r>
            <a:r>
              <a:rPr lang="hi-IN" sz="2400" dirty="0" smtClean="0"/>
              <a:t>msg = </a:t>
            </a:r>
            <a:r>
              <a:rPr lang="en-US" sz="2400" dirty="0" smtClean="0"/>
              <a:t>"Radio </a:t>
            </a:r>
            <a:r>
              <a:rPr lang="en-US" sz="2400" dirty="0"/>
              <a:t>state unknown"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 err="1"/>
              <a:t>println</a:t>
            </a:r>
            <a:r>
              <a:rPr lang="en-US" sz="2400" dirty="0"/>
              <a:t>(</a:t>
            </a:r>
            <a:r>
              <a:rPr lang="en-US" sz="2400" dirty="0" err="1"/>
              <a:t>msg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53895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Classes in </a:t>
            </a:r>
            <a:r>
              <a:rPr lang="en-US" b="1" dirty="0" err="1"/>
              <a:t>Scala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1720840"/>
            <a:ext cx="71628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400" dirty="0" err="1"/>
              <a:t>ᗍClasses</a:t>
            </a:r>
            <a:r>
              <a:rPr lang="en-US" sz="2400" dirty="0"/>
              <a:t> in </a:t>
            </a:r>
            <a:r>
              <a:rPr lang="en-US" sz="2400" dirty="0" err="1"/>
              <a:t>Scala</a:t>
            </a:r>
            <a:r>
              <a:rPr lang="en-US" sz="2400" dirty="0"/>
              <a:t> are static templates that can be instantiated into many objects at runtime</a:t>
            </a:r>
          </a:p>
          <a:p>
            <a:r>
              <a:rPr lang="en-US" sz="2400" dirty="0" err="1"/>
              <a:t>ᗍA</a:t>
            </a:r>
            <a:r>
              <a:rPr lang="en-US" sz="2400" dirty="0"/>
              <a:t> Class can contain information about:</a:t>
            </a:r>
          </a:p>
          <a:p>
            <a:endParaRPr lang="en-US" sz="2400" dirty="0"/>
          </a:p>
          <a:p>
            <a:r>
              <a:rPr lang="en-US" sz="2400" dirty="0"/>
              <a:t>•Fields</a:t>
            </a:r>
          </a:p>
          <a:p>
            <a:r>
              <a:rPr lang="en-US" sz="2400" dirty="0"/>
              <a:t>•Constructors</a:t>
            </a:r>
          </a:p>
          <a:p>
            <a:r>
              <a:rPr lang="en-US" sz="2400" dirty="0"/>
              <a:t>•Methods</a:t>
            </a:r>
          </a:p>
          <a:p>
            <a:r>
              <a:rPr lang="en-US" sz="2400" dirty="0"/>
              <a:t>•</a:t>
            </a:r>
            <a:r>
              <a:rPr lang="en-US" sz="2400" dirty="0" err="1"/>
              <a:t>Superclasses</a:t>
            </a:r>
            <a:r>
              <a:rPr lang="en-US" sz="2400" dirty="0"/>
              <a:t>(inheritance)</a:t>
            </a:r>
          </a:p>
          <a:p>
            <a:r>
              <a:rPr lang="en-US" sz="2400" dirty="0"/>
              <a:t>•Interfaces implemented by the class, etc.</a:t>
            </a:r>
          </a:p>
          <a:p>
            <a:r>
              <a:rPr lang="en-US" sz="2400" dirty="0"/>
              <a:t>Simple class definition in </a:t>
            </a:r>
            <a:r>
              <a:rPr lang="en-US" sz="2400" dirty="0" err="1"/>
              <a:t>Scala</a:t>
            </a:r>
            <a:r>
              <a:rPr lang="en-US" sz="2400" dirty="0"/>
              <a:t>: </a:t>
            </a:r>
            <a:r>
              <a:rPr lang="hi-IN" sz="2400" dirty="0" smtClean="0"/>
              <a:t> </a:t>
            </a:r>
            <a:r>
              <a:rPr lang="en-US" sz="2400" dirty="0" smtClean="0"/>
              <a:t>class </a:t>
            </a:r>
            <a:r>
              <a:rPr lang="en-US" sz="2400" dirty="0" err="1"/>
              <a:t>Myclass</a:t>
            </a:r>
            <a:r>
              <a:rPr lang="en-US" sz="2400" dirty="0"/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24300925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57201"/>
            <a:ext cx="838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Code is organized by </a:t>
            </a:r>
            <a:r>
              <a:rPr lang="en-US" sz="2400" b="1" i="1" dirty="0"/>
              <a:t>classes</a:t>
            </a:r>
          </a:p>
          <a:p>
            <a:r>
              <a:rPr lang="en-US" sz="2400" dirty="0"/>
              <a:t>─ Object-oriented code organization</a:t>
            </a:r>
          </a:p>
          <a:p>
            <a:r>
              <a:rPr lang="en-US" sz="2400" dirty="0"/>
              <a:t>─ Contains data elements and methods</a:t>
            </a:r>
          </a:p>
          <a:p>
            <a:r>
              <a:rPr lang="en-US" sz="2400" dirty="0"/>
              <a:t>─ Establishes local scope within the class</a:t>
            </a:r>
          </a:p>
          <a:p>
            <a:r>
              <a:rPr lang="en-US" sz="2400" dirty="0"/>
              <a:t>─ Enables instantiation of </a:t>
            </a:r>
            <a:r>
              <a:rPr lang="en-US" sz="2400" dirty="0" smtClean="0"/>
              <a:t>objects</a:t>
            </a:r>
            <a:endParaRPr lang="hi-IN" sz="2400" dirty="0" smtClean="0"/>
          </a:p>
          <a:p>
            <a:endParaRPr lang="en-US" sz="2400" dirty="0"/>
          </a:p>
          <a:p>
            <a:r>
              <a:rPr lang="en-US" sz="2400" dirty="0"/>
              <a:t>▪ </a:t>
            </a:r>
            <a:r>
              <a:rPr lang="en-US" sz="2400" b="1" dirty="0"/>
              <a:t>Classes are grouped together into </a:t>
            </a:r>
            <a:r>
              <a:rPr lang="en-US" sz="2400" b="1" i="1" dirty="0"/>
              <a:t>packages</a:t>
            </a:r>
          </a:p>
          <a:p>
            <a:r>
              <a:rPr lang="en-US" sz="2400" dirty="0"/>
              <a:t>─ Separate namespaces to avoid collision of </a:t>
            </a:r>
            <a:r>
              <a:rPr lang="en-US" sz="2400" dirty="0" smtClean="0"/>
              <a:t>classes</a:t>
            </a:r>
            <a:endParaRPr lang="hi-IN" sz="2400" dirty="0" smtClean="0"/>
          </a:p>
          <a:p>
            <a:endParaRPr lang="en-US" sz="2400" dirty="0"/>
          </a:p>
          <a:p>
            <a:r>
              <a:rPr lang="en-US" sz="2400" dirty="0"/>
              <a:t>▪ </a:t>
            </a:r>
            <a:r>
              <a:rPr lang="en-US" sz="2400" b="1" dirty="0"/>
              <a:t>Packages are defined in </a:t>
            </a:r>
            <a:r>
              <a:rPr lang="en-US" sz="2400" b="1" dirty="0" err="1"/>
              <a:t>Scala</a:t>
            </a:r>
            <a:r>
              <a:rPr lang="en-US" sz="2400" b="1" dirty="0"/>
              <a:t> source files</a:t>
            </a:r>
          </a:p>
          <a:p>
            <a:r>
              <a:rPr lang="en-US" sz="2400" dirty="0"/>
              <a:t>─ Multiple packages can be contained in a single </a:t>
            </a:r>
            <a:r>
              <a:rPr lang="en-US" sz="2400" dirty="0" smtClean="0"/>
              <a:t>file</a:t>
            </a:r>
            <a:endParaRPr lang="hi-IN" sz="2400" dirty="0" smtClean="0"/>
          </a:p>
          <a:p>
            <a:endParaRPr lang="en-US" sz="2400" dirty="0"/>
          </a:p>
          <a:p>
            <a:r>
              <a:rPr lang="en-US" sz="2400" dirty="0"/>
              <a:t>▪ </a:t>
            </a:r>
            <a:r>
              <a:rPr lang="en-US" sz="2400" b="1" dirty="0"/>
              <a:t>Use the </a:t>
            </a:r>
            <a:r>
              <a:rPr lang="en-US" sz="2400" dirty="0"/>
              <a:t>import </a:t>
            </a:r>
            <a:r>
              <a:rPr lang="en-US" sz="2400" b="1" dirty="0"/>
              <a:t>keyword to import libraries to use in your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35480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 your Understanding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90600" y="1371600"/>
            <a:ext cx="7543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is the output of the following code ?</a:t>
            </a:r>
          </a:p>
          <a:p>
            <a:r>
              <a:rPr lang="en-US" dirty="0"/>
              <a:t>class add{</a:t>
            </a:r>
          </a:p>
          <a:p>
            <a:r>
              <a:rPr lang="en-US" dirty="0" err="1"/>
              <a:t>var</a:t>
            </a:r>
            <a:r>
              <a:rPr lang="en-US" dirty="0"/>
              <a:t> x:Int=10</a:t>
            </a:r>
          </a:p>
          <a:p>
            <a:r>
              <a:rPr lang="en-US" dirty="0" err="1"/>
              <a:t>var</a:t>
            </a:r>
            <a:r>
              <a:rPr lang="en-US" dirty="0"/>
              <a:t> y:Int=20</a:t>
            </a:r>
          </a:p>
          <a:p>
            <a:r>
              <a:rPr lang="en-US" dirty="0" err="1"/>
              <a:t>def</a:t>
            </a:r>
            <a:r>
              <a:rPr lang="en-US" dirty="0"/>
              <a:t> add(</a:t>
            </a:r>
            <a:r>
              <a:rPr lang="en-US" dirty="0" err="1"/>
              <a:t>a:Int,b:Int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a=x+1</a:t>
            </a:r>
          </a:p>
          <a:p>
            <a:r>
              <a:rPr lang="en-US" dirty="0" err="1"/>
              <a:t>println</a:t>
            </a:r>
            <a:r>
              <a:rPr lang="en-US" dirty="0"/>
              <a:t>(“Value of a after modification :”+a);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Var</a:t>
            </a:r>
            <a:r>
              <a:rPr lang="en-US" dirty="0"/>
              <a:t> p=new add()</a:t>
            </a:r>
          </a:p>
          <a:p>
            <a:r>
              <a:rPr lang="en-US" dirty="0" err="1"/>
              <a:t>p.add</a:t>
            </a:r>
            <a:r>
              <a:rPr lang="en-US" dirty="0"/>
              <a:t>(5,10</a:t>
            </a:r>
            <a:r>
              <a:rPr lang="en-US" dirty="0" smtClean="0"/>
              <a:t>);</a:t>
            </a:r>
            <a:endParaRPr lang="hi-IN" dirty="0" smtClean="0"/>
          </a:p>
          <a:p>
            <a:endParaRPr lang="en-US" dirty="0"/>
          </a:p>
          <a:p>
            <a:r>
              <a:rPr lang="en-US" dirty="0"/>
              <a:t>a.5</a:t>
            </a:r>
          </a:p>
          <a:p>
            <a:r>
              <a:rPr lang="en-US" dirty="0"/>
              <a:t>b.11</a:t>
            </a:r>
          </a:p>
          <a:p>
            <a:r>
              <a:rPr lang="en-US" dirty="0"/>
              <a:t>c.16</a:t>
            </a:r>
          </a:p>
          <a:p>
            <a:r>
              <a:rPr lang="en-US" dirty="0" err="1"/>
              <a:t>d.Error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472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Properties with Getters and Setters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600200"/>
            <a:ext cx="8001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400" dirty="0" err="1"/>
              <a:t>ᗍGetters</a:t>
            </a:r>
            <a:r>
              <a:rPr lang="en-US" sz="2400" dirty="0"/>
              <a:t> and Setters are better to expose class properties</a:t>
            </a:r>
          </a:p>
          <a:p>
            <a:r>
              <a:rPr lang="en-US" sz="2400" dirty="0" err="1"/>
              <a:t>ᗍIn</a:t>
            </a:r>
            <a:r>
              <a:rPr lang="en-US" sz="2400" dirty="0"/>
              <a:t> Java, we typically keep the instance variables as private and expose the public getters and </a:t>
            </a:r>
            <a:r>
              <a:rPr lang="en-US" sz="2400" dirty="0" smtClean="0"/>
              <a:t>setters</a:t>
            </a:r>
            <a:endParaRPr lang="hi-IN" sz="2400" dirty="0" smtClean="0"/>
          </a:p>
          <a:p>
            <a:endParaRPr lang="en-US" sz="2400" dirty="0"/>
          </a:p>
          <a:p>
            <a:r>
              <a:rPr lang="en-US" sz="2400" dirty="0" err="1"/>
              <a:t>ᗍScala</a:t>
            </a:r>
            <a:r>
              <a:rPr lang="en-US" sz="2400" dirty="0"/>
              <a:t> provides the getters and setters for every field by </a:t>
            </a:r>
            <a:r>
              <a:rPr lang="en-US" sz="2400" dirty="0" smtClean="0"/>
              <a:t>default</a:t>
            </a:r>
            <a:endParaRPr lang="hi-IN" sz="2400" dirty="0" smtClean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1113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/>
              <a:t>Constructor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90600" y="1371600"/>
            <a:ext cx="79248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400" dirty="0" err="1"/>
              <a:t>ᗍConstructors</a:t>
            </a:r>
            <a:r>
              <a:rPr lang="en-US" sz="2400" dirty="0"/>
              <a:t> in </a:t>
            </a:r>
            <a:r>
              <a:rPr lang="en-US" sz="2400" dirty="0" err="1"/>
              <a:t>Scala</a:t>
            </a:r>
            <a:r>
              <a:rPr lang="en-US" sz="2400" dirty="0"/>
              <a:t> are a bit different than in Java</a:t>
            </a:r>
          </a:p>
          <a:p>
            <a:r>
              <a:rPr lang="en-US" sz="2400" dirty="0" err="1"/>
              <a:t>ᗍScala</a:t>
            </a:r>
            <a:r>
              <a:rPr lang="en-US" sz="2400" dirty="0"/>
              <a:t> has 2 types of constructors </a:t>
            </a:r>
          </a:p>
          <a:p>
            <a:endParaRPr lang="en-US" sz="2400" dirty="0"/>
          </a:p>
          <a:p>
            <a:r>
              <a:rPr lang="en-US" sz="2400" dirty="0"/>
              <a:t>•Primary Constructors</a:t>
            </a:r>
          </a:p>
          <a:p>
            <a:r>
              <a:rPr lang="en-US" sz="2400" dirty="0"/>
              <a:t>•Auxiliary </a:t>
            </a:r>
            <a:r>
              <a:rPr lang="en-US" sz="2400" dirty="0" smtClean="0"/>
              <a:t>Constructors</a:t>
            </a:r>
            <a:endParaRPr lang="hi-IN" sz="2400" dirty="0" smtClean="0"/>
          </a:p>
          <a:p>
            <a:endParaRPr lang="en-US" sz="2400" dirty="0"/>
          </a:p>
          <a:p>
            <a:r>
              <a:rPr lang="en-US" sz="2400" dirty="0" err="1"/>
              <a:t>ᗍThe</a:t>
            </a:r>
            <a:r>
              <a:rPr lang="en-US" sz="2400" dirty="0"/>
              <a:t> auxiliary constructors in </a:t>
            </a:r>
            <a:r>
              <a:rPr lang="en-US" sz="2400" dirty="0" err="1"/>
              <a:t>Scala</a:t>
            </a:r>
            <a:r>
              <a:rPr lang="en-US" sz="2400" dirty="0"/>
              <a:t> are called this. This is different from other languages, where constructors have the same name as the class</a:t>
            </a:r>
          </a:p>
          <a:p>
            <a:r>
              <a:rPr lang="en-US" sz="2400" dirty="0" err="1"/>
              <a:t>ᗍEach</a:t>
            </a:r>
            <a:r>
              <a:rPr lang="en-US" sz="2400" dirty="0"/>
              <a:t> auxiliary constructor must start with a call to either a previously defined auxiliary constructor or the primary constructor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47256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 your Understanding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028343"/>
            <a:ext cx="8001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Syntax of primary constructor is:</a:t>
            </a:r>
          </a:p>
          <a:p>
            <a:r>
              <a:rPr lang="hi-IN" dirty="0" smtClean="0"/>
              <a:t>a)</a:t>
            </a:r>
            <a:r>
              <a:rPr lang="en-US" dirty="0" smtClean="0"/>
              <a:t>Greet(message </a:t>
            </a:r>
            <a:r>
              <a:rPr lang="en-US" dirty="0"/>
              <a:t>: String)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// …code</a:t>
            </a:r>
          </a:p>
          <a:p>
            <a:r>
              <a:rPr lang="en-US" dirty="0" smtClean="0"/>
              <a:t>}</a:t>
            </a:r>
            <a:endParaRPr lang="hi-IN" dirty="0" smtClean="0"/>
          </a:p>
          <a:p>
            <a:endParaRPr lang="en-US" dirty="0"/>
          </a:p>
          <a:p>
            <a:r>
              <a:rPr lang="en-US" dirty="0"/>
              <a:t>b. class Greet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//…code</a:t>
            </a:r>
          </a:p>
          <a:p>
            <a:r>
              <a:rPr lang="en-US" dirty="0" smtClean="0"/>
              <a:t>}</a:t>
            </a:r>
            <a:endParaRPr lang="hi-IN" dirty="0" smtClean="0"/>
          </a:p>
          <a:p>
            <a:endParaRPr lang="en-US" dirty="0"/>
          </a:p>
          <a:p>
            <a:r>
              <a:rPr lang="en-US" dirty="0" err="1"/>
              <a:t>c.class</a:t>
            </a:r>
            <a:r>
              <a:rPr lang="en-US" dirty="0"/>
              <a:t> Greet(message : String 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// … code</a:t>
            </a:r>
          </a:p>
          <a:p>
            <a:r>
              <a:rPr lang="en-US" dirty="0"/>
              <a:t>} </a:t>
            </a:r>
            <a:endParaRPr lang="hi-IN" dirty="0" smtClean="0"/>
          </a:p>
          <a:p>
            <a:endParaRPr lang="en-US" dirty="0"/>
          </a:p>
          <a:p>
            <a:r>
              <a:rPr lang="en-US" dirty="0" err="1"/>
              <a:t>d.public</a:t>
            </a:r>
            <a:r>
              <a:rPr lang="en-US" dirty="0"/>
              <a:t> Greet(message : String)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//…code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58340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Singletons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600200"/>
            <a:ext cx="7315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ᗍScala</a:t>
            </a:r>
            <a:r>
              <a:rPr lang="en-US" sz="2400" dirty="0" smtClean="0"/>
              <a:t> </a:t>
            </a:r>
            <a:r>
              <a:rPr lang="en-US" sz="2400" dirty="0"/>
              <a:t>doesn’t have the concept of static methods or fields</a:t>
            </a:r>
          </a:p>
          <a:p>
            <a:r>
              <a:rPr lang="en-US" sz="2400" dirty="0" err="1"/>
              <a:t>ᗍInstead</a:t>
            </a:r>
            <a:r>
              <a:rPr lang="en-US" sz="2400" dirty="0"/>
              <a:t> a </a:t>
            </a:r>
            <a:r>
              <a:rPr lang="en-US" sz="2400" dirty="0" err="1"/>
              <a:t>Scala</a:t>
            </a:r>
            <a:r>
              <a:rPr lang="en-US" sz="2400" dirty="0"/>
              <a:t> class can have what is called a singleton object, or sometime a companion object</a:t>
            </a:r>
          </a:p>
          <a:p>
            <a:r>
              <a:rPr lang="en-US" sz="2400" dirty="0" err="1"/>
              <a:t>ᗍA</a:t>
            </a:r>
            <a:r>
              <a:rPr lang="en-US" sz="2400" dirty="0"/>
              <a:t> singleton object definition looks like a class definition, except instead of the keyword class you use the keyword object</a:t>
            </a:r>
          </a:p>
          <a:p>
            <a:r>
              <a:rPr lang="en-US" sz="2400" dirty="0" err="1"/>
              <a:t>ᗍAn</a:t>
            </a:r>
            <a:r>
              <a:rPr lang="en-US" sz="2400" dirty="0"/>
              <a:t> object defines a single instance of a class </a:t>
            </a:r>
          </a:p>
        </p:txBody>
      </p:sp>
    </p:spTree>
    <p:extLst>
      <p:ext uri="{BB962C8B-B14F-4D97-AF65-F5344CB8AC3E}">
        <p14:creationId xmlns:p14="http://schemas.microsoft.com/office/powerpoint/2010/main" val="35517001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/>
              <a:t>Apply Methos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14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i-IN" dirty="0" smtClean="0"/>
              <a:t>Scala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6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Packages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600200"/>
            <a:ext cx="7162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ᗍA</a:t>
            </a:r>
            <a:r>
              <a:rPr lang="en-US" sz="2400" dirty="0" smtClean="0"/>
              <a:t> </a:t>
            </a:r>
            <a:r>
              <a:rPr lang="en-US" sz="2400" dirty="0" err="1"/>
              <a:t>Packageis</a:t>
            </a:r>
            <a:r>
              <a:rPr lang="en-US" sz="2400" dirty="0"/>
              <a:t> a special object which defines a set of member classes, objects and packages</a:t>
            </a:r>
          </a:p>
          <a:p>
            <a:r>
              <a:rPr lang="en-US" sz="2400" dirty="0" err="1"/>
              <a:t>ᗍIn</a:t>
            </a:r>
            <a:r>
              <a:rPr lang="en-US" sz="2400" dirty="0"/>
              <a:t> </a:t>
            </a:r>
            <a:r>
              <a:rPr lang="en-US" sz="2400" dirty="0" err="1"/>
              <a:t>Scala</a:t>
            </a:r>
            <a:r>
              <a:rPr lang="en-US" sz="2400" dirty="0"/>
              <a:t>, packages serve the same purpose as in Java: to manage the names in a large program</a:t>
            </a:r>
          </a:p>
          <a:p>
            <a:r>
              <a:rPr lang="en-US" sz="2400" dirty="0" err="1"/>
              <a:t>ᗍTo</a:t>
            </a:r>
            <a:r>
              <a:rPr lang="en-US" sz="2400" dirty="0"/>
              <a:t> add the items to a package, they can be included in package </a:t>
            </a:r>
            <a:r>
              <a:rPr lang="en-US" sz="2400" dirty="0" smtClean="0"/>
              <a:t>statements</a:t>
            </a:r>
            <a:endParaRPr lang="hi-IN" sz="2400" dirty="0" smtClean="0"/>
          </a:p>
          <a:p>
            <a:endParaRPr lang="hi-IN" sz="2400" dirty="0"/>
          </a:p>
          <a:p>
            <a:r>
              <a:rPr lang="en-US" sz="2400" dirty="0"/>
              <a:t>package </a:t>
            </a:r>
            <a:r>
              <a:rPr lang="en-US" sz="2400" dirty="0" err="1"/>
              <a:t>Skillspeed</a:t>
            </a:r>
            <a:r>
              <a:rPr lang="en-US" sz="2400" dirty="0"/>
              <a:t> {</a:t>
            </a:r>
          </a:p>
          <a:p>
            <a:r>
              <a:rPr lang="en-US" sz="2400" dirty="0"/>
              <a:t>package Courses{</a:t>
            </a:r>
          </a:p>
          <a:p>
            <a:r>
              <a:rPr lang="en-US" sz="2400" dirty="0"/>
              <a:t>package </a:t>
            </a:r>
            <a:r>
              <a:rPr lang="en-US" sz="2400" dirty="0" err="1"/>
              <a:t>Scala</a:t>
            </a:r>
            <a:r>
              <a:rPr lang="en-US" sz="2400" dirty="0"/>
              <a:t>{</a:t>
            </a:r>
          </a:p>
          <a:p>
            <a:r>
              <a:rPr lang="en-US" sz="2400" dirty="0"/>
              <a:t>class </a:t>
            </a:r>
            <a:r>
              <a:rPr lang="en-US" sz="2400" dirty="0" err="1"/>
              <a:t>HelloScala</a:t>
            </a:r>
            <a:endParaRPr lang="en-US" sz="2400" dirty="0"/>
          </a:p>
          <a:p>
            <a:r>
              <a:rPr lang="en-US" sz="2400" dirty="0"/>
              <a:t>}} }</a:t>
            </a:r>
          </a:p>
        </p:txBody>
      </p:sp>
    </p:spTree>
    <p:extLst>
      <p:ext uri="{BB962C8B-B14F-4D97-AF65-F5344CB8AC3E}">
        <p14:creationId xmlns:p14="http://schemas.microsoft.com/office/powerpoint/2010/main" val="38838178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Imports and Implicit Imports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028343"/>
            <a:ext cx="76962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000" dirty="0" err="1"/>
              <a:t>ᗍPackages</a:t>
            </a:r>
            <a:r>
              <a:rPr lang="en-US" sz="2000" dirty="0"/>
              <a:t>/ classes can be imported in </a:t>
            </a:r>
            <a:r>
              <a:rPr lang="en-US" sz="2000" dirty="0" err="1"/>
              <a:t>Scala</a:t>
            </a:r>
            <a:endParaRPr lang="en-US" sz="2000" dirty="0"/>
          </a:p>
          <a:p>
            <a:r>
              <a:rPr lang="en-US" sz="2000" dirty="0" err="1"/>
              <a:t>ᗍImport</a:t>
            </a:r>
            <a:r>
              <a:rPr lang="en-US" sz="2000" dirty="0"/>
              <a:t> serve the same purpose as in Java:</a:t>
            </a:r>
          </a:p>
          <a:p>
            <a:r>
              <a:rPr lang="en-US" sz="2000" dirty="0"/>
              <a:t>To use short names instead of long ones</a:t>
            </a:r>
          </a:p>
          <a:p>
            <a:r>
              <a:rPr lang="en-US" sz="2000" dirty="0" err="1"/>
              <a:t>ᗍAll</a:t>
            </a:r>
            <a:r>
              <a:rPr lang="en-US" sz="2000" dirty="0"/>
              <a:t> the members of a package can be imported as:</a:t>
            </a:r>
          </a:p>
          <a:p>
            <a:r>
              <a:rPr lang="en-US" sz="2000" dirty="0"/>
              <a:t>•</a:t>
            </a:r>
            <a:r>
              <a:rPr lang="en-US" sz="2000" b="1" dirty="0"/>
              <a:t>import </a:t>
            </a:r>
            <a:r>
              <a:rPr lang="en-US" sz="2000" b="1" dirty="0" err="1"/>
              <a:t>java.awt</a:t>
            </a:r>
            <a:r>
              <a:rPr lang="en-US" sz="2000" b="1" dirty="0"/>
              <a:t>._</a:t>
            </a:r>
          </a:p>
          <a:p>
            <a:r>
              <a:rPr lang="en-US" sz="2000" dirty="0"/>
              <a:t>•Note that “_” is used instead of “*”</a:t>
            </a:r>
          </a:p>
          <a:p>
            <a:r>
              <a:rPr lang="en-US" sz="2000" dirty="0" err="1"/>
              <a:t>ᗍIn</a:t>
            </a:r>
            <a:r>
              <a:rPr lang="en-US" sz="2000" dirty="0"/>
              <a:t> </a:t>
            </a:r>
            <a:r>
              <a:rPr lang="en-US" sz="2000" dirty="0" err="1"/>
              <a:t>Scala</a:t>
            </a:r>
            <a:r>
              <a:rPr lang="en-US" sz="2000" dirty="0"/>
              <a:t>, imports can be anywhere, instead of being at the top of the file, unlike Java</a:t>
            </a:r>
          </a:p>
          <a:p>
            <a:r>
              <a:rPr lang="en-US" sz="2000" dirty="0" err="1"/>
              <a:t>ᗍWe</a:t>
            </a:r>
            <a:r>
              <a:rPr lang="en-US" sz="2000" dirty="0"/>
              <a:t> can use selectors to import only few members of a package like:</a:t>
            </a:r>
          </a:p>
          <a:p>
            <a:r>
              <a:rPr lang="en-US" sz="2000" b="1" dirty="0"/>
              <a:t>•import </a:t>
            </a:r>
            <a:r>
              <a:rPr lang="en-US" sz="2000" b="1" dirty="0" err="1"/>
              <a:t>java.awt</a:t>
            </a:r>
            <a:r>
              <a:rPr lang="en-US" sz="2000" b="1" dirty="0"/>
              <a:t>.{Color, Font}</a:t>
            </a:r>
          </a:p>
          <a:p>
            <a:r>
              <a:rPr lang="en-US" sz="2000" dirty="0" err="1"/>
              <a:t>ᗍEvery</a:t>
            </a:r>
            <a:r>
              <a:rPr lang="en-US" sz="2000" dirty="0"/>
              <a:t> </a:t>
            </a:r>
            <a:r>
              <a:rPr lang="en-US" sz="2000" dirty="0" err="1"/>
              <a:t>Scala</a:t>
            </a:r>
            <a:r>
              <a:rPr lang="en-US" sz="2000" dirty="0"/>
              <a:t> program implicitly starts with:</a:t>
            </a:r>
          </a:p>
          <a:p>
            <a:r>
              <a:rPr lang="en-US" sz="2000" dirty="0"/>
              <a:t>•</a:t>
            </a:r>
            <a:r>
              <a:rPr lang="en-US" sz="2000" b="1" dirty="0"/>
              <a:t>import </a:t>
            </a:r>
            <a:r>
              <a:rPr lang="en-US" sz="2000" b="1" dirty="0" err="1"/>
              <a:t>java.lang</a:t>
            </a:r>
            <a:r>
              <a:rPr lang="en-US" sz="2000" b="1" dirty="0"/>
              <a:t>._</a:t>
            </a:r>
          </a:p>
          <a:p>
            <a:r>
              <a:rPr lang="en-US" sz="2000" b="1" dirty="0"/>
              <a:t>•import </a:t>
            </a:r>
            <a:r>
              <a:rPr lang="en-US" sz="2000" b="1" dirty="0" err="1"/>
              <a:t>scala</a:t>
            </a:r>
            <a:r>
              <a:rPr lang="en-US" sz="2000" b="1" dirty="0"/>
              <a:t>._</a:t>
            </a:r>
          </a:p>
          <a:p>
            <a:r>
              <a:rPr lang="en-US" sz="2000" b="1" dirty="0"/>
              <a:t>•import </a:t>
            </a:r>
            <a:r>
              <a:rPr lang="en-US" sz="2000" b="1" dirty="0" err="1"/>
              <a:t>Predef</a:t>
            </a:r>
            <a:r>
              <a:rPr lang="en-US" sz="2000" b="1" dirty="0"/>
              <a:t>._</a:t>
            </a:r>
          </a:p>
        </p:txBody>
      </p:sp>
    </p:spTree>
    <p:extLst>
      <p:ext uri="{BB962C8B-B14F-4D97-AF65-F5344CB8AC3E}">
        <p14:creationId xmlns:p14="http://schemas.microsoft.com/office/powerpoint/2010/main" val="41681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Scala</a:t>
            </a:r>
            <a:r>
              <a:rPr lang="en-US" dirty="0"/>
              <a:t> -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6800" y="1600200"/>
            <a:ext cx="5791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Arithmetic Operators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Relational Operators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Logical Operators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Bitwise Operators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Assignment </a:t>
            </a:r>
            <a:r>
              <a:rPr lang="en-US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253805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/>
              <a:t>Scala Framework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2690336"/>
            <a:ext cx="4572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hi-IN" sz="2400" dirty="0" smtClean="0"/>
              <a:t>Akka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i-IN" sz="2400" dirty="0" smtClean="0"/>
              <a:t>Spark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i-IN" sz="2400" dirty="0" smtClean="0"/>
              <a:t>Kafka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i-IN" sz="2400" dirty="0" smtClean="0"/>
              <a:t>Scalding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i-IN" sz="2400" dirty="0" smtClean="0"/>
              <a:t>Play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4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/>
              <a:t>Scala Uses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1720840"/>
            <a:ext cx="4572000" cy="350865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Scripting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Web Application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Messaging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Mobile Android Apps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GUI (Graphical User Interface)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Digital Subscriber Line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5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/>
              <a:t>REPL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828800"/>
            <a:ext cx="7772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 err="1"/>
              <a:t>ᗍREPL</a:t>
            </a:r>
            <a:r>
              <a:rPr lang="en-US" sz="2400" dirty="0"/>
              <a:t>: Read -Evaluate -Print -Loop</a:t>
            </a:r>
          </a:p>
          <a:p>
            <a:endParaRPr lang="hi-IN" sz="2400" dirty="0" smtClean="0"/>
          </a:p>
          <a:p>
            <a:r>
              <a:rPr lang="en-US" sz="2400" dirty="0" err="1" smtClean="0"/>
              <a:t>ᗍEasiest</a:t>
            </a:r>
            <a:r>
              <a:rPr lang="en-US" sz="2400" dirty="0" smtClean="0"/>
              <a:t> </a:t>
            </a:r>
            <a:r>
              <a:rPr lang="en-US" sz="2400" dirty="0"/>
              <a:t>way to get started with </a:t>
            </a:r>
            <a:r>
              <a:rPr lang="en-US" sz="2400" dirty="0" err="1"/>
              <a:t>Scala</a:t>
            </a:r>
            <a:r>
              <a:rPr lang="en-US" sz="2400" dirty="0"/>
              <a:t>, acts as an interactive shell </a:t>
            </a:r>
            <a:r>
              <a:rPr lang="en-US" sz="2400" dirty="0" smtClean="0"/>
              <a:t>interpreter</a:t>
            </a:r>
            <a:endParaRPr lang="hi-IN" sz="2400" dirty="0" smtClean="0"/>
          </a:p>
          <a:p>
            <a:endParaRPr lang="en-US" sz="2400" dirty="0"/>
          </a:p>
          <a:p>
            <a:r>
              <a:rPr lang="en-US" sz="2400" dirty="0" err="1"/>
              <a:t>ᗍEven</a:t>
            </a:r>
            <a:r>
              <a:rPr lang="en-US" sz="2400" dirty="0"/>
              <a:t> though it appears as interpreter, all typed code is converted to </a:t>
            </a:r>
            <a:r>
              <a:rPr lang="en-US" sz="2400" dirty="0" err="1"/>
              <a:t>Bytecode</a:t>
            </a:r>
            <a:r>
              <a:rPr lang="en-US" sz="2400" dirty="0"/>
              <a:t> and </a:t>
            </a:r>
            <a:r>
              <a:rPr lang="en-US" sz="2400" dirty="0" smtClean="0"/>
              <a:t>executed</a:t>
            </a:r>
            <a:endParaRPr lang="hi-IN" sz="2400" dirty="0" smtClean="0"/>
          </a:p>
          <a:p>
            <a:endParaRPr lang="hi-IN" sz="2400" dirty="0"/>
          </a:p>
          <a:p>
            <a:r>
              <a:rPr lang="en-US" sz="2400" dirty="0" err="1" smtClean="0"/>
              <a:t>Th</a:t>
            </a:r>
            <a:r>
              <a:rPr lang="hi-IN" sz="2400" dirty="0" smtClean="0"/>
              <a:t>e</a:t>
            </a:r>
            <a:r>
              <a:rPr lang="en-US" sz="2400" dirty="0" smtClean="0"/>
              <a:t> </a:t>
            </a:r>
            <a:r>
              <a:rPr lang="en-US" sz="2400" dirty="0"/>
              <a:t>line includes:</a:t>
            </a:r>
          </a:p>
          <a:p>
            <a:r>
              <a:rPr lang="en-US" sz="2400" dirty="0" err="1"/>
              <a:t>ᗍAn</a:t>
            </a:r>
            <a:r>
              <a:rPr lang="en-US" sz="2400" dirty="0"/>
              <a:t> automatically generated or user-defined name to refer to the computed value (res0, which means result 0),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30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3342</TotalTime>
  <Words>2317</Words>
  <Application>Microsoft Office PowerPoint</Application>
  <PresentationFormat>On-screen Show (4:3)</PresentationFormat>
  <Paragraphs>499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Scala</vt:lpstr>
      <vt:lpstr>What is Scala</vt:lpstr>
      <vt:lpstr>Keywords</vt:lpstr>
      <vt:lpstr>Install Scala</vt:lpstr>
      <vt:lpstr>Scala User</vt:lpstr>
      <vt:lpstr>Scala - Operators</vt:lpstr>
      <vt:lpstr>Scala Framework</vt:lpstr>
      <vt:lpstr>Scala Uses</vt:lpstr>
      <vt:lpstr>REPL</vt:lpstr>
      <vt:lpstr>Check your Understanding </vt:lpstr>
      <vt:lpstr>Check your Understanding </vt:lpstr>
      <vt:lpstr>Data Types in Scala</vt:lpstr>
      <vt:lpstr>PowerPoint Presentation</vt:lpstr>
      <vt:lpstr>Special Unit Type</vt:lpstr>
      <vt:lpstr>Special Any Type and Explicit Casting of Type</vt:lpstr>
      <vt:lpstr>Using Booleans to Control Program Flow</vt:lpstr>
      <vt:lpstr>Properties of Scala Variables: Mutability</vt:lpstr>
      <vt:lpstr>Properties of Scala Variables:</vt:lpstr>
      <vt:lpstr>Properties of Scala Variables:</vt:lpstr>
      <vt:lpstr>Redefining Variables</vt:lpstr>
      <vt:lpstr>Substituting Variables in Output</vt:lpstr>
      <vt:lpstr>Formatting Output Using Format Strings</vt:lpstr>
      <vt:lpstr>Assigning Block Expression</vt:lpstr>
      <vt:lpstr>Lazy Values </vt:lpstr>
      <vt:lpstr>Check your Understanding </vt:lpstr>
      <vt:lpstr>Control Structures in Scala</vt:lpstr>
      <vt:lpstr>if Statement</vt:lpstr>
      <vt:lpstr>PowerPoint Presentation</vt:lpstr>
      <vt:lpstr>Loop Statements</vt:lpstr>
      <vt:lpstr>While loop</vt:lpstr>
      <vt:lpstr>do-While Loop</vt:lpstr>
      <vt:lpstr>foreach Loop</vt:lpstr>
      <vt:lpstr>for loop</vt:lpstr>
      <vt:lpstr>Check your Understanding </vt:lpstr>
      <vt:lpstr>Collection</vt:lpstr>
      <vt:lpstr>Traversable</vt:lpstr>
      <vt:lpstr>Set: Storing Data with Automatic De-duplication</vt:lpstr>
      <vt:lpstr>Map: Storing Key-Value Pairs</vt:lpstr>
      <vt:lpstr>List</vt:lpstr>
      <vt:lpstr>PowerPoint Presentation</vt:lpstr>
      <vt:lpstr>Comparing Literals Using match ... case</vt:lpstr>
      <vt:lpstr>Classes in Scala</vt:lpstr>
      <vt:lpstr>PowerPoint Presentation</vt:lpstr>
      <vt:lpstr>Check your Understanding </vt:lpstr>
      <vt:lpstr>Properties with Getters and Setters</vt:lpstr>
      <vt:lpstr>Constructor</vt:lpstr>
      <vt:lpstr>Check your Understanding </vt:lpstr>
      <vt:lpstr>Singletons</vt:lpstr>
      <vt:lpstr>Apply Methos</vt:lpstr>
      <vt:lpstr>Packages</vt:lpstr>
      <vt:lpstr>Imports and Implicit Imports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</dc:title>
  <dc:creator>Archana</dc:creator>
  <cp:lastModifiedBy>archana</cp:lastModifiedBy>
  <cp:revision>101</cp:revision>
  <dcterms:created xsi:type="dcterms:W3CDTF">2018-07-25T07:33:32Z</dcterms:created>
  <dcterms:modified xsi:type="dcterms:W3CDTF">2018-12-10T14:11:19Z</dcterms:modified>
</cp:coreProperties>
</file>