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405" autoAdjust="0"/>
  </p:normalViewPr>
  <p:slideViewPr>
    <p:cSldViewPr snapToGrid="0" snapToObjects="1" showGuides="1">
      <p:cViewPr>
        <p:scale>
          <a:sx n="60" d="100"/>
          <a:sy n="60" d="100"/>
        </p:scale>
        <p:origin x="989" y="-2798"/>
      </p:cViewPr>
      <p:guideLst>
        <p:guide orient="horz" pos="3318"/>
        <p:guide orient="horz" pos="288"/>
        <p:guide orient="horz" pos="20160"/>
        <p:guide orient="horz"/>
        <p:guide pos="581"/>
        <p:guide pos="27069"/>
        <p:guide orient="horz" pos="20036"/>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2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2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2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3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43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43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43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43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5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5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5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5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 Id="rId2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3538" y="5926739"/>
            <a:ext cx="10056813" cy="3770241"/>
          </a:xfrm>
        </p:spPr>
        <p:txBody>
          <a:bodyPr/>
          <a:lstStyle/>
          <a:p>
            <a:pPr marL="342900" indent="-342900">
              <a:buFont typeface="Arial" panose="020B0604020202020204" pitchFamily="34" charset="0"/>
              <a:buChar char="•"/>
            </a:pPr>
            <a:r>
              <a:rPr lang="en-US" dirty="0" smtClean="0"/>
              <a:t>Data is enormously increasing from the past few years, storing and processing this humongous amount of data is the biggest problem the world is facing. </a:t>
            </a:r>
          </a:p>
          <a:p>
            <a:pPr marL="342900" indent="-342900">
              <a:buFont typeface="Arial" panose="020B0604020202020204" pitchFamily="34" charset="0"/>
              <a:buChar char="•"/>
            </a:pPr>
            <a:r>
              <a:rPr lang="en-US" dirty="0" smtClean="0"/>
              <a:t>One of the main source for generating data is Twitter which produces around 8 Tera Bytes amount of data per day.</a:t>
            </a:r>
          </a:p>
          <a:p>
            <a:pPr marL="342900" indent="-342900">
              <a:buFont typeface="Arial" panose="020B0604020202020204" pitchFamily="34" charset="0"/>
              <a:buChar char="•"/>
            </a:pPr>
            <a:r>
              <a:rPr lang="en-US" dirty="0" smtClean="0"/>
              <a:t>Data analytics using Apache Spark helps in analyzing the twitter data and to gain useful insights for making future decisions.</a:t>
            </a:r>
          </a:p>
          <a:p>
            <a:endParaRPr lang="en-US" dirty="0" smtClean="0"/>
          </a:p>
        </p:txBody>
      </p:sp>
      <p:sp>
        <p:nvSpPr>
          <p:cNvPr id="3" name="Text Placeholder 2"/>
          <p:cNvSpPr>
            <a:spLocks noGrp="1"/>
          </p:cNvSpPr>
          <p:nvPr>
            <p:ph type="body" sz="quarter" idx="11"/>
          </p:nvPr>
        </p:nvSpPr>
        <p:spPr>
          <a:xfrm>
            <a:off x="908949" y="4857074"/>
            <a:ext cx="10048875" cy="754045"/>
          </a:xfrm>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922339" y="9156701"/>
            <a:ext cx="10050462" cy="855900"/>
          </a:xfrm>
        </p:spPr>
        <p:txBody>
          <a:bodyPr/>
          <a:lstStyle/>
          <a:p>
            <a:r>
              <a:rPr lang="en-US" dirty="0" smtClean="0"/>
              <a:t>Aims &amp; Objectives</a:t>
            </a:r>
            <a:endParaRPr lang="en-US" dirty="0"/>
          </a:p>
        </p:txBody>
      </p:sp>
      <p:sp>
        <p:nvSpPr>
          <p:cNvPr id="5" name="Text Placeholder 4"/>
          <p:cNvSpPr>
            <a:spLocks noGrp="1"/>
          </p:cNvSpPr>
          <p:nvPr>
            <p:ph type="body" sz="quarter" idx="21"/>
          </p:nvPr>
        </p:nvSpPr>
        <p:spPr>
          <a:xfrm>
            <a:off x="11515629" y="8595175"/>
            <a:ext cx="10048874" cy="3752087"/>
          </a:xfrm>
        </p:spPr>
        <p:txBody>
          <a:bodyPr/>
          <a:lstStyle/>
          <a:p>
            <a:r>
              <a:rPr lang="en-US" sz="2400" b="1" dirty="0" smtClean="0"/>
              <a:t>Query 2</a:t>
            </a:r>
            <a:r>
              <a:rPr lang="en-US" sz="2400" b="1" dirty="0" smtClean="0"/>
              <a:t>:</a:t>
            </a:r>
          </a:p>
          <a:p>
            <a:r>
              <a:rPr lang="en-US" sz="2400" b="1" dirty="0"/>
              <a:t>Number of tweets generated per hour</a:t>
            </a:r>
          </a:p>
          <a:p>
            <a:endParaRPr lang="en-US" sz="1800" b="1" dirty="0" smtClean="0"/>
          </a:p>
          <a:p>
            <a:r>
              <a:rPr lang="en-US" dirty="0" err="1"/>
              <a:t>DataFrame</a:t>
            </a:r>
            <a:r>
              <a:rPr lang="en-US" dirty="0"/>
              <a:t> </a:t>
            </a:r>
            <a:r>
              <a:rPr lang="en-US" dirty="0" err="1"/>
              <a:t>tweetsperhour</a:t>
            </a:r>
            <a:r>
              <a:rPr lang="en-US" dirty="0"/>
              <a:t> = </a:t>
            </a:r>
            <a:r>
              <a:rPr lang="en-US" dirty="0" err="1"/>
              <a:t>sqlContext.sql</a:t>
            </a:r>
            <a:r>
              <a:rPr lang="en-US" dirty="0"/>
              <a:t>(" SELECT </a:t>
            </a:r>
            <a:r>
              <a:rPr lang="en-US" dirty="0" err="1"/>
              <a:t>a.date</a:t>
            </a:r>
            <a:r>
              <a:rPr lang="en-US" dirty="0"/>
              <a:t>, count(text) as </a:t>
            </a:r>
            <a:r>
              <a:rPr lang="en-US" dirty="0" err="1"/>
              <a:t>cnt</a:t>
            </a:r>
            <a:r>
              <a:rPr lang="en-US" dirty="0"/>
              <a:t> FROM"+</a:t>
            </a:r>
          </a:p>
          <a:p>
            <a:r>
              <a:rPr lang="en-US" dirty="0"/>
              <a:t>             " ( SELECT text, SUBSTRING(created_at,0,13) AS date"+</a:t>
            </a:r>
          </a:p>
          <a:p>
            <a:r>
              <a:rPr lang="en-US" dirty="0"/>
              <a:t>                     " FROM Tweets where text!= '')a"+</a:t>
            </a:r>
          </a:p>
          <a:p>
            <a:r>
              <a:rPr lang="en-US" dirty="0"/>
              <a:t>                     " GROUP BY </a:t>
            </a:r>
            <a:r>
              <a:rPr lang="en-US" dirty="0" err="1"/>
              <a:t>a.date</a:t>
            </a:r>
            <a:r>
              <a:rPr lang="en-US" dirty="0"/>
              <a:t> ORDER BY </a:t>
            </a:r>
            <a:r>
              <a:rPr lang="en-US" dirty="0" err="1"/>
              <a:t>cnt</a:t>
            </a:r>
            <a:r>
              <a:rPr lang="en-US" dirty="0"/>
              <a:t> </a:t>
            </a:r>
            <a:r>
              <a:rPr lang="en-US" dirty="0" err="1"/>
              <a:t>desc</a:t>
            </a:r>
            <a:r>
              <a:rPr lang="en-US" dirty="0"/>
              <a:t>");</a:t>
            </a:r>
          </a:p>
          <a:p>
            <a:endParaRPr lang="en-US" dirty="0" smtClean="0"/>
          </a:p>
        </p:txBody>
      </p:sp>
      <p:sp>
        <p:nvSpPr>
          <p:cNvPr id="7" name="Text Placeholder 6"/>
          <p:cNvSpPr>
            <a:spLocks noGrp="1"/>
          </p:cNvSpPr>
          <p:nvPr>
            <p:ph type="body" sz="quarter" idx="23"/>
          </p:nvPr>
        </p:nvSpPr>
        <p:spPr>
          <a:xfrm>
            <a:off x="22465113" y="4687451"/>
            <a:ext cx="9842100" cy="8357989"/>
          </a:xfrm>
        </p:spPr>
        <p:txBody>
          <a:bodyPr/>
          <a:lstStyle/>
          <a:p>
            <a:r>
              <a:rPr lang="en-US" b="1" dirty="0"/>
              <a:t>Query </a:t>
            </a:r>
            <a:r>
              <a:rPr lang="en-US" b="1" dirty="0" smtClean="0"/>
              <a:t>5</a:t>
            </a:r>
            <a:endParaRPr lang="en-US" b="1" dirty="0"/>
          </a:p>
          <a:p>
            <a:r>
              <a:rPr lang="en-US" b="1" dirty="0"/>
              <a:t>L</a:t>
            </a:r>
            <a:r>
              <a:rPr lang="en-US" b="1" dirty="0" smtClean="0"/>
              <a:t>ate </a:t>
            </a:r>
            <a:r>
              <a:rPr lang="en-US" b="1" dirty="0"/>
              <a:t>night food cravings for people in the Kansas City Area, primarily from 8PM to 3 </a:t>
            </a:r>
            <a:r>
              <a:rPr lang="en-US" b="1" dirty="0" smtClean="0"/>
              <a:t>AM</a:t>
            </a:r>
          </a:p>
          <a:p>
            <a:endParaRPr lang="en-US" b="1" dirty="0"/>
          </a:p>
          <a:p>
            <a:r>
              <a:rPr lang="en-US" sz="2000" dirty="0" err="1"/>
              <a:t>DataFrame</a:t>
            </a:r>
            <a:r>
              <a:rPr lang="en-US" sz="2000" dirty="0"/>
              <a:t> taco = </a:t>
            </a:r>
            <a:r>
              <a:rPr lang="en-US" sz="2000" dirty="0" err="1"/>
              <a:t>sqlContext.sql</a:t>
            </a:r>
            <a:r>
              <a:rPr lang="en-US" sz="2000" dirty="0"/>
              <a:t>("SELECT </a:t>
            </a:r>
            <a:r>
              <a:rPr lang="en-US" sz="2000" dirty="0" err="1"/>
              <a:t>createdAt</a:t>
            </a:r>
            <a:r>
              <a:rPr lang="en-US" sz="2000" dirty="0"/>
              <a:t> FROM </a:t>
            </a:r>
            <a:r>
              <a:rPr lang="en-US" sz="2000" dirty="0" err="1"/>
              <a:t>GoodTweets</a:t>
            </a:r>
            <a:r>
              <a:rPr lang="en-US" sz="2000" dirty="0"/>
              <a:t> WHERE UPPER(text) LIKE UPPER('%taco</a:t>
            </a:r>
            <a:r>
              <a:rPr lang="en-US" sz="2000" dirty="0" smtClean="0"/>
              <a:t>%')"+ </a:t>
            </a:r>
          </a:p>
          <a:p>
            <a:r>
              <a:rPr lang="en-US" sz="2000" dirty="0" smtClean="0"/>
              <a:t>" </a:t>
            </a:r>
            <a:r>
              <a:rPr lang="en-US" sz="2000" dirty="0"/>
              <a:t>OR UPPER(text) LIKE UPPER('%</a:t>
            </a:r>
            <a:r>
              <a:rPr lang="en-US" sz="2000" dirty="0" err="1"/>
              <a:t>mexican%food</a:t>
            </a:r>
            <a:r>
              <a:rPr lang="en-US" sz="2000" dirty="0"/>
              <a:t>') OR UPPER(text) LIKE </a:t>
            </a:r>
            <a:r>
              <a:rPr lang="en-US" sz="2000" dirty="0" smtClean="0"/>
              <a:t>+ </a:t>
            </a:r>
            <a:r>
              <a:rPr lang="en-US" sz="2000" dirty="0"/>
              <a:t>“UPPER('%Chipotle%')");</a:t>
            </a:r>
          </a:p>
          <a:p>
            <a:r>
              <a:rPr lang="en-US" sz="2000" dirty="0" err="1"/>
              <a:t>DataFrame</a:t>
            </a:r>
            <a:r>
              <a:rPr lang="en-US" sz="2000" dirty="0"/>
              <a:t> burger = </a:t>
            </a:r>
            <a:r>
              <a:rPr lang="en-US" sz="2000" dirty="0" err="1"/>
              <a:t>sqlContext.sql</a:t>
            </a:r>
            <a:r>
              <a:rPr lang="en-US" sz="2000" dirty="0"/>
              <a:t>("SELECT </a:t>
            </a:r>
            <a:r>
              <a:rPr lang="en-US" sz="2000" dirty="0" err="1"/>
              <a:t>createdAt</a:t>
            </a:r>
            <a:r>
              <a:rPr lang="en-US" sz="2000" dirty="0"/>
              <a:t> FROM </a:t>
            </a:r>
            <a:r>
              <a:rPr lang="en-US" sz="2000" dirty="0" err="1"/>
              <a:t>GoodTweets</a:t>
            </a:r>
            <a:r>
              <a:rPr lang="en-US" sz="2000" dirty="0"/>
              <a:t> WHERE UPPER(text) LIKE UPPER('%burger%')"</a:t>
            </a:r>
          </a:p>
          <a:p>
            <a:r>
              <a:rPr lang="en-US" sz="2000" dirty="0" smtClean="0"/>
              <a:t>+ </a:t>
            </a:r>
            <a:r>
              <a:rPr lang="en-US" sz="2000" dirty="0"/>
              <a:t>" OR UPPER(text) LIKE UPPER('%McDonalds%') OR UPPER(text) LIKE </a:t>
            </a:r>
            <a:r>
              <a:rPr lang="en-US" sz="2000" dirty="0"/>
              <a:t> </a:t>
            </a:r>
            <a:r>
              <a:rPr lang="en-US" sz="2000" dirty="0" smtClean="0"/>
              <a:t>UPPER</a:t>
            </a:r>
            <a:r>
              <a:rPr lang="en-US" sz="2000" dirty="0"/>
              <a:t>('%Wend%')");</a:t>
            </a:r>
          </a:p>
          <a:p>
            <a:r>
              <a:rPr lang="en-US" sz="2000" dirty="0" err="1"/>
              <a:t>DataFrame</a:t>
            </a:r>
            <a:r>
              <a:rPr lang="en-US" sz="2000" dirty="0"/>
              <a:t> pizza = </a:t>
            </a:r>
            <a:r>
              <a:rPr lang="en-US" sz="2000" dirty="0" err="1"/>
              <a:t>sqlContext.sql</a:t>
            </a:r>
            <a:r>
              <a:rPr lang="en-US" sz="2000" dirty="0"/>
              <a:t>("SELECT </a:t>
            </a:r>
            <a:r>
              <a:rPr lang="en-US" sz="2000" dirty="0" err="1"/>
              <a:t>createdAt</a:t>
            </a:r>
            <a:r>
              <a:rPr lang="en-US" sz="2000" dirty="0"/>
              <a:t> FROM </a:t>
            </a:r>
            <a:r>
              <a:rPr lang="en-US" sz="2000" dirty="0" err="1"/>
              <a:t>GoodTweets</a:t>
            </a:r>
            <a:r>
              <a:rPr lang="en-US" sz="2000" dirty="0"/>
              <a:t> WHERE UPPER(text) </a:t>
            </a:r>
            <a:r>
              <a:rPr lang="en-US" sz="2000" dirty="0" smtClean="0"/>
              <a:t>LIKE UPPER</a:t>
            </a:r>
            <a:r>
              <a:rPr lang="en-US" sz="2000" dirty="0"/>
              <a:t>('%pizza</a:t>
            </a:r>
            <a:r>
              <a:rPr lang="en-US" sz="2000" dirty="0" smtClean="0"/>
              <a:t>%')"+</a:t>
            </a:r>
          </a:p>
          <a:p>
            <a:r>
              <a:rPr lang="en-US" sz="2000" dirty="0" smtClean="0"/>
              <a:t> " OR </a:t>
            </a:r>
            <a:r>
              <a:rPr lang="en-US" sz="2000" dirty="0"/>
              <a:t>UPPER(text) LIKE UPPER('%Papa John%') OR UPPER(text) LIKE </a:t>
            </a:r>
            <a:r>
              <a:rPr lang="en-US" sz="2000" dirty="0" smtClean="0"/>
              <a:t>UPPER</a:t>
            </a:r>
            <a:r>
              <a:rPr lang="en-US" sz="2000" dirty="0"/>
              <a:t>('%Domino</a:t>
            </a:r>
            <a:r>
              <a:rPr lang="en-US" sz="2000" dirty="0" smtClean="0"/>
              <a:t>%')");</a:t>
            </a:r>
          </a:p>
          <a:p>
            <a:endParaRPr lang="en-US" sz="2000" dirty="0"/>
          </a:p>
          <a:p>
            <a:r>
              <a:rPr lang="en-US" sz="2000" dirty="0" err="1"/>
              <a:t>JavaPairRDD</a:t>
            </a:r>
            <a:r>
              <a:rPr lang="en-US" sz="2000" dirty="0"/>
              <a:t>&lt;</a:t>
            </a:r>
            <a:r>
              <a:rPr lang="en-US" sz="2000" dirty="0" err="1"/>
              <a:t>String,Integer</a:t>
            </a:r>
            <a:r>
              <a:rPr lang="en-US" sz="2000" dirty="0"/>
              <a:t>&gt; hours = </a:t>
            </a:r>
            <a:r>
              <a:rPr lang="en-US" sz="2000" dirty="0" err="1"/>
              <a:t>sqlContext.sql</a:t>
            </a:r>
            <a:r>
              <a:rPr lang="en-US" sz="2000" dirty="0"/>
              <a:t>("SELECT SUBSTRING(</a:t>
            </a:r>
            <a:r>
              <a:rPr lang="en-US" sz="2000" dirty="0" err="1"/>
              <a:t>createdAt</a:t>
            </a:r>
            <a:r>
              <a:rPr lang="en-US" sz="2000" dirty="0"/>
              <a:t>, 12,2) as hour FROM </a:t>
            </a:r>
            <a:r>
              <a:rPr lang="en-US" sz="2000" dirty="0" err="1"/>
              <a:t>GoodNightTweets</a:t>
            </a:r>
            <a:r>
              <a:rPr lang="en-US" sz="2000" dirty="0"/>
              <a:t>").distinct</a:t>
            </a:r>
            <a:r>
              <a:rPr lang="en-US" sz="2000" dirty="0" smtClean="0"/>
              <a:t>().</a:t>
            </a:r>
            <a:r>
              <a:rPr lang="en-US" sz="2000" dirty="0" err="1"/>
              <a:t>toJavaRDD</a:t>
            </a:r>
            <a:r>
              <a:rPr lang="en-US" sz="2000" dirty="0"/>
              <a:t>().</a:t>
            </a:r>
            <a:r>
              <a:rPr lang="en-US" sz="2000" dirty="0" err="1"/>
              <a:t>mapToPair</a:t>
            </a:r>
            <a:r>
              <a:rPr lang="en-US" sz="2000" dirty="0"/>
              <a:t>(row -&gt; new Tuple2&lt;</a:t>
            </a:r>
            <a:r>
              <a:rPr lang="en-US" sz="2000" dirty="0" err="1"/>
              <a:t>String,Integer</a:t>
            </a:r>
            <a:r>
              <a:rPr lang="en-US" sz="2000" dirty="0"/>
              <a:t>&gt;(</a:t>
            </a:r>
            <a:r>
              <a:rPr lang="en-US" sz="2000" dirty="0" err="1"/>
              <a:t>row.getString</a:t>
            </a:r>
            <a:r>
              <a:rPr lang="en-US" sz="2000" dirty="0"/>
              <a:t>(0),0));</a:t>
            </a:r>
          </a:p>
          <a:p>
            <a:r>
              <a:rPr lang="en-US" sz="2000" dirty="0"/>
              <a:t>List&lt;Tuple2&lt;</a:t>
            </a:r>
            <a:r>
              <a:rPr lang="en-US" sz="2000" dirty="0" err="1"/>
              <a:t>String,Integer</a:t>
            </a:r>
            <a:r>
              <a:rPr lang="en-US" sz="2000" dirty="0"/>
              <a:t>&gt;&gt; </a:t>
            </a:r>
            <a:r>
              <a:rPr lang="en-US" sz="2000" dirty="0" err="1" smtClean="0"/>
              <a:t>pizzaList</a:t>
            </a:r>
            <a:r>
              <a:rPr lang="en-US" sz="2000" dirty="0" smtClean="0"/>
              <a:t> = </a:t>
            </a:r>
            <a:r>
              <a:rPr lang="en-US" sz="2000" dirty="0" err="1" smtClean="0"/>
              <a:t>pizza.toJavaRDD</a:t>
            </a:r>
            <a:r>
              <a:rPr lang="en-US" sz="2000" dirty="0"/>
              <a:t>().</a:t>
            </a:r>
            <a:r>
              <a:rPr lang="en-US" sz="2000" dirty="0" err="1"/>
              <a:t>mapToPair</a:t>
            </a:r>
            <a:r>
              <a:rPr lang="en-US" sz="2000" dirty="0"/>
              <a:t>(row -&gt; new Tuple2&lt;</a:t>
            </a:r>
            <a:r>
              <a:rPr lang="en-US" sz="2000" dirty="0" err="1"/>
              <a:t>String,Integer</a:t>
            </a:r>
            <a:r>
              <a:rPr lang="en-US" sz="2000" dirty="0"/>
              <a:t>&gt;(</a:t>
            </a:r>
            <a:r>
              <a:rPr lang="en-US" sz="2000" dirty="0" err="1"/>
              <a:t>row.getString</a:t>
            </a:r>
            <a:r>
              <a:rPr lang="en-US" sz="2000" dirty="0"/>
              <a:t>(0),1</a:t>
            </a:r>
            <a:r>
              <a:rPr lang="en-US" sz="2000" dirty="0" smtClean="0"/>
              <a:t>)).</a:t>
            </a:r>
            <a:r>
              <a:rPr lang="en-US" sz="2000" dirty="0"/>
              <a:t>union(hours</a:t>
            </a:r>
            <a:r>
              <a:rPr lang="en-US" sz="2000" dirty="0" smtClean="0"/>
              <a:t>).</a:t>
            </a:r>
            <a:r>
              <a:rPr lang="en-US" sz="2000" dirty="0" err="1" smtClean="0"/>
              <a:t>reduceByKey</a:t>
            </a:r>
            <a:r>
              <a:rPr lang="en-US" sz="2000" dirty="0" smtClean="0"/>
              <a:t>((int1,int2) -&gt; int1 + int2).collect();</a:t>
            </a:r>
          </a:p>
          <a:p>
            <a:endParaRPr lang="en-US" dirty="0"/>
          </a:p>
          <a:p>
            <a:r>
              <a:rPr lang="en-US" dirty="0"/>
              <a:t> </a:t>
            </a:r>
          </a:p>
          <a:p>
            <a:endParaRPr lang="en-US" b="1" dirty="0" smtClean="0"/>
          </a:p>
          <a:p>
            <a:endParaRPr lang="en-US" dirty="0"/>
          </a:p>
        </p:txBody>
      </p:sp>
      <p:sp>
        <p:nvSpPr>
          <p:cNvPr id="15" name="Text Placeholder 14"/>
          <p:cNvSpPr>
            <a:spLocks noGrp="1"/>
          </p:cNvSpPr>
          <p:nvPr>
            <p:ph type="body" sz="quarter" idx="96"/>
          </p:nvPr>
        </p:nvSpPr>
        <p:spPr>
          <a:xfrm>
            <a:off x="991602" y="9918439"/>
            <a:ext cx="10056813" cy="5078291"/>
          </a:xfrm>
        </p:spPr>
        <p:txBody>
          <a:bodyPr/>
          <a:lstStyle/>
          <a:p>
            <a:pPr marL="342900" indent="-342900">
              <a:buFont typeface="Arial" panose="020B0604020202020204" pitchFamily="34" charset="0"/>
              <a:buChar char="•"/>
            </a:pPr>
            <a:r>
              <a:rPr lang="en-US" dirty="0"/>
              <a:t>The main AIM of the project was to collect Twitter Tweets, store and perform analytics on top of it using Apache Spark to gain useful insights.</a:t>
            </a:r>
          </a:p>
          <a:p>
            <a:pPr marL="342900" indent="-342900">
              <a:buFont typeface="Arial" panose="020B0604020202020204" pitchFamily="34" charset="0"/>
              <a:buChar char="•"/>
            </a:pPr>
            <a:r>
              <a:rPr lang="en-US" dirty="0"/>
              <a:t>Tweets were collected on trending topics like #WT20, #</a:t>
            </a:r>
            <a:r>
              <a:rPr lang="en-US" dirty="0" err="1"/>
              <a:t>SuperTuesday</a:t>
            </a:r>
            <a:r>
              <a:rPr lang="en-US" dirty="0"/>
              <a:t> and regarding Kansas city.</a:t>
            </a:r>
          </a:p>
          <a:p>
            <a:pPr marL="342900" indent="-342900">
              <a:buFont typeface="Arial" panose="020B0604020202020204" pitchFamily="34" charset="0"/>
              <a:buChar char="•"/>
            </a:pPr>
            <a:r>
              <a:rPr lang="en-US" dirty="0"/>
              <a:t>Collected tweets </a:t>
            </a:r>
            <a:r>
              <a:rPr lang="en-US" dirty="0" smtClean="0"/>
              <a:t>were </a:t>
            </a:r>
            <a:r>
              <a:rPr lang="en-US" dirty="0"/>
              <a:t>stored in JSON format and using Eclipse and </a:t>
            </a:r>
            <a:r>
              <a:rPr lang="en-US" dirty="0" err="1"/>
              <a:t>SparkSQL</a:t>
            </a:r>
            <a:r>
              <a:rPr lang="en-US" dirty="0"/>
              <a:t> context interesting analytical queries were written.</a:t>
            </a:r>
          </a:p>
          <a:p>
            <a:pPr marL="342900" indent="-342900">
              <a:buFont typeface="Arial" panose="020B0604020202020204" pitchFamily="34" charset="0"/>
              <a:buChar char="•"/>
            </a:pPr>
            <a:r>
              <a:rPr lang="en-US" dirty="0"/>
              <a:t>Visualizations were created for the queries using Chart4j and </a:t>
            </a:r>
            <a:r>
              <a:rPr lang="en-US" dirty="0" err="1"/>
              <a:t>Kumo</a:t>
            </a:r>
            <a:r>
              <a:rPr lang="en-US" dirty="0"/>
              <a:t> user interface libraries.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p:txBody>
      </p:sp>
      <p:sp>
        <p:nvSpPr>
          <p:cNvPr id="17" name="Text Placeholder 16"/>
          <p:cNvSpPr>
            <a:spLocks noGrp="1"/>
          </p:cNvSpPr>
          <p:nvPr>
            <p:ph type="body" sz="quarter" idx="151"/>
          </p:nvPr>
        </p:nvSpPr>
        <p:spPr/>
        <p:txBody>
          <a:bodyPr>
            <a:noAutofit/>
          </a:bodyPr>
          <a:lstStyle/>
          <a:p>
            <a:r>
              <a:rPr lang="en-US" sz="7200" b="0" dirty="0" smtClean="0">
                <a:solidFill>
                  <a:schemeClr val="tx1">
                    <a:lumMod val="75000"/>
                    <a:lumOff val="25000"/>
                  </a:schemeClr>
                </a:solidFill>
              </a:rPr>
              <a:t> </a:t>
            </a:r>
            <a:r>
              <a:rPr lang="en-US" sz="7200" b="0" dirty="0"/>
              <a:t>Justin Baraboo(jjbkb4</a:t>
            </a:r>
            <a:r>
              <a:rPr lang="en-US" sz="7200" b="0" dirty="0" smtClean="0"/>
              <a:t>), </a:t>
            </a:r>
            <a:r>
              <a:rPr lang="en-US" sz="7200" b="0" dirty="0"/>
              <a:t>David Rodgers (daryt7</a:t>
            </a:r>
            <a:r>
              <a:rPr lang="en-US" sz="7200" b="0" dirty="0" smtClean="0"/>
              <a:t>),</a:t>
            </a:r>
            <a:r>
              <a:rPr lang="en-US" sz="7200" b="0" dirty="0"/>
              <a:t> Santhosh Kumar Gattu (sg6n6)</a:t>
            </a:r>
          </a:p>
          <a:p>
            <a:r>
              <a:rPr lang="en-US" sz="7200" b="0" dirty="0"/>
              <a:t/>
            </a:r>
            <a:br>
              <a:rPr lang="en-US" sz="7200" b="0" dirty="0"/>
            </a:br>
            <a:endParaRPr lang="en-US" sz="7200" b="0" dirty="0"/>
          </a:p>
          <a:p>
            <a:endParaRPr lang="en-US" sz="2400" b="0" dirty="0">
              <a:solidFill>
                <a:schemeClr val="tx1">
                  <a:lumMod val="75000"/>
                  <a:lumOff val="25000"/>
                </a:schemeClr>
              </a:solidFill>
            </a:endParaRPr>
          </a:p>
        </p:txBody>
      </p:sp>
      <p:sp>
        <p:nvSpPr>
          <p:cNvPr id="18" name="Text Placeholder 17"/>
          <p:cNvSpPr>
            <a:spLocks noGrp="1"/>
          </p:cNvSpPr>
          <p:nvPr>
            <p:ph type="body" sz="quarter" idx="153"/>
          </p:nvPr>
        </p:nvSpPr>
        <p:spPr/>
        <p:txBody>
          <a:bodyPr>
            <a:normAutofit fontScale="92500" lnSpcReduction="10000"/>
          </a:bodyPr>
          <a:lstStyle/>
          <a:p>
            <a:r>
              <a:rPr lang="en-US" dirty="0" smtClean="0">
                <a:solidFill>
                  <a:schemeClr val="tx1"/>
                </a:solidFill>
              </a:rPr>
              <a:t>Twitter Tweets Analysis using Apache Spark</a:t>
            </a:r>
            <a:endParaRPr lang="en-US" dirty="0">
              <a:solidFill>
                <a:schemeClr val="tx1"/>
              </a:solidFill>
            </a:endParaRPr>
          </a:p>
        </p:txBody>
      </p:sp>
      <p:sp>
        <p:nvSpPr>
          <p:cNvPr id="19" name="Text Placeholder 3"/>
          <p:cNvSpPr txBox="1">
            <a:spLocks/>
          </p:cNvSpPr>
          <p:nvPr/>
        </p:nvSpPr>
        <p:spPr>
          <a:xfrm>
            <a:off x="907362" y="2331968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Query Results</a:t>
            </a:r>
            <a:endParaRPr lang="en-US" dirty="0"/>
          </a:p>
        </p:txBody>
      </p:sp>
      <p:sp>
        <p:nvSpPr>
          <p:cNvPr id="20" name="Text Placeholder 14"/>
          <p:cNvSpPr txBox="1">
            <a:spLocks/>
          </p:cNvSpPr>
          <p:nvPr/>
        </p:nvSpPr>
        <p:spPr>
          <a:xfrm>
            <a:off x="1046755" y="24204929"/>
            <a:ext cx="10056813" cy="823300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b="1" dirty="0" smtClean="0"/>
              <a:t>Query 1 </a:t>
            </a:r>
          </a:p>
          <a:p>
            <a:r>
              <a:rPr lang="en-US" b="1" dirty="0" smtClean="0"/>
              <a:t>Most </a:t>
            </a:r>
            <a:r>
              <a:rPr lang="en-US" b="1" dirty="0"/>
              <a:t>famous person with the help of retweets and tweet </a:t>
            </a:r>
            <a:r>
              <a:rPr lang="en-US" b="1" dirty="0" smtClean="0"/>
              <a:t>count</a:t>
            </a: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7" name="Text Placeholder 14"/>
          <p:cNvSpPr txBox="1">
            <a:spLocks/>
          </p:cNvSpPr>
          <p:nvPr/>
        </p:nvSpPr>
        <p:spPr>
          <a:xfrm>
            <a:off x="11620829" y="16536082"/>
            <a:ext cx="10056813" cy="377024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smtClean="0"/>
              <a:t>Query </a:t>
            </a:r>
            <a:r>
              <a:rPr lang="en-US" b="1" dirty="0" smtClean="0"/>
              <a:t>3:</a:t>
            </a:r>
          </a:p>
          <a:p>
            <a:r>
              <a:rPr lang="en-US" b="1" dirty="0"/>
              <a:t>D</a:t>
            </a:r>
            <a:r>
              <a:rPr lang="en-US" b="1" dirty="0" smtClean="0"/>
              <a:t>istribution </a:t>
            </a:r>
            <a:r>
              <a:rPr lang="en-US" b="1" dirty="0"/>
              <a:t>of tweets across locations </a:t>
            </a:r>
            <a:r>
              <a:rPr lang="en-US" b="1" dirty="0" smtClean="0"/>
              <a:t>and </a:t>
            </a:r>
            <a:r>
              <a:rPr lang="en-US" b="1" dirty="0"/>
              <a:t>the user language </a:t>
            </a:r>
            <a:r>
              <a:rPr lang="en-US" b="1" dirty="0" smtClean="0"/>
              <a:t>respectively</a:t>
            </a:r>
          </a:p>
          <a:p>
            <a:endParaRPr lang="en-US" b="1" dirty="0" smtClean="0"/>
          </a:p>
          <a:p>
            <a:r>
              <a:rPr lang="en-US" dirty="0" err="1" smtClean="0"/>
              <a:t>DataFrame</a:t>
            </a:r>
            <a:r>
              <a:rPr lang="en-US" dirty="0" smtClean="0"/>
              <a:t> </a:t>
            </a:r>
            <a:r>
              <a:rPr lang="en-US" dirty="0" err="1"/>
              <a:t>loclang</a:t>
            </a:r>
            <a:r>
              <a:rPr lang="en-US" dirty="0"/>
              <a:t> = </a:t>
            </a:r>
            <a:r>
              <a:rPr lang="en-US" dirty="0" err="1"/>
              <a:t>sqlContext.sql</a:t>
            </a:r>
            <a:r>
              <a:rPr lang="en-US" dirty="0"/>
              <a:t>("SELECT </a:t>
            </a:r>
            <a:r>
              <a:rPr lang="en-US" dirty="0" err="1"/>
              <a:t>user.location</a:t>
            </a:r>
            <a:r>
              <a:rPr lang="en-US" dirty="0"/>
              <a:t>, </a:t>
            </a:r>
            <a:r>
              <a:rPr lang="en-US" dirty="0" err="1"/>
              <a:t>user.lang</a:t>
            </a:r>
            <a:r>
              <a:rPr lang="en-US" dirty="0"/>
              <a:t>, COUNT(text)</a:t>
            </a:r>
            <a:r>
              <a:rPr lang="en-US" dirty="0" err="1"/>
              <a:t>cnt</a:t>
            </a:r>
            <a:r>
              <a:rPr lang="en-US" dirty="0"/>
              <a:t> FROM </a:t>
            </a:r>
            <a:r>
              <a:rPr lang="en-US" dirty="0" err="1" smtClean="0"/>
              <a:t>SportTweets</a:t>
            </a:r>
            <a:r>
              <a:rPr lang="en-US" dirty="0" smtClean="0"/>
              <a:t> </a:t>
            </a:r>
            <a:r>
              <a:rPr lang="en-US" dirty="0"/>
              <a:t>WHERE </a:t>
            </a:r>
            <a:r>
              <a:rPr lang="en-US" dirty="0" err="1"/>
              <a:t>user.location</a:t>
            </a:r>
            <a:r>
              <a:rPr lang="en-US" dirty="0"/>
              <a:t> IS NOT NULL GROUP BY </a:t>
            </a:r>
            <a:r>
              <a:rPr lang="en-US" dirty="0" err="1"/>
              <a:t>user.location</a:t>
            </a:r>
            <a:r>
              <a:rPr lang="en-US" dirty="0"/>
              <a:t>, </a:t>
            </a:r>
            <a:r>
              <a:rPr lang="en-US" dirty="0" err="1"/>
              <a:t>user.lang</a:t>
            </a:r>
            <a:r>
              <a:rPr lang="en-US" dirty="0"/>
              <a:t> ORDER BY </a:t>
            </a:r>
            <a:r>
              <a:rPr lang="en-US" dirty="0" err="1"/>
              <a:t>cnt</a:t>
            </a:r>
            <a:r>
              <a:rPr lang="en-US" dirty="0"/>
              <a:t> </a:t>
            </a:r>
            <a:r>
              <a:rPr lang="en-US" dirty="0" err="1"/>
              <a:t>desc</a:t>
            </a:r>
            <a:r>
              <a:rPr lang="en-US" dirty="0"/>
              <a:t> limit </a:t>
            </a:r>
            <a:r>
              <a:rPr lang="en-US" dirty="0" smtClean="0"/>
              <a:t>10“);</a:t>
            </a:r>
            <a:r>
              <a:rPr lang="en-US" dirty="0"/>
              <a:t>		 </a:t>
            </a:r>
          </a:p>
        </p:txBody>
      </p:sp>
      <p:sp>
        <p:nvSpPr>
          <p:cNvPr id="35" name="Text Placeholder 14"/>
          <p:cNvSpPr>
            <a:spLocks noGrp="1"/>
          </p:cNvSpPr>
          <p:nvPr>
            <p:ph type="body" sz="quarter" idx="96"/>
          </p:nvPr>
        </p:nvSpPr>
        <p:spPr>
          <a:xfrm>
            <a:off x="22219495" y="16832123"/>
            <a:ext cx="10056813" cy="8119124"/>
          </a:xfrm>
        </p:spPr>
        <p:txBody>
          <a:bodyPr/>
          <a:lstStyle/>
          <a:p>
            <a:r>
              <a:rPr lang="en-US" sz="2400" b="1" dirty="0" smtClean="0"/>
              <a:t>Query </a:t>
            </a:r>
            <a:r>
              <a:rPr lang="en-US" sz="2400" b="1" dirty="0" smtClean="0"/>
              <a:t>6</a:t>
            </a:r>
            <a:endParaRPr lang="en-US" sz="2400" b="1" dirty="0" smtClean="0"/>
          </a:p>
          <a:p>
            <a:r>
              <a:rPr lang="en-US" sz="2400" b="1" dirty="0"/>
              <a:t>L</a:t>
            </a:r>
            <a:r>
              <a:rPr lang="en-US" sz="2400" b="1" dirty="0" smtClean="0"/>
              <a:t>ength </a:t>
            </a:r>
            <a:r>
              <a:rPr lang="en-US" sz="2400" b="1" dirty="0"/>
              <a:t>of tweets (in the text field) as a function of the hour of the </a:t>
            </a:r>
            <a:r>
              <a:rPr lang="en-US" sz="2400" b="1" dirty="0" smtClean="0"/>
              <a:t>day</a:t>
            </a:r>
          </a:p>
          <a:p>
            <a:endParaRPr lang="en-US" sz="2400" b="1" dirty="0"/>
          </a:p>
          <a:p>
            <a:r>
              <a:rPr lang="en-US" sz="2000" dirty="0" err="1"/>
              <a:t>DataFrame</a:t>
            </a:r>
            <a:r>
              <a:rPr lang="en-US" sz="2000" dirty="0"/>
              <a:t> </a:t>
            </a:r>
            <a:r>
              <a:rPr lang="en-US" sz="2000" dirty="0" err="1"/>
              <a:t>lenTweet</a:t>
            </a:r>
            <a:r>
              <a:rPr lang="en-US" sz="2000" dirty="0"/>
              <a:t> = </a:t>
            </a:r>
            <a:r>
              <a:rPr lang="en-US" sz="2000" dirty="0" err="1"/>
              <a:t>sqlContext.sql</a:t>
            </a:r>
            <a:r>
              <a:rPr lang="en-US" sz="2000" dirty="0"/>
              <a:t>("SELECT text, </a:t>
            </a:r>
            <a:r>
              <a:rPr lang="en-US" sz="2000" dirty="0" err="1"/>
              <a:t>createdAt</a:t>
            </a:r>
            <a:r>
              <a:rPr lang="en-US" sz="2000" dirty="0"/>
              <a:t> FROM </a:t>
            </a:r>
            <a:r>
              <a:rPr lang="en-US" sz="2000" dirty="0" err="1"/>
              <a:t>GoodTweets</a:t>
            </a:r>
            <a:r>
              <a:rPr lang="en-US" sz="2000" dirty="0"/>
              <a:t>");</a:t>
            </a:r>
          </a:p>
          <a:p>
            <a:r>
              <a:rPr lang="en-US" sz="2000" dirty="0"/>
              <a:t>	</a:t>
            </a:r>
            <a:r>
              <a:rPr lang="en-US" sz="2000" dirty="0" err="1"/>
              <a:t>lenTweet.show</a:t>
            </a:r>
            <a:r>
              <a:rPr lang="en-US" sz="2000" dirty="0"/>
              <a:t>();</a:t>
            </a:r>
          </a:p>
          <a:p>
            <a:r>
              <a:rPr lang="en-US" sz="2000" dirty="0"/>
              <a:t> </a:t>
            </a:r>
            <a:r>
              <a:rPr lang="en-US" sz="2000" dirty="0" smtClean="0"/>
              <a:t>Extra </a:t>
            </a:r>
            <a:r>
              <a:rPr lang="en-US" sz="2000" dirty="0"/>
              <a:t>Java code to format output:</a:t>
            </a:r>
          </a:p>
          <a:p>
            <a:r>
              <a:rPr lang="en-US" sz="2000" dirty="0" err="1" smtClean="0"/>
              <a:t>JavaPairRDD</a:t>
            </a:r>
            <a:r>
              <a:rPr lang="en-US" sz="2000" dirty="0" smtClean="0"/>
              <a:t>&lt;</a:t>
            </a:r>
            <a:r>
              <a:rPr lang="en-US" sz="2000" dirty="0" err="1" smtClean="0"/>
              <a:t>String,Integer</a:t>
            </a:r>
            <a:r>
              <a:rPr lang="en-US" sz="2000" dirty="0"/>
              <a:t>&gt; thing = </a:t>
            </a:r>
            <a:r>
              <a:rPr lang="en-US" sz="2000" dirty="0" err="1"/>
              <a:t>lenTweet.javaRDD</a:t>
            </a:r>
            <a:r>
              <a:rPr lang="en-US" sz="2000" dirty="0"/>
              <a:t>().</a:t>
            </a:r>
            <a:r>
              <a:rPr lang="en-US" sz="2000" dirty="0" err="1" smtClean="0"/>
              <a:t>mapToPair</a:t>
            </a:r>
            <a:r>
              <a:rPr lang="en-US" sz="2000" dirty="0" smtClean="0"/>
              <a:t>(row </a:t>
            </a:r>
            <a:r>
              <a:rPr lang="en-US" sz="2000" dirty="0"/>
              <a:t>-&gt; new Tuple2&lt;String, Integer&gt;( </a:t>
            </a:r>
            <a:r>
              <a:rPr lang="en-US" sz="2000" dirty="0" err="1"/>
              <a:t>row.getString</a:t>
            </a:r>
            <a:r>
              <a:rPr lang="en-US" sz="2000" dirty="0"/>
              <a:t>(1).substring(11, 13), </a:t>
            </a:r>
            <a:r>
              <a:rPr lang="en-US" sz="2000" dirty="0" err="1"/>
              <a:t>row.getString</a:t>
            </a:r>
            <a:r>
              <a:rPr lang="en-US" sz="2000" dirty="0"/>
              <a:t>(0).length</a:t>
            </a:r>
            <a:r>
              <a:rPr lang="en-US" sz="2000" dirty="0" smtClean="0"/>
              <a:t>()));</a:t>
            </a:r>
            <a:endParaRPr lang="en-US" sz="2000" dirty="0"/>
          </a:p>
          <a:p>
            <a:r>
              <a:rPr lang="en-US" sz="2000" dirty="0" smtClean="0"/>
              <a:t>for(Tuple2&lt;</a:t>
            </a:r>
            <a:r>
              <a:rPr lang="en-US" sz="2000" dirty="0" err="1" smtClean="0"/>
              <a:t>String,Integer</a:t>
            </a:r>
            <a:r>
              <a:rPr lang="en-US" sz="2000" dirty="0"/>
              <a:t>&gt; tuple : </a:t>
            </a:r>
            <a:r>
              <a:rPr lang="en-US" sz="2000" dirty="0" err="1"/>
              <a:t>thing.reduceByKey</a:t>
            </a:r>
            <a:r>
              <a:rPr lang="en-US" sz="2000" dirty="0"/>
              <a:t>( (num1, num2) -&gt; num1 + num2 ).collect() ){</a:t>
            </a:r>
          </a:p>
          <a:p>
            <a:r>
              <a:rPr lang="en-US" sz="2000" dirty="0" err="1" smtClean="0"/>
              <a:t>System.out.println</a:t>
            </a:r>
            <a:r>
              <a:rPr lang="en-US" sz="2000" dirty="0" smtClean="0"/>
              <a:t>(tuple</a:t>
            </a:r>
            <a:r>
              <a:rPr lang="en-US" sz="2000" dirty="0"/>
              <a:t>._1() + "," + tuple._2());</a:t>
            </a:r>
          </a:p>
          <a:p>
            <a:r>
              <a:rPr lang="en-US" sz="2000" dirty="0"/>
              <a:t>	}</a:t>
            </a:r>
          </a:p>
          <a:p>
            <a:r>
              <a:rPr lang="en-US" sz="2000" dirty="0"/>
              <a:t> </a:t>
            </a:r>
            <a:r>
              <a:rPr lang="en-US" sz="2000" dirty="0" smtClean="0"/>
              <a:t>Map&lt;String</a:t>
            </a:r>
            <a:r>
              <a:rPr lang="en-US" sz="2000" dirty="0"/>
              <a:t>, Object&gt; count = </a:t>
            </a:r>
            <a:r>
              <a:rPr lang="en-US" sz="2000" dirty="0" err="1"/>
              <a:t>thing.countByKey</a:t>
            </a:r>
            <a:r>
              <a:rPr lang="en-US" sz="2000" dirty="0"/>
              <a:t>();</a:t>
            </a:r>
          </a:p>
          <a:p>
            <a:r>
              <a:rPr lang="en-US" sz="2000" dirty="0" err="1" smtClean="0"/>
              <a:t>ArrayList</a:t>
            </a:r>
            <a:r>
              <a:rPr lang="en-US" sz="2000" dirty="0" smtClean="0"/>
              <a:t>&lt;String</a:t>
            </a:r>
            <a:r>
              <a:rPr lang="en-US" sz="2000" dirty="0"/>
              <a:t>&gt; hours = new </a:t>
            </a:r>
            <a:r>
              <a:rPr lang="en-US" sz="2000" dirty="0" err="1"/>
              <a:t>ArrayList</a:t>
            </a:r>
            <a:r>
              <a:rPr lang="en-US" sz="2000" dirty="0"/>
              <a:t>&lt;String&gt;();</a:t>
            </a:r>
          </a:p>
          <a:p>
            <a:r>
              <a:rPr lang="en-US" sz="2000" dirty="0" err="1" smtClean="0"/>
              <a:t>ArrayList</a:t>
            </a:r>
            <a:r>
              <a:rPr lang="en-US" sz="2000" dirty="0" smtClean="0"/>
              <a:t>&lt;Double</a:t>
            </a:r>
            <a:r>
              <a:rPr lang="en-US" sz="2000" dirty="0"/>
              <a:t>&gt; </a:t>
            </a:r>
            <a:r>
              <a:rPr lang="en-US" sz="2000" dirty="0" err="1"/>
              <a:t>averageTL</a:t>
            </a:r>
            <a:r>
              <a:rPr lang="en-US" sz="2000" dirty="0"/>
              <a:t> = new </a:t>
            </a:r>
            <a:r>
              <a:rPr lang="en-US" sz="2000" dirty="0" err="1"/>
              <a:t>ArrayList</a:t>
            </a:r>
            <a:r>
              <a:rPr lang="en-US" sz="2000" dirty="0"/>
              <a:t>&lt;Double</a:t>
            </a:r>
            <a:r>
              <a:rPr lang="en-US" sz="2000" dirty="0" smtClean="0"/>
              <a:t>&gt;();</a:t>
            </a:r>
          </a:p>
          <a:p>
            <a:r>
              <a:rPr lang="en-US" sz="2000" dirty="0" smtClean="0"/>
              <a:t>for(Tuple2&lt;</a:t>
            </a:r>
            <a:r>
              <a:rPr lang="en-US" sz="2000" dirty="0" err="1" smtClean="0"/>
              <a:t>String,Integer</a:t>
            </a:r>
            <a:r>
              <a:rPr lang="en-US" sz="2000" dirty="0"/>
              <a:t>&gt; tuple : </a:t>
            </a:r>
            <a:r>
              <a:rPr lang="en-US" sz="2000" dirty="0" err="1"/>
              <a:t>thing.reduceByKey</a:t>
            </a:r>
            <a:r>
              <a:rPr lang="en-US" sz="2000" dirty="0"/>
              <a:t>( (num1, num2) -&gt; num1 + num2 ).collect() </a:t>
            </a:r>
            <a:r>
              <a:rPr lang="en-US" sz="2000" dirty="0" smtClean="0"/>
              <a:t>){</a:t>
            </a:r>
            <a:r>
              <a:rPr lang="en-US" sz="2000" dirty="0" err="1" smtClean="0"/>
              <a:t>System.out.println</a:t>
            </a:r>
            <a:r>
              <a:rPr lang="en-US" sz="2000" dirty="0" smtClean="0"/>
              <a:t>(tuple</a:t>
            </a:r>
            <a:r>
              <a:rPr lang="en-US" sz="2000" dirty="0"/>
              <a:t>._1() + "," + tuple._2()/((Long) </a:t>
            </a:r>
            <a:r>
              <a:rPr lang="en-US" sz="2000" dirty="0" err="1"/>
              <a:t>count.get</a:t>
            </a:r>
            <a:r>
              <a:rPr lang="en-US" sz="2000" dirty="0"/>
              <a:t>(tuple._1())).</a:t>
            </a:r>
            <a:r>
              <a:rPr lang="en-US" sz="2000" dirty="0" err="1"/>
              <a:t>doubleValue</a:t>
            </a:r>
            <a:r>
              <a:rPr lang="en-US" sz="2000" dirty="0"/>
              <a:t>() );</a:t>
            </a:r>
          </a:p>
          <a:p>
            <a:r>
              <a:rPr lang="en-US" sz="2000" dirty="0" err="1" smtClean="0"/>
              <a:t>hours.add</a:t>
            </a:r>
            <a:r>
              <a:rPr lang="en-US" sz="2000" dirty="0" smtClean="0"/>
              <a:t>(tuple</a:t>
            </a:r>
            <a:r>
              <a:rPr lang="en-US" sz="2000" dirty="0"/>
              <a:t>._1());</a:t>
            </a:r>
          </a:p>
          <a:p>
            <a:r>
              <a:rPr lang="en-US" sz="2000" dirty="0" err="1" smtClean="0"/>
              <a:t>averageTL.add</a:t>
            </a:r>
            <a:r>
              <a:rPr lang="en-US" sz="2000" dirty="0" smtClean="0"/>
              <a:t>(tuple</a:t>
            </a:r>
            <a:r>
              <a:rPr lang="en-US" sz="2000" dirty="0"/>
              <a:t>._2()/((Long) </a:t>
            </a:r>
            <a:r>
              <a:rPr lang="en-US" sz="2000" dirty="0" err="1"/>
              <a:t>count.get</a:t>
            </a:r>
            <a:r>
              <a:rPr lang="en-US" sz="2000" dirty="0"/>
              <a:t>(tuple._1())).</a:t>
            </a:r>
            <a:r>
              <a:rPr lang="en-US" sz="2000" dirty="0" err="1"/>
              <a:t>doubleValue</a:t>
            </a:r>
            <a:r>
              <a:rPr lang="en-US" sz="2000" dirty="0"/>
              <a:t>());</a:t>
            </a:r>
          </a:p>
          <a:p>
            <a:r>
              <a:rPr lang="en-US" sz="2000" dirty="0"/>
              <a:t>	   </a:t>
            </a:r>
            <a:r>
              <a:rPr lang="en-US" sz="2000" dirty="0" smtClean="0"/>
              <a:t>}</a:t>
            </a:r>
            <a:endParaRPr lang="en-US" sz="2000" dirty="0"/>
          </a:p>
        </p:txBody>
      </p:sp>
      <p:sp>
        <p:nvSpPr>
          <p:cNvPr id="38" name="Text Placeholder 14"/>
          <p:cNvSpPr>
            <a:spLocks noGrp="1"/>
          </p:cNvSpPr>
          <p:nvPr>
            <p:ph type="body" sz="quarter" idx="96"/>
          </p:nvPr>
        </p:nvSpPr>
        <p:spPr>
          <a:xfrm>
            <a:off x="22465113" y="28683702"/>
            <a:ext cx="9759545" cy="2257445"/>
          </a:xfrm>
        </p:spPr>
        <p:txBody>
          <a:bodyPr/>
          <a:lstStyle/>
          <a:p>
            <a:r>
              <a:rPr lang="en-US" b="1" dirty="0" smtClean="0"/>
              <a:t>Query </a:t>
            </a:r>
            <a:r>
              <a:rPr lang="en-US" b="1" dirty="0" smtClean="0"/>
              <a:t>7</a:t>
            </a:r>
            <a:endParaRPr lang="en-US" b="1" dirty="0" smtClean="0"/>
          </a:p>
          <a:p>
            <a:r>
              <a:rPr lang="en-US" sz="2400" b="1" dirty="0" smtClean="0"/>
              <a:t>Number of Followers for top 10 users </a:t>
            </a:r>
          </a:p>
          <a:p>
            <a:r>
              <a:rPr lang="en-US" sz="2000" dirty="0" err="1" smtClean="0"/>
              <a:t>DataFrame</a:t>
            </a:r>
            <a:r>
              <a:rPr lang="en-US" sz="2000" dirty="0" smtClean="0"/>
              <a:t> </a:t>
            </a:r>
            <a:r>
              <a:rPr lang="en-US" sz="2000" dirty="0"/>
              <a:t>followers = </a:t>
            </a:r>
            <a:r>
              <a:rPr lang="en-US" sz="2000" dirty="0" err="1"/>
              <a:t>sqlContext.sql</a:t>
            </a:r>
            <a:r>
              <a:rPr lang="en-US" sz="2000" dirty="0"/>
              <a:t>("SELECT </a:t>
            </a:r>
            <a:r>
              <a:rPr lang="en-US" sz="2000" dirty="0" err="1"/>
              <a:t>user.screen_name</a:t>
            </a:r>
            <a:r>
              <a:rPr lang="en-US" sz="2000" dirty="0"/>
              <a:t>, max(</a:t>
            </a:r>
            <a:r>
              <a:rPr lang="en-US" sz="2000" dirty="0" err="1"/>
              <a:t>user.followers_count</a:t>
            </a:r>
            <a:r>
              <a:rPr lang="en-US" sz="2000" dirty="0"/>
              <a:t>) FROM tweets WHERE </a:t>
            </a:r>
            <a:r>
              <a:rPr lang="en-US" sz="2000" dirty="0" err="1"/>
              <a:t>user.screen_name</a:t>
            </a:r>
            <a:r>
              <a:rPr lang="en-US" sz="2000" dirty="0"/>
              <a:t> is NOT NULL GROUP BY </a:t>
            </a:r>
            <a:r>
              <a:rPr lang="en-US" sz="2000" dirty="0" err="1"/>
              <a:t>user.screen_name</a:t>
            </a:r>
            <a:r>
              <a:rPr lang="en-US" sz="2000" dirty="0"/>
              <a:t> ORDER BY max(</a:t>
            </a:r>
            <a:r>
              <a:rPr lang="en-US" sz="2000" dirty="0" err="1"/>
              <a:t>user.followers_count</a:t>
            </a:r>
            <a:r>
              <a:rPr lang="en-US" sz="2000" dirty="0"/>
              <a:t>) DESC limit 10")</a:t>
            </a:r>
          </a:p>
          <a:p>
            <a:r>
              <a:rPr lang="en-US" dirty="0"/>
              <a:t> </a:t>
            </a:r>
          </a:p>
          <a:p>
            <a:r>
              <a:rPr lang="en-US" dirty="0"/>
              <a:t> </a:t>
            </a:r>
          </a:p>
          <a:p>
            <a:endParaRPr lang="en-US" b="1" dirty="0" smtClean="0"/>
          </a:p>
        </p:txBody>
      </p:sp>
      <p:sp>
        <p:nvSpPr>
          <p:cNvPr id="45" name="Text Placeholder 3"/>
          <p:cNvSpPr txBox="1">
            <a:spLocks/>
          </p:cNvSpPr>
          <p:nvPr/>
        </p:nvSpPr>
        <p:spPr>
          <a:xfrm>
            <a:off x="793062" y="1391799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Architecture</a:t>
            </a:r>
            <a:endParaRPr 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9176" y="235646"/>
            <a:ext cx="4392564" cy="1982440"/>
          </a:xfrm>
          <a:prstGeom prst="rect">
            <a:avLst/>
          </a:prstGeom>
        </p:spPr>
      </p:pic>
      <p:sp>
        <p:nvSpPr>
          <p:cNvPr id="6" name="TextBox 5"/>
          <p:cNvSpPr txBox="1"/>
          <p:nvPr/>
        </p:nvSpPr>
        <p:spPr>
          <a:xfrm>
            <a:off x="1338507" y="21404287"/>
            <a:ext cx="8959571" cy="646331"/>
          </a:xfrm>
          <a:prstGeom prst="rect">
            <a:avLst/>
          </a:prstGeom>
          <a:noFill/>
        </p:spPr>
        <p:txBody>
          <a:bodyPr wrap="square" rtlCol="0">
            <a:spAutoFit/>
          </a:bodyPr>
          <a:lstStyle/>
          <a:p>
            <a:pPr algn="ctr"/>
            <a:r>
              <a:rPr lang="en-US" sz="3600" b="1" u="sng" dirty="0" smtClean="0"/>
              <a:t>Tools</a:t>
            </a:r>
            <a:endParaRPr lang="en-US" sz="3600" b="1" u="sng" dirty="0"/>
          </a:p>
        </p:txBody>
      </p:sp>
      <p:pic>
        <p:nvPicPr>
          <p:cNvPr id="9" name="Picture 8"/>
          <p:cNvPicPr>
            <a:picLocks noChangeAspect="1"/>
          </p:cNvPicPr>
          <p:nvPr/>
        </p:nvPicPr>
        <p:blipFill>
          <a:blip r:embed="rId4"/>
          <a:stretch>
            <a:fillRect/>
          </a:stretch>
        </p:blipFill>
        <p:spPr>
          <a:xfrm>
            <a:off x="1146145" y="14698051"/>
            <a:ext cx="9506429" cy="657503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9446" y="22484384"/>
            <a:ext cx="741274" cy="46005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00507" y="22351244"/>
            <a:ext cx="888014" cy="562163"/>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26511" y="22451898"/>
            <a:ext cx="535765" cy="436189"/>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4987" y="22471836"/>
            <a:ext cx="780114" cy="521499"/>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145" y="22456410"/>
            <a:ext cx="686608" cy="590753"/>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952" y="22418005"/>
            <a:ext cx="820090" cy="546234"/>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3121" y="22387697"/>
            <a:ext cx="488582" cy="518238"/>
          </a:xfrm>
          <a:prstGeom prst="rect">
            <a:avLst/>
          </a:prstGeom>
        </p:spPr>
      </p:pic>
      <p:pic>
        <p:nvPicPr>
          <p:cNvPr id="25" name="Picture 24"/>
          <p:cNvPicPr>
            <a:picLocks noChangeAspect="1"/>
          </p:cNvPicPr>
          <p:nvPr/>
        </p:nvPicPr>
        <p:blipFill>
          <a:blip r:embed="rId12"/>
          <a:stretch>
            <a:fillRect/>
          </a:stretch>
        </p:blipFill>
        <p:spPr>
          <a:xfrm>
            <a:off x="6732663" y="22325116"/>
            <a:ext cx="1292887" cy="625125"/>
          </a:xfrm>
          <a:prstGeom prst="rect">
            <a:avLst/>
          </a:prstGeom>
        </p:spPr>
      </p:pic>
      <p:pic>
        <p:nvPicPr>
          <p:cNvPr id="26" name="Picture 25"/>
          <p:cNvPicPr>
            <a:picLocks noChangeAspect="1"/>
          </p:cNvPicPr>
          <p:nvPr/>
        </p:nvPicPr>
        <p:blipFill>
          <a:blip r:embed="rId13"/>
          <a:stretch>
            <a:fillRect/>
          </a:stretch>
        </p:blipFill>
        <p:spPr>
          <a:xfrm>
            <a:off x="9688521" y="22426788"/>
            <a:ext cx="1240067" cy="507829"/>
          </a:xfrm>
          <a:prstGeom prst="rect">
            <a:avLst/>
          </a:prstGeom>
        </p:spPr>
      </p:pic>
      <p:pic>
        <p:nvPicPr>
          <p:cNvPr id="29" name="Picture 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84368" y="22487163"/>
            <a:ext cx="518448" cy="526146"/>
          </a:xfrm>
          <a:prstGeom prst="rect">
            <a:avLst/>
          </a:prstGeom>
        </p:spPr>
      </p:pic>
      <p:sp>
        <p:nvSpPr>
          <p:cNvPr id="32" name="TextBox 31"/>
          <p:cNvSpPr txBox="1"/>
          <p:nvPr/>
        </p:nvSpPr>
        <p:spPr>
          <a:xfrm>
            <a:off x="1310924" y="25678168"/>
            <a:ext cx="9341650" cy="5262979"/>
          </a:xfrm>
          <a:prstGeom prst="rect">
            <a:avLst/>
          </a:prstGeom>
          <a:noFill/>
        </p:spPr>
        <p:txBody>
          <a:bodyPr wrap="square" rtlCol="0">
            <a:spAutoFit/>
          </a:bodyPr>
          <a:lstStyle/>
          <a:p>
            <a:r>
              <a:rPr lang="en-US" sz="2400" dirty="0" err="1"/>
              <a:t>DataFrame</a:t>
            </a:r>
            <a:r>
              <a:rPr lang="en-US" sz="2400" dirty="0"/>
              <a:t> famous = </a:t>
            </a:r>
            <a:r>
              <a:rPr lang="en-US" sz="2400" dirty="0" err="1"/>
              <a:t>sqlContext.sql</a:t>
            </a:r>
            <a:r>
              <a:rPr lang="en-US" sz="2400" dirty="0"/>
              <a:t>("SELECT a.name, </a:t>
            </a:r>
            <a:r>
              <a:rPr lang="en-US" sz="2400" dirty="0" err="1"/>
              <a:t>a.location</a:t>
            </a:r>
            <a:r>
              <a:rPr lang="en-US" sz="2400" dirty="0"/>
              <a:t>, count(</a:t>
            </a:r>
            <a:r>
              <a:rPr lang="en-US" sz="2400" dirty="0" err="1"/>
              <a:t>a.text</a:t>
            </a:r>
            <a:r>
              <a:rPr lang="en-US" sz="2400" dirty="0"/>
              <a:t>) AS </a:t>
            </a:r>
            <a:r>
              <a:rPr lang="en-US" sz="2400" dirty="0" err="1"/>
              <a:t>total_tweets</a:t>
            </a:r>
            <a:r>
              <a:rPr lang="en-US" sz="2400" dirty="0"/>
              <a:t>, sum(</a:t>
            </a:r>
            <a:r>
              <a:rPr lang="en-US" sz="2400" dirty="0" err="1"/>
              <a:t>a.retweets</a:t>
            </a:r>
            <a:r>
              <a:rPr lang="en-US" sz="2400" dirty="0"/>
              <a:t>) AS </a:t>
            </a:r>
            <a:r>
              <a:rPr lang="en-US" sz="2400" dirty="0" err="1"/>
              <a:t>total_retweets</a:t>
            </a:r>
            <a:r>
              <a:rPr lang="en-US" sz="2400" dirty="0"/>
              <a:t> "+</a:t>
            </a:r>
          </a:p>
          <a:p>
            <a:r>
              <a:rPr lang="en-US" sz="2400" dirty="0"/>
              <a:t>             "FROM (SELECT " +</a:t>
            </a:r>
          </a:p>
          <a:p>
            <a:r>
              <a:rPr lang="en-US" sz="2400" dirty="0"/>
              <a:t>                   " </a:t>
            </a:r>
            <a:r>
              <a:rPr lang="en-US" sz="2400" dirty="0" err="1"/>
              <a:t>retweeted_status.user.screen_name</a:t>
            </a:r>
            <a:r>
              <a:rPr lang="en-US" sz="2400" dirty="0"/>
              <a:t> as name,"+</a:t>
            </a:r>
          </a:p>
          <a:p>
            <a:r>
              <a:rPr lang="en-US" sz="2400" dirty="0"/>
              <a:t>                   " </a:t>
            </a:r>
            <a:r>
              <a:rPr lang="en-US" sz="2400" dirty="0" err="1"/>
              <a:t>retweeted_status.user.location</a:t>
            </a:r>
            <a:r>
              <a:rPr lang="en-US" sz="2400" dirty="0"/>
              <a:t> as location,"+</a:t>
            </a:r>
          </a:p>
          <a:p>
            <a:r>
              <a:rPr lang="en-US" sz="2400" dirty="0"/>
              <a:t>                   " </a:t>
            </a:r>
            <a:r>
              <a:rPr lang="en-US" sz="2400" dirty="0" err="1"/>
              <a:t>retweeted_status.text</a:t>
            </a:r>
            <a:r>
              <a:rPr lang="en-US" sz="2400" dirty="0"/>
              <a:t> as text,"+</a:t>
            </a:r>
          </a:p>
          <a:p>
            <a:r>
              <a:rPr lang="en-US" sz="2400" dirty="0"/>
              <a:t>                   " max(</a:t>
            </a:r>
            <a:r>
              <a:rPr lang="en-US" sz="2400" dirty="0" err="1"/>
              <a:t>retweeted_status.retweet_count</a:t>
            </a:r>
            <a:r>
              <a:rPr lang="en-US" sz="2400" dirty="0"/>
              <a:t>) as retweets"+</a:t>
            </a:r>
          </a:p>
          <a:p>
            <a:r>
              <a:rPr lang="en-US" sz="2400" dirty="0"/>
              <a:t>                   " FROM Tweets"+</a:t>
            </a:r>
          </a:p>
          <a:p>
            <a:r>
              <a:rPr lang="en-US" sz="2400" dirty="0"/>
              <a:t>                   " GROUP BY retweeted_status.user.screen_name,retweeted_status.user.location,retweeted_status.text)a"+</a:t>
            </a:r>
          </a:p>
          <a:p>
            <a:r>
              <a:rPr lang="en-US" sz="2400" dirty="0"/>
              <a:t>                   " GROUP BY a.name, </a:t>
            </a:r>
            <a:r>
              <a:rPr lang="en-US" sz="2400" dirty="0" err="1"/>
              <a:t>a.location</a:t>
            </a:r>
            <a:r>
              <a:rPr lang="en-US" sz="2400" dirty="0"/>
              <a:t>"+</a:t>
            </a:r>
          </a:p>
          <a:p>
            <a:r>
              <a:rPr lang="en-US" sz="2400" dirty="0"/>
              <a:t>                   " ORDER BY </a:t>
            </a:r>
            <a:r>
              <a:rPr lang="en-US" sz="2400" dirty="0" err="1"/>
              <a:t>total_retweets</a:t>
            </a:r>
            <a:r>
              <a:rPr lang="en-US" sz="2400" dirty="0"/>
              <a:t> DESC LIMIT 10 ");</a:t>
            </a:r>
          </a:p>
          <a:p>
            <a:endParaRPr lang="en-US" sz="2400" dirty="0"/>
          </a:p>
        </p:txBody>
      </p:sp>
      <p:pic>
        <p:nvPicPr>
          <p:cNvPr id="34" name="Picture 33"/>
          <p:cNvPicPr>
            <a:picLocks noChangeAspect="1"/>
          </p:cNvPicPr>
          <p:nvPr/>
        </p:nvPicPr>
        <p:blipFill>
          <a:blip r:embed="rId15"/>
          <a:stretch>
            <a:fillRect/>
          </a:stretch>
        </p:blipFill>
        <p:spPr>
          <a:xfrm>
            <a:off x="12390120" y="4857074"/>
            <a:ext cx="7299960" cy="3555406"/>
          </a:xfrm>
          <a:prstGeom prst="rect">
            <a:avLst/>
          </a:prstGeom>
        </p:spPr>
      </p:pic>
      <p:pic>
        <p:nvPicPr>
          <p:cNvPr id="36" name="Picture 35"/>
          <p:cNvPicPr>
            <a:picLocks noChangeAspect="1"/>
          </p:cNvPicPr>
          <p:nvPr/>
        </p:nvPicPr>
        <p:blipFill>
          <a:blip r:embed="rId16"/>
          <a:stretch>
            <a:fillRect/>
          </a:stretch>
        </p:blipFill>
        <p:spPr>
          <a:xfrm>
            <a:off x="11853721" y="12805457"/>
            <a:ext cx="9591030" cy="3673024"/>
          </a:xfrm>
          <a:prstGeom prst="rect">
            <a:avLst/>
          </a:prstGeom>
        </p:spPr>
      </p:pic>
      <p:pic>
        <p:nvPicPr>
          <p:cNvPr id="37" name="Picture 36"/>
          <p:cNvPicPr>
            <a:picLocks noChangeAspect="1"/>
          </p:cNvPicPr>
          <p:nvPr/>
        </p:nvPicPr>
        <p:blipFill>
          <a:blip r:embed="rId17"/>
          <a:stretch>
            <a:fillRect/>
          </a:stretch>
        </p:blipFill>
        <p:spPr>
          <a:xfrm>
            <a:off x="11706425" y="20306323"/>
            <a:ext cx="9858078" cy="3019425"/>
          </a:xfrm>
          <a:prstGeom prst="rect">
            <a:avLst/>
          </a:prstGeom>
        </p:spPr>
      </p:pic>
      <p:sp>
        <p:nvSpPr>
          <p:cNvPr id="40" name="TextBox 39"/>
          <p:cNvSpPr txBox="1"/>
          <p:nvPr/>
        </p:nvSpPr>
        <p:spPr>
          <a:xfrm>
            <a:off x="11693671" y="23497043"/>
            <a:ext cx="9738326" cy="2431435"/>
          </a:xfrm>
          <a:prstGeom prst="rect">
            <a:avLst/>
          </a:prstGeom>
          <a:noFill/>
        </p:spPr>
        <p:txBody>
          <a:bodyPr wrap="square" rtlCol="0">
            <a:spAutoFit/>
          </a:bodyPr>
          <a:lstStyle/>
          <a:p>
            <a:r>
              <a:rPr lang="en-US" sz="2400" b="1" dirty="0" smtClean="0"/>
              <a:t>Query 4</a:t>
            </a:r>
          </a:p>
          <a:p>
            <a:r>
              <a:rPr lang="en-US" sz="2400" b="1" dirty="0"/>
              <a:t>W</a:t>
            </a:r>
            <a:r>
              <a:rPr lang="en-US" sz="2400" b="1" dirty="0" smtClean="0"/>
              <a:t>hich </a:t>
            </a:r>
            <a:r>
              <a:rPr lang="en-US" sz="2400" b="1" dirty="0"/>
              <a:t>Democratic candidate (Bernie Sanders or Hillary Clinton) is tweeted about </a:t>
            </a:r>
            <a:r>
              <a:rPr lang="en-US" sz="2400" b="1" dirty="0" smtClean="0"/>
              <a:t>more</a:t>
            </a:r>
          </a:p>
          <a:p>
            <a:r>
              <a:rPr lang="en-US" sz="2000" dirty="0" err="1" smtClean="0"/>
              <a:t>DataFrame</a:t>
            </a:r>
            <a:r>
              <a:rPr lang="en-US" sz="2000" dirty="0" smtClean="0"/>
              <a:t> </a:t>
            </a:r>
            <a:r>
              <a:rPr lang="en-US" sz="2000" dirty="0" err="1"/>
              <a:t>bern</a:t>
            </a:r>
            <a:r>
              <a:rPr lang="en-US" sz="2000" dirty="0"/>
              <a:t> = </a:t>
            </a:r>
            <a:r>
              <a:rPr lang="en-US" sz="2000" dirty="0" err="1"/>
              <a:t>sqlContext.sql</a:t>
            </a:r>
            <a:r>
              <a:rPr lang="en-US" sz="2000" dirty="0"/>
              <a:t>("SELECT * FROM </a:t>
            </a:r>
            <a:r>
              <a:rPr lang="en-US" sz="2000" dirty="0" err="1"/>
              <a:t>GoodTweets</a:t>
            </a:r>
            <a:r>
              <a:rPr lang="en-US" sz="2000" dirty="0"/>
              <a:t> WHERE UPPER(text) LIKE UPPER('%</a:t>
            </a:r>
            <a:r>
              <a:rPr lang="en-US" sz="2000" dirty="0" err="1"/>
              <a:t>bern</a:t>
            </a:r>
            <a:r>
              <a:rPr lang="en-US" sz="2000" dirty="0"/>
              <a:t>%')");</a:t>
            </a:r>
          </a:p>
          <a:p>
            <a:r>
              <a:rPr lang="en-US" sz="2000" dirty="0"/>
              <a:t> </a:t>
            </a:r>
            <a:r>
              <a:rPr lang="en-US" sz="2000" dirty="0" err="1" smtClean="0"/>
              <a:t>DataFrame</a:t>
            </a:r>
            <a:r>
              <a:rPr lang="en-US" sz="2000" dirty="0" smtClean="0"/>
              <a:t> </a:t>
            </a:r>
            <a:r>
              <a:rPr lang="en-US" sz="2000" dirty="0" err="1"/>
              <a:t>hillary</a:t>
            </a:r>
            <a:r>
              <a:rPr lang="en-US" sz="2000" dirty="0"/>
              <a:t> = </a:t>
            </a:r>
            <a:r>
              <a:rPr lang="en-US" sz="2000" dirty="0" err="1"/>
              <a:t>sqlContext.sql</a:t>
            </a:r>
            <a:r>
              <a:rPr lang="en-US" sz="2000" dirty="0"/>
              <a:t>("SELECT * FROM </a:t>
            </a:r>
            <a:r>
              <a:rPr lang="en-US" sz="2000" dirty="0" err="1"/>
              <a:t>GoodTweets</a:t>
            </a:r>
            <a:r>
              <a:rPr lang="en-US" sz="2000" dirty="0"/>
              <a:t> WHERE UPPER(text) LIKE UPPER('%</a:t>
            </a:r>
            <a:r>
              <a:rPr lang="en-US" sz="2000" dirty="0" err="1"/>
              <a:t>hillary</a:t>
            </a:r>
            <a:r>
              <a:rPr lang="en-US" sz="2000" dirty="0" smtClean="0"/>
              <a:t>%')");</a:t>
            </a:r>
            <a:endParaRPr lang="en-US" sz="2000" dirty="0"/>
          </a:p>
        </p:txBody>
      </p:sp>
      <p:pic>
        <p:nvPicPr>
          <p:cNvPr id="41" name="Picture 40"/>
          <p:cNvPicPr>
            <a:picLocks noChangeAspect="1"/>
          </p:cNvPicPr>
          <p:nvPr/>
        </p:nvPicPr>
        <p:blipFill>
          <a:blip r:embed="rId18"/>
          <a:stretch>
            <a:fillRect/>
          </a:stretch>
        </p:blipFill>
        <p:spPr>
          <a:xfrm>
            <a:off x="13677764" y="26099774"/>
            <a:ext cx="4824106" cy="4841374"/>
          </a:xfrm>
          <a:prstGeom prst="rect">
            <a:avLst/>
          </a:prstGeom>
        </p:spPr>
      </p:pic>
      <p:pic>
        <p:nvPicPr>
          <p:cNvPr id="42" name="Picture 41"/>
          <p:cNvPicPr>
            <a:picLocks noChangeAspect="1"/>
          </p:cNvPicPr>
          <p:nvPr/>
        </p:nvPicPr>
        <p:blipFill>
          <a:blip r:embed="rId19"/>
          <a:stretch>
            <a:fillRect/>
          </a:stretch>
        </p:blipFill>
        <p:spPr>
          <a:xfrm>
            <a:off x="22612359" y="13465631"/>
            <a:ext cx="3783321" cy="3070451"/>
          </a:xfrm>
          <a:prstGeom prst="rect">
            <a:avLst/>
          </a:prstGeom>
        </p:spPr>
      </p:pic>
      <p:pic>
        <p:nvPicPr>
          <p:cNvPr id="43" name="Picture 42"/>
          <p:cNvPicPr>
            <a:picLocks noChangeAspect="1"/>
          </p:cNvPicPr>
          <p:nvPr/>
        </p:nvPicPr>
        <p:blipFill>
          <a:blip r:embed="rId20"/>
          <a:stretch>
            <a:fillRect/>
          </a:stretch>
        </p:blipFill>
        <p:spPr>
          <a:xfrm>
            <a:off x="26670000" y="13042734"/>
            <a:ext cx="5554658" cy="3672037"/>
          </a:xfrm>
          <a:prstGeom prst="rect">
            <a:avLst/>
          </a:prstGeom>
        </p:spPr>
      </p:pic>
      <p:pic>
        <p:nvPicPr>
          <p:cNvPr id="44" name="Picture 43"/>
          <p:cNvPicPr>
            <a:picLocks noChangeAspect="1"/>
          </p:cNvPicPr>
          <p:nvPr/>
        </p:nvPicPr>
        <p:blipFill>
          <a:blip r:embed="rId21"/>
          <a:stretch>
            <a:fillRect/>
          </a:stretch>
        </p:blipFill>
        <p:spPr>
          <a:xfrm>
            <a:off x="22612359" y="24670622"/>
            <a:ext cx="9433535" cy="3904378"/>
          </a:xfrm>
          <a:prstGeom prst="rect">
            <a:avLst/>
          </a:prstGeom>
        </p:spPr>
      </p:pic>
      <p:pic>
        <p:nvPicPr>
          <p:cNvPr id="47" name="Picture 46"/>
          <p:cNvPicPr>
            <a:picLocks noChangeAspect="1"/>
          </p:cNvPicPr>
          <p:nvPr/>
        </p:nvPicPr>
        <p:blipFill>
          <a:blip r:embed="rId22"/>
          <a:stretch>
            <a:fillRect/>
          </a:stretch>
        </p:blipFill>
        <p:spPr>
          <a:xfrm>
            <a:off x="33025079" y="4857074"/>
            <a:ext cx="9724159" cy="3315990"/>
          </a:xfrm>
          <a:prstGeom prst="rect">
            <a:avLst/>
          </a:prstGeom>
        </p:spPr>
      </p:pic>
      <p:sp>
        <p:nvSpPr>
          <p:cNvPr id="48" name="TextBox 47"/>
          <p:cNvSpPr txBox="1"/>
          <p:nvPr/>
        </p:nvSpPr>
        <p:spPr>
          <a:xfrm>
            <a:off x="33207823" y="8451158"/>
            <a:ext cx="9541415" cy="6063198"/>
          </a:xfrm>
          <a:prstGeom prst="rect">
            <a:avLst/>
          </a:prstGeom>
          <a:noFill/>
        </p:spPr>
        <p:txBody>
          <a:bodyPr wrap="square" rtlCol="0">
            <a:spAutoFit/>
          </a:bodyPr>
          <a:lstStyle/>
          <a:p>
            <a:r>
              <a:rPr lang="en-US" sz="2400" b="1" dirty="0"/>
              <a:t>Query </a:t>
            </a:r>
            <a:r>
              <a:rPr lang="en-US" sz="2400" b="1" dirty="0" smtClean="0"/>
              <a:t>8</a:t>
            </a:r>
          </a:p>
          <a:p>
            <a:r>
              <a:rPr lang="en-US" sz="2400" b="1" dirty="0" smtClean="0"/>
              <a:t>Words most tweeted</a:t>
            </a:r>
          </a:p>
          <a:p>
            <a:endParaRPr lang="en-US" sz="2000" b="1" dirty="0"/>
          </a:p>
          <a:p>
            <a:r>
              <a:rPr lang="en-US" sz="2000" dirty="0" err="1"/>
              <a:t>DataFrame</a:t>
            </a:r>
            <a:r>
              <a:rPr lang="en-US" sz="2000" dirty="0"/>
              <a:t> </a:t>
            </a:r>
            <a:r>
              <a:rPr lang="en-US" sz="2000" dirty="0" err="1"/>
              <a:t>wordsMostTweeted</a:t>
            </a:r>
            <a:r>
              <a:rPr lang="en-US" sz="2000" dirty="0"/>
              <a:t> = </a:t>
            </a:r>
            <a:r>
              <a:rPr lang="en-US" sz="2000" dirty="0" err="1"/>
              <a:t>sqlContext.sql</a:t>
            </a:r>
            <a:r>
              <a:rPr lang="en-US" sz="2000" dirty="0"/>
              <a:t>("SELECT text FROM </a:t>
            </a:r>
            <a:r>
              <a:rPr lang="en-US" sz="2000" dirty="0" err="1"/>
              <a:t>GoodNightTweets</a:t>
            </a:r>
            <a:r>
              <a:rPr lang="en-US" sz="2000" dirty="0"/>
              <a:t>");</a:t>
            </a:r>
          </a:p>
          <a:p>
            <a:r>
              <a:rPr lang="en-US" sz="2000" dirty="0"/>
              <a:t> </a:t>
            </a:r>
          </a:p>
          <a:p>
            <a:r>
              <a:rPr lang="en-US" sz="2000" b="1" dirty="0"/>
              <a:t>EXPLANATION:</a:t>
            </a:r>
          </a:p>
          <a:p>
            <a:r>
              <a:rPr lang="en-US" sz="2000" dirty="0"/>
              <a:t>This looks at all tweets and then with this:</a:t>
            </a:r>
          </a:p>
          <a:p>
            <a:r>
              <a:rPr lang="en-US" sz="2000" dirty="0" err="1"/>
              <a:t>ArrayList</a:t>
            </a:r>
            <a:r>
              <a:rPr lang="en-US" sz="2000" dirty="0"/>
              <a:t>&lt;Tuple2&lt;String, Integer&gt;&gt; words = new </a:t>
            </a:r>
            <a:r>
              <a:rPr lang="en-US" sz="2000" dirty="0" err="1"/>
              <a:t>ArrayList</a:t>
            </a:r>
            <a:r>
              <a:rPr lang="en-US" sz="2000" dirty="0"/>
              <a:t>&lt;Tuple2&lt;</a:t>
            </a:r>
            <a:r>
              <a:rPr lang="en-US" sz="2000" dirty="0" err="1"/>
              <a:t>String,Integer</a:t>
            </a:r>
            <a:r>
              <a:rPr lang="en-US" sz="2000" dirty="0"/>
              <a:t>&gt;&gt;( </a:t>
            </a:r>
            <a:r>
              <a:rPr lang="en-US" sz="2000" dirty="0" err="1"/>
              <a:t>wordsMostTweeted.javaRDD</a:t>
            </a:r>
            <a:r>
              <a:rPr lang="en-US" sz="2000" dirty="0"/>
              <a:t>().</a:t>
            </a:r>
            <a:r>
              <a:rPr lang="en-US" sz="2000" dirty="0" err="1"/>
              <a:t>flatMap</a:t>
            </a:r>
            <a:r>
              <a:rPr lang="en-US" sz="2000" dirty="0"/>
              <a:t>(</a:t>
            </a:r>
          </a:p>
          <a:p>
            <a:r>
              <a:rPr lang="en-US" sz="2000" dirty="0" smtClean="0"/>
              <a:t>row </a:t>
            </a:r>
            <a:r>
              <a:rPr lang="en-US" sz="2000" dirty="0"/>
              <a:t>-&gt; </a:t>
            </a:r>
            <a:r>
              <a:rPr lang="en-US" sz="2000" dirty="0" err="1"/>
              <a:t>Arrays.asList</a:t>
            </a:r>
            <a:r>
              <a:rPr lang="en-US" sz="2000" dirty="0"/>
              <a:t>(</a:t>
            </a:r>
            <a:r>
              <a:rPr lang="en-US" sz="2000" dirty="0" err="1"/>
              <a:t>row.get</a:t>
            </a:r>
            <a:r>
              <a:rPr lang="en-US" sz="2000" dirty="0"/>
              <a:t>(0).</a:t>
            </a:r>
            <a:r>
              <a:rPr lang="en-US" sz="2000" dirty="0" err="1"/>
              <a:t>toString</a:t>
            </a:r>
            <a:r>
              <a:rPr lang="en-US" sz="2000" dirty="0"/>
              <a:t>().split(" </a:t>
            </a:r>
            <a:r>
              <a:rPr lang="en-US" sz="2000" dirty="0" smtClean="0"/>
              <a:t>"))).</a:t>
            </a:r>
            <a:r>
              <a:rPr lang="en-US" sz="2000" dirty="0" err="1"/>
              <a:t>mapToPair</a:t>
            </a:r>
            <a:r>
              <a:rPr lang="en-US" sz="2000" dirty="0" smtClean="0"/>
              <a:t>(</a:t>
            </a:r>
            <a:r>
              <a:rPr lang="en-US" sz="2000" dirty="0"/>
              <a:t> word -&gt; new Tuple2&lt;String, Integer&gt;( word, 1</a:t>
            </a:r>
            <a:r>
              <a:rPr lang="en-US" sz="2000" dirty="0" smtClean="0"/>
              <a:t>)).</a:t>
            </a:r>
            <a:r>
              <a:rPr lang="en-US" sz="2000" dirty="0" err="1"/>
              <a:t>reduceByKey</a:t>
            </a:r>
            <a:r>
              <a:rPr lang="en-US" sz="2000" dirty="0" smtClean="0"/>
              <a:t>((</a:t>
            </a:r>
            <a:r>
              <a:rPr lang="en-US" sz="2000" dirty="0"/>
              <a:t>count1, count2) -&gt; count1 + </a:t>
            </a:r>
            <a:r>
              <a:rPr lang="en-US" sz="2000" dirty="0" smtClean="0"/>
              <a:t>count2).</a:t>
            </a:r>
            <a:r>
              <a:rPr lang="en-US" sz="2000" dirty="0"/>
              <a:t>collect</a:t>
            </a:r>
            <a:r>
              <a:rPr lang="en-US" sz="2000" dirty="0" smtClean="0"/>
              <a:t>());</a:t>
            </a:r>
          </a:p>
          <a:p>
            <a:r>
              <a:rPr lang="en-US" sz="2000" dirty="0" err="1" smtClean="0"/>
              <a:t>Collections.sort</a:t>
            </a:r>
            <a:r>
              <a:rPr lang="en-US" sz="2000" dirty="0" smtClean="0"/>
              <a:t>(words</a:t>
            </a:r>
            <a:r>
              <a:rPr lang="en-US" sz="2000" dirty="0"/>
              <a:t>, </a:t>
            </a:r>
            <a:r>
              <a:rPr lang="en-US" sz="2000" dirty="0" smtClean="0"/>
              <a:t>new </a:t>
            </a:r>
            <a:r>
              <a:rPr lang="en-US" sz="2000" dirty="0"/>
              <a:t>Comparator&lt;Tuple2&lt;String, Integer</a:t>
            </a:r>
            <a:r>
              <a:rPr lang="en-US" sz="2000" dirty="0" smtClean="0"/>
              <a:t>&gt;&gt;()   {</a:t>
            </a:r>
            <a:endParaRPr lang="en-US" sz="2000" dirty="0"/>
          </a:p>
          <a:p>
            <a:r>
              <a:rPr lang="en-US" sz="2000" dirty="0"/>
              <a:t> </a:t>
            </a:r>
            <a:r>
              <a:rPr lang="en-US" sz="2000" dirty="0" smtClean="0"/>
              <a:t>@</a:t>
            </a:r>
            <a:r>
              <a:rPr lang="en-US" sz="2000" dirty="0"/>
              <a:t>Override</a:t>
            </a:r>
          </a:p>
          <a:p>
            <a:r>
              <a:rPr lang="en-US" sz="2000" dirty="0" smtClean="0"/>
              <a:t>public </a:t>
            </a:r>
            <a:r>
              <a:rPr lang="en-US" sz="2000" dirty="0" err="1"/>
              <a:t>int</a:t>
            </a:r>
            <a:r>
              <a:rPr lang="en-US" sz="2000" dirty="0"/>
              <a:t> compare(Tuple2&lt;String, Integer&gt; o1, Tuple2&lt;String, Integer&gt; o2) {</a:t>
            </a:r>
          </a:p>
          <a:p>
            <a:r>
              <a:rPr lang="en-US" sz="2000" dirty="0" smtClean="0"/>
              <a:t>// </a:t>
            </a:r>
            <a:r>
              <a:rPr lang="en-US" sz="2000" dirty="0"/>
              <a:t>TODO Auto-generated method stub</a:t>
            </a:r>
          </a:p>
          <a:p>
            <a:r>
              <a:rPr lang="en-US" sz="2000" dirty="0" smtClean="0"/>
              <a:t>return </a:t>
            </a:r>
            <a:r>
              <a:rPr lang="en-US" sz="2000" dirty="0"/>
              <a:t>o1._2() &gt; o2._2() ? -1 : o1._2() &lt; o2._2() ? 1 : 0;</a:t>
            </a:r>
          </a:p>
          <a:p>
            <a:r>
              <a:rPr lang="en-US" sz="2000" dirty="0" smtClean="0"/>
              <a:t>      }</a:t>
            </a:r>
            <a:endParaRPr lang="en-US" sz="2000" dirty="0"/>
          </a:p>
          <a:p>
            <a:r>
              <a:rPr lang="en-US" sz="2000" dirty="0" smtClean="0"/>
              <a:t>});</a:t>
            </a:r>
            <a:endParaRPr lang="en-US" sz="2000" dirty="0"/>
          </a:p>
        </p:txBody>
      </p:sp>
      <p:pic>
        <p:nvPicPr>
          <p:cNvPr id="49" name="Picture 48"/>
          <p:cNvPicPr>
            <a:picLocks noChangeAspect="1"/>
          </p:cNvPicPr>
          <p:nvPr/>
        </p:nvPicPr>
        <p:blipFill>
          <a:blip r:embed="rId23"/>
          <a:stretch>
            <a:fillRect/>
          </a:stretch>
        </p:blipFill>
        <p:spPr>
          <a:xfrm>
            <a:off x="34531300" y="14257949"/>
            <a:ext cx="6540500" cy="4847328"/>
          </a:xfrm>
          <a:prstGeom prst="rect">
            <a:avLst/>
          </a:prstGeom>
        </p:spPr>
      </p:pic>
      <p:sp>
        <p:nvSpPr>
          <p:cNvPr id="50" name="TextBox 49"/>
          <p:cNvSpPr txBox="1"/>
          <p:nvPr/>
        </p:nvSpPr>
        <p:spPr>
          <a:xfrm>
            <a:off x="33207823" y="19364748"/>
            <a:ext cx="9541415" cy="4832092"/>
          </a:xfrm>
          <a:prstGeom prst="rect">
            <a:avLst/>
          </a:prstGeom>
          <a:noFill/>
        </p:spPr>
        <p:txBody>
          <a:bodyPr wrap="square" rtlCol="0">
            <a:spAutoFit/>
          </a:bodyPr>
          <a:lstStyle/>
          <a:p>
            <a:r>
              <a:rPr lang="en-US" sz="2400" b="1" dirty="0"/>
              <a:t>Query </a:t>
            </a:r>
            <a:r>
              <a:rPr lang="en-US" sz="2400" b="1" dirty="0" smtClean="0"/>
              <a:t>9</a:t>
            </a:r>
          </a:p>
          <a:p>
            <a:r>
              <a:rPr lang="en-US" sz="2400" b="1" dirty="0" smtClean="0"/>
              <a:t>Frequent words in two different set of Tweets</a:t>
            </a:r>
          </a:p>
          <a:p>
            <a:endParaRPr lang="en-US" sz="2000" b="1" dirty="0" smtClean="0"/>
          </a:p>
          <a:p>
            <a:r>
              <a:rPr lang="en-US" sz="2000" dirty="0" err="1"/>
              <a:t>DataFrame</a:t>
            </a:r>
            <a:r>
              <a:rPr lang="en-US" sz="2000" dirty="0"/>
              <a:t> </a:t>
            </a:r>
            <a:r>
              <a:rPr lang="en-US" sz="2000" dirty="0" err="1"/>
              <a:t>catTweeted</a:t>
            </a:r>
            <a:r>
              <a:rPr lang="en-US" sz="2000" dirty="0"/>
              <a:t> = </a:t>
            </a:r>
            <a:r>
              <a:rPr lang="en-US" sz="2000" dirty="0" err="1"/>
              <a:t>sqlContext.sql</a:t>
            </a:r>
            <a:r>
              <a:rPr lang="en-US" sz="2000" dirty="0"/>
              <a:t>("SELECT text FROM </a:t>
            </a:r>
            <a:r>
              <a:rPr lang="en-US" sz="2000" dirty="0" err="1"/>
              <a:t>GoodNightTweets</a:t>
            </a:r>
            <a:r>
              <a:rPr lang="en-US" sz="2000" dirty="0"/>
              <a:t> WHERE UPPER(text) LIKE UPPER('%cat</a:t>
            </a:r>
            <a:r>
              <a:rPr lang="en-US" sz="2000" dirty="0" smtClean="0"/>
              <a:t>%')");</a:t>
            </a:r>
          </a:p>
          <a:p>
            <a:r>
              <a:rPr lang="en-US" sz="2000" dirty="0" err="1" smtClean="0"/>
              <a:t>DataFrame</a:t>
            </a:r>
            <a:r>
              <a:rPr lang="en-US" sz="2000" dirty="0" smtClean="0"/>
              <a:t> </a:t>
            </a:r>
            <a:r>
              <a:rPr lang="en-US" sz="2000" dirty="0" err="1" smtClean="0"/>
              <a:t>dogTweeted</a:t>
            </a:r>
            <a:r>
              <a:rPr lang="en-US" sz="2000" dirty="0" smtClean="0"/>
              <a:t> = </a:t>
            </a:r>
            <a:r>
              <a:rPr lang="en-US" sz="2000" dirty="0" err="1" smtClean="0"/>
              <a:t>sqlContext.sql</a:t>
            </a:r>
            <a:r>
              <a:rPr lang="en-US" sz="2000" dirty="0" smtClean="0"/>
              <a:t>("SELECT text FROM </a:t>
            </a:r>
            <a:r>
              <a:rPr lang="en-US" sz="2000" dirty="0" err="1" smtClean="0"/>
              <a:t>GoodNightTweets</a:t>
            </a:r>
            <a:r>
              <a:rPr lang="en-US" sz="2000" dirty="0" smtClean="0"/>
              <a:t> WHERE UPPER(text) LIKE UPPER('%dog%')");</a:t>
            </a:r>
          </a:p>
          <a:p>
            <a:r>
              <a:rPr lang="en-US" sz="2000" dirty="0" err="1" smtClean="0"/>
              <a:t>ArrayList</a:t>
            </a:r>
            <a:r>
              <a:rPr lang="en-US" sz="2000" dirty="0" smtClean="0"/>
              <a:t>&lt;Tuple2&lt;String</a:t>
            </a:r>
            <a:r>
              <a:rPr lang="en-US" sz="2000" dirty="0"/>
              <a:t>, Integer&gt;&gt; words1 = new </a:t>
            </a:r>
            <a:r>
              <a:rPr lang="en-US" sz="2000" dirty="0" err="1"/>
              <a:t>ArrayList</a:t>
            </a:r>
            <a:r>
              <a:rPr lang="en-US" sz="2000" dirty="0"/>
              <a:t>&lt;Tuple2&lt;</a:t>
            </a:r>
            <a:r>
              <a:rPr lang="en-US" sz="2000" dirty="0" err="1"/>
              <a:t>String,Integer</a:t>
            </a:r>
            <a:r>
              <a:rPr lang="en-US" sz="2000" dirty="0"/>
              <a:t>&gt;&gt;( </a:t>
            </a:r>
            <a:r>
              <a:rPr lang="en-US" sz="2000" dirty="0" err="1"/>
              <a:t>catTweeted.javaRDD</a:t>
            </a:r>
            <a:r>
              <a:rPr lang="en-US" sz="2000" dirty="0"/>
              <a:t>().</a:t>
            </a:r>
            <a:r>
              <a:rPr lang="en-US" sz="2000" dirty="0" err="1" smtClean="0"/>
              <a:t>flatMap</a:t>
            </a:r>
            <a:r>
              <a:rPr lang="en-US" sz="2000" dirty="0" smtClean="0"/>
              <a:t>(row </a:t>
            </a:r>
            <a:r>
              <a:rPr lang="en-US" sz="2000" dirty="0"/>
              <a:t>-&gt; </a:t>
            </a:r>
            <a:r>
              <a:rPr lang="en-US" sz="2000" dirty="0" err="1"/>
              <a:t>Arrays.asList</a:t>
            </a:r>
            <a:r>
              <a:rPr lang="en-US" sz="2000" dirty="0"/>
              <a:t>(</a:t>
            </a:r>
            <a:r>
              <a:rPr lang="en-US" sz="2000" dirty="0" err="1"/>
              <a:t>row.get</a:t>
            </a:r>
            <a:r>
              <a:rPr lang="en-US" sz="2000" dirty="0"/>
              <a:t>(0).</a:t>
            </a:r>
            <a:r>
              <a:rPr lang="en-US" sz="2000" dirty="0" err="1"/>
              <a:t>toString</a:t>
            </a:r>
            <a:r>
              <a:rPr lang="en-US" sz="2000" dirty="0"/>
              <a:t>().split(" </a:t>
            </a:r>
            <a:r>
              <a:rPr lang="en-US" sz="2000" dirty="0" smtClean="0"/>
              <a:t>"))).</a:t>
            </a:r>
            <a:r>
              <a:rPr lang="en-US" sz="2000" dirty="0" err="1"/>
              <a:t>mapToPair</a:t>
            </a:r>
            <a:r>
              <a:rPr lang="en-US" sz="2000" dirty="0" smtClean="0"/>
              <a:t>(</a:t>
            </a:r>
            <a:r>
              <a:rPr lang="en-US" sz="2000" dirty="0"/>
              <a:t> word -&gt; new Tuple2&lt;String, Integer&gt;( word, 1</a:t>
            </a:r>
            <a:r>
              <a:rPr lang="en-US" sz="2000" dirty="0" smtClean="0"/>
              <a:t>)).</a:t>
            </a:r>
            <a:r>
              <a:rPr lang="en-US" sz="2000" dirty="0" err="1"/>
              <a:t>reduceByKey</a:t>
            </a:r>
            <a:r>
              <a:rPr lang="en-US" sz="2000" dirty="0" smtClean="0"/>
              <a:t>((</a:t>
            </a:r>
            <a:r>
              <a:rPr lang="en-US" sz="2000" dirty="0"/>
              <a:t>count1, count2) -&gt; count1 + </a:t>
            </a:r>
            <a:r>
              <a:rPr lang="en-US" sz="2000" dirty="0" smtClean="0"/>
              <a:t>count2).</a:t>
            </a:r>
            <a:r>
              <a:rPr lang="en-US" sz="2000" dirty="0"/>
              <a:t>collect</a:t>
            </a:r>
            <a:r>
              <a:rPr lang="en-US" sz="2000" dirty="0" smtClean="0"/>
              <a:t>());</a:t>
            </a:r>
          </a:p>
          <a:p>
            <a:r>
              <a:rPr lang="en-US" sz="2000" dirty="0" smtClean="0"/>
              <a:t> </a:t>
            </a:r>
            <a:r>
              <a:rPr lang="en-US" sz="2000" dirty="0" err="1" smtClean="0"/>
              <a:t>ArrayList</a:t>
            </a:r>
            <a:r>
              <a:rPr lang="en-US" sz="2000" dirty="0" smtClean="0"/>
              <a:t>&lt;Tuple2&lt;String, Integer&gt;&gt; words2 = new </a:t>
            </a:r>
            <a:r>
              <a:rPr lang="en-US" sz="2000" dirty="0" err="1" smtClean="0"/>
              <a:t>ArrayList</a:t>
            </a:r>
            <a:r>
              <a:rPr lang="en-US" sz="2000" dirty="0" smtClean="0"/>
              <a:t>&lt;Tuple2&lt;</a:t>
            </a:r>
            <a:r>
              <a:rPr lang="en-US" sz="2000" dirty="0" err="1" smtClean="0"/>
              <a:t>String,Integer</a:t>
            </a:r>
            <a:r>
              <a:rPr lang="en-US" sz="2000" dirty="0" smtClean="0"/>
              <a:t>&gt;&gt;( </a:t>
            </a:r>
            <a:r>
              <a:rPr lang="en-US" sz="2000" dirty="0" err="1" smtClean="0"/>
              <a:t>dogTweeted.javaRDD</a:t>
            </a:r>
            <a:r>
              <a:rPr lang="en-US" sz="2000" dirty="0" smtClean="0"/>
              <a:t>().</a:t>
            </a:r>
            <a:r>
              <a:rPr lang="en-US" sz="2000" dirty="0" err="1" smtClean="0"/>
              <a:t>flatMap</a:t>
            </a:r>
            <a:r>
              <a:rPr lang="en-US" sz="2000" dirty="0" smtClean="0"/>
              <a:t>(row </a:t>
            </a:r>
            <a:r>
              <a:rPr lang="en-US" sz="2000" dirty="0"/>
              <a:t>-&gt; </a:t>
            </a:r>
            <a:r>
              <a:rPr lang="en-US" sz="2000" dirty="0" err="1"/>
              <a:t>Arrays.asList</a:t>
            </a:r>
            <a:r>
              <a:rPr lang="en-US" sz="2000" dirty="0"/>
              <a:t>(</a:t>
            </a:r>
            <a:r>
              <a:rPr lang="en-US" sz="2000" dirty="0" err="1"/>
              <a:t>row.get</a:t>
            </a:r>
            <a:r>
              <a:rPr lang="en-US" sz="2000" dirty="0"/>
              <a:t>(0).</a:t>
            </a:r>
            <a:r>
              <a:rPr lang="en-US" sz="2000" dirty="0" err="1"/>
              <a:t>toString</a:t>
            </a:r>
            <a:r>
              <a:rPr lang="en-US" sz="2000" dirty="0"/>
              <a:t>().split(" </a:t>
            </a:r>
            <a:r>
              <a:rPr lang="en-US" sz="2000" dirty="0" smtClean="0"/>
              <a:t>"))</a:t>
            </a:r>
            <a:r>
              <a:rPr lang="en-US" sz="2000" dirty="0"/>
              <a:t> ).</a:t>
            </a:r>
            <a:r>
              <a:rPr lang="en-US" sz="2000" dirty="0" err="1" smtClean="0"/>
              <a:t>mapToPair</a:t>
            </a:r>
            <a:r>
              <a:rPr lang="en-US" sz="2000" dirty="0" smtClean="0"/>
              <a:t>(word </a:t>
            </a:r>
            <a:r>
              <a:rPr lang="en-US" sz="2000" dirty="0"/>
              <a:t>-&gt; new Tuple2&lt;String, Integer&gt;( word, 1</a:t>
            </a:r>
            <a:r>
              <a:rPr lang="en-US" sz="2000" dirty="0" smtClean="0"/>
              <a:t>)).</a:t>
            </a:r>
            <a:r>
              <a:rPr lang="en-US" sz="2000" dirty="0" err="1"/>
              <a:t>reduceByKey</a:t>
            </a:r>
            <a:r>
              <a:rPr lang="en-US" sz="2000" dirty="0" smtClean="0"/>
              <a:t>((</a:t>
            </a:r>
            <a:r>
              <a:rPr lang="en-US" sz="2000" dirty="0"/>
              <a:t>count1, count2) -&gt; count1 + </a:t>
            </a:r>
            <a:r>
              <a:rPr lang="en-US" sz="2000" dirty="0" smtClean="0"/>
              <a:t>count2).</a:t>
            </a:r>
            <a:r>
              <a:rPr lang="en-US" sz="2000" dirty="0"/>
              <a:t>collect</a:t>
            </a:r>
            <a:r>
              <a:rPr lang="en-US" sz="2000" dirty="0" smtClean="0"/>
              <a:t>());</a:t>
            </a:r>
            <a:endParaRPr lang="en-US" sz="2000" dirty="0"/>
          </a:p>
        </p:txBody>
      </p:sp>
      <p:pic>
        <p:nvPicPr>
          <p:cNvPr id="53" name="Picture 52"/>
          <p:cNvPicPr>
            <a:picLocks noChangeAspect="1"/>
          </p:cNvPicPr>
          <p:nvPr/>
        </p:nvPicPr>
        <p:blipFill>
          <a:blip r:embed="rId24"/>
          <a:stretch>
            <a:fillRect/>
          </a:stretch>
        </p:blipFill>
        <p:spPr>
          <a:xfrm>
            <a:off x="33909000" y="24218471"/>
            <a:ext cx="7162800" cy="6722677"/>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1510</TotalTime>
  <Words>644</Words>
  <Application>Microsoft Office PowerPoint</Application>
  <PresentationFormat>Custom</PresentationFormat>
  <Paragraphs>115</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Santhosh Gattu</cp:lastModifiedBy>
  <cp:revision>129</cp:revision>
  <cp:lastPrinted>2015-06-29T17:31:11Z</cp:lastPrinted>
  <dcterms:created xsi:type="dcterms:W3CDTF">2012-02-03T19:11:35Z</dcterms:created>
  <dcterms:modified xsi:type="dcterms:W3CDTF">2016-04-26T21:30:16Z</dcterms:modified>
</cp:coreProperties>
</file>