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charts/chart2.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3.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8" d="100"/>
          <a:sy n="14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808080"/>
                </a:solidFill>
                <a:latin typeface="Droid Sans"/>
                <a:ea typeface="Droid Sans"/>
                <a:cs typeface="Lucida Sans"/>
              </a:defRPr>
            </a:pPr>
            <a:r>
              <a:rPr lang="zh-CN"/>
              <a:t>EMPLOYEE PERFORMANCE ANALYSIS</a:t>
            </a:r>
          </a:p>
        </c:rich>
      </c:tx>
      <c:layout>
        <c:manualLayout>
          <c:xMode val="edge"/>
          <c:yMode val="edge"/>
          <c:x val="0.2768679"/>
          <c:y val="0.099810444"/>
        </c:manualLayout>
      </c:layout>
      <c:overlay val="0"/>
      <c:spPr>
        <a:noFill/>
        <a:ln>
          <a:noFill/>
        </a:ln>
      </c:spPr>
    </c:title>
    <c:autoTitleDeleted val="1"/>
    <c:plotArea>
      <c:layout>
        <c:manualLayout>
          <c:layoutTarget val="inner"/>
          <c:xMode val="edge"/>
          <c:yMode val="edge"/>
          <c:x val="0.08046982"/>
          <c:y val="0.23869933"/>
          <c:w val="0.6382802"/>
          <c:h val="0.566959"/>
        </c:manualLayout>
      </c:layout>
      <c:barChart>
        <c:barDir val="col"/>
        <c:grouping val="clustered"/>
        <c:varyColors val="0"/>
        <c:ser>
          <c:idx val="0"/>
          <c:order val="0"/>
          <c:tx>
            <c:v>HIGH</c:v>
          </c:tx>
          <c:spPr>
            <a:solidFill>
              <a:srgbClr val="1CADE4"/>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solidFill>
              <a:srgbClr val="2683C6"/>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683C6"/>
                </a:solidFill>
                <a:prstDash val="solid"/>
              </a:ln>
            </c:spPr>
            <c:trendlineType val="exp"/>
            <c:dispRSqr val="0"/>
            <c:dispEq val="0"/>
          </c:trendline>
          <c:trendline>
            <c:spPr>
              <a:ln w="12700">
                <a:solidFill>
                  <a:srgbClr val="2683C6"/>
                </a:solidFill>
                <a:prstDash val="solid"/>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solidFill>
              <a:srgbClr val="27CED7"/>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7CED7"/>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solidFill>
              <a:srgbClr val="42BA97"/>
            </a:solidFill>
            <a:ln>
              <a:noFill/>
            </a:ln>
          </c:spPr>
          <c:invertIfNegative val="0"/>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overlap val="-43"/>
        <c:gapWidth val="267"/>
        <c:axId val="0"/>
        <c:axId val="1"/>
      </c:barChart>
      <c:catAx>
        <c:axId val="0"/>
        <c:scaling>
          <c:orientation val="minMax"/>
        </c:scaling>
        <c:delete val="0"/>
        <c:axPos val="b"/>
        <c:numFmt formatCode="General" sourceLinked="0"/>
        <c:majorGridlines>
          <c:spPr>
            <a:ln w="12700">
              <a:solidFill>
                <a:srgbClr val="D9D9D9"/>
              </a:solidFill>
              <a:prstDash val="solid"/>
            </a:ln>
          </c:spPr>
        </c:majorGridlines>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pattFill prst="ltDnDiag">
          <a:fgClr>
            <a:srgbClr val="D9D9D9"/>
          </a:fgClr>
          <a:bgClr>
            <a:srgbClr val="FFFFFF"/>
          </a:bgClr>
        </a:patt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F2F2F2"/>
                </a:solidFill>
                <a:latin typeface="Arial"/>
                <a:ea typeface="Droid Sans"/>
                <a:cs typeface="Lucida Sans"/>
              </a:defRPr>
            </a:pPr>
            <a:r>
              <a:rPr lang="zh-CN"/>
              <a:t>EMPLOYEE PERFORMANCE ANALYSIS</a:t>
            </a:r>
          </a:p>
        </c:rich>
      </c:tx>
      <c:layout>
        <c:manualLayout>
          <c:xMode val="edge"/>
          <c:yMode val="edge"/>
          <c:x val="0.13877259"/>
          <c:y val="0.08249446"/>
        </c:manualLayout>
      </c:layout>
      <c:overlay val="0"/>
      <c:spPr>
        <a:noFill/>
        <a:ln>
          <a:noFill/>
        </a:ln>
      </c:spPr>
    </c:title>
    <c:autoTitleDeleted val="1"/>
    <c:plotArea>
      <c:layout>
        <c:manualLayout>
          <c:layoutTarget val="inner"/>
          <c:xMode val="edge"/>
          <c:yMode val="edge"/>
          <c:x val="0.08046982"/>
          <c:y val="0.23869933"/>
          <c:w val="0.6382802"/>
          <c:h val="0.566959"/>
        </c:manualLayout>
      </c:layout>
      <c:barChart>
        <c:barDir val="col"/>
        <c:grouping val="clustered"/>
        <c:varyColors val="0"/>
        <c:ser>
          <c:idx val="0"/>
          <c:order val="0"/>
          <c:tx>
            <c:v>HIGH</c:v>
          </c:tx>
          <c:spPr>
            <a:gradFill>
              <a:gsLst>
                <a:gs pos="0">
                  <a:srgbClr val="4CB3E9"/>
                </a:gs>
                <a:gs pos="50000">
                  <a:srgbClr val="12B4EE"/>
                </a:gs>
                <a:gs pos="100000">
                  <a:srgbClr val="059DDC"/>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spPr>
            <a:gradFill>
              <a:gsLst>
                <a:gs pos="0">
                  <a:srgbClr val="4E8FCF"/>
                </a:gs>
                <a:gs pos="50000">
                  <a:srgbClr val="1E83CE"/>
                </a:gs>
                <a:gs pos="100000">
                  <a:srgbClr val="1273BD"/>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683C6"/>
                </a:solidFill>
                <a:prstDash val="solid"/>
              </a:ln>
            </c:spPr>
            <c:trendlineType val="exp"/>
            <c:dispRSqr val="0"/>
            <c:dispEq val="0"/>
          </c:trendline>
          <c:trendline>
            <c:spPr>
              <a:ln w="12700">
                <a:solidFill>
                  <a:srgbClr val="2683C6"/>
                </a:solidFill>
                <a:prstDash val="solid"/>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spPr>
            <a:gradFill>
              <a:gsLst>
                <a:gs pos="0">
                  <a:srgbClr val="4FD5DD"/>
                </a:gs>
                <a:gs pos="50000">
                  <a:srgbClr val="1ED7E0"/>
                </a:gs>
                <a:gs pos="100000">
                  <a:srgbClr val="12C5CD"/>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trendline>
            <c:spPr>
              <a:ln w="12700">
                <a:solidFill>
                  <a:srgbClr val="27CED7"/>
                </a:solidFill>
                <a:prstDash val="solid"/>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spPr>
            <a:gradFill>
              <a:gsLst>
                <a:gs pos="0">
                  <a:srgbClr val="5DC3A3"/>
                </a:gs>
                <a:gs pos="50000">
                  <a:srgbClr val="3CC09A"/>
                </a:gs>
                <a:gs pos="100000">
                  <a:srgbClr val="2EAE89"/>
                </a:gs>
              </a:gsLst>
              <a:lin ang="5400000" scaled="1"/>
            </a:gradFill>
            <a:ln>
              <a:noFill/>
            </a:ln>
            <a:effectLst>
              <a:outerShdw dist="35921" dir="2700000" algn="br">
                <a:srgbClr val="000000"/>
              </a:outerShdw>
            </a:effectLst>
          </c:spPr>
          <c:invertIfNegative val="0"/>
          <c:dLbls>
            <c:spPr>
              <a:noFill/>
              <a:ln>
                <a:noFill/>
              </a:ln>
            </c:spPr>
            <c:txPr>
              <a:bodyPr vert="horz"/>
              <a:lstStyle/>
              <a:p>
                <a:pPr>
                  <a:defRPr sz="900" b="0" i="0" u="none" strike="noStrike" baseline="0">
                    <a:solidFill>
                      <a:srgbClr val="D8D8D8"/>
                    </a:solidFill>
                    <a:latin typeface="Droid Sans"/>
                    <a:ea typeface="Droid Sans"/>
                    <a:cs typeface="Lucida Sans"/>
                  </a:defRPr>
                </a:pPr>
                <a:endParaRPr lang="zh-CN"/>
              </a:p>
            </c:txPr>
            <c:numFmt formatCode="General" sourceLinked="0"/>
            <c:dLblPos val="inEnd"/>
            <c:showLegendKey val="0"/>
            <c:showVal val="1"/>
            <c:showCatName val="0"/>
            <c:showSerName val="0"/>
            <c:showPercent val="0"/>
            <c:showBubbleSize val="0"/>
            <c:showLeaderLines val="0"/>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overlap val="-24"/>
        <c:gapWidth val="100"/>
        <c:axId val="0"/>
        <c:axId val="1"/>
      </c:bar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D8D8D8"/>
              </a:solidFill>
              <a:latin typeface="Droid Sans"/>
              <a:ea typeface="Droid Sans"/>
              <a:cs typeface="Lucida Sans"/>
            </a:defRPr>
          </a:pPr>
          <a:endParaRPr lang="zh-CN"/>
        </a:p>
      </c:txPr>
    </c:legend>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1CADE4"/>
              </a:solidFill>
              <a:ln w="25400">
                <a:solidFill>
                  <a:srgbClr val="FFFFFF"/>
                </a:solidFill>
                <a:prstDash val="solid"/>
              </a:ln>
            </c:spPr>
          </c:dPt>
          <c:dPt>
            <c:idx val="1"/>
            <c:bubble3D val="0"/>
            <c:spPr>
              <a:solidFill>
                <a:srgbClr val="2683C6"/>
              </a:solidFill>
              <a:ln w="25400">
                <a:solidFill>
                  <a:srgbClr val="FFFFFF"/>
                </a:solidFill>
                <a:prstDash val="solid"/>
              </a:ln>
            </c:spPr>
          </c:dPt>
          <c:dPt>
            <c:idx val="2"/>
            <c:bubble3D val="0"/>
            <c:spPr>
              <a:solidFill>
                <a:srgbClr val="27CED7"/>
              </a:solidFill>
              <a:ln w="25400">
                <a:solidFill>
                  <a:srgbClr val="FFFFFF"/>
                </a:solidFill>
                <a:prstDash val="solid"/>
              </a:ln>
            </c:spPr>
          </c:dPt>
          <c:dPt>
            <c:idx val="3"/>
            <c:bubble3D val="0"/>
            <c:spPr>
              <a:solidFill>
                <a:srgbClr val="42BA97"/>
              </a:solidFill>
              <a:ln w="25400">
                <a:solidFill>
                  <a:srgbClr val="FFFFFF"/>
                </a:solidFill>
                <a:prstDash val="solid"/>
              </a:ln>
            </c:spPr>
          </c:dPt>
          <c:dPt>
            <c:idx val="4"/>
            <c:bubble3D val="0"/>
            <c:spPr>
              <a:solidFill>
                <a:srgbClr val="3E8853"/>
              </a:solidFill>
              <a:ln w="25400">
                <a:solidFill>
                  <a:srgbClr val="FFFFFF"/>
                </a:solidFill>
                <a:prstDash val="solid"/>
              </a:ln>
            </c:spPr>
          </c:dPt>
          <c:dPt>
            <c:idx val="5"/>
            <c:bubble3D val="0"/>
            <c:spPr>
              <a:solidFill>
                <a:srgbClr val="62A39F"/>
              </a:solidFill>
              <a:ln w="25400">
                <a:solidFill>
                  <a:srgbClr val="FFFFFF"/>
                </a:solidFill>
                <a:prstDash val="solid"/>
              </a:ln>
            </c:spPr>
          </c:dPt>
          <c:dPt>
            <c:idx val="6"/>
            <c:bubble3D val="0"/>
            <c:spPr>
              <a:solidFill>
                <a:srgbClr val="106688"/>
              </a:solidFill>
              <a:ln w="25400">
                <a:solidFill>
                  <a:srgbClr val="FFFFFF"/>
                </a:solidFill>
                <a:prstDash val="solid"/>
              </a:ln>
            </c:spPr>
          </c:dPt>
          <c:dPt>
            <c:idx val="7"/>
            <c:bubble3D val="0"/>
            <c:spPr>
              <a:solidFill>
                <a:srgbClr val="174D75"/>
              </a:solidFill>
              <a:ln w="25400">
                <a:solidFill>
                  <a:srgbClr val="FFFFFF"/>
                </a:solidFill>
                <a:prstDash val="solid"/>
              </a:ln>
            </c:spPr>
          </c:dPt>
          <c:dPt>
            <c:idx val="8"/>
            <c:bubble3D val="0"/>
            <c:spPr>
              <a:solidFill>
                <a:srgbClr val="177C81"/>
              </a:solidFill>
              <a:ln w="25400">
                <a:solidFill>
                  <a:srgbClr val="FFFFFF"/>
                </a:solidFill>
                <a:prstDash val="solid"/>
              </a:ln>
            </c:spPr>
          </c:dPt>
          <c:dPt>
            <c:idx val="9"/>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LOW</c:v>
          </c:tx>
          <c:dPt>
            <c:idx val="0"/>
            <c:marker>
              <c:symbol val="dot"/>
              <c:size val="5"/>
            </c:marker>
            <c:invertIfNegative val="0"/>
            <c:bubble3D val="0"/>
            <c:spPr>
              <a:solidFill>
                <a:srgbClr val="1CADE4"/>
              </a:solidFill>
              <a:ln w="25400">
                <a:solidFill>
                  <a:srgbClr val="FFFFFF"/>
                </a:solidFill>
                <a:prstDash val="solid"/>
              </a:ln>
            </c:spPr>
          </c:dPt>
          <c:dPt>
            <c:idx val="1"/>
            <c:marker>
              <c:symbol val="dash"/>
              <c:size val="5"/>
            </c:marker>
            <c:invertIfNegative val="0"/>
            <c:bubble3D val="0"/>
            <c:spPr>
              <a:solidFill>
                <a:srgbClr val="2683C6"/>
              </a:solidFill>
              <a:ln w="25400">
                <a:solidFill>
                  <a:srgbClr val="FFFFFF"/>
                </a:solidFill>
                <a:prstDash val="solid"/>
              </a:ln>
            </c:spPr>
          </c:dPt>
          <c:dPt>
            <c:idx val="2"/>
            <c:marker>
              <c:symbol val="diamond"/>
              <c:size val="5"/>
            </c:marker>
            <c:invertIfNegative val="0"/>
            <c:bubble3D val="0"/>
            <c:spPr>
              <a:solidFill>
                <a:srgbClr val="27CED7"/>
              </a:solidFill>
              <a:ln w="25400">
                <a:solidFill>
                  <a:srgbClr val="FFFFFF"/>
                </a:solidFill>
                <a:prstDash val="solid"/>
              </a:ln>
            </c:spPr>
          </c:dPt>
          <c:dPt>
            <c:idx val="3"/>
            <c:marker>
              <c:symbol val="square"/>
              <c:size val="5"/>
            </c:marker>
            <c:invertIfNegative val="0"/>
            <c:bubble3D val="0"/>
            <c:spPr>
              <a:solidFill>
                <a:srgbClr val="42BA97"/>
              </a:solidFill>
              <a:ln w="25400">
                <a:solidFill>
                  <a:srgbClr val="FFFFFF"/>
                </a:solidFill>
                <a:prstDash val="solid"/>
              </a:ln>
            </c:spPr>
          </c:dPt>
          <c:dPt>
            <c:idx val="4"/>
            <c:marker>
              <c:symbol val="triangle"/>
              <c:size val="5"/>
            </c:marker>
            <c:invertIfNegative val="0"/>
            <c:bubble3D val="0"/>
            <c:spPr>
              <a:solidFill>
                <a:srgbClr val="3E8853"/>
              </a:solidFill>
              <a:ln w="25400">
                <a:solidFill>
                  <a:srgbClr val="FFFFFF"/>
                </a:solidFill>
                <a:prstDash val="solid"/>
              </a:ln>
            </c:spPr>
          </c:dPt>
          <c:dPt>
            <c:idx val="5"/>
            <c:marker>
              <c:symbol val="x"/>
              <c:size val="5"/>
            </c:marker>
            <c:invertIfNegative val="0"/>
            <c:bubble3D val="0"/>
            <c:spPr>
              <a:solidFill>
                <a:srgbClr val="62A39F"/>
              </a:solidFill>
              <a:ln w="25400">
                <a:solidFill>
                  <a:srgbClr val="FFFFFF"/>
                </a:solidFill>
                <a:prstDash val="solid"/>
              </a:ln>
            </c:spPr>
          </c:dPt>
          <c:dPt>
            <c:idx val="6"/>
            <c:marker>
              <c:symbol val="star"/>
              <c:size val="5"/>
            </c:marker>
            <c:invertIfNegative val="0"/>
            <c:bubble3D val="0"/>
            <c:spPr>
              <a:solidFill>
                <a:srgbClr val="106688"/>
              </a:solidFill>
              <a:ln w="25400">
                <a:solidFill>
                  <a:srgbClr val="FFFFFF"/>
                </a:solidFill>
                <a:prstDash val="solid"/>
              </a:ln>
            </c:spPr>
          </c:dPt>
          <c:dPt>
            <c:idx val="7"/>
            <c:marker>
              <c:symbol val="circle"/>
              <c:size val="5"/>
            </c:marker>
            <c:invertIfNegative val="0"/>
            <c:bubble3D val="0"/>
            <c:spPr>
              <a:solidFill>
                <a:srgbClr val="174D75"/>
              </a:solidFill>
              <a:ln w="25400">
                <a:solidFill>
                  <a:srgbClr val="FFFFFF"/>
                </a:solidFill>
                <a:prstDash val="solid"/>
              </a:ln>
            </c:spPr>
          </c:dPt>
          <c:dPt>
            <c:idx val="8"/>
            <c:marker>
              <c:symbol val="plus"/>
              <c:size val="5"/>
            </c:marker>
            <c:invertIfNegative val="0"/>
            <c:bubble3D val="0"/>
            <c:spPr>
              <a:solidFill>
                <a:srgbClr val="177C81"/>
              </a:solidFill>
              <a:ln w="25400">
                <a:solidFill>
                  <a:srgbClr val="FFFFFF"/>
                </a:solidFill>
                <a:prstDash val="solid"/>
              </a:ln>
            </c:spPr>
          </c:dPt>
          <c:dPt>
            <c:idx val="9"/>
            <c:marker>
              <c:symbol val="dot"/>
              <c:size val="5"/>
            </c:marker>
            <c:invertIfNegative val="0"/>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v>MED</c:v>
          </c:tx>
          <c:dPt>
            <c:idx val="0"/>
            <c:marker>
              <c:symbol val="circle"/>
              <c:size val="5"/>
            </c:marker>
            <c:invertIfNegative val="0"/>
            <c:bubble3D val="0"/>
            <c:spPr>
              <a:solidFill>
                <a:srgbClr val="1CADE4"/>
              </a:solidFill>
              <a:ln w="25400">
                <a:solidFill>
                  <a:srgbClr val="FFFFFF"/>
                </a:solidFill>
                <a:prstDash val="solid"/>
              </a:ln>
            </c:spPr>
          </c:dPt>
          <c:dPt>
            <c:idx val="1"/>
            <c:marker>
              <c:symbol val="plus"/>
              <c:size val="5"/>
            </c:marker>
            <c:invertIfNegative val="0"/>
            <c:bubble3D val="0"/>
            <c:spPr>
              <a:solidFill>
                <a:srgbClr val="2683C6"/>
              </a:solidFill>
              <a:ln w="25400">
                <a:solidFill>
                  <a:srgbClr val="FFFFFF"/>
                </a:solidFill>
                <a:prstDash val="solid"/>
              </a:ln>
            </c:spPr>
          </c:dPt>
          <c:dPt>
            <c:idx val="2"/>
            <c:marker>
              <c:symbol val="dot"/>
              <c:size val="5"/>
            </c:marker>
            <c:invertIfNegative val="0"/>
            <c:bubble3D val="0"/>
            <c:spPr>
              <a:solidFill>
                <a:srgbClr val="27CED7"/>
              </a:solidFill>
              <a:ln w="25400">
                <a:solidFill>
                  <a:srgbClr val="FFFFFF"/>
                </a:solidFill>
                <a:prstDash val="solid"/>
              </a:ln>
            </c:spPr>
          </c:dPt>
          <c:dPt>
            <c:idx val="3"/>
            <c:marker>
              <c:symbol val="dash"/>
              <c:size val="5"/>
            </c:marker>
            <c:invertIfNegative val="0"/>
            <c:bubble3D val="0"/>
            <c:spPr>
              <a:solidFill>
                <a:srgbClr val="42BA97"/>
              </a:solidFill>
              <a:ln w="25400">
                <a:solidFill>
                  <a:srgbClr val="FFFFFF"/>
                </a:solidFill>
                <a:prstDash val="solid"/>
              </a:ln>
            </c:spPr>
          </c:dPt>
          <c:dPt>
            <c:idx val="4"/>
            <c:marker>
              <c:symbol val="diamond"/>
              <c:size val="5"/>
            </c:marker>
            <c:invertIfNegative val="0"/>
            <c:bubble3D val="0"/>
            <c:spPr>
              <a:solidFill>
                <a:srgbClr val="3E8853"/>
              </a:solidFill>
              <a:ln w="25400">
                <a:solidFill>
                  <a:srgbClr val="FFFFFF"/>
                </a:solidFill>
                <a:prstDash val="solid"/>
              </a:ln>
            </c:spPr>
          </c:dPt>
          <c:dPt>
            <c:idx val="5"/>
            <c:marker>
              <c:symbol val="square"/>
              <c:size val="5"/>
            </c:marker>
            <c:invertIfNegative val="0"/>
            <c:bubble3D val="0"/>
            <c:spPr>
              <a:solidFill>
                <a:srgbClr val="62A39F"/>
              </a:solidFill>
              <a:ln w="25400">
                <a:solidFill>
                  <a:srgbClr val="FFFFFF"/>
                </a:solidFill>
                <a:prstDash val="solid"/>
              </a:ln>
            </c:spPr>
          </c:dPt>
          <c:dPt>
            <c:idx val="6"/>
            <c:marker>
              <c:symbol val="triangle"/>
              <c:size val="5"/>
            </c:marker>
            <c:invertIfNegative val="0"/>
            <c:bubble3D val="0"/>
            <c:spPr>
              <a:solidFill>
                <a:srgbClr val="106688"/>
              </a:solidFill>
              <a:ln w="25400">
                <a:solidFill>
                  <a:srgbClr val="FFFFFF"/>
                </a:solidFill>
                <a:prstDash val="solid"/>
              </a:ln>
            </c:spPr>
          </c:dPt>
          <c:dPt>
            <c:idx val="7"/>
            <c:marker>
              <c:symbol val="x"/>
              <c:size val="5"/>
            </c:marker>
            <c:invertIfNegative val="0"/>
            <c:bubble3D val="0"/>
            <c:spPr>
              <a:solidFill>
                <a:srgbClr val="174D75"/>
              </a:solidFill>
              <a:ln w="25400">
                <a:solidFill>
                  <a:srgbClr val="FFFFFF"/>
                </a:solidFill>
                <a:prstDash val="solid"/>
              </a:ln>
            </c:spPr>
          </c:dPt>
          <c:dPt>
            <c:idx val="8"/>
            <c:marker>
              <c:symbol val="star"/>
              <c:size val="5"/>
            </c:marker>
            <c:invertIfNegative val="0"/>
            <c:bubble3D val="0"/>
            <c:spPr>
              <a:solidFill>
                <a:srgbClr val="177C81"/>
              </a:solidFill>
              <a:ln w="25400">
                <a:solidFill>
                  <a:srgbClr val="FFFFFF"/>
                </a:solidFill>
                <a:prstDash val="solid"/>
              </a:ln>
            </c:spPr>
          </c:dPt>
          <c:dPt>
            <c:idx val="9"/>
            <c:marker>
              <c:symbol val="circle"/>
              <c:size val="5"/>
            </c:marker>
            <c:invertIfNegative val="0"/>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v>VERY HIGH</c:v>
          </c:tx>
          <c:dPt>
            <c:idx val="0"/>
            <c:marker>
              <c:symbol val="x"/>
              <c:size val="5"/>
            </c:marker>
            <c:invertIfNegative val="0"/>
            <c:bubble3D val="0"/>
            <c:spPr>
              <a:solidFill>
                <a:srgbClr val="1CADE4"/>
              </a:solidFill>
              <a:ln w="25400">
                <a:solidFill>
                  <a:srgbClr val="FFFFFF"/>
                </a:solidFill>
                <a:prstDash val="solid"/>
              </a:ln>
            </c:spPr>
          </c:dPt>
          <c:dPt>
            <c:idx val="1"/>
            <c:marker>
              <c:symbol val="star"/>
              <c:size val="5"/>
            </c:marker>
            <c:invertIfNegative val="0"/>
            <c:bubble3D val="0"/>
            <c:spPr>
              <a:solidFill>
                <a:srgbClr val="2683C6"/>
              </a:solidFill>
              <a:ln w="25400">
                <a:solidFill>
                  <a:srgbClr val="FFFFFF"/>
                </a:solidFill>
                <a:prstDash val="solid"/>
              </a:ln>
            </c:spPr>
          </c:dPt>
          <c:dPt>
            <c:idx val="2"/>
            <c:marker>
              <c:symbol val="circle"/>
              <c:size val="5"/>
            </c:marker>
            <c:invertIfNegative val="0"/>
            <c:bubble3D val="0"/>
            <c:spPr>
              <a:solidFill>
                <a:srgbClr val="27CED7"/>
              </a:solidFill>
              <a:ln w="25400">
                <a:solidFill>
                  <a:srgbClr val="FFFFFF"/>
                </a:solidFill>
                <a:prstDash val="solid"/>
              </a:ln>
            </c:spPr>
          </c:dPt>
          <c:dPt>
            <c:idx val="3"/>
            <c:marker>
              <c:symbol val="plus"/>
              <c:size val="5"/>
            </c:marker>
            <c:invertIfNegative val="0"/>
            <c:bubble3D val="0"/>
            <c:spPr>
              <a:solidFill>
                <a:srgbClr val="42BA97"/>
              </a:solidFill>
              <a:ln w="25400">
                <a:solidFill>
                  <a:srgbClr val="FFFFFF"/>
                </a:solidFill>
                <a:prstDash val="solid"/>
              </a:ln>
            </c:spPr>
          </c:dPt>
          <c:dPt>
            <c:idx val="4"/>
            <c:marker>
              <c:symbol val="dot"/>
              <c:size val="5"/>
            </c:marker>
            <c:invertIfNegative val="0"/>
            <c:bubble3D val="0"/>
            <c:spPr>
              <a:solidFill>
                <a:srgbClr val="3E8853"/>
              </a:solidFill>
              <a:ln w="25400">
                <a:solidFill>
                  <a:srgbClr val="FFFFFF"/>
                </a:solidFill>
                <a:prstDash val="solid"/>
              </a:ln>
            </c:spPr>
          </c:dPt>
          <c:dPt>
            <c:idx val="5"/>
            <c:marker>
              <c:symbol val="dash"/>
              <c:size val="5"/>
            </c:marker>
            <c:invertIfNegative val="0"/>
            <c:bubble3D val="0"/>
            <c:spPr>
              <a:solidFill>
                <a:srgbClr val="62A39F"/>
              </a:solidFill>
              <a:ln w="25400">
                <a:solidFill>
                  <a:srgbClr val="FFFFFF"/>
                </a:solidFill>
                <a:prstDash val="solid"/>
              </a:ln>
            </c:spPr>
          </c:dPt>
          <c:dPt>
            <c:idx val="6"/>
            <c:marker>
              <c:symbol val="diamond"/>
              <c:size val="5"/>
            </c:marker>
            <c:invertIfNegative val="0"/>
            <c:bubble3D val="0"/>
            <c:spPr>
              <a:solidFill>
                <a:srgbClr val="106688"/>
              </a:solidFill>
              <a:ln w="25400">
                <a:solidFill>
                  <a:srgbClr val="FFFFFF"/>
                </a:solidFill>
                <a:prstDash val="solid"/>
              </a:ln>
            </c:spPr>
          </c:dPt>
          <c:dPt>
            <c:idx val="7"/>
            <c:marker>
              <c:symbol val="square"/>
              <c:size val="5"/>
            </c:marker>
            <c:invertIfNegative val="0"/>
            <c:bubble3D val="0"/>
            <c:spPr>
              <a:solidFill>
                <a:srgbClr val="174D75"/>
              </a:solidFill>
              <a:ln w="25400">
                <a:solidFill>
                  <a:srgbClr val="FFFFFF"/>
                </a:solidFill>
                <a:prstDash val="solid"/>
              </a:ln>
            </c:spPr>
          </c:dPt>
          <c:dPt>
            <c:idx val="8"/>
            <c:marker>
              <c:symbol val="triangle"/>
              <c:size val="5"/>
            </c:marker>
            <c:invertIfNegative val="0"/>
            <c:bubble3D val="0"/>
            <c:spPr>
              <a:solidFill>
                <a:srgbClr val="177C81"/>
              </a:solidFill>
              <a:ln w="25400">
                <a:solidFill>
                  <a:srgbClr val="FFFFFF"/>
                </a:solidFill>
                <a:prstDash val="solid"/>
              </a:ln>
            </c:spPr>
          </c:dPt>
          <c:dPt>
            <c:idx val="9"/>
            <c:marker>
              <c:symbol val="x"/>
              <c:size val="5"/>
            </c:marker>
            <c:invertIfNegative val="0"/>
            <c:bubble3D val="0"/>
            <c:spPr>
              <a:solidFill>
                <a:srgbClr val="276F5A"/>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gapDepth val="150"/>
        <c:firstSliceAng val="0"/>
      </c:pie3DChart>
      <c:spPr>
        <a:noFill/>
        <a:ln>
          <a:noFill/>
        </a:ln>
      </c:spPr>
    </c:plotArea>
    <c:legend>
      <c:legendPos val="r"/>
      <c:layout/>
      <c:overlay val="0"/>
      <c:spPr>
        <a:noFill/>
        <a:ln>
          <a:noFill/>
        </a:ln>
      </c:spPr>
      <c:txPr>
        <a:bodyPr/>
        <a:lstStyle/>
        <a:p>
          <a:pPr>
            <a:defRPr sz="1200" b="1" i="0" u="none" strike="noStrike" baseline="0">
              <a:solidFill>
                <a:srgbClr val="000000"/>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91101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32412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43246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764138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366139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002010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958126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794554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00932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4566359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52571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381655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17326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677049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106620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986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1695966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37314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659351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76106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99029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7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7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60"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55029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63724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36831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65859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676766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812989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2298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833166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22452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745238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1.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294381"/>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rPr>
              <a:t>SANTHOSH J R</a:t>
            </a:r>
            <a:endParaRPr lang="en-US" altLang="zh-CN" sz="2400" b="1" i="0" u="none" strike="noStrike" kern="1200" cap="none" spc="0" baseline="0">
              <a:solidFill>
                <a:srgbClr val="333333"/>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1" i="0" u="none" strike="noStrike" kern="1200" cap="none" spc="0" baseline="0">
                <a:solidFill>
                  <a:schemeClr val="tx1"/>
                </a:solidFill>
                <a:latin typeface="Arial" pitchFamily="34" charset="0"/>
                <a:ea typeface="宋体" pitchFamily="0" charset="0"/>
                <a:cs typeface="Arial" pitchFamily="34" charset="0"/>
              </a:rPr>
              <a:t>312206</a:t>
            </a:r>
            <a:r>
              <a:rPr lang="en-US" altLang="zh-CN" sz="2400" b="1" i="0" u="none" strike="noStrike" kern="1200" cap="none" spc="0" baseline="0">
                <a:solidFill>
                  <a:schemeClr val="tx1"/>
                </a:solidFill>
                <a:latin typeface="Arial" pitchFamily="34" charset="0"/>
                <a:ea typeface="宋体" pitchFamily="0" charset="0"/>
                <a:cs typeface="Arial" pitchFamily="34" charset="0"/>
              </a:rPr>
              <a:t>719 </a:t>
            </a:r>
            <a:r>
              <a:rPr lang="en-US" altLang="zh-CN" sz="2400" b="1" i="0" u="none" strike="noStrike" kern="1200" cap="none" spc="0" baseline="0">
                <a:solidFill>
                  <a:schemeClr val="tx1"/>
                </a:solidFill>
                <a:latin typeface="Arial" pitchFamily="34" charset="0"/>
                <a:ea typeface="宋体" pitchFamily="0" charset="0"/>
                <a:cs typeface="Arial" pitchFamily="34" charset="0"/>
              </a:rPr>
              <a:t>; unm130122p0</a:t>
            </a:r>
            <a:r>
              <a:rPr lang="en-US" altLang="zh-CN" sz="2400" b="1" i="0" u="none" strike="noStrike" kern="1200" cap="none" spc="0" baseline="0">
                <a:solidFill>
                  <a:schemeClr val="tx1"/>
                </a:solidFill>
                <a:latin typeface="Arial" pitchFamily="34" charset="0"/>
                <a:ea typeface="宋体" pitchFamily="0" charset="0"/>
                <a:cs typeface="Arial" pitchFamily="34" charset="0"/>
              </a:rPr>
              <a:t>66</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1" i="0" u="none" strike="noStrike" kern="1200" cap="none" spc="0" baseline="0">
                <a:solidFill>
                  <a:schemeClr val="tx1"/>
                </a:solidFill>
                <a:latin typeface="Arial" pitchFamily="34" charset="0"/>
                <a:ea typeface="宋体" pitchFamily="0" charset="0"/>
                <a:cs typeface="Arial" pitchFamily="34" charset="0"/>
              </a:rPr>
              <a:t>B.COM </a:t>
            </a:r>
            <a:r>
              <a:rPr lang="en-US" altLang="zh-CN" sz="2400" b="1" i="0" u="none" strike="noStrike" kern="1200" cap="none" spc="0" baseline="0">
                <a:solidFill>
                  <a:schemeClr val="tx1"/>
                </a:solidFill>
                <a:latin typeface="Arial" pitchFamily="34" charset="0"/>
                <a:ea typeface="宋体" pitchFamily="0" charset="0"/>
                <a:cs typeface="Arial" pitchFamily="34" charset="0"/>
              </a:rPr>
              <a:t>ACCOUNTING AND FINANCE </a:t>
            </a:r>
            <a:endParaRPr lang="en-US" altLang="zh-CN" sz="24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1" i="0" u="none" strike="noStrike" kern="1200" cap="none" spc="0" baseline="0">
                <a:solidFill>
                  <a:schemeClr val="tx1"/>
                </a:solidFill>
                <a:latin typeface="Arial" pitchFamily="34" charset="0"/>
                <a:ea typeface="宋体" pitchFamily="0" charset="0"/>
                <a:cs typeface="Arial" pitchFamily="34" charset="0"/>
              </a:rPr>
              <a:t>AGURCHUND MANMULL JAIN COLLEGE</a:t>
            </a:r>
            <a:endParaRPr lang="en-US" altLang="zh-CN" sz="24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727196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矩形"/>
          <p:cNvSpPr>
            <a:spLocks/>
          </p:cNvSpPr>
          <p:nvPr/>
        </p:nvSpPr>
        <p:spPr>
          <a:xfrm rot="0">
            <a:off x="838200" y="1447800"/>
            <a:ext cx="43433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pitchFamily="0" charset="0"/>
                <a:cs typeface="Arial" pitchFamily="34" charset="0"/>
              </a:rPr>
              <a:t>STEPS:-</a:t>
            </a: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1)</a:t>
            </a:r>
            <a:r>
              <a:rPr lang="en-US" altLang="zh-CN" sz="2000" b="0" i="0" u="sng" strike="noStrike" kern="1200" cap="none" spc="0" baseline="0">
                <a:solidFill>
                  <a:schemeClr val="tx1"/>
                </a:solidFill>
                <a:latin typeface="Arial" pitchFamily="34" charset="0"/>
                <a:ea typeface="宋体" pitchFamily="0" charset="0"/>
                <a:cs typeface="Arial" pitchFamily="34" charset="0"/>
              </a:rPr>
              <a:t>Data Collection</a:t>
            </a:r>
            <a:endParaRPr lang="en-US" altLang="zh-CN" sz="2000" b="0" i="0" u="sng"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Go to Kaggle and download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Download in Edunet Dashboard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2) </a:t>
            </a:r>
            <a:r>
              <a:rPr lang="en-US" altLang="zh-CN" sz="2000" b="0" i="0" u="sng" strike="noStrike" kern="1200" cap="none" spc="0" baseline="0">
                <a:solidFill>
                  <a:schemeClr val="tx1"/>
                </a:solidFill>
                <a:latin typeface="Arial" pitchFamily="34" charset="0"/>
                <a:ea typeface="宋体" pitchFamily="0" charset="0"/>
                <a:cs typeface="Arial" pitchFamily="34" charset="0"/>
              </a:rPr>
              <a:t>Features Collection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9 Features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Status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Performance Level</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Current Employee Ratings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Department Type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Division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2000" b="0" i="0" u="none" strike="noStrike" kern="1200" cap="none" spc="0" baseline="0">
                <a:solidFill>
                  <a:schemeClr val="tx1"/>
                </a:solidFill>
                <a:latin typeface="Arial" pitchFamily="34" charset="0"/>
                <a:ea typeface="宋体" pitchFamily="0" charset="0"/>
                <a:cs typeface="Arial" pitchFamily="34" charset="0"/>
              </a:rPr>
              <a:t>Job Function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
        <p:nvSpPr>
          <p:cNvPr id="158" name="矩形"/>
          <p:cNvSpPr>
            <a:spLocks/>
          </p:cNvSpPr>
          <p:nvPr/>
        </p:nvSpPr>
        <p:spPr>
          <a:xfrm rot="0">
            <a:off x="5067302" y="2016144"/>
            <a:ext cx="4286248"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3) </a:t>
            </a:r>
            <a:r>
              <a:rPr lang="en-US" altLang="zh-CN" sz="1800" b="0" i="0" u="sng" strike="noStrike" kern="1200" cap="none" spc="0" baseline="0">
                <a:solidFill>
                  <a:schemeClr val="tx1"/>
                </a:solidFill>
                <a:latin typeface="Arial" pitchFamily="34" charset="0"/>
                <a:ea typeface="宋体" pitchFamily="0" charset="0"/>
                <a:cs typeface="Arial" pitchFamily="34" charset="0"/>
              </a:rPr>
              <a:t>Data Cleaning</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Arial" pitchFamily="34" charset="0"/>
                <a:ea typeface="宋体" pitchFamily="0" charset="0"/>
                <a:cs typeface="Arial" pitchFamily="34" charset="0"/>
              </a:rPr>
              <a:t>Missing Values identified- Conditional Formatting</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
            </a:pPr>
            <a:r>
              <a:rPr lang="en-US" altLang="zh-CN" sz="1800" b="0" i="0" u="none" strike="noStrike" kern="1200" cap="none" spc="0" baseline="0">
                <a:solidFill>
                  <a:schemeClr val="tx1"/>
                </a:solidFill>
                <a:latin typeface="Arial" pitchFamily="34" charset="0"/>
                <a:ea typeface="宋体" pitchFamily="0" charset="0"/>
                <a:cs typeface="Arial" pitchFamily="34" charset="0"/>
              </a:rPr>
              <a:t>Missing Values removed – Filtering</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4) </a:t>
            </a:r>
            <a:r>
              <a:rPr lang="en-US" altLang="zh-CN" sz="1800" b="0" i="0" u="sng" strike="noStrike" kern="1200" cap="none" spc="0" baseline="0">
                <a:solidFill>
                  <a:schemeClr val="tx1"/>
                </a:solidFill>
                <a:latin typeface="Arial" pitchFamily="34" charset="0"/>
                <a:ea typeface="宋体" pitchFamily="0" charset="0"/>
                <a:cs typeface="Arial" pitchFamily="34" charset="0"/>
              </a:rPr>
              <a:t>Performance Level Calculation</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Performance Level Formula = IFS(Z8&gt;=5,”VERY HIGH”,Z8&gt;=4,”HIGH”,Z8&gt;=3,”MED”,”TRUE”,”LOW”)</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1011845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739774" y="1447800"/>
            <a:ext cx="3679825"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5) </a:t>
            </a:r>
            <a:r>
              <a:rPr lang="en-US" altLang="zh-CN" sz="1800" b="0" i="0" u="sng" strike="noStrike" kern="1200" cap="none" spc="0" baseline="0">
                <a:solidFill>
                  <a:schemeClr val="tx1"/>
                </a:solidFill>
                <a:latin typeface="Arial" pitchFamily="34" charset="0"/>
                <a:ea typeface="宋体" pitchFamily="0" charset="0"/>
                <a:cs typeface="Arial" pitchFamily="34" charset="0"/>
              </a:rPr>
              <a:t>Summary/Pivot Table</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Arial" pitchFamily="34" charset="0"/>
              <a:buChar char="•"/>
            </a:pPr>
            <a:r>
              <a:rPr lang="en-US" altLang="zh-CN" sz="1800" b="0" i="0" u="sng" strike="noStrike" kern="1200" cap="none" spc="0" baseline="0">
                <a:solidFill>
                  <a:schemeClr val="tx1"/>
                </a:solidFill>
                <a:latin typeface="Arial" pitchFamily="34" charset="0"/>
                <a:ea typeface="宋体" pitchFamily="0" charset="0"/>
                <a:cs typeface="Arial" pitchFamily="34" charset="0"/>
              </a:rPr>
              <a:t>Features/Techniques Used</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Courier New" pitchFamily="49" charset="0"/>
              <a:buChar char="o"/>
            </a:pPr>
            <a:r>
              <a:rPr lang="en-US" altLang="zh-CN" sz="1800" b="0" i="0" u="sng" strike="noStrike" kern="1200" cap="none" spc="0" baseline="0">
                <a:solidFill>
                  <a:schemeClr val="tx1"/>
                </a:solidFill>
                <a:latin typeface="Arial" pitchFamily="34" charset="0"/>
                <a:ea typeface="宋体" pitchFamily="0" charset="0"/>
                <a:cs typeface="Arial" pitchFamily="34" charset="0"/>
              </a:rPr>
              <a:t>What Columns Used</a:t>
            </a:r>
            <a:endParaRPr lang="en-US" altLang="zh-CN" sz="18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Status</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
        <p:nvSpPr>
          <p:cNvPr id="176" name="矩形"/>
          <p:cNvSpPr>
            <a:spLocks/>
          </p:cNvSpPr>
          <p:nvPr/>
        </p:nvSpPr>
        <p:spPr>
          <a:xfrm rot="0">
            <a:off x="4419600" y="3962400"/>
            <a:ext cx="3679825"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5. Employee Performance Level</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6. Current Employee Ratings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7. Department Type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8. Division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9. Job Function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7" name="Table"/>
          <p:cNvGraphicFramePr>
            <a:graphicFrameLocks noGrp="1"/>
          </p:cNvGraphicFramePr>
          <p:nvPr>
            <p:extLst>
              <p:ext uri="{D42A27DB-BD31-4B8C-83A1-F6EECF244321}"/>
            </p:extLst>
          </p:nvPr>
        </p:nvGraphicFramePr>
        <p:xfrm>
          <a:off x="4191000" y="1033567"/>
          <a:ext cx="5130800" cy="2682239"/>
        </p:xfrm>
        <a:graphic>
          <a:graphicData uri="http://schemas.openxmlformats.org/drawingml/2006/table">
            <a:tbl>
              <a:tblPr bandRow="1">
                <a:noFill/>
              </a:tblPr>
              <a:tblGrid>
                <a:gridCol w="756911"/>
                <a:gridCol w="2443458"/>
                <a:gridCol w="1930393"/>
              </a:tblGrid>
              <a:tr h="224075">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pitchFamily="0" charset="0"/>
                          <a:cs typeface="Arial" pitchFamily="34" charset="0"/>
                        </a:rPr>
                        <a:t>S.NO.</a:t>
                      </a:r>
                      <a:endParaRPr lang="zh-CN" altLang="en-US" sz="14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pitchFamily="0" charset="0"/>
                          <a:cs typeface="Arial" pitchFamily="34" charset="0"/>
                        </a:rPr>
                        <a:t>TECHNIQUES USED</a:t>
                      </a:r>
                      <a:endParaRPr lang="zh-CN" altLang="en-US" sz="14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1400" b="1" i="0" u="none" strike="noStrike" kern="0" cap="none" spc="0" baseline="0">
                          <a:solidFill>
                            <a:srgbClr val="FFFFFF"/>
                          </a:solidFill>
                          <a:latin typeface="Arial" pitchFamily="34" charset="0"/>
                          <a:ea typeface="宋体" pitchFamily="0" charset="0"/>
                          <a:cs typeface="Arial" pitchFamily="34" charset="0"/>
                        </a:rPr>
                        <a:t>EXPLANATION (WHY)</a:t>
                      </a:r>
                      <a:endParaRPr lang="zh-CN" altLang="en-US" sz="14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r>
              <a:tr h="2494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1</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Conditional Formatting</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Missing Value highlight</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2240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2</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Filtering</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Missing Value Remove</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431800">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3</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Formula</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Calculate Employee Performance Level</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2240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4</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Pivot Table</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Summarise</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236775">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5</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Graph</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34" charset="0"/>
                          <a:ea typeface="宋体" pitchFamily="0" charset="0"/>
                          <a:cs typeface="Arial" pitchFamily="34" charset="0"/>
                        </a:rPr>
                        <a:t>Data Visualisation</a:t>
                      </a:r>
                      <a:endParaRPr lang="zh-CN" altLang="en-US" sz="14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bl>
          </a:graphicData>
        </a:graphic>
      </p:graphicFrame>
    </p:spTree>
    <p:extLst>
      <p:ext uri="{BB962C8B-B14F-4D97-AF65-F5344CB8AC3E}">
        <p14:creationId xmlns:p14="http://schemas.microsoft.com/office/powerpoint/2010/main" val="7917317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矩形"/>
          <p:cNvSpPr>
            <a:spLocks/>
          </p:cNvSpPr>
          <p:nvPr/>
        </p:nvSpPr>
        <p:spPr>
          <a:xfrm rot="0">
            <a:off x="1219200" y="1676400"/>
            <a:ext cx="4419600" cy="3693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rPr>
              <a:t>6) </a:t>
            </a:r>
            <a:r>
              <a:rPr lang="en-US" altLang="zh-CN" sz="1800" b="0" i="0" u="sng" strike="noStrike" kern="1200" cap="none" spc="0" baseline="0">
                <a:solidFill>
                  <a:schemeClr val="tx1"/>
                </a:solidFill>
                <a:latin typeface="Arial" pitchFamily="34" charset="0"/>
                <a:ea typeface="宋体" pitchFamily="0" charset="0"/>
                <a:cs typeface="Arial" pitchFamily="34" charset="0"/>
              </a:rPr>
              <a:t>Graph</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v"/>
            </a:pPr>
            <a:r>
              <a:rPr lang="en-US" altLang="zh-CN" sz="1800" b="0" i="0" u="none" strike="noStrike" kern="1200" cap="none" spc="0" baseline="0">
                <a:solidFill>
                  <a:schemeClr val="tx1"/>
                </a:solidFill>
                <a:latin typeface="Arial" pitchFamily="34" charset="0"/>
                <a:ea typeface="宋体" pitchFamily="0" charset="0"/>
                <a:cs typeface="Arial" pitchFamily="34" charset="0"/>
              </a:rPr>
              <a:t>Data Visualisation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285750" indent="-285750" algn="l">
              <a:lnSpc>
                <a:spcPct val="100000"/>
              </a:lnSpc>
              <a:spcBef>
                <a:spcPts val="0"/>
              </a:spcBef>
              <a:spcAft>
                <a:spcPts val="0"/>
              </a:spcAft>
              <a:buFont typeface="Wingdings" pitchFamily="2" charset="2"/>
              <a:buChar char="v"/>
            </a:pPr>
            <a:r>
              <a:rPr lang="en-US" altLang="zh-CN" sz="1800" b="0" i="0" u="sng" strike="noStrike" kern="1200" cap="none" spc="0" baseline="0">
                <a:solidFill>
                  <a:schemeClr val="tx1"/>
                </a:solidFill>
                <a:latin typeface="Arial" pitchFamily="34" charset="0"/>
                <a:ea typeface="宋体" pitchFamily="0" charset="0"/>
                <a:cs typeface="Arial" pitchFamily="34" charset="0"/>
              </a:rPr>
              <a:t>Features/Columns Used</a:t>
            </a:r>
            <a:endParaRPr lang="en-US" altLang="zh-CN" sz="1800" b="0" i="0" u="sng"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Performance Level</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Current Employee Ratings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Department Type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Division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Job Function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Courier New" pitchFamily="49" charset="0"/>
              <a:buChar char="o"/>
            </a:pPr>
            <a:r>
              <a:rPr lang="en-US" altLang="zh-CN" sz="1800" b="0" i="0" u="none" strike="noStrike" kern="1200" cap="none" spc="0" baseline="0">
                <a:solidFill>
                  <a:schemeClr val="tx1"/>
                </a:solidFill>
                <a:latin typeface="Arial" pitchFamily="34" charset="0"/>
                <a:ea typeface="宋体" pitchFamily="0" charset="0"/>
                <a:cs typeface="Arial" pitchFamily="34" charset="0"/>
              </a:rPr>
              <a:t>Employee Status</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5181599" y="1600200"/>
          <a:ext cx="3581399" cy="3359150"/>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453325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77362"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5"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7" name="图表"/>
          <p:cNvGraphicFramePr/>
          <p:nvPr/>
        </p:nvGraphicFramePr>
        <p:xfrm>
          <a:off x="2286000" y="1676400"/>
          <a:ext cx="5334000" cy="440054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2212224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aphicFrame>
        <p:nvGraphicFramePr>
          <p:cNvPr id="188" name="图表"/>
          <p:cNvGraphicFramePr/>
          <p:nvPr/>
        </p:nvGraphicFramePr>
        <p:xfrm>
          <a:off x="1905000" y="1600200"/>
          <a:ext cx="6172200" cy="4267200"/>
        </p:xfrm>
        <a:graphic>
          <a:graphicData uri="http://schemas.openxmlformats.org/drawingml/2006/chart">
            <c:chart xmlns:c="http://schemas.openxmlformats.org/drawingml/2006/chart" r:id="rId1"/>
          </a:graphicData>
        </a:graphic>
      </p:graphicFrame>
      <p:sp>
        <p:nvSpPr>
          <p:cNvPr id="189" name="矩形"/>
          <p:cNvSpPr>
            <a:spLocks/>
          </p:cNvSpPr>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255148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838200" y="1371600"/>
            <a:ext cx="7543800" cy="44012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3667724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54239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319625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990600" y="2418100"/>
            <a:ext cx="5781675" cy="333946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For the growth of an organisation, employee’s performance is crucial.</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For better performance; promotion, increments and appreciation are received.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For lesser performance, employees are motivated to do in a better and effective manner.</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To find out the better and lesser performers, it is required to do Employee Data Analysis on the performance of the employees.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64592970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286000"/>
            <a:ext cx="5737225"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Arial" pitchFamily="34" charset="0"/>
                <a:ea typeface="宋体" pitchFamily="0" charset="0"/>
                <a:cs typeface="Arial" pitchFamily="34" charset="0"/>
              </a:rPr>
              <a:t>Analysing the performance of the employee by considering various factors like gender, rating, performance core, achievements is called </a:t>
            </a:r>
            <a:r>
              <a:rPr lang="en-US" altLang="zh-CN" sz="2000" b="1" i="0" u="none" strike="noStrike" kern="1200" cap="none" spc="0" baseline="0">
                <a:solidFill>
                  <a:schemeClr val="tx1"/>
                </a:solidFill>
                <a:latin typeface="Arial" pitchFamily="34" charset="0"/>
                <a:ea typeface="宋体" pitchFamily="0" charset="0"/>
                <a:cs typeface="Arial" pitchFamily="34" charset="0"/>
              </a:rPr>
              <a:t>Employee Data (Performance) Analysis.</a:t>
            </a:r>
            <a:r>
              <a:rPr lang="en-US" altLang="zh-CN" sz="2000" b="0" i="0" u="none" strike="noStrike" kern="1200" cap="none" spc="0" baseline="0">
                <a:solidFill>
                  <a:schemeClr val="tx1"/>
                </a:solidFill>
                <a:latin typeface="Arial" pitchFamily="34" charset="0"/>
                <a:ea typeface="宋体" pitchFamily="0" charset="0"/>
                <a:cs typeface="Arial"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7662963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286874" y="1996431"/>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32368"/>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99452" y="1650525"/>
            <a:ext cx="6819899"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End users are those who get benefited from the employee data/performance analysis. Given below is a chart of end users of an organisation.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31" name="图片"/>
          <p:cNvPicPr>
            <a:picLocks noChangeAspect="1"/>
          </p:cNvPicPr>
          <p:nvPr/>
        </p:nvPicPr>
        <p:blipFill>
          <a:blip r:embed="rId2" cstate="print"/>
          <a:srcRect t="6666" b="7778" l="5556" r="5556"/>
          <a:stretch>
            <a:fillRect/>
          </a:stretch>
        </p:blipFill>
        <p:spPr>
          <a:xfrm rot="0">
            <a:off x="2057400" y="2966184"/>
            <a:ext cx="4830782" cy="2906017"/>
          </a:xfrm>
          <a:prstGeom prst="rect"/>
          <a:noFill/>
          <a:ln w="12700" cmpd="sng" cap="flat">
            <a:noFill/>
            <a:prstDash val="solid"/>
            <a:miter/>
          </a:ln>
        </p:spPr>
      </p:pic>
    </p:spTree>
    <p:extLst>
      <p:ext uri="{BB962C8B-B14F-4D97-AF65-F5344CB8AC3E}">
        <p14:creationId xmlns:p14="http://schemas.microsoft.com/office/powerpoint/2010/main" val="10917134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2362200"/>
            <a:ext cx="1312379" cy="2763520"/>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77362" y="1716157"/>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05908"/>
          </a:xfrm>
          <a:prstGeom prst="rect"/>
          <a:noFill/>
          <a:ln w="12700" cmpd="sng" cap="flat">
            <a:noFill/>
            <a:prstDash val="solid"/>
            <a:miter/>
          </a:ln>
        </p:spPr>
        <p:txBody>
          <a:bodyPr vert="horz" wrap="square" lIns="0" tIns="13334" rIns="0" bIns="0" anchor="t" anchorCtr="0">
            <a:prstTxWarp prst="textNoShape"/>
            <a:spAutoFit/>
          </a:bodyPr>
          <a:lstStyle/>
          <a:p>
            <a:pPr marL="12700" indent="0" algn="ctr">
              <a:lnSpc>
                <a:spcPct val="100000"/>
              </a:lnSpc>
              <a:spcBef>
                <a:spcPts val="104"/>
              </a:spcBef>
              <a:spcAft>
                <a:spcPts val="0"/>
              </a:spcAft>
              <a:buNone/>
            </a:pP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graphicFrame>
        <p:nvGraphicFramePr>
          <p:cNvPr id="139" name="Table"/>
          <p:cNvGraphicFramePr>
            <a:graphicFrameLocks noGrp="1"/>
          </p:cNvGraphicFramePr>
          <p:nvPr>
            <p:ph type="tbl"/>
            <p:extLst>
              <p:ext uri="{D42A27DB-BD31-4B8C-83A1-F6EECF244321}"/>
            </p:extLst>
          </p:nvPr>
        </p:nvGraphicFramePr>
        <p:xfrm>
          <a:off x="1787538" y="1994535"/>
          <a:ext cx="6917579" cy="3596639"/>
        </p:xfrm>
        <a:graphic>
          <a:graphicData uri="http://schemas.openxmlformats.org/drawingml/2006/table">
            <a:tbl>
              <a:tblPr bandRow="1">
                <a:noFill/>
              </a:tblPr>
              <a:tblGrid>
                <a:gridCol w="914395"/>
                <a:gridCol w="2314063"/>
                <a:gridCol w="3689100"/>
              </a:tblGrid>
              <a:tr h="383531">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pitchFamily="0" charset="0"/>
                          <a:cs typeface="Arial" pitchFamily="34" charset="0"/>
                        </a:rPr>
                        <a:t>S.NO.</a:t>
                      </a:r>
                      <a:endParaRPr lang="zh-CN" altLang="en-US" sz="20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pitchFamily="0" charset="0"/>
                          <a:cs typeface="Arial" pitchFamily="34" charset="0"/>
                        </a:rPr>
                        <a:t>TECHNIQUES USED</a:t>
                      </a:r>
                      <a:endParaRPr lang="zh-CN" altLang="en-US" sz="20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c>
                  <a:txBody>
                    <a:bodyPr/>
                    <a:lstStyle/>
                    <a:p>
                      <a:pPr marL="0" indent="0" algn="l">
                        <a:lnSpc>
                          <a:spcPct val="100000"/>
                        </a:lnSpc>
                        <a:spcBef>
                          <a:spcPts val="0"/>
                        </a:spcBef>
                        <a:spcAft>
                          <a:spcPts val="0"/>
                        </a:spcAft>
                        <a:buNone/>
                      </a:pPr>
                      <a:r>
                        <a:rPr lang="en-US" altLang="zh-CN" sz="2000" b="1" i="0" u="none" strike="noStrike" kern="0" cap="none" spc="0" baseline="0">
                          <a:solidFill>
                            <a:srgbClr val="FFFFFF"/>
                          </a:solidFill>
                          <a:latin typeface="Arial" pitchFamily="34" charset="0"/>
                          <a:ea typeface="宋体" pitchFamily="0" charset="0"/>
                          <a:cs typeface="Arial" pitchFamily="34" charset="0"/>
                        </a:rPr>
                        <a:t>EXPLANATION ( WHY )</a:t>
                      </a:r>
                      <a:endParaRPr lang="zh-CN" altLang="en-US" sz="2000" b="1" i="0" u="none" strike="noStrike" kern="0" cap="none" spc="0" baseline="0">
                        <a:solidFill>
                          <a:srgbClr val="FFFFFF"/>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1CADE4"/>
                    </a:solidFill>
                  </a:tcPr>
                </a:tc>
              </a:tr>
              <a:tr h="6286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1</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Conditional Formatting</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highlight the missing values</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383531">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2</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Filtering</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remove the missing values</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6032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3</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Formula</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calculate Employee Performance Level</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r h="383531">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4</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Pivot Table</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summarise</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F1FA"/>
                    </a:solidFill>
                  </a:tcPr>
                </a:tc>
              </a:tr>
              <a:tr h="615950">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5</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Graph</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c>
                  <a:txBody>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34" charset="0"/>
                          <a:ea typeface="宋体" pitchFamily="0" charset="0"/>
                          <a:cs typeface="Arial" pitchFamily="34" charset="0"/>
                        </a:rPr>
                        <a:t>To present the data visually (Data Visualisation)</a:t>
                      </a:r>
                      <a:endParaRPr lang="zh-CN" altLang="en-US" sz="2000" b="0" i="0" u="none" strike="noStrike" kern="0" cap="none" spc="0" baseline="0">
                        <a:solidFill>
                          <a:srgbClr val="000000"/>
                        </a:solidFill>
                        <a:latin typeface="Arial" pitchFamily="34" charset="0"/>
                        <a:ea typeface="宋体" pitchFamily="0" charset="0"/>
                        <a:cs typeface="Arial" pitchFamily="34"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E3F5"/>
                    </a:solidFill>
                  </a:tcPr>
                </a:tc>
              </a:tr>
            </a:tbl>
          </a:graphicData>
        </a:graphic>
      </p:graphicFrame>
    </p:spTree>
    <p:extLst>
      <p:ext uri="{BB962C8B-B14F-4D97-AF65-F5344CB8AC3E}">
        <p14:creationId xmlns:p14="http://schemas.microsoft.com/office/powerpoint/2010/main" val="5740093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838200" y="1600200"/>
            <a:ext cx="5943599" cy="501675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Arial" pitchFamily="34" charset="0"/>
                <a:ea typeface="宋体" pitchFamily="0" charset="0"/>
                <a:cs typeface="Arial" pitchFamily="34" charset="0"/>
              </a:rPr>
              <a:t>Employee Data set – Kaggle</a:t>
            </a: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26 features:-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Only some of them have been considered: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ID</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First Name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Last Name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Status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Employee Performance Level</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Current Employee Ratings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Department Type</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Division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Arial" pitchFamily="34" charset="0"/>
                <a:ea typeface="宋体" pitchFamily="0" charset="0"/>
                <a:cs typeface="Arial" pitchFamily="34" charset="0"/>
              </a:rPr>
              <a:t>Job Function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342900" indent="-342900" algn="l">
              <a:lnSpc>
                <a:spcPct val="100000"/>
              </a:lnSpc>
              <a:spcBef>
                <a:spcPts val="0"/>
              </a:spcBef>
              <a:spcAft>
                <a:spcPts val="0"/>
              </a:spcAft>
              <a:buClrTx/>
              <a:buAutoNum type="arabicPeriod"/>
            </a:pP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2" name="图片" descr="DataSet Type | Different Dataset Types and Examples"/>
          <p:cNvPicPr>
            <a:picLocks noChangeAspect="1"/>
          </p:cNvPicPr>
          <p:nvPr/>
        </p:nvPicPr>
        <p:blipFill>
          <a:blip r:embed="rId1" cstate="print"/>
          <a:srcRect t="10000" b="8399" l="48222"/>
          <a:stretch>
            <a:fillRect/>
          </a:stretch>
        </p:blipFill>
        <p:spPr>
          <a:xfrm rot="0">
            <a:off x="6324599" y="1752599"/>
            <a:ext cx="3276600" cy="2868783"/>
          </a:xfrm>
          <a:prstGeom prst="rect"/>
          <a:noFill/>
          <a:ln w="12700" cmpd="sng" cap="flat">
            <a:noFill/>
            <a:prstDash val="solid"/>
            <a:miter/>
          </a:ln>
        </p:spPr>
      </p:pic>
    </p:spTree>
    <p:extLst>
      <p:ext uri="{BB962C8B-B14F-4D97-AF65-F5344CB8AC3E}">
        <p14:creationId xmlns:p14="http://schemas.microsoft.com/office/powerpoint/2010/main" val="11254520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9353550" y="182088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19888688">
            <a:off x="570303" y="3872754"/>
            <a:ext cx="1478828" cy="2621320"/>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2133600" y="2447731"/>
            <a:ext cx="6705600" cy="166199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Arial" pitchFamily="34" charset="0"/>
                <a:ea typeface="宋体" pitchFamily="0" charset="0"/>
                <a:cs typeface="Arial" pitchFamily="34" charset="0"/>
              </a:rPr>
              <a:t>New Ideas:-</a:t>
            </a:r>
            <a:endParaRPr lang="en-US" altLang="zh-CN" sz="2800" b="1"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3400" b="1" i="0"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Performance Level Formula = IFS(Z8&gt;=5,”VERY HIGH”,Z8&gt;=4,”HIGH”,Z8&gt;=3,”MED”,”TRUE”,”LOW”)</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41467701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cp:revision>
  <dcterms:created xsi:type="dcterms:W3CDTF">2024-03-28T06:07:22Z</dcterms:created>
  <dcterms:modified xsi:type="dcterms:W3CDTF">2024-09-30T02:50:25Z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d8770d554c084afda4f86086eb6f6d93</vt:lpwstr>
  </property>
</Properties>
</file>