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2" r:id="rId20"/>
    <p:sldId id="286" r:id="rId21"/>
    <p:sldId id="285" r:id="rId22"/>
    <p:sldId id="277" r:id="rId23"/>
    <p:sldId id="278" r:id="rId24"/>
    <p:sldId id="279" r:id="rId25"/>
    <p:sldId id="280" r:id="rId26"/>
    <p:sldId id="287" r:id="rId27"/>
    <p:sldId id="320" r:id="rId28"/>
    <p:sldId id="321" r:id="rId29"/>
    <p:sldId id="322" r:id="rId30"/>
    <p:sldId id="323" r:id="rId31"/>
    <p:sldId id="324" r:id="rId32"/>
    <p:sldId id="325" r:id="rId33"/>
    <p:sldId id="326" r:id="rId34"/>
    <p:sldId id="327" r:id="rId35"/>
    <p:sldId id="314" r:id="rId36"/>
    <p:sldId id="315" r:id="rId37"/>
    <p:sldId id="316" r:id="rId38"/>
    <p:sldId id="317" r:id="rId39"/>
    <p:sldId id="318" r:id="rId40"/>
    <p:sldId id="319" r:id="rId41"/>
    <p:sldId id="288" r:id="rId42"/>
    <p:sldId id="289" r:id="rId43"/>
    <p:sldId id="290" r:id="rId44"/>
    <p:sldId id="291" r:id="rId45"/>
    <p:sldId id="292" r:id="rId46"/>
    <p:sldId id="328" r:id="rId47"/>
    <p:sldId id="329" r:id="rId48"/>
    <p:sldId id="330" r:id="rId49"/>
    <p:sldId id="331" r:id="rId50"/>
    <p:sldId id="332" r:id="rId51"/>
    <p:sldId id="334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1E21D-FE79-4A44-B0FD-B5436395FA97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9B0BC-4160-4D2F-BA43-76904A6CC7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46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4AF76-BA82-41C4-A076-994DD6D15E56}" type="datetime1">
              <a:rPr lang="en-US" smtClean="0"/>
              <a:pPr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Time Series Analysis 8971073111 vinodanalytics@gmail.com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6B86-6545-4358-85A3-30DD8E41A0C3}" type="datetime1">
              <a:rPr lang="en-US" smtClean="0"/>
              <a:pPr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Time Series Analysis 8971073111 vinodanalytics@gmail.com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B7A1-FB69-4AEC-A63A-390995440D80}" type="datetime1">
              <a:rPr lang="en-US" smtClean="0"/>
              <a:pPr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Time Series Analysis 8971073111 vinodanalytics@gmail.com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B650-46B1-45CC-BDE8-30169AA10DBF}" type="datetime1">
              <a:rPr lang="en-US" smtClean="0"/>
              <a:pPr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Time Series Analysis 8971073111 vinodanalytics@gmail.com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F9EE-C662-4149-8631-84D0D2566713}" type="datetime1">
              <a:rPr lang="en-US" smtClean="0"/>
              <a:pPr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Time Series Analysis 8971073111 vinodanalytics@gmail.com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FBD0-720F-4236-A7EB-BD763928F8E8}" type="datetime1">
              <a:rPr lang="en-US" smtClean="0"/>
              <a:pPr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Time Series Analysis 8971073111 vinodanalytics@gmail.com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B9BF-745F-4A16-848F-C9F9D9A30447}" type="datetime1">
              <a:rPr lang="en-US" smtClean="0"/>
              <a:pPr/>
              <a:t>3/2/2019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Time Series Analysis 8971073111 vinodanalytics@gmail.com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476B-66C3-4C60-A068-8B15A5AB574A}" type="datetime1">
              <a:rPr lang="en-US" smtClean="0"/>
              <a:pPr/>
              <a:t>3/2/2019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Time Series Analysis 8971073111 vinodanalytics@gmail.com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9470C-201F-47A1-B9D2-A1F6288388F5}" type="datetime1">
              <a:rPr lang="en-US" smtClean="0"/>
              <a:pPr/>
              <a:t>3/2/2019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Time Series Analysis 8971073111 vinodanalytics@gmail.com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C147-00D0-4688-9883-5676E58925F1}" type="datetime1">
              <a:rPr lang="en-US" smtClean="0"/>
              <a:pPr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Time Series Analysis 8971073111 vinodanalytics@gmail.com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463A-B90D-43D3-B68B-F0F5F40C7CDA}" type="datetime1">
              <a:rPr lang="en-US" smtClean="0"/>
              <a:pPr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Time Series Analysis 8971073111 vinodanalytics@gmail.com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5071E-B51F-46D0-BCA5-A02EC6AE5A4C}" type="datetime1">
              <a:rPr lang="en-US" smtClean="0"/>
              <a:pPr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 Vinod on Time Series Analysis 8971073111 vinodanalytics@gmail.com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7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8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9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hyperlink" Target="http://ucanalytics.com/blogs/step-by-step-graphic-guide-to-forecasting-through-arima-modeling-in-r-manufacturing-case-study-example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762000"/>
            <a:ext cx="7772400" cy="1470025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/>
              <a:t>Time Series Analysis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6670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Data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Page no 602, Business Statistics, Naval Bajpai, Pearson, 2</a:t>
            </a:r>
            <a:r>
              <a:rPr lang="en-US" baseline="30000" dirty="0" smtClean="0">
                <a:solidFill>
                  <a:srgbClr val="C00000"/>
                </a:solidFill>
              </a:rPr>
              <a:t>nd</a:t>
            </a:r>
            <a:r>
              <a:rPr lang="en-US" dirty="0" smtClean="0">
                <a:solidFill>
                  <a:srgbClr val="C00000"/>
                </a:solidFill>
              </a:rPr>
              <a:t> edition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Time Series Analysis 8971073111 vinodanalytics@gmail.com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matrix from column 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1571625"/>
            <a:ext cx="8353425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76650" y="4972050"/>
            <a:ext cx="4705350" cy="15811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Time Series Analysis 8971073111 vinodanalytics@gmail.com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8001000" cy="838200"/>
          </a:xfrm>
        </p:spPr>
        <p:txBody>
          <a:bodyPr>
            <a:noAutofit/>
          </a:bodyPr>
          <a:lstStyle/>
          <a:p>
            <a:r>
              <a:rPr lang="en-US" sz="3200" dirty="0" smtClean="0"/>
              <a:t>Strike off LOWEST and Highest, Quarter wise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19200"/>
            <a:ext cx="7856482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3276600"/>
            <a:ext cx="7250906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/>
          <a:srcRect t="8696"/>
          <a:stretch>
            <a:fillRect/>
          </a:stretch>
        </p:blipFill>
        <p:spPr bwMode="auto">
          <a:xfrm>
            <a:off x="5867400" y="5181600"/>
            <a:ext cx="2193506" cy="160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1000" y="6324600"/>
            <a:ext cx="2895600" cy="365125"/>
          </a:xfrm>
        </p:spPr>
        <p:txBody>
          <a:bodyPr/>
          <a:lstStyle/>
          <a:p>
            <a:r>
              <a:rPr lang="en-US" dirty="0" smtClean="0"/>
              <a:t>Dr Vinod on Time Series Analysis 8971073111 vinodanalytics@gmail.com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more calculations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0483" y="1524000"/>
            <a:ext cx="8321783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Oval Callout 8"/>
          <p:cNvSpPr/>
          <p:nvPr/>
        </p:nvSpPr>
        <p:spPr>
          <a:xfrm>
            <a:off x="5029200" y="5486400"/>
            <a:ext cx="685800" cy="533400"/>
          </a:xfrm>
          <a:prstGeom prst="wedgeEllipseCallout">
            <a:avLst>
              <a:gd name="adj1" fmla="val 48911"/>
              <a:gd name="adj2" fmla="val -1010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0" name="Oval Callout 9"/>
          <p:cNvSpPr/>
          <p:nvPr/>
        </p:nvSpPr>
        <p:spPr>
          <a:xfrm>
            <a:off x="7467600" y="4800600"/>
            <a:ext cx="685800" cy="533400"/>
          </a:xfrm>
          <a:prstGeom prst="wedgeEllipseCallout">
            <a:avLst>
              <a:gd name="adj1" fmla="val -148012"/>
              <a:gd name="adj2" fmla="val -143214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11" name="Oval Callout 10"/>
          <p:cNvSpPr/>
          <p:nvPr/>
        </p:nvSpPr>
        <p:spPr>
          <a:xfrm>
            <a:off x="4800600" y="2819400"/>
            <a:ext cx="685800" cy="533400"/>
          </a:xfrm>
          <a:prstGeom prst="wedgeEllipseCallout">
            <a:avLst>
              <a:gd name="adj1" fmla="val 69424"/>
              <a:gd name="adj2" fmla="val 14953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Time Series Analysis 8971073111 vinodanalytics@gmail.com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53200" y="381000"/>
            <a:ext cx="1981200" cy="609600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sz="2400" b="1" dirty="0" smtClean="0"/>
              <a:t>Column 8</a:t>
            </a:r>
            <a:endParaRPr lang="en-US" sz="2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81000"/>
            <a:ext cx="6063447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Time Series Analysis 8971073111 vinodanalytics@gmail.com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9: De-</a:t>
            </a:r>
            <a:r>
              <a:rPr lang="en-US" dirty="0" err="1" smtClean="0"/>
              <a:t>seasonalized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410" y="1533524"/>
            <a:ext cx="8362615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Time Series Analysis 8971073111 vinodanalytics@gmail.com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10: Rounding off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1600200"/>
            <a:ext cx="1638300" cy="46257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Time Series Analysis 8971073111 vinodanalytics@gmail.com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15000" y="1143000"/>
            <a:ext cx="3200400" cy="1295400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sz="2400" b="1" dirty="0" smtClean="0"/>
              <a:t>Stat </a:t>
            </a:r>
            <a:r>
              <a:rPr lang="en-US" sz="2400" b="1" dirty="0" smtClean="0">
                <a:sym typeface="Wingdings" pitchFamily="2" charset="2"/>
              </a:rPr>
              <a:t> Time Series</a:t>
            </a:r>
            <a:br>
              <a:rPr lang="en-US" sz="2400" b="1" dirty="0" smtClean="0">
                <a:sym typeface="Wingdings" pitchFamily="2" charset="2"/>
              </a:rPr>
            </a:br>
            <a:r>
              <a:rPr lang="en-US" sz="2400" b="1" dirty="0" smtClean="0">
                <a:sym typeface="Wingdings" pitchFamily="2" charset="2"/>
              </a:rPr>
              <a:t>Decomposition</a:t>
            </a:r>
            <a:endParaRPr lang="en-US" sz="2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rcRect r="61218" b="28462"/>
          <a:stretch>
            <a:fillRect/>
          </a:stretch>
        </p:blipFill>
        <p:spPr bwMode="auto">
          <a:xfrm>
            <a:off x="152400" y="152400"/>
            <a:ext cx="5638800" cy="6096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Time Series Analysis 8971073111 vinodanalytics@gmail.com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2762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Place</a:t>
            </a:r>
            <a:r>
              <a:rPr lang="en-US" sz="2800" i="1" dirty="0" smtClean="0"/>
              <a:t> Production</a:t>
            </a:r>
            <a:r>
              <a:rPr lang="en-US" sz="2800" dirty="0" smtClean="0"/>
              <a:t> against </a:t>
            </a:r>
            <a:r>
              <a:rPr lang="en-US" sz="2800" b="1" dirty="0" smtClean="0"/>
              <a:t>Variable</a:t>
            </a:r>
            <a:br>
              <a:rPr lang="en-US" sz="2800" b="1" dirty="0" smtClean="0"/>
            </a:br>
            <a:r>
              <a:rPr lang="en-US" sz="2800" b="1" dirty="0" smtClean="0"/>
              <a:t>Seasonal length </a:t>
            </a:r>
            <a:r>
              <a:rPr lang="en-US" sz="2800" dirty="0" smtClean="0"/>
              <a:t>= 4</a:t>
            </a:r>
            <a:br>
              <a:rPr lang="en-US" sz="2800" dirty="0" smtClean="0"/>
            </a:br>
            <a:r>
              <a:rPr lang="en-US" sz="2800" b="1" dirty="0" smtClean="0"/>
              <a:t>Model Type </a:t>
            </a:r>
            <a:r>
              <a:rPr lang="en-US" sz="2800" dirty="0" smtClean="0"/>
              <a:t>= </a:t>
            </a:r>
            <a:r>
              <a:rPr lang="en-US" sz="2800" i="1" dirty="0" smtClean="0"/>
              <a:t>Multiplicative; </a:t>
            </a:r>
            <a:br>
              <a:rPr lang="en-US" sz="2800" i="1" dirty="0" smtClean="0"/>
            </a:br>
            <a:r>
              <a:rPr lang="en-US" sz="2800" b="1" dirty="0" smtClean="0"/>
              <a:t>Model Components </a:t>
            </a:r>
            <a:r>
              <a:rPr lang="en-US" sz="2800" i="1" dirty="0" smtClean="0"/>
              <a:t>= Seasonal only </a:t>
            </a:r>
            <a:r>
              <a:rPr lang="en-US" sz="2800" i="1" dirty="0" smtClean="0">
                <a:sym typeface="Wingdings" pitchFamily="2" charset="2"/>
              </a:rPr>
              <a:t></a:t>
            </a:r>
            <a:r>
              <a:rPr lang="en-US" sz="2800" i="1" dirty="0" smtClean="0"/>
              <a:t> click </a:t>
            </a:r>
            <a:r>
              <a:rPr lang="en-US" sz="2800" b="1" dirty="0" smtClean="0"/>
              <a:t>Time…</a:t>
            </a:r>
            <a:endParaRPr lang="en-US" sz="2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rcRect l="32853" t="27350" r="33173" b="29345"/>
          <a:stretch>
            <a:fillRect/>
          </a:stretch>
        </p:blipFill>
        <p:spPr bwMode="auto">
          <a:xfrm>
            <a:off x="2057400" y="2133600"/>
            <a:ext cx="5181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Time Series Analysis 8971073111 vinodanalytics@gmail.com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Bring </a:t>
            </a:r>
            <a:r>
              <a:rPr lang="en-US" i="1" dirty="0" smtClean="0"/>
              <a:t>Quarter</a:t>
            </a:r>
            <a:r>
              <a:rPr lang="en-US" dirty="0" smtClean="0"/>
              <a:t> under </a:t>
            </a:r>
            <a:r>
              <a:rPr lang="en-US" b="1" dirty="0" smtClean="0"/>
              <a:t>Stamp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OK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rcRect l="35096" t="26496" r="35256" b="27920"/>
          <a:stretch>
            <a:fillRect/>
          </a:stretch>
        </p:blipFill>
        <p:spPr bwMode="auto">
          <a:xfrm>
            <a:off x="2362200" y="1752600"/>
            <a:ext cx="4648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Time Series Analysis 8971073111 vinodanalytics@gmail.com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524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Click </a:t>
            </a:r>
            <a:r>
              <a:rPr lang="en-US" sz="3200" b="1" dirty="0" smtClean="0"/>
              <a:t>Options</a:t>
            </a:r>
            <a:r>
              <a:rPr lang="en-US" sz="3200" dirty="0" smtClean="0">
                <a:sym typeface="Wingdings" pitchFamily="2" charset="2"/>
              </a:rPr>
              <a:t> </a:t>
            </a:r>
            <a:r>
              <a:rPr lang="en-US" sz="3200" dirty="0" smtClean="0"/>
              <a:t>Give </a:t>
            </a:r>
            <a:r>
              <a:rPr lang="en-US" sz="3200" b="1" dirty="0" smtClean="0"/>
              <a:t>Title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write </a:t>
            </a:r>
            <a:r>
              <a:rPr lang="en-US" sz="3200" i="1" dirty="0" smtClean="0"/>
              <a:t>1</a:t>
            </a:r>
            <a:r>
              <a:rPr lang="en-US" sz="3200" dirty="0" smtClean="0"/>
              <a:t> against </a:t>
            </a:r>
            <a:r>
              <a:rPr lang="en-US" sz="3200" b="1" dirty="0" smtClean="0"/>
              <a:t>First obs. is in seasonal period:</a:t>
            </a:r>
            <a:r>
              <a:rPr lang="en-US" sz="3200" b="1" dirty="0" smtClean="0">
                <a:sym typeface="Wingdings" pitchFamily="2" charset="2"/>
              </a:rPr>
              <a:t>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dirty="0" smtClean="0"/>
              <a:t>click </a:t>
            </a:r>
            <a:r>
              <a:rPr lang="en-US" sz="3200" b="1" dirty="0" smtClean="0">
                <a:sym typeface="Wingdings" pitchFamily="2" charset="2"/>
              </a:rPr>
              <a:t>OK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Time Series Analysis 8971073111 vinodanalytics@gmail.com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rcRect l="32853" t="27350" r="33173" b="29345"/>
          <a:stretch>
            <a:fillRect/>
          </a:stretch>
        </p:blipFill>
        <p:spPr bwMode="auto">
          <a:xfrm>
            <a:off x="228600" y="1676400"/>
            <a:ext cx="4648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/>
          <a:srcRect l="37500" t="38462" r="37821" b="39316"/>
          <a:stretch>
            <a:fillRect/>
          </a:stretch>
        </p:blipFill>
        <p:spPr bwMode="auto">
          <a:xfrm>
            <a:off x="4953000" y="2438400"/>
            <a:ext cx="4038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62600" y="1143000"/>
            <a:ext cx="1752600" cy="1143000"/>
          </a:xfrm>
          <a:solidFill>
            <a:srgbClr val="FFC000"/>
          </a:solidFill>
        </p:spPr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304799"/>
            <a:ext cx="2233184" cy="441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381000"/>
            <a:ext cx="2286000" cy="5896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5400" y="3352800"/>
            <a:ext cx="2362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Time Series Analysis 8971073111 vinodanalytics@gmail.com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Click </a:t>
            </a:r>
            <a:r>
              <a:rPr lang="en-US" b="1" dirty="0" smtClean="0"/>
              <a:t>Storage</a:t>
            </a:r>
            <a:r>
              <a:rPr lang="en-US" dirty="0" smtClean="0">
                <a:sym typeface="Wingdings" pitchFamily="2" charset="2"/>
              </a:rPr>
              <a:t> check </a:t>
            </a:r>
            <a:r>
              <a:rPr lang="en-US" i="1" dirty="0" err="1" smtClean="0">
                <a:sym typeface="Wingdings" pitchFamily="2" charset="2"/>
              </a:rPr>
              <a:t>Seasonals</a:t>
            </a:r>
            <a:r>
              <a:rPr lang="en-US" dirty="0" smtClean="0">
                <a:sym typeface="Wingdings" pitchFamily="2" charset="2"/>
              </a:rPr>
              <a:t> &amp; </a:t>
            </a:r>
            <a:r>
              <a:rPr lang="en-US" i="1" dirty="0" smtClean="0">
                <a:sym typeface="Wingdings" pitchFamily="2" charset="2"/>
              </a:rPr>
              <a:t>Seasonally adjusted data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b="1" dirty="0" smtClean="0">
                <a:sym typeface="Wingdings" pitchFamily="2" charset="2"/>
              </a:rPr>
              <a:t>OK</a:t>
            </a: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Time Series Analysis 8971073111 vinodanalytics@gmail.com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rcRect l="32853" t="27350" r="33173" b="29345"/>
          <a:stretch>
            <a:fillRect/>
          </a:stretch>
        </p:blipFill>
        <p:spPr bwMode="auto">
          <a:xfrm>
            <a:off x="228600" y="1676400"/>
            <a:ext cx="4648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/>
          <a:srcRect l="38462" t="35043" r="38782" b="36467"/>
          <a:stretch>
            <a:fillRect/>
          </a:stretch>
        </p:blipFill>
        <p:spPr bwMode="auto">
          <a:xfrm>
            <a:off x="5029200" y="2286000"/>
            <a:ext cx="371837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Go to </a:t>
            </a:r>
            <a:r>
              <a:rPr lang="en-US" sz="3600" b="1" dirty="0" smtClean="0"/>
              <a:t>Results…</a:t>
            </a:r>
            <a:r>
              <a:rPr lang="en-US" sz="3600" dirty="0" smtClean="0"/>
              <a:t>check </a:t>
            </a:r>
            <a:br>
              <a:rPr lang="en-US" sz="3600" dirty="0" smtClean="0"/>
            </a:br>
            <a:r>
              <a:rPr lang="en-US" sz="3600" b="1" dirty="0" smtClean="0"/>
              <a:t>Summary table and results table </a:t>
            </a:r>
            <a:r>
              <a:rPr lang="en-US" sz="3600" dirty="0" smtClean="0">
                <a:sym typeface="Wingdings" pitchFamily="2" charset="2"/>
              </a:rPr>
              <a:t> </a:t>
            </a:r>
            <a:r>
              <a:rPr lang="en-US" sz="3600" b="1" dirty="0" smtClean="0">
                <a:sym typeface="Wingdings" pitchFamily="2" charset="2"/>
              </a:rPr>
              <a:t>OK</a:t>
            </a:r>
            <a:endParaRPr lang="en-US" sz="3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rcRect l="38622" t="38177" r="38942" b="39886"/>
          <a:stretch>
            <a:fillRect/>
          </a:stretch>
        </p:blipFill>
        <p:spPr bwMode="auto">
          <a:xfrm>
            <a:off x="5181600" y="2286000"/>
            <a:ext cx="3581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Time Series Analysis 8971073111 vinodanalytics@gmail.com</a:t>
            </a:r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3"/>
          <a:srcRect l="32853" t="27350" r="33173" b="29345"/>
          <a:stretch>
            <a:fillRect/>
          </a:stretch>
        </p:blipFill>
        <p:spPr bwMode="auto">
          <a:xfrm>
            <a:off x="304800" y="1600200"/>
            <a:ext cx="4648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41" name="Object 1"/>
          <p:cNvGraphicFramePr>
            <a:graphicFrameLocks noChangeAspect="1"/>
          </p:cNvGraphicFramePr>
          <p:nvPr/>
        </p:nvGraphicFramePr>
        <p:xfrm>
          <a:off x="1143000" y="1524000"/>
          <a:ext cx="68580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Graph" r:id="rId3" imgW="5486400" imgH="3657600" progId="MtbGraph.Document.16">
                  <p:embed/>
                </p:oleObj>
              </mc:Choice>
              <mc:Fallback>
                <p:oleObj name="Graph" r:id="rId3" imgW="5486400" imgH="3657600" progId="MtbGraph.Document.16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524000"/>
                        <a:ext cx="6858000" cy="457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Time Series Analysis 8971073111 vinodanalytics@gmail.com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217" name="Object 1"/>
          <p:cNvGraphicFramePr>
            <a:graphicFrameLocks noChangeAspect="1"/>
          </p:cNvGraphicFramePr>
          <p:nvPr/>
        </p:nvGraphicFramePr>
        <p:xfrm>
          <a:off x="838200" y="1524000"/>
          <a:ext cx="7162800" cy="477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Graph" r:id="rId3" imgW="5486400" imgH="3657600" progId="MtbGraph.Document.16">
                  <p:embed/>
                </p:oleObj>
              </mc:Choice>
              <mc:Fallback>
                <p:oleObj name="Graph" r:id="rId3" imgW="5486400" imgH="3657600" progId="MtbGraph.Document.16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7162800" cy="477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Time Series Analysis 8971073111 vinodanalytics@gmail.com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193" name="Object 1"/>
          <p:cNvGraphicFramePr>
            <a:graphicFrameLocks noChangeAspect="1"/>
          </p:cNvGraphicFramePr>
          <p:nvPr/>
        </p:nvGraphicFramePr>
        <p:xfrm>
          <a:off x="838200" y="1524000"/>
          <a:ext cx="7162800" cy="477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Graph" r:id="rId3" imgW="5486400" imgH="3657600" progId="MtbGraph.Document.16">
                  <p:embed/>
                </p:oleObj>
              </mc:Choice>
              <mc:Fallback>
                <p:oleObj name="Graph" r:id="rId3" imgW="5486400" imgH="3657600" progId="MtbGraph.Document.16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7162800" cy="477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Time Series Analysis 8971073111 vinodanalytics@gmail.com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"/>
            <a:ext cx="42672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457200"/>
            <a:ext cx="4287838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Time Series Analysis 8971073111 vinodanalytics@gmail.com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8229600" cy="1143000"/>
          </a:xfrm>
          <a:solidFill>
            <a:srgbClr val="FFFF00"/>
          </a:solidFill>
        </p:spPr>
        <p:txBody>
          <a:bodyPr/>
          <a:lstStyle/>
          <a:p>
            <a:r>
              <a:rPr lang="en-US" b="1" dirty="0" smtClean="0"/>
              <a:t>De-seasonality and De-trending </a:t>
            </a: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Time Series Analysis 8971073111 vinodanalytics@gmail.com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2895600"/>
            <a:ext cx="8716489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Find </a:t>
            </a:r>
            <a:r>
              <a:rPr lang="en-US" b="1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 from mid point</a:t>
            </a:r>
          </a:p>
          <a:p>
            <a:pPr marL="342900" indent="-342900">
              <a:buAutoNum type="arabicPeriod"/>
            </a:pPr>
            <a:r>
              <a:rPr lang="en-US" dirty="0" smtClean="0"/>
              <a:t>Find </a:t>
            </a:r>
            <a:r>
              <a:rPr lang="en-US" b="1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 = 2*</a:t>
            </a:r>
            <a:r>
              <a:rPr lang="en-US" b="1" dirty="0" smtClean="0">
                <a:solidFill>
                  <a:srgbClr val="FF0000"/>
                </a:solidFill>
              </a:rPr>
              <a:t>d</a:t>
            </a:r>
          </a:p>
          <a:p>
            <a:pPr marL="342900" indent="-342900">
              <a:buAutoNum type="arabicPeriod"/>
            </a:pPr>
            <a:r>
              <a:rPr lang="en-US" dirty="0" smtClean="0"/>
              <a:t>Find </a:t>
            </a:r>
            <a:r>
              <a:rPr lang="en-US" b="1" dirty="0" smtClean="0">
                <a:solidFill>
                  <a:srgbClr val="FF0000"/>
                </a:solidFill>
              </a:rPr>
              <a:t>x</a:t>
            </a:r>
            <a:r>
              <a:rPr lang="en-US" b="1" dirty="0" smtClean="0"/>
              <a:t>y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^2, b = (SIGMA </a:t>
            </a:r>
            <a:r>
              <a:rPr lang="en-US" b="1" dirty="0" smtClean="0">
                <a:solidFill>
                  <a:srgbClr val="FF0000"/>
                </a:solidFill>
              </a:rPr>
              <a:t>x</a:t>
            </a:r>
            <a:r>
              <a:rPr lang="en-US" b="1" dirty="0" smtClean="0"/>
              <a:t>y</a:t>
            </a:r>
            <a:r>
              <a:rPr lang="en-US" dirty="0" smtClean="0"/>
              <a:t>)/(SIGMA </a:t>
            </a:r>
            <a:r>
              <a:rPr lang="en-US" b="1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^2), a = </a:t>
            </a:r>
            <a:r>
              <a:rPr lang="en-US" b="1" dirty="0" smtClean="0"/>
              <a:t>y</a:t>
            </a:r>
            <a:r>
              <a:rPr lang="en-US" dirty="0" smtClean="0"/>
              <a:t>bar</a:t>
            </a:r>
          </a:p>
          <a:p>
            <a:pPr marL="342900" indent="-342900">
              <a:buAutoNum type="arabicPeriod"/>
            </a:pPr>
            <a:r>
              <a:rPr lang="en-US" dirty="0" smtClean="0"/>
              <a:t>Find </a:t>
            </a:r>
            <a:r>
              <a:rPr lang="en-US" b="1" dirty="0" smtClean="0">
                <a:solidFill>
                  <a:srgbClr val="7030A0"/>
                </a:solidFill>
              </a:rPr>
              <a:t>y</a:t>
            </a:r>
            <a:r>
              <a:rPr lang="en-US" dirty="0" smtClean="0"/>
              <a:t>hat, by b and a, Trend in MINITAB, </a:t>
            </a:r>
            <a:r>
              <a:rPr lang="en-US" sz="2000" b="1" dirty="0" smtClean="0">
                <a:solidFill>
                  <a:srgbClr val="0070C0"/>
                </a:solidFill>
              </a:rPr>
              <a:t>Column L in excel </a:t>
            </a:r>
            <a:r>
              <a:rPr lang="en-US" dirty="0" smtClean="0"/>
              <a:t>(Predicted </a:t>
            </a:r>
            <a:r>
              <a:rPr lang="en-US" b="1" dirty="0" smtClean="0">
                <a:solidFill>
                  <a:srgbClr val="7030A0"/>
                </a:solidFill>
              </a:rPr>
              <a:t>y</a:t>
            </a:r>
            <a:r>
              <a:rPr lang="en-US" dirty="0" smtClean="0"/>
              <a:t>, Trend values)</a:t>
            </a:r>
          </a:p>
          <a:p>
            <a:pPr marL="342900" indent="-342900">
              <a:buAutoNum type="arabicPeriod"/>
            </a:pPr>
            <a:r>
              <a:rPr lang="en-US" dirty="0" smtClean="0"/>
              <a:t>Find % of TREND = (</a:t>
            </a:r>
            <a:r>
              <a:rPr lang="en-US" b="1" dirty="0" smtClean="0"/>
              <a:t>y</a:t>
            </a:r>
            <a:r>
              <a:rPr lang="en-US" dirty="0" smtClean="0"/>
              <a:t>/ </a:t>
            </a:r>
            <a:r>
              <a:rPr lang="en-US" b="1" dirty="0" smtClean="0">
                <a:solidFill>
                  <a:srgbClr val="7030A0"/>
                </a:solidFill>
              </a:rPr>
              <a:t>y</a:t>
            </a:r>
            <a:r>
              <a:rPr lang="en-US" dirty="0" smtClean="0"/>
              <a:t>hat) as Detrending in MINITAB; (</a:t>
            </a:r>
            <a:r>
              <a:rPr lang="en-US" b="1" dirty="0" smtClean="0"/>
              <a:t>y</a:t>
            </a:r>
            <a:r>
              <a:rPr lang="en-US" dirty="0" smtClean="0"/>
              <a:t>/ </a:t>
            </a:r>
            <a:r>
              <a:rPr lang="en-US" b="1" dirty="0" smtClean="0">
                <a:solidFill>
                  <a:srgbClr val="7030A0"/>
                </a:solidFill>
              </a:rPr>
              <a:t>y</a:t>
            </a:r>
            <a:r>
              <a:rPr lang="en-US" dirty="0" smtClean="0"/>
              <a:t>hat)*100 as % of Trend, </a:t>
            </a:r>
          </a:p>
          <a:p>
            <a:pPr marL="342900" indent="-342900"/>
            <a:r>
              <a:rPr lang="en-US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Column M in excel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en-US" dirty="0" smtClean="0"/>
              <a:t>Find Predicted values after deseasonalization and detrending, </a:t>
            </a:r>
            <a:r>
              <a:rPr lang="en-US" b="1" dirty="0" smtClean="0">
                <a:solidFill>
                  <a:srgbClr val="7030A0"/>
                </a:solidFill>
              </a:rPr>
              <a:t>y</a:t>
            </a:r>
            <a:r>
              <a:rPr lang="en-US" dirty="0" smtClean="0"/>
              <a:t>hat*seasonal index,</a:t>
            </a:r>
          </a:p>
          <a:p>
            <a:pPr marL="342900" indent="-342900"/>
            <a:r>
              <a:rPr lang="en-US" dirty="0" smtClean="0"/>
              <a:t>	Predict in MINITAB, </a:t>
            </a:r>
            <a:r>
              <a:rPr lang="en-US" b="1" dirty="0" smtClean="0">
                <a:solidFill>
                  <a:srgbClr val="0070C0"/>
                </a:solidFill>
              </a:rPr>
              <a:t>Column N in excel</a:t>
            </a:r>
          </a:p>
          <a:p>
            <a:pPr marL="342900" indent="-342900">
              <a:buAutoNum type="arabicPeriod" startAt="7"/>
            </a:pPr>
            <a:r>
              <a:rPr lang="en-US" dirty="0" smtClean="0"/>
              <a:t>Find Error, </a:t>
            </a:r>
            <a:r>
              <a:rPr lang="en-US" b="1" dirty="0" smtClean="0"/>
              <a:t>y</a:t>
            </a:r>
            <a:r>
              <a:rPr lang="en-US" dirty="0" smtClean="0"/>
              <a:t> minus Predicted values after deseasonalization and detrending (step 6)</a:t>
            </a:r>
          </a:p>
          <a:p>
            <a:pPr marL="342900" indent="-342900"/>
            <a:r>
              <a:rPr lang="en-US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Column O in excel</a:t>
            </a: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Time Series Analysis 8971073111 vinodanalytics@gmail.com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228600"/>
            <a:ext cx="2819400" cy="598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752600" y="2286000"/>
            <a:ext cx="179042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Step 1</a:t>
            </a:r>
            <a:r>
              <a:rPr lang="en-US" sz="4400" dirty="0" smtClean="0"/>
              <a:t>:</a:t>
            </a:r>
          </a:p>
          <a:p>
            <a:r>
              <a:rPr lang="en-US" sz="4400" dirty="0" smtClean="0"/>
              <a:t>Find </a:t>
            </a:r>
            <a:r>
              <a:rPr lang="en-US" sz="4400" b="1" dirty="0" smtClean="0">
                <a:solidFill>
                  <a:srgbClr val="FF0000"/>
                </a:solidFill>
              </a:rPr>
              <a:t>d</a:t>
            </a:r>
            <a:endParaRPr lang="en-US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1143000"/>
          </a:xfrm>
        </p:spPr>
        <p:txBody>
          <a:bodyPr/>
          <a:lstStyle/>
          <a:p>
            <a:r>
              <a:rPr lang="en-US" dirty="0" smtClean="0"/>
              <a:t>How d works out?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Time Series Analysis 8971073111 vinodanalytics@gmail.com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95400"/>
            <a:ext cx="8686800" cy="5027874"/>
          </a:xfrm>
          <a:prstGeom prst="rect">
            <a:avLst/>
          </a:prstGeom>
          <a:noFill/>
          <a:ln w="1">
            <a:solidFill>
              <a:srgbClr val="FF0000"/>
            </a:solidFill>
            <a:miter lim="800000"/>
            <a:headEnd/>
            <a:tailEnd type="none" w="med" len="med"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8600" y="6416675"/>
            <a:ext cx="2895600" cy="365125"/>
          </a:xfrm>
        </p:spPr>
        <p:txBody>
          <a:bodyPr/>
          <a:lstStyle/>
          <a:p>
            <a:r>
              <a:rPr lang="en-US" dirty="0" smtClean="0"/>
              <a:t>Dr Vinod on Time Series Analysis 8971073111 vinodanalytics@gmail.com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77786" y="685800"/>
            <a:ext cx="683759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28600" y="1905000"/>
            <a:ext cx="15584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Step 2:</a:t>
            </a:r>
          </a:p>
          <a:p>
            <a:r>
              <a:rPr lang="en-US" sz="2400" dirty="0" smtClean="0"/>
              <a:t>Find </a:t>
            </a:r>
            <a:r>
              <a:rPr lang="en-US" sz="2400" b="1" dirty="0" smtClean="0">
                <a:solidFill>
                  <a:srgbClr val="C00000"/>
                </a:solidFill>
              </a:rPr>
              <a:t>x</a:t>
            </a:r>
            <a:r>
              <a:rPr lang="en-US" sz="2400" dirty="0" smtClean="0"/>
              <a:t>=</a:t>
            </a:r>
            <a:r>
              <a:rPr lang="en-US" sz="2400" b="1" dirty="0" smtClean="0">
                <a:solidFill>
                  <a:srgbClr val="FF0000"/>
                </a:solidFill>
              </a:rPr>
              <a:t>d*2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00600" y="0"/>
            <a:ext cx="2328779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** column E and G </a:t>
            </a:r>
          </a:p>
          <a:p>
            <a:r>
              <a:rPr lang="en-US" dirty="0" smtClean="0"/>
              <a:t>were calculated before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Column 4: Sum of 1</a:t>
            </a:r>
            <a:r>
              <a:rPr lang="en-US" baseline="30000" dirty="0" smtClean="0"/>
              <a:t>st</a:t>
            </a:r>
            <a:r>
              <a:rPr lang="en-US" dirty="0" smtClean="0"/>
              <a:t> 4 values of column 3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76400"/>
            <a:ext cx="4487109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1828800"/>
            <a:ext cx="3786809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Time Series Analysis 8971073111 vinodanalytics@gmail.com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Time Series Analysis 8971073111 vinodanalytics@gmail.com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06930"/>
            <a:ext cx="7991475" cy="6122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0" y="5524500"/>
            <a:ext cx="5810250" cy="8001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Time Series Analysis 8971073111 vinodanalytics@gmail.com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9" y="152400"/>
            <a:ext cx="8687103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2902" y="5562600"/>
            <a:ext cx="7597698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Time Series Analysis 8971073111 vinodanalytics@gmail.com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"/>
            <a:ext cx="8061414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5715000"/>
            <a:ext cx="74422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5105400" cy="365125"/>
          </a:xfrm>
        </p:spPr>
        <p:txBody>
          <a:bodyPr/>
          <a:lstStyle/>
          <a:p>
            <a:r>
              <a:rPr lang="en-US" dirty="0" smtClean="0"/>
              <a:t>Dr Vinod on Time Series Analysis 8971073111 vinodanalytics@gmail.com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8153400" cy="56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38739" y="5943600"/>
            <a:ext cx="6771861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dirty="0" smtClean="0"/>
              <a:t>Dr Vinod on Time Series Analysis 8971073111 vinodanalytics@gmail.com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371600"/>
            <a:ext cx="782932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Callout 6"/>
          <p:cNvSpPr/>
          <p:nvPr/>
        </p:nvSpPr>
        <p:spPr>
          <a:xfrm>
            <a:off x="76200" y="457200"/>
            <a:ext cx="1143000" cy="762000"/>
          </a:xfrm>
          <a:prstGeom prst="wedgeEllipseCallout">
            <a:avLst>
              <a:gd name="adj1" fmla="val 71734"/>
              <a:gd name="adj2" fmla="val 828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Original</a:t>
            </a:r>
          </a:p>
          <a:p>
            <a:pPr algn="ctr"/>
            <a:r>
              <a:rPr lang="en-US" sz="1400" b="1" dirty="0" smtClean="0"/>
              <a:t>y</a:t>
            </a:r>
            <a:endParaRPr lang="en-US" sz="1400" b="1" dirty="0"/>
          </a:p>
        </p:txBody>
      </p:sp>
      <p:sp>
        <p:nvSpPr>
          <p:cNvPr id="8" name="Oval Callout 7"/>
          <p:cNvSpPr/>
          <p:nvPr/>
        </p:nvSpPr>
        <p:spPr>
          <a:xfrm>
            <a:off x="1219200" y="76200"/>
            <a:ext cx="1752600" cy="990600"/>
          </a:xfrm>
          <a:prstGeom prst="wedgeEllipseCallout">
            <a:avLst>
              <a:gd name="adj1" fmla="val 47478"/>
              <a:gd name="adj2" fmla="val 9800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By regression, step 4, column L in excel, yhat </a:t>
            </a:r>
            <a:endParaRPr lang="en-US" sz="1400" b="1" dirty="0"/>
          </a:p>
        </p:txBody>
      </p:sp>
      <p:sp>
        <p:nvSpPr>
          <p:cNvPr id="9" name="Oval Callout 8"/>
          <p:cNvSpPr/>
          <p:nvPr/>
        </p:nvSpPr>
        <p:spPr>
          <a:xfrm>
            <a:off x="3124200" y="152400"/>
            <a:ext cx="1752600" cy="990600"/>
          </a:xfrm>
          <a:prstGeom prst="wedgeEllipseCallout">
            <a:avLst>
              <a:gd name="adj1" fmla="val 45069"/>
              <a:gd name="adj2" fmla="val 8238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By Y/yhat, step 5, column M in excel </a:t>
            </a:r>
            <a:endParaRPr lang="en-US" sz="1400" b="1" dirty="0"/>
          </a:p>
        </p:txBody>
      </p:sp>
      <p:sp>
        <p:nvSpPr>
          <p:cNvPr id="10" name="Oval Callout 9"/>
          <p:cNvSpPr/>
          <p:nvPr/>
        </p:nvSpPr>
        <p:spPr>
          <a:xfrm>
            <a:off x="4953000" y="76200"/>
            <a:ext cx="1905000" cy="1143000"/>
          </a:xfrm>
          <a:prstGeom prst="wedgeEllipseCallout">
            <a:avLst>
              <a:gd name="adj1" fmla="val 41216"/>
              <a:gd name="adj2" fmla="val 7367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By  yhat*seasonal index, step 6, column N in excel </a:t>
            </a:r>
            <a:endParaRPr lang="en-US" sz="1400" b="1" dirty="0"/>
          </a:p>
        </p:txBody>
      </p:sp>
      <p:sp>
        <p:nvSpPr>
          <p:cNvPr id="11" name="Oval Callout 10"/>
          <p:cNvSpPr/>
          <p:nvPr/>
        </p:nvSpPr>
        <p:spPr>
          <a:xfrm>
            <a:off x="6934200" y="76200"/>
            <a:ext cx="2133600" cy="1143000"/>
          </a:xfrm>
          <a:prstGeom prst="wedgeEllipseCallout">
            <a:avLst>
              <a:gd name="adj1" fmla="val -3697"/>
              <a:gd name="adj2" fmla="val 6998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By  </a:t>
            </a:r>
          </a:p>
          <a:p>
            <a:pPr algn="ctr"/>
            <a:r>
              <a:rPr lang="en-US" sz="1400" b="1" dirty="0" smtClean="0"/>
              <a:t>y-(yhat*seasonal index), step 7, column O in excel </a:t>
            </a:r>
            <a:endParaRPr lang="en-US" sz="1400" b="1" dirty="0"/>
          </a:p>
        </p:txBody>
      </p:sp>
      <p:sp>
        <p:nvSpPr>
          <p:cNvPr id="12" name="Rectangle 11"/>
          <p:cNvSpPr/>
          <p:nvPr/>
        </p:nvSpPr>
        <p:spPr>
          <a:xfrm>
            <a:off x="3581400" y="1447800"/>
            <a:ext cx="914400" cy="472440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62600" y="1447800"/>
            <a:ext cx="914400" cy="472440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09800" y="6248400"/>
            <a:ext cx="3150927" cy="369332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These we had calculated before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15000" y="1143000"/>
            <a:ext cx="3200400" cy="1295400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sz="2400" b="1" dirty="0" smtClean="0"/>
              <a:t>Stat </a:t>
            </a:r>
            <a:r>
              <a:rPr lang="en-US" sz="2400" b="1" dirty="0" smtClean="0">
                <a:sym typeface="Wingdings" pitchFamily="2" charset="2"/>
              </a:rPr>
              <a:t> Time Series</a:t>
            </a:r>
            <a:br>
              <a:rPr lang="en-US" sz="2400" b="1" dirty="0" smtClean="0">
                <a:sym typeface="Wingdings" pitchFamily="2" charset="2"/>
              </a:rPr>
            </a:br>
            <a:r>
              <a:rPr lang="en-US" sz="2400" b="1" dirty="0" smtClean="0">
                <a:sym typeface="Wingdings" pitchFamily="2" charset="2"/>
              </a:rPr>
              <a:t>Decomposition</a:t>
            </a:r>
            <a:endParaRPr lang="en-US" sz="2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rcRect r="61218" b="28462"/>
          <a:stretch>
            <a:fillRect/>
          </a:stretch>
        </p:blipFill>
        <p:spPr bwMode="auto">
          <a:xfrm>
            <a:off x="152400" y="152400"/>
            <a:ext cx="5638800" cy="6096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Time Series Analysis 8971073111 vinodanalytics@gmail.com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2762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Place</a:t>
            </a:r>
            <a:r>
              <a:rPr lang="en-US" sz="2800" i="1" dirty="0" smtClean="0"/>
              <a:t> Production</a:t>
            </a:r>
            <a:r>
              <a:rPr lang="en-US" sz="2800" dirty="0" smtClean="0"/>
              <a:t> against </a:t>
            </a:r>
            <a:r>
              <a:rPr lang="en-US" sz="2800" b="1" dirty="0" smtClean="0"/>
              <a:t>Variable</a:t>
            </a:r>
            <a:br>
              <a:rPr lang="en-US" sz="2800" b="1" dirty="0" smtClean="0"/>
            </a:br>
            <a:r>
              <a:rPr lang="en-US" sz="2800" b="1" dirty="0" smtClean="0"/>
              <a:t>Seasonal length </a:t>
            </a:r>
            <a:r>
              <a:rPr lang="en-US" sz="2800" dirty="0" smtClean="0"/>
              <a:t>= 4</a:t>
            </a:r>
            <a:br>
              <a:rPr lang="en-US" sz="2800" dirty="0" smtClean="0"/>
            </a:br>
            <a:r>
              <a:rPr lang="en-US" sz="2800" b="1" dirty="0" smtClean="0"/>
              <a:t>Model Type </a:t>
            </a:r>
            <a:r>
              <a:rPr lang="en-US" sz="2800" dirty="0" smtClean="0"/>
              <a:t>= </a:t>
            </a:r>
            <a:r>
              <a:rPr lang="en-US" sz="2800" i="1" dirty="0" smtClean="0"/>
              <a:t>Multiplicative; </a:t>
            </a:r>
            <a:br>
              <a:rPr lang="en-US" sz="2800" i="1" dirty="0" smtClean="0"/>
            </a:br>
            <a:r>
              <a:rPr lang="en-US" sz="2800" b="1" dirty="0" smtClean="0"/>
              <a:t>Model Components </a:t>
            </a:r>
            <a:r>
              <a:rPr lang="en-US" sz="2800" i="1" dirty="0" smtClean="0"/>
              <a:t>= Trend plus seasonal  </a:t>
            </a:r>
            <a:r>
              <a:rPr lang="en-US" sz="2800" i="1" dirty="0" smtClean="0">
                <a:sym typeface="Wingdings" pitchFamily="2" charset="2"/>
              </a:rPr>
              <a:t></a:t>
            </a:r>
            <a:r>
              <a:rPr lang="en-US" sz="2800" i="1" dirty="0" smtClean="0"/>
              <a:t> click </a:t>
            </a:r>
            <a:r>
              <a:rPr lang="en-US" sz="2800" b="1" dirty="0" smtClean="0"/>
              <a:t>Time…</a:t>
            </a:r>
            <a:endParaRPr lang="en-US" sz="2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Time Series Analysis 8971073111 vinodanalytics@gmail.com</a:t>
            </a:r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133600"/>
            <a:ext cx="5177983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Bring </a:t>
            </a:r>
            <a:r>
              <a:rPr lang="en-US" i="1" dirty="0" smtClean="0"/>
              <a:t>Quarter</a:t>
            </a:r>
            <a:r>
              <a:rPr lang="en-US" dirty="0" smtClean="0"/>
              <a:t> under </a:t>
            </a:r>
            <a:r>
              <a:rPr lang="en-US" b="1" dirty="0" smtClean="0"/>
              <a:t>Stamp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OK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rcRect l="35096" t="26496" r="35256" b="27920"/>
          <a:stretch>
            <a:fillRect/>
          </a:stretch>
        </p:blipFill>
        <p:spPr bwMode="auto">
          <a:xfrm>
            <a:off x="2362200" y="1752600"/>
            <a:ext cx="4648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Time Series Analysis 8971073111 vinodanalytics@gmail.com</a:t>
            </a:r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524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Click </a:t>
            </a:r>
            <a:r>
              <a:rPr lang="en-US" sz="3200" b="1" dirty="0" smtClean="0"/>
              <a:t>Options</a:t>
            </a:r>
            <a:r>
              <a:rPr lang="en-US" sz="3200" dirty="0" smtClean="0">
                <a:sym typeface="Wingdings" pitchFamily="2" charset="2"/>
              </a:rPr>
              <a:t> </a:t>
            </a:r>
            <a:r>
              <a:rPr lang="en-US" sz="3200" dirty="0" smtClean="0"/>
              <a:t>Give </a:t>
            </a:r>
            <a:r>
              <a:rPr lang="en-US" sz="3200" b="1" dirty="0" smtClean="0"/>
              <a:t>Title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write </a:t>
            </a:r>
            <a:r>
              <a:rPr lang="en-US" sz="3200" i="1" dirty="0" smtClean="0"/>
              <a:t>1</a:t>
            </a:r>
            <a:r>
              <a:rPr lang="en-US" sz="3200" dirty="0" smtClean="0"/>
              <a:t> against </a:t>
            </a:r>
            <a:r>
              <a:rPr lang="en-US" sz="3200" b="1" dirty="0" smtClean="0"/>
              <a:t>First obs. is in seasonal period:</a:t>
            </a:r>
            <a:r>
              <a:rPr lang="en-US" sz="3200" b="1" dirty="0" smtClean="0">
                <a:sym typeface="Wingdings" pitchFamily="2" charset="2"/>
              </a:rPr>
              <a:t>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dirty="0" smtClean="0"/>
              <a:t>click </a:t>
            </a:r>
            <a:r>
              <a:rPr lang="en-US" sz="3200" b="1" dirty="0" smtClean="0">
                <a:sym typeface="Wingdings" pitchFamily="2" charset="2"/>
              </a:rPr>
              <a:t>OK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Time Series Analysis 8971073111 vinodanalytics@gmail.com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399" y="1828800"/>
            <a:ext cx="4724401" cy="3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2514600"/>
            <a:ext cx="3561347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Click </a:t>
            </a:r>
            <a:r>
              <a:rPr lang="en-US" b="1" dirty="0" smtClean="0"/>
              <a:t>Storage</a:t>
            </a:r>
            <a:r>
              <a:rPr lang="en-US" dirty="0" smtClean="0">
                <a:sym typeface="Wingdings" pitchFamily="2" charset="2"/>
              </a:rPr>
              <a:t> check </a:t>
            </a:r>
            <a:r>
              <a:rPr lang="en-US" i="1" dirty="0" err="1" smtClean="0">
                <a:sym typeface="Wingdings" pitchFamily="2" charset="2"/>
              </a:rPr>
              <a:t>Seasonals</a:t>
            </a:r>
            <a:r>
              <a:rPr lang="en-US" dirty="0" smtClean="0">
                <a:sym typeface="Wingdings" pitchFamily="2" charset="2"/>
              </a:rPr>
              <a:t> &amp; </a:t>
            </a:r>
            <a:r>
              <a:rPr lang="en-US" i="1" dirty="0" smtClean="0">
                <a:sym typeface="Wingdings" pitchFamily="2" charset="2"/>
              </a:rPr>
              <a:t>Seasonally adjusted data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b="1" dirty="0" smtClean="0">
                <a:sym typeface="Wingdings" pitchFamily="2" charset="2"/>
              </a:rPr>
              <a:t>OK</a:t>
            </a: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Time Series Analysis 8971073111 vinodanalytics@gmail.com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2209800"/>
            <a:ext cx="363166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399" y="1828800"/>
            <a:ext cx="5177983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Column 4: Sum of 1</a:t>
            </a:r>
            <a:r>
              <a:rPr lang="en-US" baseline="30000" dirty="0" smtClean="0"/>
              <a:t>st</a:t>
            </a:r>
            <a:r>
              <a:rPr lang="en-US" dirty="0" smtClean="0"/>
              <a:t> 4 values of column 3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600200"/>
            <a:ext cx="4038600" cy="4283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Time Series Analysis 8971073111 vinodanalytics@gmail.com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Go to </a:t>
            </a:r>
            <a:r>
              <a:rPr lang="en-US" sz="3600" b="1" dirty="0" smtClean="0"/>
              <a:t>Results…</a:t>
            </a:r>
            <a:r>
              <a:rPr lang="en-US" sz="3600" dirty="0" smtClean="0"/>
              <a:t>check </a:t>
            </a:r>
            <a:br>
              <a:rPr lang="en-US" sz="3600" dirty="0" smtClean="0"/>
            </a:br>
            <a:r>
              <a:rPr lang="en-US" sz="3600" b="1" dirty="0" smtClean="0"/>
              <a:t>Summary table and results table </a:t>
            </a:r>
            <a:r>
              <a:rPr lang="en-US" sz="3600" dirty="0" smtClean="0">
                <a:sym typeface="Wingdings" pitchFamily="2" charset="2"/>
              </a:rPr>
              <a:t> </a:t>
            </a:r>
            <a:r>
              <a:rPr lang="en-US" sz="3600" b="1" dirty="0" smtClean="0">
                <a:sym typeface="Wingdings" pitchFamily="2" charset="2"/>
              </a:rPr>
              <a:t>OK</a:t>
            </a:r>
            <a:endParaRPr lang="en-US" sz="3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rcRect l="38622" t="38177" r="38942" b="39886"/>
          <a:stretch>
            <a:fillRect/>
          </a:stretch>
        </p:blipFill>
        <p:spPr bwMode="auto">
          <a:xfrm>
            <a:off x="5181600" y="2286000"/>
            <a:ext cx="3581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Time Series Analysis 8971073111 vinodanalytics@gmail.com</a:t>
            </a:r>
            <a:endParaRPr lang="en-US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399" y="1828800"/>
            <a:ext cx="466018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Time Series Analysis 8971073111 vinodanalytics@gmail.com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905000"/>
            <a:ext cx="5486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Time Series Analysis 8971073111 vinodanalytics@gmail.com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600200"/>
            <a:ext cx="5486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Time Series Analysis 8971073111 vinodanalytics@gmail.com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600200"/>
            <a:ext cx="5486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MINITAB Output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Time Series Analysis 8971073111 vinodanalytics@gmail.com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524000"/>
            <a:ext cx="6820072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MINTAB Worksheet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Time Series Analysis 8971073111 vinodanalytics@gmail.com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524000"/>
            <a:ext cx="6543349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AR Concepts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Time Series Analysis 8971073111 vinodanalytics@gmail.com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1243012"/>
            <a:ext cx="835342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0548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Time Series Analysis 8971073111 vinodanalytics@gmail.com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04801"/>
            <a:ext cx="2766275" cy="1447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2667000"/>
            <a:ext cx="5610225" cy="3267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8538" y="274322"/>
            <a:ext cx="5148262" cy="22655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3447288"/>
            <a:ext cx="671594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ACF</a:t>
            </a:r>
            <a:endParaRPr lang="en-I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4324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Time Series Analysis 8971073111 vinodanalytics@gmail.com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57200"/>
            <a:ext cx="8577482" cy="5638800"/>
          </a:xfrm>
          <a:prstGeom prst="rect">
            <a:avLst/>
          </a:prstGeom>
        </p:spPr>
      </p:pic>
      <p:sp>
        <p:nvSpPr>
          <p:cNvPr id="7" name="Line Callout 2 (Border and Accent Bar) 6"/>
          <p:cNvSpPr/>
          <p:nvPr/>
        </p:nvSpPr>
        <p:spPr>
          <a:xfrm>
            <a:off x="6047232" y="2133600"/>
            <a:ext cx="1676400" cy="612648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76679"/>
              <a:gd name="adj6" fmla="val -16284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Intercept has to be kept as ZERO</a:t>
            </a:r>
            <a:endParaRPr lang="en-IN" dirty="0"/>
          </a:p>
        </p:txBody>
      </p:sp>
      <p:sp>
        <p:nvSpPr>
          <p:cNvPr id="8" name="Cloud Callout 7"/>
          <p:cNvSpPr/>
          <p:nvPr/>
        </p:nvSpPr>
        <p:spPr>
          <a:xfrm>
            <a:off x="890016" y="5937250"/>
            <a:ext cx="1676400" cy="838200"/>
          </a:xfrm>
          <a:prstGeom prst="cloudCallout">
            <a:avLst>
              <a:gd name="adj1" fmla="val 41603"/>
              <a:gd name="adj2" fmla="val -6835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PACF of Lag 2</a:t>
            </a:r>
            <a:endParaRPr lang="en-IN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629400" y="1034088"/>
            <a:ext cx="814197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PACF</a:t>
            </a:r>
            <a:endParaRPr lang="en-I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4412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Time Series Analysis 8971073111 vinodanalytics@gmail.com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890" y="3012224"/>
            <a:ext cx="6943820" cy="3124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52400"/>
            <a:ext cx="3581400" cy="2639898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>
          <a:xfrm>
            <a:off x="5638800" y="1143000"/>
            <a:ext cx="2667000" cy="1524000"/>
          </a:xfrm>
          <a:prstGeom prst="cloudCallout">
            <a:avLst>
              <a:gd name="adj1" fmla="val -39004"/>
              <a:gd name="adj2" fmla="val 721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Sample PACF Diagram (Not of the same data)</a:t>
            </a:r>
            <a:endParaRPr lang="en-IN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3276600"/>
            <a:ext cx="1930515" cy="218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437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Column 5: 4 Quarter &amp; 2 Years </a:t>
            </a:r>
            <a:br>
              <a:rPr lang="en-US" dirty="0" smtClean="0"/>
            </a:br>
            <a:r>
              <a:rPr lang="en-US" dirty="0" smtClean="0"/>
              <a:t>Moving Total (1</a:t>
            </a:r>
            <a:r>
              <a:rPr lang="en-US" baseline="30000" dirty="0" smtClean="0"/>
              <a:t>st</a:t>
            </a:r>
            <a:r>
              <a:rPr lang="en-US" dirty="0" smtClean="0"/>
              <a:t> 2 of column 4)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524000"/>
            <a:ext cx="4762500" cy="4470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Time Series Analysis 8971073111 vinodanalytics@gmail.com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Time Series Analysis 8971073111 vinodanalytics@gmail.com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819400"/>
            <a:ext cx="7286625" cy="241935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ADF Test for stationarity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8151" y="1752600"/>
            <a:ext cx="35276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Ho: Data is not stationary </a:t>
            </a:r>
          </a:p>
          <a:p>
            <a:r>
              <a:rPr lang="en-US" sz="2400" b="1" i="1" dirty="0" smtClean="0"/>
              <a:t>Ha: Data is stationary</a:t>
            </a:r>
            <a:endParaRPr lang="en-IN" sz="2400" b="1" i="1" dirty="0"/>
          </a:p>
        </p:txBody>
      </p:sp>
    </p:spTree>
    <p:extLst>
      <p:ext uri="{BB962C8B-B14F-4D97-AF65-F5344CB8AC3E}">
        <p14:creationId xmlns:p14="http://schemas.microsoft.com/office/powerpoint/2010/main" val="4690059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828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Further Study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2700" b="1" dirty="0">
                <a:solidFill>
                  <a:srgbClr val="FF0000"/>
                </a:solidFill>
              </a:rPr>
              <a:t>Source: </a:t>
            </a:r>
            <a:r>
              <a:rPr lang="en-US" sz="2700" dirty="0">
                <a:hlinkClick r:id="rId2"/>
              </a:rPr>
              <a:t>http://</a:t>
            </a:r>
            <a:r>
              <a:rPr lang="en-US" sz="2700" dirty="0" smtClean="0">
                <a:hlinkClick r:id="rId2"/>
              </a:rPr>
              <a:t>ucanalytics.com/blogs/step-by-step-graphic-guide-to-forecasting-through-arima-modeling-in-r-manufacturing-case-study-example</a:t>
            </a:r>
            <a:r>
              <a:rPr lang="en-US" sz="2700" dirty="0" smtClean="0"/>
              <a:t> </a:t>
            </a:r>
            <a:endParaRPr lang="en-IN" sz="67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Time Series Analysis 8971073111 vinodanalytics@gmail.com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87" y="2034050"/>
            <a:ext cx="7939225" cy="377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28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Column 5: 4 Quarter &amp; 2 Years </a:t>
            </a:r>
            <a:br>
              <a:rPr lang="en-US" dirty="0" smtClean="0"/>
            </a:br>
            <a:r>
              <a:rPr lang="en-US" dirty="0" smtClean="0"/>
              <a:t>Moving Total (1</a:t>
            </a:r>
            <a:r>
              <a:rPr lang="en-US" baseline="30000" dirty="0" smtClean="0"/>
              <a:t>st</a:t>
            </a:r>
            <a:r>
              <a:rPr lang="en-US" dirty="0" smtClean="0"/>
              <a:t> 2 of column 4)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676400"/>
            <a:ext cx="4691063" cy="4150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Time Series Analysis 8971073111 vinodanalytics@gmail.com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6: (Column 5)/8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524000"/>
            <a:ext cx="687324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Time Series Analysis 8971073111 vinodanalytics@gmail.com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6: (Column 5)/8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676400"/>
            <a:ext cx="4614863" cy="4321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Time Series Analysis 8971073111 vinodanalytics@gmail.com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Column 7: </a:t>
            </a:r>
            <a:br>
              <a:rPr lang="en-US" dirty="0" smtClean="0"/>
            </a:br>
            <a:r>
              <a:rPr lang="en-US" dirty="0" smtClean="0"/>
              <a:t>[(column 3)/(column 6)]*100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28800"/>
            <a:ext cx="7431020" cy="3757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Time Series Analysis 8971073111 vinodanalytics@gmail.com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840</Words>
  <Application>Microsoft Office PowerPoint</Application>
  <PresentationFormat>On-screen Show (4:3)</PresentationFormat>
  <Paragraphs>178</Paragraphs>
  <Slides>51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Wingdings</vt:lpstr>
      <vt:lpstr>Office Theme</vt:lpstr>
      <vt:lpstr>Graph</vt:lpstr>
      <vt:lpstr>Time Series Analysis</vt:lpstr>
      <vt:lpstr>Data</vt:lpstr>
      <vt:lpstr>Column 4: Sum of 1st 4 values of column 3</vt:lpstr>
      <vt:lpstr>Column 4: Sum of 1st 4 values of column 3</vt:lpstr>
      <vt:lpstr>Column 5: 4 Quarter &amp; 2 Years  Moving Total (1st 2 of column 4)</vt:lpstr>
      <vt:lpstr>Column 5: 4 Quarter &amp; 2 Years  Moving Total (1st 2 of column 4)</vt:lpstr>
      <vt:lpstr>Column 6: (Column 5)/8</vt:lpstr>
      <vt:lpstr>Column 6: (Column 5)/8</vt:lpstr>
      <vt:lpstr>Column 7:  [(column 3)/(column 6)]*100</vt:lpstr>
      <vt:lpstr>Create matrix from column 7</vt:lpstr>
      <vt:lpstr>Strike off LOWEST and Highest, Quarter wise</vt:lpstr>
      <vt:lpstr>Three more calculations </vt:lpstr>
      <vt:lpstr>Column 8</vt:lpstr>
      <vt:lpstr>Column 9: De-seasonalized Data</vt:lpstr>
      <vt:lpstr>Column 10: Rounding off</vt:lpstr>
      <vt:lpstr>Stat  Time Series Decomposition</vt:lpstr>
      <vt:lpstr>Place Production against Variable Seasonal length = 4 Model Type = Multiplicative;  Model Components = Seasonal only  click Time…</vt:lpstr>
      <vt:lpstr>Bring Quarter under Stamp  OK</vt:lpstr>
      <vt:lpstr>Click Options Give Title  write 1 against First obs. is in seasonal period: click OK</vt:lpstr>
      <vt:lpstr>Click Storage check Seasonals &amp; Seasonally adjusted data  OK</vt:lpstr>
      <vt:lpstr>Go to Results…check  Summary table and results table  OK</vt:lpstr>
      <vt:lpstr>Graphs</vt:lpstr>
      <vt:lpstr>Data</vt:lpstr>
      <vt:lpstr>Data</vt:lpstr>
      <vt:lpstr>PowerPoint Presentation</vt:lpstr>
      <vt:lpstr>De-seasonality and De-trending </vt:lpstr>
      <vt:lpstr>PowerPoint Presentation</vt:lpstr>
      <vt:lpstr>How d works out?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  Time Series Decomposition</vt:lpstr>
      <vt:lpstr>Place Production against Variable Seasonal length = 4 Model Type = Multiplicative;  Model Components = Trend plus seasonal   click Time…</vt:lpstr>
      <vt:lpstr>Bring Quarter under Stamp  OK</vt:lpstr>
      <vt:lpstr>Click Options Give Title  write 1 against First obs. is in seasonal period: click OK</vt:lpstr>
      <vt:lpstr>Click Storage check Seasonals &amp; Seasonally adjusted data  OK</vt:lpstr>
      <vt:lpstr>Go to Results…check  Summary table and results table  OK</vt:lpstr>
      <vt:lpstr>Graphs</vt:lpstr>
      <vt:lpstr>Graphs</vt:lpstr>
      <vt:lpstr>Graphs</vt:lpstr>
      <vt:lpstr>MINITAB Output</vt:lpstr>
      <vt:lpstr>MINTAB Worksheet</vt:lpstr>
      <vt:lpstr>AR Concepts</vt:lpstr>
      <vt:lpstr>PowerPoint Presentation</vt:lpstr>
      <vt:lpstr>PowerPoint Presentation</vt:lpstr>
      <vt:lpstr>PowerPoint Presentation</vt:lpstr>
      <vt:lpstr>ADF Test for stationarity </vt:lpstr>
      <vt:lpstr>Further Study Source: http://ucanalytics.com/blogs/step-by-step-graphic-guide-to-forecasting-through-arima-modeling-in-r-manufacturing-case-study-example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Dr.Vinod</dc:creator>
  <cp:lastModifiedBy>Dr Vinod</cp:lastModifiedBy>
  <cp:revision>71</cp:revision>
  <dcterms:created xsi:type="dcterms:W3CDTF">2006-08-16T00:00:00Z</dcterms:created>
  <dcterms:modified xsi:type="dcterms:W3CDTF">2019-03-02T10:16:43Z</dcterms:modified>
</cp:coreProperties>
</file>