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urture1\AppData\Roaming\Microsoft\Excel\pivot%20table%20(version%202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urture1\AppData\Roaming\Microsoft\Excel\pivot%20table%20(version%202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urture1\AppData\Roaming\Microsoft\Excel\pivot%20table%20(version%202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[pivot table (version 2).xlsb]Sheet3!PivotTable5</c:name>
    <c:fmtId val="7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lineChart>
        <c:grouping val="standard"/>
        <c:ser>
          <c:idx val="0"/>
          <c:order val="0"/>
          <c:tx>
            <c:strRef>
              <c:f>Sheet3!$B$3:$B$4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Sheet3!$B$5:$B$10</c:f>
              <c:numCache>
                <c:formatCode>0</c:formatCode>
                <c:ptCount val="5"/>
                <c:pt idx="1">
                  <c:v>64.571428571428541</c:v>
                </c:pt>
                <c:pt idx="2">
                  <c:v>63.142857142857153</c:v>
                </c:pt>
                <c:pt idx="3">
                  <c:v>63.3125</c:v>
                </c:pt>
                <c:pt idx="4">
                  <c:v>60.333333333333336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</c:v>
                </c:pt>
              </c:strCache>
            </c:strRef>
          </c:tx>
          <c:marker>
            <c:symbol val="none"/>
          </c:marker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Sheet3!$C$5:$C$10</c:f>
              <c:numCache>
                <c:formatCode>0</c:formatCode>
                <c:ptCount val="5"/>
                <c:pt idx="0">
                  <c:v>56.75</c:v>
                </c:pt>
                <c:pt idx="1">
                  <c:v>62</c:v>
                </c:pt>
                <c:pt idx="2">
                  <c:v>65</c:v>
                </c:pt>
                <c:pt idx="3">
                  <c:v>60.444444444444414</c:v>
                </c:pt>
                <c:pt idx="4">
                  <c:v>60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3</c:v>
                </c:pt>
              </c:strCache>
            </c:strRef>
          </c:tx>
          <c:marker>
            <c:symbol val="none"/>
          </c:marker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Sheet3!$D$5:$D$10</c:f>
              <c:numCache>
                <c:formatCode>0</c:formatCode>
                <c:ptCount val="5"/>
                <c:pt idx="0">
                  <c:v>72</c:v>
                </c:pt>
                <c:pt idx="1">
                  <c:v>61.75</c:v>
                </c:pt>
                <c:pt idx="2">
                  <c:v>59</c:v>
                </c:pt>
                <c:pt idx="3">
                  <c:v>61.272727272727273</c:v>
                </c:pt>
                <c:pt idx="4">
                  <c:v>56.571428571428548</c:v>
                </c:pt>
              </c:numCache>
            </c:numRef>
          </c:val>
        </c:ser>
        <c:marker val="1"/>
        <c:axId val="65233280"/>
        <c:axId val="65234816"/>
      </c:lineChart>
      <c:catAx>
        <c:axId val="65233280"/>
        <c:scaling>
          <c:orientation val="minMax"/>
        </c:scaling>
        <c:axPos val="b"/>
        <c:tickLblPos val="nextTo"/>
        <c:crossAx val="65234816"/>
        <c:crosses val="autoZero"/>
        <c:auto val="1"/>
        <c:lblAlgn val="ctr"/>
        <c:lblOffset val="100"/>
      </c:catAx>
      <c:valAx>
        <c:axId val="65234816"/>
        <c:scaling>
          <c:orientation val="minMax"/>
        </c:scaling>
        <c:axPos val="l"/>
        <c:majorGridlines/>
        <c:numFmt formatCode="General" sourceLinked="1"/>
        <c:tickLblPos val="nextTo"/>
        <c:crossAx val="652332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42"/>
  <c:pivotSource>
    <c:name>[pivot table (version 2).xlsb]Sheet3!PivotTable5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Avg Final across ethnicity*section</a:t>
            </a:r>
          </a:p>
        </c:rich>
      </c:tx>
      <c:layout/>
    </c:title>
    <c:pivotFmts>
      <c:pivotFmt>
        <c:idx val="0"/>
        <c:dLbl>
          <c:idx val="0"/>
          <c:showVal val="1"/>
        </c:dLbl>
      </c:pivotFmt>
      <c:pivotFmt>
        <c:idx val="1"/>
        <c:dLbl>
          <c:idx val="0"/>
          <c:showVal val="1"/>
        </c:dLbl>
      </c:pivotFmt>
      <c:pivotFmt>
        <c:idx val="2"/>
        <c:dLbl>
          <c:idx val="0"/>
          <c:showVal val="1"/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Sheet3!$B$3:$B$4</c:f>
              <c:strCache>
                <c:ptCount val="1"/>
                <c:pt idx="0">
                  <c:v>1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Sheet3!$B$5:$B$10</c:f>
              <c:numCache>
                <c:formatCode>0</c:formatCode>
                <c:ptCount val="5"/>
                <c:pt idx="1">
                  <c:v>64.571428571428541</c:v>
                </c:pt>
                <c:pt idx="2">
                  <c:v>63.142857142857153</c:v>
                </c:pt>
                <c:pt idx="3">
                  <c:v>63.3125</c:v>
                </c:pt>
                <c:pt idx="4">
                  <c:v>60.333333333333336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Sheet3!$C$5:$C$10</c:f>
              <c:numCache>
                <c:formatCode>0</c:formatCode>
                <c:ptCount val="5"/>
                <c:pt idx="0">
                  <c:v>56.75</c:v>
                </c:pt>
                <c:pt idx="1">
                  <c:v>62</c:v>
                </c:pt>
                <c:pt idx="2">
                  <c:v>65</c:v>
                </c:pt>
                <c:pt idx="3">
                  <c:v>60.444444444444414</c:v>
                </c:pt>
                <c:pt idx="4">
                  <c:v>60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3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Sheet3!$D$5:$D$10</c:f>
              <c:numCache>
                <c:formatCode>0</c:formatCode>
                <c:ptCount val="5"/>
                <c:pt idx="0">
                  <c:v>72</c:v>
                </c:pt>
                <c:pt idx="1">
                  <c:v>61.75</c:v>
                </c:pt>
                <c:pt idx="2">
                  <c:v>59</c:v>
                </c:pt>
                <c:pt idx="3">
                  <c:v>61.272727272727273</c:v>
                </c:pt>
                <c:pt idx="4">
                  <c:v>56.571428571428548</c:v>
                </c:pt>
              </c:numCache>
            </c:numRef>
          </c:val>
        </c:ser>
        <c:marker val="1"/>
        <c:axId val="34045312"/>
        <c:axId val="34051584"/>
      </c:lineChart>
      <c:catAx>
        <c:axId val="340453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Ethnicity</a:t>
                </a:r>
              </a:p>
            </c:rich>
          </c:tx>
          <c:layout/>
        </c:title>
        <c:tickLblPos val="nextTo"/>
        <c:crossAx val="34051584"/>
        <c:crosses val="autoZero"/>
        <c:auto val="1"/>
        <c:lblAlgn val="ctr"/>
        <c:lblOffset val="100"/>
      </c:catAx>
      <c:valAx>
        <c:axId val="34051584"/>
        <c:scaling>
          <c:orientation val="minMax"/>
          <c:min val="5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final</a:t>
                </a:r>
              </a:p>
            </c:rich>
          </c:tx>
          <c:layout/>
        </c:title>
        <c:numFmt formatCode="General" sourceLinked="1"/>
        <c:tickLblPos val="nextTo"/>
        <c:crossAx val="340453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42"/>
  <c:pivotSource>
    <c:name>[pivot table (version 2).xlsb]Sheet3!PivotTable5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Avg final across ethnicity*section</a:t>
            </a:r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perspective val="30"/>
    </c:view3D>
    <c:plotArea>
      <c:layout/>
      <c:line3DChart>
        <c:grouping val="standard"/>
        <c:ser>
          <c:idx val="0"/>
          <c:order val="0"/>
          <c:tx>
            <c:strRef>
              <c:f>Sheet3!$B$3:$B$4</c:f>
              <c:strCache>
                <c:ptCount val="1"/>
                <c:pt idx="0">
                  <c:v>1</c:v>
                </c:pt>
              </c:strCache>
            </c:strRef>
          </c:tx>
          <c:dLbls>
            <c:showVal val="1"/>
          </c:dLbls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Sheet3!$B$5:$B$10</c:f>
              <c:numCache>
                <c:formatCode>0</c:formatCode>
                <c:ptCount val="5"/>
                <c:pt idx="1">
                  <c:v>64.571428571428541</c:v>
                </c:pt>
                <c:pt idx="2">
                  <c:v>63.142857142857153</c:v>
                </c:pt>
                <c:pt idx="3">
                  <c:v>63.3125</c:v>
                </c:pt>
                <c:pt idx="4">
                  <c:v>60.333333333333336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</c:v>
                </c:pt>
              </c:strCache>
            </c:strRef>
          </c:tx>
          <c:dLbls>
            <c:showVal val="1"/>
          </c:dLbls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Sheet3!$C$5:$C$10</c:f>
              <c:numCache>
                <c:formatCode>0</c:formatCode>
                <c:ptCount val="5"/>
                <c:pt idx="0">
                  <c:v>56.75</c:v>
                </c:pt>
                <c:pt idx="1">
                  <c:v>62</c:v>
                </c:pt>
                <c:pt idx="2">
                  <c:v>65</c:v>
                </c:pt>
                <c:pt idx="3">
                  <c:v>60.444444444444414</c:v>
                </c:pt>
                <c:pt idx="4">
                  <c:v>60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3</c:v>
                </c:pt>
              </c:strCache>
            </c:strRef>
          </c:tx>
          <c:dLbls>
            <c:showVal val="1"/>
          </c:dLbls>
          <c:cat>
            <c:strRef>
              <c:f>Sheet3!$A$5:$A$10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Sheet3!$D$5:$D$10</c:f>
              <c:numCache>
                <c:formatCode>0</c:formatCode>
                <c:ptCount val="5"/>
                <c:pt idx="0">
                  <c:v>72</c:v>
                </c:pt>
                <c:pt idx="1">
                  <c:v>61.75</c:v>
                </c:pt>
                <c:pt idx="2">
                  <c:v>59</c:v>
                </c:pt>
                <c:pt idx="3">
                  <c:v>61.272727272727273</c:v>
                </c:pt>
                <c:pt idx="4">
                  <c:v>56.571428571428548</c:v>
                </c:pt>
              </c:numCache>
            </c:numRef>
          </c:val>
        </c:ser>
        <c:axId val="34095104"/>
        <c:axId val="34097024"/>
        <c:axId val="65246976"/>
      </c:line3DChart>
      <c:catAx>
        <c:axId val="34095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Ethnicity</a:t>
                </a:r>
              </a:p>
            </c:rich>
          </c:tx>
          <c:layout/>
        </c:title>
        <c:tickLblPos val="nextTo"/>
        <c:crossAx val="34097024"/>
        <c:crosses val="autoZero"/>
        <c:auto val="1"/>
        <c:lblAlgn val="ctr"/>
        <c:lblOffset val="100"/>
      </c:catAx>
      <c:valAx>
        <c:axId val="34097024"/>
        <c:scaling>
          <c:orientation val="minMax"/>
          <c:min val="55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final</a:t>
                </a:r>
              </a:p>
            </c:rich>
          </c:tx>
          <c:layout/>
        </c:title>
        <c:numFmt formatCode="General" sourceLinked="1"/>
        <c:tickLblPos val="nextTo"/>
        <c:crossAx val="34095104"/>
        <c:crosses val="autoZero"/>
        <c:crossBetween val="between"/>
      </c:valAx>
      <c:serAx>
        <c:axId val="65246976"/>
        <c:scaling>
          <c:orientation val="minMax"/>
        </c:scaling>
        <c:axPos val="b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section</a:t>
                </a:r>
              </a:p>
            </c:rich>
          </c:tx>
          <c:layout/>
        </c:title>
        <c:tickLblPos val="nextTo"/>
        <c:crossAx val="34097024"/>
        <c:crosses val="autoZero"/>
      </c:ser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F37F1-08F2-4799-9C22-2DBE88F1C67E}" type="datetimeFigureOut">
              <a:rPr lang="en-US" smtClean="0"/>
              <a:pPr/>
              <a:t>3/6/2017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E92AC-6FAA-4D21-A244-A33A7BFB7E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047-37E3-45AE-967B-C06431FBE210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A411-4E39-4EBA-B0C3-5F4B0923A6A6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715-499A-4AB1-94B3-B75EDC813617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E9D-8D14-434D-AB04-BBA08C9ECDDA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379-A121-4345-8D69-F14F0AEF681F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A4AF-F84D-4044-92D7-C1425B65209A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5A81-6FE4-4AE8-A3B8-673E6D14B433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C1E-4635-4420-857A-E47BA7D8BCF9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440C-F251-474D-AC72-2D97345BC6AF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82AA-0745-416C-9754-9FDAE5BDC910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514C-2F82-482B-892F-EF2651D61BFA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8404-3E90-4B4D-BEAC-B015CD49A4F1}" type="datetime1">
              <a:rPr lang="en-US" smtClean="0"/>
              <a:pPr/>
              <a:t>3/6/2017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9E32-1D31-43BC-B367-0AE9304D19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6600" b="1" dirty="0" smtClean="0"/>
              <a:t>Pivot Table</a:t>
            </a:r>
            <a:endParaRPr lang="en-IN" sz="6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each cell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9086" r="58930" b="44321"/>
          <a:stretch>
            <a:fillRect/>
          </a:stretch>
        </p:blipFill>
        <p:spPr bwMode="auto">
          <a:xfrm>
            <a:off x="785786" y="2000240"/>
            <a:ext cx="7358114" cy="3714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714744" y="2857496"/>
            <a:ext cx="1857388" cy="1714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t="3325" r="27864" b="11065"/>
          <a:stretch>
            <a:fillRect/>
          </a:stretch>
        </p:blipFill>
        <p:spPr bwMode="auto">
          <a:xfrm>
            <a:off x="428596" y="357167"/>
            <a:ext cx="8358246" cy="59293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7786710" y="500042"/>
            <a:ext cx="642942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000628" y="357166"/>
            <a:ext cx="64294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500166" y="3714752"/>
            <a:ext cx="3320717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Click at any cell of pivot table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Click Options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Click Pivot chart</a:t>
            </a:r>
            <a:endParaRPr lang="en-IN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285852" y="2857496"/>
            <a:ext cx="1428760" cy="42862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86116" y="2857496"/>
            <a:ext cx="2000264" cy="128588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250529" y="1750207"/>
            <a:ext cx="2143140" cy="714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00430" y="1142984"/>
            <a:ext cx="4286280" cy="3286148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t="2770" r="15732" b="23269"/>
          <a:stretch>
            <a:fillRect/>
          </a:stretch>
        </p:blipFill>
        <p:spPr bwMode="auto">
          <a:xfrm>
            <a:off x="142845" y="214290"/>
            <a:ext cx="8786874" cy="60007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2910" y="4143380"/>
            <a:ext cx="2382127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Select range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Select Line diagram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OK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1071538" y="2143116"/>
            <a:ext cx="2571768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429124" y="3071810"/>
            <a:ext cx="50006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357818" y="4572008"/>
            <a:ext cx="714380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7643834" y="5857892"/>
            <a:ext cx="50006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71538" y="3500438"/>
            <a:ext cx="857256" cy="428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3025037" y="4605045"/>
            <a:ext cx="2332781" cy="324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2"/>
          </p:cNvCxnSpPr>
          <p:nvPr/>
        </p:nvCxnSpPr>
        <p:spPr>
          <a:xfrm>
            <a:off x="1357290" y="4929198"/>
            <a:ext cx="6286544" cy="110728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make it presentable!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5" name="Chart 4"/>
          <p:cNvGraphicFramePr/>
          <p:nvPr/>
        </p:nvGraphicFramePr>
        <p:xfrm>
          <a:off x="2571736" y="1928802"/>
          <a:ext cx="6072214" cy="372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Image result for pics presentabl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00174"/>
            <a:ext cx="2181225" cy="185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 result for pics presentabl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4143380"/>
            <a:ext cx="1609725" cy="230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 of Averages of final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14</a:t>
            </a:fld>
            <a:endParaRPr lang="en-IN"/>
          </a:p>
        </p:txBody>
      </p:sp>
      <p:graphicFrame>
        <p:nvGraphicFramePr>
          <p:cNvPr id="5" name="Chart 4"/>
          <p:cNvGraphicFramePr/>
          <p:nvPr/>
        </p:nvGraphicFramePr>
        <p:xfrm>
          <a:off x="1428728" y="1714488"/>
          <a:ext cx="6348439" cy="42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15</a:t>
            </a:fld>
            <a:endParaRPr lang="en-IN"/>
          </a:p>
        </p:txBody>
      </p:sp>
      <p:graphicFrame>
        <p:nvGraphicFramePr>
          <p:cNvPr id="5" name="Chart 4"/>
          <p:cNvGraphicFramePr/>
          <p:nvPr/>
        </p:nvGraphicFramePr>
        <p:xfrm>
          <a:off x="285720" y="571480"/>
          <a:ext cx="8215370" cy="5572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Counts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7224" y="2143116"/>
          <a:ext cx="7215238" cy="3214712"/>
        </p:xfrm>
        <a:graphic>
          <a:graphicData uri="http://schemas.openxmlformats.org/drawingml/2006/table">
            <a:tbl>
              <a:tblPr/>
              <a:tblGrid>
                <a:gridCol w="1825302"/>
                <a:gridCol w="2275014"/>
                <a:gridCol w="773771"/>
                <a:gridCol w="773771"/>
                <a:gridCol w="1567380"/>
              </a:tblGrid>
              <a:tr h="40183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final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40183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0183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183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83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83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83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83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gender in the Column Labels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46366" t="26593" r="33332" b="10803"/>
          <a:stretch>
            <a:fillRect/>
          </a:stretch>
        </p:blipFill>
        <p:spPr bwMode="auto">
          <a:xfrm>
            <a:off x="5786446" y="1857364"/>
            <a:ext cx="2976577" cy="430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571744"/>
          <a:ext cx="5206999" cy="2432685"/>
        </p:xfrm>
        <a:graphic>
          <a:graphicData uri="http://schemas.openxmlformats.org/drawingml/2006/table">
            <a:tbl>
              <a:tblPr/>
              <a:tblGrid>
                <a:gridCol w="874700"/>
                <a:gridCol w="1090206"/>
                <a:gridCol w="202829"/>
                <a:gridCol w="456365"/>
                <a:gridCol w="256705"/>
                <a:gridCol w="202829"/>
                <a:gridCol w="456365"/>
                <a:gridCol w="256705"/>
                <a:gridCol w="202829"/>
                <a:gridCol w="456365"/>
                <a:gridCol w="75110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Count of final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2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7030A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Exercise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4414" y="1571612"/>
            <a:ext cx="6400800" cy="26432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Consider same data file </a:t>
            </a:r>
            <a:r>
              <a:rPr lang="en-US" sz="2800" b="1" dirty="0" smtClean="0">
                <a:solidFill>
                  <a:srgbClr val="C00000"/>
                </a:solidFill>
              </a:rPr>
              <a:t>pivotE.xlsx</a:t>
            </a:r>
            <a:r>
              <a:rPr lang="en-US" sz="2800" b="1" dirty="0" smtClean="0">
                <a:solidFill>
                  <a:schemeClr val="tx1"/>
                </a:solidFill>
              </a:rPr>
              <a:t> and 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) create pivot tables and plot line diagrams for </a:t>
            </a:r>
            <a:r>
              <a:rPr lang="en-US" sz="2800" b="1" i="1" dirty="0" smtClean="0">
                <a:solidFill>
                  <a:schemeClr val="tx1"/>
                </a:solidFill>
              </a:rPr>
              <a:t>gpa</a:t>
            </a:r>
            <a:r>
              <a:rPr lang="en-US" sz="2800" b="1" dirty="0" smtClean="0">
                <a:solidFill>
                  <a:schemeClr val="tx1"/>
                </a:solidFill>
              </a:rPr>
              <a:t> (average, maximum, minimum, standard deviation) across </a:t>
            </a:r>
            <a:r>
              <a:rPr lang="en-US" sz="2800" b="1" i="1" dirty="0" err="1" smtClean="0">
                <a:solidFill>
                  <a:schemeClr val="tx1"/>
                </a:solidFill>
              </a:rPr>
              <a:t>lowup</a:t>
            </a:r>
            <a:r>
              <a:rPr lang="en-US" sz="2800" b="1" dirty="0" smtClean="0">
                <a:solidFill>
                  <a:schemeClr val="tx1"/>
                </a:solidFill>
              </a:rPr>
              <a:t> and </a:t>
            </a:r>
            <a:r>
              <a:rPr lang="en-US" sz="2800" b="1" i="1" dirty="0" smtClean="0">
                <a:solidFill>
                  <a:schemeClr val="tx1"/>
                </a:solidFill>
              </a:rPr>
              <a:t>section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(ii) Find counts in each category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(iii) Add year also in analysis and find counts </a:t>
            </a:r>
          </a:p>
          <a:p>
            <a:pPr algn="l"/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6" name="Picture 5" descr="Chairman's quiz 20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071942"/>
            <a:ext cx="285752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Your Data File grades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t="18006" r="29360" b="7202"/>
          <a:stretch>
            <a:fillRect/>
          </a:stretch>
        </p:blipFill>
        <p:spPr bwMode="auto">
          <a:xfrm>
            <a:off x="214282" y="1142984"/>
            <a:ext cx="850112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 smtClean="0">
                <a:sym typeface="Wingdings" pitchFamily="2" charset="2"/>
              </a:rPr>
              <a:t> PivotTable PivotTable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r="72568" b="63712"/>
          <a:stretch>
            <a:fillRect/>
          </a:stretch>
        </p:blipFill>
        <p:spPr bwMode="auto">
          <a:xfrm>
            <a:off x="1428728" y="1928802"/>
            <a:ext cx="6072230" cy="4000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286116" y="2214554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071670" y="3643314"/>
            <a:ext cx="107157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428728" y="2571744"/>
            <a:ext cx="1143008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Feed Table/Range as </a:t>
            </a:r>
            <a:r>
              <a:rPr lang="en-US" b="1" dirty="0" smtClean="0">
                <a:solidFill>
                  <a:srgbClr val="FF0000"/>
                </a:solidFill>
              </a:rPr>
              <a:t>A1:M106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Worksheet </a:t>
            </a:r>
            <a:r>
              <a:rPr lang="en-US" dirty="0" smtClean="0">
                <a:sym typeface="Wingdings" pitchFamily="2" charset="2"/>
              </a:rPr>
              <a:t> OK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3793" t="33795" r="36531" b="29363"/>
          <a:stretch>
            <a:fillRect/>
          </a:stretch>
        </p:blipFill>
        <p:spPr bwMode="auto">
          <a:xfrm>
            <a:off x="1571604" y="2000240"/>
            <a:ext cx="571504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5984" y="3071810"/>
            <a:ext cx="200026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43042" y="4643446"/>
            <a:ext cx="200026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214942" y="5500702"/>
            <a:ext cx="42862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b="7479"/>
          <a:stretch>
            <a:fillRect/>
          </a:stretch>
        </p:blipFill>
        <p:spPr bwMode="auto">
          <a:xfrm>
            <a:off x="214282" y="285728"/>
            <a:ext cx="8715436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>
            <a:off x="6572264" y="2428868"/>
            <a:ext cx="357190" cy="20002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357818" y="3286124"/>
            <a:ext cx="131138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variables</a:t>
            </a:r>
            <a:endParaRPr lang="en-IN" dirty="0"/>
          </a:p>
        </p:txBody>
      </p:sp>
      <p:sp>
        <p:nvSpPr>
          <p:cNvPr id="8" name="Right Brace 7"/>
          <p:cNvSpPr/>
          <p:nvPr/>
        </p:nvSpPr>
        <p:spPr>
          <a:xfrm>
            <a:off x="7643834" y="3357562"/>
            <a:ext cx="357190" cy="20002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1928794" y="2428868"/>
            <a:ext cx="2000264" cy="135732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Table will appear here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4643446"/>
            <a:ext cx="414340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Lets drag </a:t>
            </a:r>
            <a:r>
              <a:rPr lang="en-US" i="1" dirty="0" smtClean="0"/>
              <a:t>ethnicity</a:t>
            </a:r>
            <a:r>
              <a:rPr lang="en-US" dirty="0" smtClean="0"/>
              <a:t> in </a:t>
            </a:r>
            <a:r>
              <a:rPr lang="en-US" b="1" dirty="0" smtClean="0"/>
              <a:t>Row Labels </a:t>
            </a:r>
            <a:r>
              <a:rPr lang="en-US" dirty="0" smtClean="0"/>
              <a:t>&amp; </a:t>
            </a:r>
            <a:r>
              <a:rPr lang="en-US" i="1" dirty="0" smtClean="0"/>
              <a:t>section</a:t>
            </a:r>
            <a:r>
              <a:rPr lang="en-US" dirty="0" smtClean="0"/>
              <a:t> in </a:t>
            </a:r>
            <a:r>
              <a:rPr lang="en-US" b="1" dirty="0" smtClean="0"/>
              <a:t>Column Labels </a:t>
            </a:r>
            <a:r>
              <a:rPr lang="en-US" dirty="0" smtClean="0"/>
              <a:t>&amp;</a:t>
            </a:r>
            <a:r>
              <a:rPr lang="en-US" b="1" dirty="0" smtClean="0"/>
              <a:t> </a:t>
            </a:r>
            <a:r>
              <a:rPr lang="en-US" i="1" dirty="0" smtClean="0"/>
              <a:t>final</a:t>
            </a:r>
            <a:r>
              <a:rPr lang="en-US" b="1" dirty="0" smtClean="0"/>
              <a:t> </a:t>
            </a:r>
            <a:r>
              <a:rPr lang="en-US" dirty="0" smtClean="0"/>
              <a:t>in</a:t>
            </a:r>
            <a:r>
              <a:rPr lang="en-US" b="1" dirty="0" smtClean="0"/>
              <a:t> values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Score of </a:t>
            </a:r>
            <a:r>
              <a:rPr lang="en-US" i="1" dirty="0" smtClean="0"/>
              <a:t>final</a:t>
            </a:r>
            <a:r>
              <a:rPr lang="en-US" dirty="0" smtClean="0"/>
              <a:t> across </a:t>
            </a:r>
            <a:r>
              <a:rPr lang="en-US" i="1" dirty="0" smtClean="0"/>
              <a:t>ethnicity</a:t>
            </a:r>
            <a:r>
              <a:rPr lang="en-US" dirty="0" smtClean="0"/>
              <a:t> and </a:t>
            </a:r>
            <a:r>
              <a:rPr lang="en-US" i="1" dirty="0" smtClean="0"/>
              <a:t>sections</a:t>
            </a:r>
            <a:endParaRPr lang="en-IN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t="18006" r="43319" b="12188"/>
          <a:stretch>
            <a:fillRect/>
          </a:stretch>
        </p:blipFill>
        <p:spPr bwMode="auto">
          <a:xfrm>
            <a:off x="857224" y="1714488"/>
            <a:ext cx="7286676" cy="44291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4572008"/>
            <a:ext cx="356315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Sum of </a:t>
            </a:r>
            <a:r>
              <a:rPr lang="en-US" i="1" dirty="0" smtClean="0"/>
              <a:t>final</a:t>
            </a:r>
            <a:r>
              <a:rPr lang="en-US" dirty="0" smtClean="0"/>
              <a:t> category wise is not</a:t>
            </a:r>
          </a:p>
          <a:p>
            <a:r>
              <a:rPr lang="en-US" dirty="0" smtClean="0"/>
              <a:t>Making any sense! Lets find </a:t>
            </a:r>
            <a:r>
              <a:rPr lang="en-US" b="1" dirty="0" smtClean="0"/>
              <a:t>average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4899" t="23546" r="38843" b="12465"/>
          <a:stretch>
            <a:fillRect/>
          </a:stretch>
        </p:blipFill>
        <p:spPr bwMode="auto">
          <a:xfrm>
            <a:off x="142844" y="285728"/>
            <a:ext cx="4572032" cy="59293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35084" t="31856" r="38548" b="26870"/>
          <a:stretch>
            <a:fillRect/>
          </a:stretch>
        </p:blipFill>
        <p:spPr bwMode="auto">
          <a:xfrm>
            <a:off x="4929190" y="0"/>
            <a:ext cx="4000528" cy="378619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5429264"/>
            <a:ext cx="399551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[1] Click here. A dialogue box will pop up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4929198"/>
            <a:ext cx="29710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[2] Click </a:t>
            </a:r>
            <a:r>
              <a:rPr lang="en-US" b="1" dirty="0" smtClean="0"/>
              <a:t>Value Field Settings…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6314" y="4143380"/>
            <a:ext cx="245573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[3] select </a:t>
            </a:r>
            <a:r>
              <a:rPr lang="en-US" b="1" dirty="0" smtClean="0"/>
              <a:t>Average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OK</a:t>
            </a:r>
            <a:endParaRPr lang="en-IN" b="1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>
            <a:off x="3571868" y="4929198"/>
            <a:ext cx="1000132" cy="684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00298" y="4429132"/>
            <a:ext cx="171451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143373" y="4643446"/>
            <a:ext cx="500066" cy="3989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57554" y="4786322"/>
            <a:ext cx="35719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7358082" y="3357562"/>
            <a:ext cx="35719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072066" y="2357430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this makes sense!</a:t>
            </a:r>
            <a:br>
              <a:rPr lang="en-US" dirty="0" smtClean="0"/>
            </a:br>
            <a:r>
              <a:rPr lang="en-US" dirty="0" smtClean="0"/>
              <a:t>Can you keep decimals up to 2 points?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t="18560" r="58941" b="44598"/>
          <a:stretch>
            <a:fillRect/>
          </a:stretch>
        </p:blipFill>
        <p:spPr bwMode="auto">
          <a:xfrm>
            <a:off x="1071538" y="1928802"/>
            <a:ext cx="6786610" cy="3714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looks fine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Pivot Tables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9E32-1D31-43BC-B367-0AE9304D1959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2143116"/>
          <a:ext cx="6540532" cy="3309948"/>
        </p:xfrm>
        <a:graphic>
          <a:graphicData uri="http://schemas.openxmlformats.org/drawingml/2006/table">
            <a:tbl>
              <a:tblPr/>
              <a:tblGrid>
                <a:gridCol w="1473923"/>
                <a:gridCol w="1584467"/>
                <a:gridCol w="1160714"/>
                <a:gridCol w="1160714"/>
                <a:gridCol w="1160714"/>
              </a:tblGrid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of final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511</Words>
  <Application>Microsoft Office PowerPoint</Application>
  <PresentationFormat>On-screen Show (4:3)</PresentationFormat>
  <Paragraphs>222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Pivot Table</vt:lpstr>
      <vt:lpstr>Your Data File grades</vt:lpstr>
      <vt:lpstr>Insert  PivotTable PivotTable</vt:lpstr>
      <vt:lpstr>Feed Table/Range as A1:M106 New Worksheet  OK</vt:lpstr>
      <vt:lpstr>Slide 5</vt:lpstr>
      <vt:lpstr>Score of final across ethnicity and sections</vt:lpstr>
      <vt:lpstr>Slide 7</vt:lpstr>
      <vt:lpstr>Now this makes sense! Can you keep decimals up to 2 points?</vt:lpstr>
      <vt:lpstr>Now looks fine</vt:lpstr>
      <vt:lpstr>Probing each cell</vt:lpstr>
      <vt:lpstr>Slide 11</vt:lpstr>
      <vt:lpstr>Slide 12</vt:lpstr>
      <vt:lpstr>Need to make it presentable!</vt:lpstr>
      <vt:lpstr>Line Graph of Averages of final</vt:lpstr>
      <vt:lpstr>Slide 15</vt:lpstr>
      <vt:lpstr>Counts </vt:lpstr>
      <vt:lpstr>Add gender in the Column Labels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Vinod</dc:creator>
  <cp:lastModifiedBy>Dr. Vinod</cp:lastModifiedBy>
  <cp:revision>36</cp:revision>
  <dcterms:created xsi:type="dcterms:W3CDTF">2017-03-05T02:05:05Z</dcterms:created>
  <dcterms:modified xsi:type="dcterms:W3CDTF">2017-03-06T08:34:56Z</dcterms:modified>
</cp:coreProperties>
</file>