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7" r:id="rId3"/>
    <p:sldId id="258" r:id="rId4"/>
    <p:sldId id="257" r:id="rId5"/>
    <p:sldId id="281" r:id="rId6"/>
    <p:sldId id="259" r:id="rId7"/>
    <p:sldId id="260" r:id="rId8"/>
    <p:sldId id="282" r:id="rId9"/>
    <p:sldId id="283" r:id="rId10"/>
    <p:sldId id="284" r:id="rId11"/>
    <p:sldId id="285" r:id="rId12"/>
    <p:sldId id="286" r:id="rId13"/>
    <p:sldId id="263" r:id="rId14"/>
    <p:sldId id="264" r:id="rId15"/>
    <p:sldId id="265" r:id="rId16"/>
    <p:sldId id="266"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088461-59D9-4B97-8234-25FAF556B743}" type="datetimeFigureOut">
              <a:rPr lang="en-US" smtClean="0"/>
              <a:pPr/>
              <a:t>3/5/2017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73E25-0AF8-4E2E-8F22-6DA4C754F2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3B0EE6-30F4-493F-96DC-C97068990546}" type="datetime1">
              <a:rPr lang="en-US" smtClean="0"/>
              <a:pPr/>
              <a:t>3/5/2017</a:t>
            </a:fld>
            <a:endParaRPr lang="en-IN"/>
          </a:p>
        </p:txBody>
      </p:sp>
      <p:sp>
        <p:nvSpPr>
          <p:cNvPr id="5" name="Footer Placeholder 4"/>
          <p:cNvSpPr>
            <a:spLocks noGrp="1"/>
          </p:cNvSpPr>
          <p:nvPr>
            <p:ph type="ftr" sz="quarter" idx="11"/>
          </p:nvPr>
        </p:nvSpPr>
        <p:spPr/>
        <p:txBody>
          <a:bodyPr/>
          <a:lstStyle/>
          <a:p>
            <a:r>
              <a:rPr lang="en-IN" smtClean="0"/>
              <a:t>Dr Vinod on Solver 8971073111 vinodanalytics@gmail.com</a:t>
            </a:r>
            <a:endParaRPr lang="en-IN"/>
          </a:p>
        </p:txBody>
      </p:sp>
      <p:sp>
        <p:nvSpPr>
          <p:cNvPr id="6" name="Slide Number Placeholder 5"/>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04C6E4-0622-479D-827C-51EBCBEB56D4}" type="datetime1">
              <a:rPr lang="en-US" smtClean="0"/>
              <a:pPr/>
              <a:t>3/5/2017</a:t>
            </a:fld>
            <a:endParaRPr lang="en-IN"/>
          </a:p>
        </p:txBody>
      </p:sp>
      <p:sp>
        <p:nvSpPr>
          <p:cNvPr id="5" name="Footer Placeholder 4"/>
          <p:cNvSpPr>
            <a:spLocks noGrp="1"/>
          </p:cNvSpPr>
          <p:nvPr>
            <p:ph type="ftr" sz="quarter" idx="11"/>
          </p:nvPr>
        </p:nvSpPr>
        <p:spPr/>
        <p:txBody>
          <a:bodyPr/>
          <a:lstStyle/>
          <a:p>
            <a:r>
              <a:rPr lang="en-IN" smtClean="0"/>
              <a:t>Dr Vinod on Solver 8971073111 vinodanalytics@gmail.com</a:t>
            </a:r>
            <a:endParaRPr lang="en-IN"/>
          </a:p>
        </p:txBody>
      </p:sp>
      <p:sp>
        <p:nvSpPr>
          <p:cNvPr id="6" name="Slide Number Placeholder 5"/>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15EE11-CB55-4FAE-847A-1AF8A1A49173}" type="datetime1">
              <a:rPr lang="en-US" smtClean="0"/>
              <a:pPr/>
              <a:t>3/5/2017</a:t>
            </a:fld>
            <a:endParaRPr lang="en-IN"/>
          </a:p>
        </p:txBody>
      </p:sp>
      <p:sp>
        <p:nvSpPr>
          <p:cNvPr id="5" name="Footer Placeholder 4"/>
          <p:cNvSpPr>
            <a:spLocks noGrp="1"/>
          </p:cNvSpPr>
          <p:nvPr>
            <p:ph type="ftr" sz="quarter" idx="11"/>
          </p:nvPr>
        </p:nvSpPr>
        <p:spPr/>
        <p:txBody>
          <a:bodyPr/>
          <a:lstStyle/>
          <a:p>
            <a:r>
              <a:rPr lang="en-IN" smtClean="0"/>
              <a:t>Dr Vinod on Solver 8971073111 vinodanalytics@gmail.com</a:t>
            </a:r>
            <a:endParaRPr lang="en-IN"/>
          </a:p>
        </p:txBody>
      </p:sp>
      <p:sp>
        <p:nvSpPr>
          <p:cNvPr id="6" name="Slide Number Placeholder 5"/>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53A465-6EB4-4E27-A7E8-4B1F86D8656C}" type="datetime1">
              <a:rPr lang="en-US" smtClean="0"/>
              <a:pPr/>
              <a:t>3/5/2017</a:t>
            </a:fld>
            <a:endParaRPr lang="en-IN"/>
          </a:p>
        </p:txBody>
      </p:sp>
      <p:sp>
        <p:nvSpPr>
          <p:cNvPr id="5" name="Footer Placeholder 4"/>
          <p:cNvSpPr>
            <a:spLocks noGrp="1"/>
          </p:cNvSpPr>
          <p:nvPr>
            <p:ph type="ftr" sz="quarter" idx="11"/>
          </p:nvPr>
        </p:nvSpPr>
        <p:spPr/>
        <p:txBody>
          <a:bodyPr/>
          <a:lstStyle/>
          <a:p>
            <a:r>
              <a:rPr lang="en-IN" smtClean="0"/>
              <a:t>Dr Vinod on Solver 8971073111 vinodanalytics@gmail.com</a:t>
            </a:r>
            <a:endParaRPr lang="en-IN"/>
          </a:p>
        </p:txBody>
      </p:sp>
      <p:sp>
        <p:nvSpPr>
          <p:cNvPr id="6" name="Slide Number Placeholder 5"/>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AF203-2F9B-4AD9-82A7-893D9985BC63}" type="datetime1">
              <a:rPr lang="en-US" smtClean="0"/>
              <a:pPr/>
              <a:t>3/5/2017</a:t>
            </a:fld>
            <a:endParaRPr lang="en-IN"/>
          </a:p>
        </p:txBody>
      </p:sp>
      <p:sp>
        <p:nvSpPr>
          <p:cNvPr id="5" name="Footer Placeholder 4"/>
          <p:cNvSpPr>
            <a:spLocks noGrp="1"/>
          </p:cNvSpPr>
          <p:nvPr>
            <p:ph type="ftr" sz="quarter" idx="11"/>
          </p:nvPr>
        </p:nvSpPr>
        <p:spPr/>
        <p:txBody>
          <a:bodyPr/>
          <a:lstStyle/>
          <a:p>
            <a:r>
              <a:rPr lang="en-IN" smtClean="0"/>
              <a:t>Dr Vinod on Solver 8971073111 vinodanalytics@gmail.com</a:t>
            </a:r>
            <a:endParaRPr lang="en-IN"/>
          </a:p>
        </p:txBody>
      </p:sp>
      <p:sp>
        <p:nvSpPr>
          <p:cNvPr id="6" name="Slide Number Placeholder 5"/>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0495CD-15E1-4D80-9239-7E25F5704783}" type="datetime1">
              <a:rPr lang="en-US" smtClean="0"/>
              <a:pPr/>
              <a:t>3/5/2017</a:t>
            </a:fld>
            <a:endParaRPr lang="en-IN"/>
          </a:p>
        </p:txBody>
      </p:sp>
      <p:sp>
        <p:nvSpPr>
          <p:cNvPr id="6" name="Footer Placeholder 5"/>
          <p:cNvSpPr>
            <a:spLocks noGrp="1"/>
          </p:cNvSpPr>
          <p:nvPr>
            <p:ph type="ftr" sz="quarter" idx="11"/>
          </p:nvPr>
        </p:nvSpPr>
        <p:spPr/>
        <p:txBody>
          <a:bodyPr/>
          <a:lstStyle/>
          <a:p>
            <a:r>
              <a:rPr lang="en-IN" smtClean="0"/>
              <a:t>Dr Vinod on Solver 8971073111 vinodanalytics@gmail.com</a:t>
            </a:r>
            <a:endParaRPr lang="en-IN"/>
          </a:p>
        </p:txBody>
      </p:sp>
      <p:sp>
        <p:nvSpPr>
          <p:cNvPr id="7" name="Slide Number Placeholder 6"/>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B30CC1-5CDE-4C5D-A123-BF7A796C6B9E}" type="datetime1">
              <a:rPr lang="en-US" smtClean="0"/>
              <a:pPr/>
              <a:t>3/5/2017</a:t>
            </a:fld>
            <a:endParaRPr lang="en-IN"/>
          </a:p>
        </p:txBody>
      </p:sp>
      <p:sp>
        <p:nvSpPr>
          <p:cNvPr id="8" name="Footer Placeholder 7"/>
          <p:cNvSpPr>
            <a:spLocks noGrp="1"/>
          </p:cNvSpPr>
          <p:nvPr>
            <p:ph type="ftr" sz="quarter" idx="11"/>
          </p:nvPr>
        </p:nvSpPr>
        <p:spPr/>
        <p:txBody>
          <a:bodyPr/>
          <a:lstStyle/>
          <a:p>
            <a:r>
              <a:rPr lang="en-IN" smtClean="0"/>
              <a:t>Dr Vinod on Solver 8971073111 vinodanalytics@gmail.com</a:t>
            </a:r>
            <a:endParaRPr lang="en-IN"/>
          </a:p>
        </p:txBody>
      </p:sp>
      <p:sp>
        <p:nvSpPr>
          <p:cNvPr id="9" name="Slide Number Placeholder 8"/>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8DEB40-9511-4EED-A1AE-A555980ADE83}" type="datetime1">
              <a:rPr lang="en-US" smtClean="0"/>
              <a:pPr/>
              <a:t>3/5/2017</a:t>
            </a:fld>
            <a:endParaRPr lang="en-IN"/>
          </a:p>
        </p:txBody>
      </p:sp>
      <p:sp>
        <p:nvSpPr>
          <p:cNvPr id="4" name="Footer Placeholder 3"/>
          <p:cNvSpPr>
            <a:spLocks noGrp="1"/>
          </p:cNvSpPr>
          <p:nvPr>
            <p:ph type="ftr" sz="quarter" idx="11"/>
          </p:nvPr>
        </p:nvSpPr>
        <p:spPr/>
        <p:txBody>
          <a:bodyPr/>
          <a:lstStyle/>
          <a:p>
            <a:r>
              <a:rPr lang="en-IN" smtClean="0"/>
              <a:t>Dr Vinod on Solver 8971073111 vinodanalytics@gmail.com</a:t>
            </a:r>
            <a:endParaRPr lang="en-IN"/>
          </a:p>
        </p:txBody>
      </p:sp>
      <p:sp>
        <p:nvSpPr>
          <p:cNvPr id="5" name="Slide Number Placeholder 4"/>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E7F4D-2166-4F24-B8DE-B7E5338E7F7B}" type="datetime1">
              <a:rPr lang="en-US" smtClean="0"/>
              <a:pPr/>
              <a:t>3/5/2017</a:t>
            </a:fld>
            <a:endParaRPr lang="en-IN"/>
          </a:p>
        </p:txBody>
      </p:sp>
      <p:sp>
        <p:nvSpPr>
          <p:cNvPr id="3" name="Footer Placeholder 2"/>
          <p:cNvSpPr>
            <a:spLocks noGrp="1"/>
          </p:cNvSpPr>
          <p:nvPr>
            <p:ph type="ftr" sz="quarter" idx="11"/>
          </p:nvPr>
        </p:nvSpPr>
        <p:spPr/>
        <p:txBody>
          <a:bodyPr/>
          <a:lstStyle/>
          <a:p>
            <a:r>
              <a:rPr lang="en-IN" smtClean="0"/>
              <a:t>Dr Vinod on Solver 8971073111 vinodanalytics@gmail.com</a:t>
            </a:r>
            <a:endParaRPr lang="en-IN"/>
          </a:p>
        </p:txBody>
      </p:sp>
      <p:sp>
        <p:nvSpPr>
          <p:cNvPr id="4" name="Slide Number Placeholder 3"/>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2BFCC-0AB7-4910-A5E0-723E37C445A6}" type="datetime1">
              <a:rPr lang="en-US" smtClean="0"/>
              <a:pPr/>
              <a:t>3/5/2017</a:t>
            </a:fld>
            <a:endParaRPr lang="en-IN"/>
          </a:p>
        </p:txBody>
      </p:sp>
      <p:sp>
        <p:nvSpPr>
          <p:cNvPr id="6" name="Footer Placeholder 5"/>
          <p:cNvSpPr>
            <a:spLocks noGrp="1"/>
          </p:cNvSpPr>
          <p:nvPr>
            <p:ph type="ftr" sz="quarter" idx="11"/>
          </p:nvPr>
        </p:nvSpPr>
        <p:spPr/>
        <p:txBody>
          <a:bodyPr/>
          <a:lstStyle/>
          <a:p>
            <a:r>
              <a:rPr lang="en-IN" smtClean="0"/>
              <a:t>Dr Vinod on Solver 8971073111 vinodanalytics@gmail.com</a:t>
            </a:r>
            <a:endParaRPr lang="en-IN"/>
          </a:p>
        </p:txBody>
      </p:sp>
      <p:sp>
        <p:nvSpPr>
          <p:cNvPr id="7" name="Slide Number Placeholder 6"/>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67A89-777D-41B4-B6DE-E271FA70AACE}" type="datetime1">
              <a:rPr lang="en-US" smtClean="0"/>
              <a:pPr/>
              <a:t>3/5/2017</a:t>
            </a:fld>
            <a:endParaRPr lang="en-IN"/>
          </a:p>
        </p:txBody>
      </p:sp>
      <p:sp>
        <p:nvSpPr>
          <p:cNvPr id="6" name="Footer Placeholder 5"/>
          <p:cNvSpPr>
            <a:spLocks noGrp="1"/>
          </p:cNvSpPr>
          <p:nvPr>
            <p:ph type="ftr" sz="quarter" idx="11"/>
          </p:nvPr>
        </p:nvSpPr>
        <p:spPr/>
        <p:txBody>
          <a:bodyPr/>
          <a:lstStyle/>
          <a:p>
            <a:r>
              <a:rPr lang="en-IN" smtClean="0"/>
              <a:t>Dr Vinod on Solver 8971073111 vinodanalytics@gmail.com</a:t>
            </a:r>
            <a:endParaRPr lang="en-IN"/>
          </a:p>
        </p:txBody>
      </p:sp>
      <p:sp>
        <p:nvSpPr>
          <p:cNvPr id="7" name="Slide Number Placeholder 6"/>
          <p:cNvSpPr>
            <a:spLocks noGrp="1"/>
          </p:cNvSpPr>
          <p:nvPr>
            <p:ph type="sldNum" sz="quarter" idx="12"/>
          </p:nvPr>
        </p:nvSpPr>
        <p:spPr/>
        <p:txBody>
          <a:bodyPr/>
          <a:lstStyle/>
          <a:p>
            <a:fld id="{E61E70FA-023F-4E81-9EE6-E10A67516B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BD743-A391-4F5E-994F-7529FB64AE92}" type="datetime1">
              <a:rPr lang="en-US" smtClean="0"/>
              <a:pPr/>
              <a:t>3/5/2017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Dr Vinod on Solver 8971073111 vinodanalytics@gmail.com</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E70FA-023F-4E81-9EE6-E10A67516BF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1470025"/>
          </a:xfrm>
        </p:spPr>
        <p:txBody>
          <a:bodyPr>
            <a:normAutofit/>
          </a:bodyPr>
          <a:lstStyle/>
          <a:p>
            <a:r>
              <a:rPr lang="en-US" sz="7200" b="1" dirty="0" smtClean="0"/>
              <a:t>Solver </a:t>
            </a:r>
            <a:endParaRPr lang="en-IN" sz="7200" b="1" dirty="0"/>
          </a:p>
        </p:txBody>
      </p:sp>
      <p:pic>
        <p:nvPicPr>
          <p:cNvPr id="4" name="Picture 3" descr="Related image"/>
          <p:cNvPicPr/>
          <p:nvPr/>
        </p:nvPicPr>
        <p:blipFill>
          <a:blip r:embed="rId2"/>
          <a:srcRect/>
          <a:stretch>
            <a:fillRect/>
          </a:stretch>
        </p:blipFill>
        <p:spPr bwMode="auto">
          <a:xfrm>
            <a:off x="2928926" y="2000240"/>
            <a:ext cx="3357586" cy="378621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E61E70FA-023F-4E81-9EE6-E10A67516BF4}" type="slidenum">
              <a:rPr lang="en-IN" smtClean="0"/>
              <a:pPr/>
              <a:t>1</a:t>
            </a:fld>
            <a:endParaRPr lang="en-IN"/>
          </a:p>
        </p:txBody>
      </p:sp>
      <p:sp>
        <p:nvSpPr>
          <p:cNvPr id="6" name="Footer Placeholder 5"/>
          <p:cNvSpPr>
            <a:spLocks noGrp="1"/>
          </p:cNvSpPr>
          <p:nvPr>
            <p:ph type="ftr" sz="quarter" idx="11"/>
          </p:nvPr>
        </p:nvSpPr>
        <p:spPr/>
        <p:txBody>
          <a:bodyPr/>
          <a:lstStyle/>
          <a:p>
            <a:r>
              <a:rPr lang="en-IN" smtClean="0"/>
              <a:t>Dr Vinod on Solver 8971073111 vinodanalytics@gmail.com</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Fourth constraint of </a:t>
            </a:r>
            <a:br>
              <a:rPr lang="en-US" dirty="0" smtClean="0"/>
            </a:br>
            <a:r>
              <a:rPr lang="en-US" dirty="0" smtClean="0">
                <a:solidFill>
                  <a:srgbClr val="FF0000"/>
                </a:solidFill>
              </a:rPr>
              <a:t>Supply of Leather</a:t>
            </a:r>
            <a:endParaRPr lang="en-IN" dirty="0">
              <a:solidFill>
                <a:srgbClr val="FF0000"/>
              </a:solidFill>
            </a:endParaRPr>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10</a:t>
            </a:fld>
            <a:endParaRPr lang="en-IN"/>
          </a:p>
        </p:txBody>
      </p:sp>
      <p:pic>
        <p:nvPicPr>
          <p:cNvPr id="7" name="Picture 6"/>
          <p:cNvPicPr/>
          <p:nvPr/>
        </p:nvPicPr>
        <p:blipFill>
          <a:blip r:embed="rId2"/>
          <a:srcRect t="18560" r="30678" b="36842"/>
          <a:stretch>
            <a:fillRect/>
          </a:stretch>
        </p:blipFill>
        <p:spPr bwMode="auto">
          <a:xfrm>
            <a:off x="285720" y="1571612"/>
            <a:ext cx="8045161" cy="4319607"/>
          </a:xfrm>
          <a:prstGeom prst="rect">
            <a:avLst/>
          </a:prstGeom>
          <a:noFill/>
          <a:ln w="9525">
            <a:noFill/>
            <a:miter lim="800000"/>
            <a:headEnd/>
            <a:tailEnd/>
          </a:ln>
        </p:spPr>
      </p:pic>
      <p:sp>
        <p:nvSpPr>
          <p:cNvPr id="9" name="TextBox 8"/>
          <p:cNvSpPr txBox="1"/>
          <p:nvPr/>
        </p:nvSpPr>
        <p:spPr>
          <a:xfrm>
            <a:off x="5643570" y="3500438"/>
            <a:ext cx="1907895" cy="338554"/>
          </a:xfrm>
          <a:prstGeom prst="rect">
            <a:avLst/>
          </a:prstGeom>
          <a:solidFill>
            <a:srgbClr val="FFFF00"/>
          </a:solidFill>
        </p:spPr>
        <p:txBody>
          <a:bodyPr wrap="none" rtlCol="0">
            <a:spAutoFit/>
          </a:bodyPr>
          <a:lstStyle/>
          <a:p>
            <a:r>
              <a:rPr lang="en-US" sz="1600" b="1" dirty="0" smtClean="0"/>
              <a:t>E9 &lt; = 800, click Add</a:t>
            </a:r>
            <a:endParaRPr lang="en-IN" sz="1600" b="1" dirty="0"/>
          </a:p>
        </p:txBody>
      </p:sp>
      <p:sp>
        <p:nvSpPr>
          <p:cNvPr id="11" name="Rounded Rectangular Callout 10"/>
          <p:cNvSpPr/>
          <p:nvPr/>
        </p:nvSpPr>
        <p:spPr>
          <a:xfrm>
            <a:off x="1071538" y="5286388"/>
            <a:ext cx="2357454" cy="928694"/>
          </a:xfrm>
          <a:prstGeom prst="wedgeRoundRectCallout">
            <a:avLst>
              <a:gd name="adj1" fmla="val 61143"/>
              <a:gd name="adj2" fmla="val -1571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Don’t feed this cell figure, 60, by mistake</a:t>
            </a:r>
            <a:endParaRPr lang="en-IN" b="1" dirty="0"/>
          </a:p>
        </p:txBody>
      </p:sp>
      <p:sp>
        <p:nvSpPr>
          <p:cNvPr id="12" name="Rectangle 11"/>
          <p:cNvSpPr/>
          <p:nvPr/>
        </p:nvSpPr>
        <p:spPr>
          <a:xfrm>
            <a:off x="2571736" y="4143380"/>
            <a:ext cx="857256"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Fifth constraint of </a:t>
            </a:r>
            <a:br>
              <a:rPr lang="en-US" dirty="0" smtClean="0"/>
            </a:br>
            <a:r>
              <a:rPr lang="en-US" dirty="0" smtClean="0">
                <a:solidFill>
                  <a:srgbClr val="FF0000"/>
                </a:solidFill>
              </a:rPr>
              <a:t>Buckles availability for A</a:t>
            </a:r>
            <a:endParaRPr lang="en-IN" dirty="0">
              <a:solidFill>
                <a:srgbClr val="FF0000"/>
              </a:solidFill>
            </a:endParaRPr>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11</a:t>
            </a:fld>
            <a:endParaRPr lang="en-IN"/>
          </a:p>
        </p:txBody>
      </p:sp>
      <p:pic>
        <p:nvPicPr>
          <p:cNvPr id="8" name="Picture 7"/>
          <p:cNvPicPr/>
          <p:nvPr/>
        </p:nvPicPr>
        <p:blipFill>
          <a:blip r:embed="rId2"/>
          <a:srcRect t="18560" r="30678" b="36011"/>
          <a:stretch>
            <a:fillRect/>
          </a:stretch>
        </p:blipFill>
        <p:spPr bwMode="auto">
          <a:xfrm>
            <a:off x="285720" y="1643050"/>
            <a:ext cx="8572560" cy="4572032"/>
          </a:xfrm>
          <a:prstGeom prst="rect">
            <a:avLst/>
          </a:prstGeom>
          <a:noFill/>
          <a:ln w="9525">
            <a:noFill/>
            <a:miter lim="800000"/>
            <a:headEnd/>
            <a:tailEnd/>
          </a:ln>
        </p:spPr>
      </p:pic>
      <p:sp>
        <p:nvSpPr>
          <p:cNvPr id="10" name="TextBox 9"/>
          <p:cNvSpPr txBox="1"/>
          <p:nvPr/>
        </p:nvSpPr>
        <p:spPr>
          <a:xfrm>
            <a:off x="5643570" y="3500438"/>
            <a:ext cx="1907895" cy="338554"/>
          </a:xfrm>
          <a:prstGeom prst="rect">
            <a:avLst/>
          </a:prstGeom>
          <a:solidFill>
            <a:srgbClr val="FFFF00"/>
          </a:solidFill>
        </p:spPr>
        <p:txBody>
          <a:bodyPr wrap="none" rtlCol="0">
            <a:spAutoFit/>
          </a:bodyPr>
          <a:lstStyle/>
          <a:p>
            <a:r>
              <a:rPr lang="en-US" sz="1600" b="1" dirty="0" smtClean="0"/>
              <a:t>E2 &lt; = 400, click Add</a:t>
            </a:r>
            <a:endParaRPr lang="en-IN" sz="1600" b="1" dirty="0"/>
          </a:p>
        </p:txBody>
      </p:sp>
      <p:sp>
        <p:nvSpPr>
          <p:cNvPr id="11" name="Rectangle 10"/>
          <p:cNvSpPr/>
          <p:nvPr/>
        </p:nvSpPr>
        <p:spPr>
          <a:xfrm>
            <a:off x="2714612" y="4643446"/>
            <a:ext cx="642942"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ular Callout 11"/>
          <p:cNvSpPr/>
          <p:nvPr/>
        </p:nvSpPr>
        <p:spPr>
          <a:xfrm>
            <a:off x="1357290" y="5357826"/>
            <a:ext cx="2357454" cy="928694"/>
          </a:xfrm>
          <a:prstGeom prst="wedgeRoundRectCallout">
            <a:avLst>
              <a:gd name="adj1" fmla="val 55176"/>
              <a:gd name="adj2" fmla="val -10867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Don’t feed this cell, E10, by mistake</a:t>
            </a:r>
            <a:endParaRPr lang="en-IN"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Sixth constraint of </a:t>
            </a:r>
            <a:br>
              <a:rPr lang="en-US" dirty="0" smtClean="0"/>
            </a:br>
            <a:r>
              <a:rPr lang="en-US" dirty="0" smtClean="0">
                <a:solidFill>
                  <a:srgbClr val="FF0000"/>
                </a:solidFill>
              </a:rPr>
              <a:t>Buckles availability for B</a:t>
            </a:r>
            <a:endParaRPr lang="en-IN" dirty="0">
              <a:solidFill>
                <a:srgbClr val="FF0000"/>
              </a:solidFill>
            </a:endParaRPr>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12</a:t>
            </a:fld>
            <a:endParaRPr lang="en-IN" dirty="0"/>
          </a:p>
        </p:txBody>
      </p:sp>
      <p:pic>
        <p:nvPicPr>
          <p:cNvPr id="7" name="Picture 6"/>
          <p:cNvPicPr/>
          <p:nvPr/>
        </p:nvPicPr>
        <p:blipFill>
          <a:blip r:embed="rId2"/>
          <a:srcRect t="18006" r="29371" b="36288"/>
          <a:stretch>
            <a:fillRect/>
          </a:stretch>
        </p:blipFill>
        <p:spPr bwMode="auto">
          <a:xfrm>
            <a:off x="357158" y="1571612"/>
            <a:ext cx="8286808" cy="4429156"/>
          </a:xfrm>
          <a:prstGeom prst="rect">
            <a:avLst/>
          </a:prstGeom>
          <a:noFill/>
          <a:ln w="9525">
            <a:noFill/>
            <a:miter lim="800000"/>
            <a:headEnd/>
            <a:tailEnd/>
          </a:ln>
        </p:spPr>
      </p:pic>
      <p:sp>
        <p:nvSpPr>
          <p:cNvPr id="9" name="TextBox 8"/>
          <p:cNvSpPr txBox="1"/>
          <p:nvPr/>
        </p:nvSpPr>
        <p:spPr>
          <a:xfrm>
            <a:off x="4929190" y="3357562"/>
            <a:ext cx="3902030" cy="400110"/>
          </a:xfrm>
          <a:prstGeom prst="rect">
            <a:avLst/>
          </a:prstGeom>
          <a:solidFill>
            <a:srgbClr val="FFFF00"/>
          </a:solidFill>
        </p:spPr>
        <p:txBody>
          <a:bodyPr wrap="none" rtlCol="0">
            <a:spAutoFit/>
          </a:bodyPr>
          <a:lstStyle/>
          <a:p>
            <a:r>
              <a:rPr lang="en-US" sz="1600" b="1" dirty="0" smtClean="0"/>
              <a:t>E3 &lt; = 700, (</a:t>
            </a:r>
            <a:r>
              <a:rPr lang="en-US" sz="1600" b="1" dirty="0" err="1" smtClean="0"/>
              <a:t>i</a:t>
            </a:r>
            <a:r>
              <a:rPr lang="en-US" sz="1600" b="1" dirty="0" smtClean="0"/>
              <a:t>) click </a:t>
            </a:r>
            <a:r>
              <a:rPr lang="en-US" b="1" dirty="0" smtClean="0"/>
              <a:t>Add</a:t>
            </a:r>
            <a:r>
              <a:rPr lang="en-US" sz="1600" b="1" dirty="0" smtClean="0"/>
              <a:t> </a:t>
            </a:r>
            <a:r>
              <a:rPr lang="en-US" sz="2000" b="1" dirty="0" smtClean="0"/>
              <a:t>THEN (ii) Cancel</a:t>
            </a:r>
            <a:endParaRPr lang="en-IN" sz="1600" b="1" dirty="0"/>
          </a:p>
        </p:txBody>
      </p:sp>
      <p:sp>
        <p:nvSpPr>
          <p:cNvPr id="11" name="Oval 10"/>
          <p:cNvSpPr/>
          <p:nvPr/>
        </p:nvSpPr>
        <p:spPr>
          <a:xfrm>
            <a:off x="6643702" y="5214950"/>
            <a:ext cx="714380"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786446" y="5214950"/>
            <a:ext cx="714380"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643174" y="4786322"/>
            <a:ext cx="571504"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ular Callout 13"/>
          <p:cNvSpPr/>
          <p:nvPr/>
        </p:nvSpPr>
        <p:spPr>
          <a:xfrm>
            <a:off x="1357290" y="5357826"/>
            <a:ext cx="2357454" cy="928694"/>
          </a:xfrm>
          <a:prstGeom prst="wedgeRoundRectCallout">
            <a:avLst>
              <a:gd name="adj1" fmla="val 49805"/>
              <a:gd name="adj2" fmla="val -980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Don’t feed this cell, E11, by mistake</a:t>
            </a:r>
            <a:endParaRPr lang="en-IN"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13</a:t>
            </a:fld>
            <a:endParaRPr lang="en-IN"/>
          </a:p>
        </p:txBody>
      </p:sp>
      <p:pic>
        <p:nvPicPr>
          <p:cNvPr id="5" name="Picture 4"/>
          <p:cNvPicPr/>
          <p:nvPr/>
        </p:nvPicPr>
        <p:blipFill>
          <a:blip r:embed="rId2"/>
          <a:srcRect t="20780" r="28529" b="26300"/>
          <a:stretch>
            <a:fillRect/>
          </a:stretch>
        </p:blipFill>
        <p:spPr bwMode="auto">
          <a:xfrm>
            <a:off x="285720" y="785794"/>
            <a:ext cx="8358246" cy="5286412"/>
          </a:xfrm>
          <a:prstGeom prst="rect">
            <a:avLst/>
          </a:prstGeom>
          <a:noFill/>
          <a:ln w="9525">
            <a:noFill/>
            <a:miter lim="800000"/>
            <a:headEnd/>
            <a:tailEnd/>
          </a:ln>
        </p:spPr>
      </p:pic>
      <p:sp>
        <p:nvSpPr>
          <p:cNvPr id="6" name="TextBox 5"/>
          <p:cNvSpPr txBox="1"/>
          <p:nvPr/>
        </p:nvSpPr>
        <p:spPr>
          <a:xfrm>
            <a:off x="928662" y="4714884"/>
            <a:ext cx="3355727" cy="369332"/>
          </a:xfrm>
          <a:prstGeom prst="rect">
            <a:avLst/>
          </a:prstGeom>
          <a:solidFill>
            <a:srgbClr val="FFFF00"/>
          </a:solidFill>
        </p:spPr>
        <p:txBody>
          <a:bodyPr wrap="none" rtlCol="0">
            <a:spAutoFit/>
          </a:bodyPr>
          <a:lstStyle/>
          <a:p>
            <a:r>
              <a:rPr lang="en-US" b="1" dirty="0" smtClean="0"/>
              <a:t>1. Check constraints meticulously</a:t>
            </a:r>
            <a:endParaRPr lang="en-IN" b="1" dirty="0"/>
          </a:p>
        </p:txBody>
      </p:sp>
      <p:sp>
        <p:nvSpPr>
          <p:cNvPr id="7" name="Rounded Rectangular Callout 6"/>
          <p:cNvSpPr/>
          <p:nvPr/>
        </p:nvSpPr>
        <p:spPr>
          <a:xfrm>
            <a:off x="6786578" y="1142984"/>
            <a:ext cx="1643074" cy="571504"/>
          </a:xfrm>
          <a:prstGeom prst="wedgeRoundRectCallout">
            <a:avLst>
              <a:gd name="adj1" fmla="val 23790"/>
              <a:gd name="adj2" fmla="val 22003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 Click </a:t>
            </a:r>
            <a:r>
              <a:rPr lang="en-US" b="1" dirty="0" smtClean="0"/>
              <a:t>Solve</a:t>
            </a: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14</a:t>
            </a:fld>
            <a:endParaRPr lang="en-IN"/>
          </a:p>
        </p:txBody>
      </p:sp>
      <p:pic>
        <p:nvPicPr>
          <p:cNvPr id="4" name="Picture 3"/>
          <p:cNvPicPr/>
          <p:nvPr/>
        </p:nvPicPr>
        <p:blipFill>
          <a:blip r:embed="rId2"/>
          <a:srcRect t="21607" r="29703" b="34903"/>
          <a:stretch>
            <a:fillRect/>
          </a:stretch>
        </p:blipFill>
        <p:spPr bwMode="auto">
          <a:xfrm>
            <a:off x="285720" y="500042"/>
            <a:ext cx="8429684" cy="5143536"/>
          </a:xfrm>
          <a:prstGeom prst="rect">
            <a:avLst/>
          </a:prstGeom>
          <a:noFill/>
          <a:ln w="9525">
            <a:noFill/>
            <a:miter lim="800000"/>
            <a:headEnd/>
            <a:tailEnd/>
          </a:ln>
        </p:spPr>
      </p:pic>
      <p:sp>
        <p:nvSpPr>
          <p:cNvPr id="5" name="Rectangle 4"/>
          <p:cNvSpPr/>
          <p:nvPr/>
        </p:nvSpPr>
        <p:spPr>
          <a:xfrm>
            <a:off x="4857752" y="4071942"/>
            <a:ext cx="135732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500166" y="5072074"/>
            <a:ext cx="3239861" cy="707886"/>
          </a:xfrm>
          <a:prstGeom prst="rect">
            <a:avLst/>
          </a:prstGeom>
          <a:solidFill>
            <a:srgbClr val="FFFF00"/>
          </a:solidFill>
        </p:spPr>
        <p:txBody>
          <a:bodyPr wrap="none" rtlCol="0">
            <a:spAutoFit/>
          </a:bodyPr>
          <a:lstStyle/>
          <a:p>
            <a:r>
              <a:rPr lang="en-US" sz="2000" b="1" dirty="0" smtClean="0"/>
              <a:t>Wait for pressing OK for few </a:t>
            </a:r>
          </a:p>
          <a:p>
            <a:r>
              <a:rPr lang="en-US" sz="2000" b="1" dirty="0" smtClean="0"/>
              <a:t>seconds more</a:t>
            </a:r>
            <a:endParaRPr lang="en-IN"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15</a:t>
            </a:fld>
            <a:endParaRPr lang="en-IN"/>
          </a:p>
        </p:txBody>
      </p:sp>
      <p:pic>
        <p:nvPicPr>
          <p:cNvPr id="4" name="Picture 3"/>
          <p:cNvPicPr/>
          <p:nvPr/>
        </p:nvPicPr>
        <p:blipFill>
          <a:blip r:embed="rId2"/>
          <a:srcRect t="20781" r="28529" b="33225"/>
          <a:stretch>
            <a:fillRect/>
          </a:stretch>
        </p:blipFill>
        <p:spPr bwMode="auto">
          <a:xfrm>
            <a:off x="500034" y="857232"/>
            <a:ext cx="8215370" cy="4857784"/>
          </a:xfrm>
          <a:prstGeom prst="rect">
            <a:avLst/>
          </a:prstGeom>
          <a:noFill/>
          <a:ln w="9525">
            <a:noFill/>
            <a:miter lim="800000"/>
            <a:headEnd/>
            <a:tailEnd/>
          </a:ln>
        </p:spPr>
      </p:pic>
      <p:sp>
        <p:nvSpPr>
          <p:cNvPr id="5" name="Rectangle 4"/>
          <p:cNvSpPr/>
          <p:nvPr/>
        </p:nvSpPr>
        <p:spPr>
          <a:xfrm>
            <a:off x="7286644" y="3643314"/>
            <a:ext cx="78581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ular Callout 5"/>
          <p:cNvSpPr/>
          <p:nvPr/>
        </p:nvSpPr>
        <p:spPr>
          <a:xfrm>
            <a:off x="6572264" y="1571612"/>
            <a:ext cx="2357454" cy="928694"/>
          </a:xfrm>
          <a:prstGeom prst="wedgeRoundRectCallout">
            <a:avLst>
              <a:gd name="adj1" fmla="val -8078"/>
              <a:gd name="adj2" fmla="val 1624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1. Select these reports</a:t>
            </a:r>
            <a:endParaRPr lang="en-IN" b="1" dirty="0"/>
          </a:p>
        </p:txBody>
      </p:sp>
      <p:pic>
        <p:nvPicPr>
          <p:cNvPr id="7" name="Picture 6" descr="Related image"/>
          <p:cNvPicPr/>
          <p:nvPr/>
        </p:nvPicPr>
        <p:blipFill>
          <a:blip r:embed="rId3"/>
          <a:srcRect/>
          <a:stretch>
            <a:fillRect/>
          </a:stretch>
        </p:blipFill>
        <p:spPr bwMode="auto">
          <a:xfrm>
            <a:off x="2500298" y="4714884"/>
            <a:ext cx="923925" cy="702085"/>
          </a:xfrm>
          <a:prstGeom prst="rect">
            <a:avLst/>
          </a:prstGeom>
          <a:noFill/>
          <a:ln w="9525">
            <a:noFill/>
            <a:miter lim="800000"/>
            <a:headEnd/>
            <a:tailEnd/>
          </a:ln>
        </p:spPr>
      </p:pic>
      <p:sp>
        <p:nvSpPr>
          <p:cNvPr id="8" name="TextBox 7"/>
          <p:cNvSpPr txBox="1"/>
          <p:nvPr/>
        </p:nvSpPr>
        <p:spPr>
          <a:xfrm>
            <a:off x="928662" y="4857760"/>
            <a:ext cx="1468864" cy="369332"/>
          </a:xfrm>
          <a:prstGeom prst="rect">
            <a:avLst/>
          </a:prstGeom>
          <a:solidFill>
            <a:srgbClr val="FFFF00"/>
          </a:solidFill>
        </p:spPr>
        <p:txBody>
          <a:bodyPr wrap="none" rtlCol="0">
            <a:spAutoFit/>
          </a:bodyPr>
          <a:lstStyle/>
          <a:p>
            <a:r>
              <a:rPr lang="en-US" b="1" dirty="0" smtClean="0"/>
              <a:t>2. Now press </a:t>
            </a:r>
            <a:endParaRPr lang="en-IN" b="1" dirty="0"/>
          </a:p>
        </p:txBody>
      </p:sp>
      <p:cxnSp>
        <p:nvCxnSpPr>
          <p:cNvPr id="11" name="Straight Arrow Connector 10"/>
          <p:cNvCxnSpPr>
            <a:stCxn id="7" idx="3"/>
          </p:cNvCxnSpPr>
          <p:nvPr/>
        </p:nvCxnSpPr>
        <p:spPr>
          <a:xfrm>
            <a:off x="3424223" y="5065927"/>
            <a:ext cx="1362091" cy="775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00628" y="4857760"/>
            <a:ext cx="42862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16</a:t>
            </a:fld>
            <a:endParaRPr lang="en-IN"/>
          </a:p>
        </p:txBody>
      </p:sp>
      <p:pic>
        <p:nvPicPr>
          <p:cNvPr id="4" name="Picture 3"/>
          <p:cNvPicPr/>
          <p:nvPr/>
        </p:nvPicPr>
        <p:blipFill>
          <a:blip r:embed="rId2"/>
          <a:srcRect t="21330" r="55783" b="7479"/>
          <a:stretch>
            <a:fillRect/>
          </a:stretch>
        </p:blipFill>
        <p:spPr bwMode="auto">
          <a:xfrm>
            <a:off x="785786" y="571480"/>
            <a:ext cx="7429552" cy="557216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17</a:t>
            </a:fld>
            <a:endParaRPr lang="en-IN"/>
          </a:p>
        </p:txBody>
      </p:sp>
      <p:sp>
        <p:nvSpPr>
          <p:cNvPr id="4" name="Title 3"/>
          <p:cNvSpPr txBox="1">
            <a:spLocks/>
          </p:cNvSpPr>
          <p:nvPr/>
        </p:nvSpPr>
        <p:spPr>
          <a:xfrm>
            <a:off x="500034" y="500042"/>
            <a:ext cx="8429684" cy="5357850"/>
          </a:xfrm>
          <a:prstGeom prst="rect">
            <a:avLst/>
          </a:prstGeom>
        </p:spPr>
        <p:txBody>
          <a:bodyPr>
            <a:normAutofit fontScale="9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u="none" strike="noStrike" kern="1200" cap="none" spc="0" normalizeH="0" baseline="0" noProof="0" dirty="0" smtClean="0">
                <a:ln>
                  <a:noFill/>
                </a:ln>
                <a:solidFill>
                  <a:srgbClr val="FF0000"/>
                </a:solidFill>
                <a:effectLst/>
                <a:uLnTx/>
                <a:uFillTx/>
                <a:latin typeface="+mj-lt"/>
                <a:ea typeface="+mj-ea"/>
                <a:cs typeface="+mj-cs"/>
              </a:rPr>
              <a:t>Exercise</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r>
            <a:br>
              <a:rPr kumimoji="0" lang="en-US" sz="2400" b="0" i="0" u="none" strike="noStrike" kern="1200" cap="none" spc="0" normalizeH="0" baseline="0" noProof="0" dirty="0" smtClean="0">
                <a:ln>
                  <a:noFill/>
                </a:ln>
                <a:solidFill>
                  <a:schemeClr val="tx1"/>
                </a:solidFill>
                <a:effectLst/>
                <a:uLnTx/>
                <a:uFillTx/>
                <a:latin typeface="+mj-lt"/>
                <a:ea typeface="+mj-ea"/>
                <a:cs typeface="+mj-cs"/>
              </a:rPr>
            </a:br>
            <a:r>
              <a:rPr kumimoji="0" lang="en-US" sz="2400" b="0" i="0" u="none" strike="noStrike" kern="1200" cap="none" spc="0" normalizeH="0" baseline="0" noProof="0" dirty="0" smtClean="0">
                <a:ln>
                  <a:noFill/>
                </a:ln>
                <a:solidFill>
                  <a:schemeClr val="tx1"/>
                </a:solidFill>
                <a:effectLst/>
                <a:uLnTx/>
                <a:uFillTx/>
                <a:latin typeface="+mj-lt"/>
                <a:ea typeface="+mj-ea"/>
                <a:cs typeface="+mj-cs"/>
              </a:rPr>
              <a:t/>
            </a:r>
            <a:br>
              <a:rPr kumimoji="0" lang="en-US" sz="2400" b="0" i="0" u="none" strike="noStrike" kern="1200" cap="none" spc="0" normalizeH="0" baseline="0" noProof="0" dirty="0" smtClean="0">
                <a:ln>
                  <a:noFill/>
                </a:ln>
                <a:solidFill>
                  <a:schemeClr val="tx1"/>
                </a:solidFill>
                <a:effectLst/>
                <a:uLnTx/>
                <a:uFillTx/>
                <a:latin typeface="+mj-lt"/>
                <a:ea typeface="+mj-ea"/>
                <a:cs typeface="+mj-cs"/>
              </a:rPr>
            </a:br>
            <a:r>
              <a:rPr kumimoji="0" lang="en-US" sz="2400" b="0" i="0" u="none" strike="noStrike" kern="1200" cap="none" spc="0" normalizeH="0" baseline="0" noProof="0" dirty="0" smtClean="0">
                <a:ln>
                  <a:noFill/>
                </a:ln>
                <a:solidFill>
                  <a:schemeClr val="tx1"/>
                </a:solidFill>
                <a:effectLst/>
                <a:uLnTx/>
                <a:uFillTx/>
                <a:latin typeface="+mj-lt"/>
                <a:ea typeface="+mj-ea"/>
                <a:cs typeface="+mj-cs"/>
              </a:rPr>
              <a:t>Consider the following information:</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2400" dirty="0" smtClean="0">
                <a:latin typeface="+mj-lt"/>
                <a:ea typeface="+mj-ea"/>
                <a:cs typeface="+mj-cs"/>
              </a:rPr>
              <a:t> </a:t>
            </a:r>
            <a:r>
              <a:rPr lang="en-US" sz="2400" dirty="0" smtClean="0">
                <a:latin typeface="+mj-lt"/>
                <a:ea typeface="+mj-ea"/>
                <a:cs typeface="+mj-cs"/>
              </a:rPr>
              <a:t>the combined production capacity is 300 units/day</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2400" dirty="0" smtClean="0">
                <a:latin typeface="+mj-lt"/>
                <a:ea typeface="+mj-ea"/>
                <a:cs typeface="+mj-cs"/>
              </a:rPr>
              <a:t> </a:t>
            </a:r>
            <a:r>
              <a:rPr lang="en-US" sz="2400" dirty="0" smtClean="0">
                <a:latin typeface="+mj-lt"/>
                <a:ea typeface="+mj-ea"/>
                <a:cs typeface="+mj-cs"/>
              </a:rPr>
              <a:t>the company needs to produce minimum 50 units of Product A to fill an existing order</a:t>
            </a:r>
          </a:p>
          <a:p>
            <a:pPr lvl="0">
              <a:spcBef>
                <a:spcPct val="0"/>
              </a:spcBef>
              <a:buFont typeface="Arial" pitchFamily="34" charset="0"/>
              <a:buChar char="•"/>
            </a:pPr>
            <a:r>
              <a:rPr lang="en-US" sz="2400" dirty="0" smtClean="0">
                <a:latin typeface="+mj-lt"/>
                <a:ea typeface="+mj-ea"/>
                <a:cs typeface="+mj-cs"/>
              </a:rPr>
              <a:t> </a:t>
            </a:r>
            <a:r>
              <a:rPr lang="en-US" sz="2400" dirty="0" smtClean="0"/>
              <a:t>the company needs to produce minimum </a:t>
            </a:r>
            <a:r>
              <a:rPr lang="en-US" sz="2400" dirty="0" smtClean="0"/>
              <a:t>40 </a:t>
            </a:r>
            <a:r>
              <a:rPr lang="en-US" sz="2400" dirty="0" smtClean="0"/>
              <a:t>units of Product B</a:t>
            </a:r>
            <a:r>
              <a:rPr lang="en-US" sz="2400" dirty="0" smtClean="0"/>
              <a:t> </a:t>
            </a:r>
            <a:r>
              <a:rPr lang="en-US" sz="2400" dirty="0" smtClean="0"/>
              <a:t>to fill an existing </a:t>
            </a:r>
            <a:r>
              <a:rPr lang="en-US" sz="2400" dirty="0" smtClean="0"/>
              <a:t>order</a:t>
            </a:r>
          </a:p>
          <a:p>
            <a:pPr lvl="0">
              <a:spcBef>
                <a:spcPct val="0"/>
              </a:spcBef>
              <a:buFont typeface="Arial" pitchFamily="34" charset="0"/>
              <a:buChar cha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lang="en-US" sz="2400" dirty="0" smtClean="0">
                <a:latin typeface="+mj-lt"/>
                <a:ea typeface="+mj-ea"/>
                <a:cs typeface="+mj-cs"/>
              </a:rPr>
              <a:t>because the market for Product C is relatively limited, the company does not want to produce more than 40 units</a:t>
            </a:r>
          </a:p>
          <a:p>
            <a:pPr lvl="0">
              <a:spcBef>
                <a:spcPct val="0"/>
              </a:spcBef>
              <a:buFont typeface="Arial" pitchFamily="34" charset="0"/>
              <a:buChar cha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Find</a:t>
            </a:r>
            <a:r>
              <a:rPr kumimoji="0" lang="en-US" sz="2400" b="0" i="0" u="none" strike="noStrike" kern="1200" cap="none" spc="0" normalizeH="0" noProof="0" dirty="0" smtClean="0">
                <a:ln>
                  <a:noFill/>
                </a:ln>
                <a:solidFill>
                  <a:schemeClr val="tx1"/>
                </a:solidFill>
                <a:effectLst/>
                <a:uLnTx/>
                <a:uFillTx/>
                <a:latin typeface="+mj-lt"/>
                <a:ea typeface="+mj-ea"/>
                <a:cs typeface="+mj-cs"/>
              </a:rPr>
              <a:t> how many units are to be produced for maximizing profit.</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4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4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
            </a:r>
            <a:br>
              <a:rPr kumimoji="0" lang="en-US" sz="2400" b="0" i="0" u="none" strike="noStrike" kern="1200" cap="none" spc="0" normalizeH="0" baseline="0" noProof="0" dirty="0" smtClean="0">
                <a:ln>
                  <a:noFill/>
                </a:ln>
                <a:solidFill>
                  <a:schemeClr val="tx1"/>
                </a:solidFill>
                <a:effectLst/>
                <a:uLnTx/>
                <a:uFillTx/>
                <a:latin typeface="+mj-lt"/>
                <a:ea typeface="+mj-ea"/>
                <a:cs typeface="+mj-cs"/>
              </a:rPr>
            </a:br>
            <a:endParaRPr kumimoji="0" lang="en-IN"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p:nvPr/>
        </p:nvPicPr>
        <p:blipFill>
          <a:blip r:embed="rId2"/>
          <a:srcRect l="1995" t="26063" r="73067" b="57023"/>
          <a:stretch>
            <a:fillRect/>
          </a:stretch>
        </p:blipFill>
        <p:spPr bwMode="auto">
          <a:xfrm>
            <a:off x="3000364" y="4071942"/>
            <a:ext cx="3429024"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500042"/>
            <a:ext cx="8429684" cy="5357850"/>
          </a:xfrm>
        </p:spPr>
        <p:txBody>
          <a:bodyPr>
            <a:normAutofit/>
          </a:bodyPr>
          <a:lstStyle/>
          <a:p>
            <a:r>
              <a:rPr lang="en-US" sz="2800" b="1" i="1" dirty="0" smtClean="0">
                <a:solidFill>
                  <a:srgbClr val="FF0000"/>
                </a:solidFill>
              </a:rPr>
              <a:t>Problem</a:t>
            </a:r>
            <a:r>
              <a:rPr lang="en-US" sz="2400" dirty="0" smtClean="0"/>
              <a:t/>
            </a:r>
            <a:br>
              <a:rPr lang="en-US" sz="2400" dirty="0" smtClean="0"/>
            </a:br>
            <a:r>
              <a:rPr lang="en-US" sz="2400" dirty="0" smtClean="0"/>
              <a:t/>
            </a:r>
            <a:br>
              <a:rPr lang="en-US" sz="2400" dirty="0" smtClean="0"/>
            </a:br>
            <a:r>
              <a:rPr lang="en-US" sz="2400" dirty="0" smtClean="0"/>
              <a:t>A Company makes two types of leather belts A and B. A is a high quality of belt and B is a lower quality belt. The respective profits are Rs 4 and Rs 3 per belt. The production of A requires twice as much time as a belt of type B, and if all belts were of type B, the company could make 1000 belts per day. The supply of leather is sufficient for only 800 belts per day for both A and B. Belt A requires a fancy buckle and only 400 of these buckles are available per day. There are only 700 buckles a day available for belt B. </a:t>
            </a:r>
            <a:br>
              <a:rPr lang="en-US" sz="2400" dirty="0" smtClean="0"/>
            </a:br>
            <a:r>
              <a:rPr lang="en-US" sz="2400" dirty="0" smtClean="0"/>
              <a:t>What should be the daily production of each type of belt for maximizing the profit?</a:t>
            </a:r>
            <a:r>
              <a:rPr lang="en-US" sz="2400" dirty="0" smtClean="0"/>
              <a:t> </a:t>
            </a:r>
            <a:r>
              <a:rPr lang="en-US" sz="2400" dirty="0" smtClean="0"/>
              <a:t/>
            </a:r>
            <a:br>
              <a:rPr lang="en-US" sz="2400" dirty="0" smtClean="0"/>
            </a:br>
            <a:endParaRPr lang="en-IN" sz="2400" dirty="0"/>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3</a:t>
            </a:fld>
            <a:endParaRPr lang="en-IN"/>
          </a:p>
        </p:txBody>
      </p:sp>
      <p:pic>
        <p:nvPicPr>
          <p:cNvPr id="5" name="Picture 4"/>
          <p:cNvPicPr/>
          <p:nvPr/>
        </p:nvPicPr>
        <p:blipFill>
          <a:blip r:embed="rId2"/>
          <a:srcRect t="18566" r="46144" b="42639"/>
          <a:stretch>
            <a:fillRect/>
          </a:stretch>
        </p:blipFill>
        <p:spPr bwMode="auto">
          <a:xfrm>
            <a:off x="428596" y="1214422"/>
            <a:ext cx="8229636" cy="4905400"/>
          </a:xfrm>
          <a:prstGeom prst="rect">
            <a:avLst/>
          </a:prstGeom>
          <a:noFill/>
          <a:ln w="9525">
            <a:solidFill>
              <a:schemeClr val="accent1"/>
            </a:solidFill>
            <a:miter lim="800000"/>
            <a:headEnd/>
            <a:tailEnd/>
          </a:ln>
        </p:spPr>
      </p:pic>
      <p:sp>
        <p:nvSpPr>
          <p:cNvPr id="6" name="TextBox 5"/>
          <p:cNvSpPr txBox="1"/>
          <p:nvPr/>
        </p:nvSpPr>
        <p:spPr>
          <a:xfrm>
            <a:off x="642910" y="428604"/>
            <a:ext cx="4788362" cy="523220"/>
          </a:xfrm>
          <a:prstGeom prst="rect">
            <a:avLst/>
          </a:prstGeom>
          <a:solidFill>
            <a:srgbClr val="FFFF00"/>
          </a:solidFill>
        </p:spPr>
        <p:txBody>
          <a:bodyPr wrap="none" rtlCol="0">
            <a:spAutoFit/>
          </a:bodyPr>
          <a:lstStyle/>
          <a:p>
            <a:r>
              <a:rPr lang="en-US" sz="2800" b="1" dirty="0" smtClean="0"/>
              <a:t>First set up excel sheet like this</a:t>
            </a:r>
            <a:endParaRPr lang="en-IN"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61E70FA-023F-4E81-9EE6-E10A67516BF4}" type="slidenum">
              <a:rPr lang="en-IN" smtClean="0"/>
              <a:pPr/>
              <a:t>4</a:t>
            </a:fld>
            <a:endParaRPr lang="en-IN"/>
          </a:p>
        </p:txBody>
      </p:sp>
      <p:sp>
        <p:nvSpPr>
          <p:cNvPr id="9" name="Footer Placeholder 8"/>
          <p:cNvSpPr>
            <a:spLocks noGrp="1"/>
          </p:cNvSpPr>
          <p:nvPr>
            <p:ph type="ftr" sz="quarter" idx="11"/>
          </p:nvPr>
        </p:nvSpPr>
        <p:spPr/>
        <p:txBody>
          <a:bodyPr/>
          <a:lstStyle/>
          <a:p>
            <a:r>
              <a:rPr lang="en-IN" smtClean="0"/>
              <a:t>Dr Vinod on Solver 8971073111 vinodanalytics@gmail.com</a:t>
            </a:r>
            <a:endParaRPr lang="en-IN"/>
          </a:p>
        </p:txBody>
      </p:sp>
      <p:pic>
        <p:nvPicPr>
          <p:cNvPr id="11" name="Picture 10"/>
          <p:cNvPicPr/>
          <p:nvPr/>
        </p:nvPicPr>
        <p:blipFill>
          <a:blip r:embed="rId2"/>
          <a:srcRect b="28255"/>
          <a:stretch>
            <a:fillRect/>
          </a:stretch>
        </p:blipFill>
        <p:spPr bwMode="auto">
          <a:xfrm>
            <a:off x="142876" y="714356"/>
            <a:ext cx="8858280" cy="5357850"/>
          </a:xfrm>
          <a:prstGeom prst="rect">
            <a:avLst/>
          </a:prstGeom>
          <a:noFill/>
          <a:ln w="9525">
            <a:solidFill>
              <a:schemeClr val="accent1"/>
            </a:solidFill>
            <a:miter lim="800000"/>
            <a:headEnd/>
            <a:tailEnd/>
          </a:ln>
        </p:spPr>
      </p:pic>
      <p:sp>
        <p:nvSpPr>
          <p:cNvPr id="12" name="TextBox 11"/>
          <p:cNvSpPr txBox="1"/>
          <p:nvPr/>
        </p:nvSpPr>
        <p:spPr>
          <a:xfrm>
            <a:off x="3000364" y="1214422"/>
            <a:ext cx="1278363" cy="369332"/>
          </a:xfrm>
          <a:prstGeom prst="rect">
            <a:avLst/>
          </a:prstGeom>
          <a:solidFill>
            <a:srgbClr val="FFFF00"/>
          </a:solidFill>
        </p:spPr>
        <p:txBody>
          <a:bodyPr wrap="none" rtlCol="0">
            <a:spAutoFit/>
          </a:bodyPr>
          <a:lstStyle/>
          <a:p>
            <a:r>
              <a:rPr lang="en-US" sz="1600" b="1" dirty="0" smtClean="0"/>
              <a:t>1. Click </a:t>
            </a:r>
            <a:r>
              <a:rPr lang="en-US" b="1" dirty="0" smtClean="0"/>
              <a:t>Data</a:t>
            </a:r>
            <a:endParaRPr lang="en-IN" sz="1600" b="1" dirty="0"/>
          </a:p>
        </p:txBody>
      </p:sp>
      <p:sp>
        <p:nvSpPr>
          <p:cNvPr id="13" name="TextBox 12"/>
          <p:cNvSpPr txBox="1"/>
          <p:nvPr/>
        </p:nvSpPr>
        <p:spPr>
          <a:xfrm>
            <a:off x="6786578" y="1785926"/>
            <a:ext cx="1421671" cy="369332"/>
          </a:xfrm>
          <a:prstGeom prst="rect">
            <a:avLst/>
          </a:prstGeom>
          <a:solidFill>
            <a:srgbClr val="FFFF00"/>
          </a:solidFill>
        </p:spPr>
        <p:txBody>
          <a:bodyPr wrap="none" rtlCol="0">
            <a:spAutoFit/>
          </a:bodyPr>
          <a:lstStyle/>
          <a:p>
            <a:r>
              <a:rPr lang="en-US" sz="1600" b="1" dirty="0" smtClean="0"/>
              <a:t>2. Click </a:t>
            </a:r>
            <a:r>
              <a:rPr lang="en-US" b="1" dirty="0" smtClean="0"/>
              <a:t>Solver</a:t>
            </a:r>
            <a:endParaRPr lang="en-IN" sz="1600" b="1" dirty="0"/>
          </a:p>
        </p:txBody>
      </p:sp>
      <p:sp>
        <p:nvSpPr>
          <p:cNvPr id="14" name="Oval 13"/>
          <p:cNvSpPr/>
          <p:nvPr/>
        </p:nvSpPr>
        <p:spPr>
          <a:xfrm>
            <a:off x="2357422" y="857232"/>
            <a:ext cx="500066" cy="5000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8286776" y="1142984"/>
            <a:ext cx="500066" cy="5000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5</a:t>
            </a:fld>
            <a:endParaRPr lang="en-IN"/>
          </a:p>
        </p:txBody>
      </p:sp>
      <p:pic>
        <p:nvPicPr>
          <p:cNvPr id="4" name="Picture 3"/>
          <p:cNvPicPr/>
          <p:nvPr/>
        </p:nvPicPr>
        <p:blipFill>
          <a:blip r:embed="rId2"/>
          <a:srcRect t="21053" r="27365" b="27147"/>
          <a:stretch>
            <a:fillRect/>
          </a:stretch>
        </p:blipFill>
        <p:spPr bwMode="auto">
          <a:xfrm>
            <a:off x="428596" y="785794"/>
            <a:ext cx="8358246" cy="5143536"/>
          </a:xfrm>
          <a:prstGeom prst="rect">
            <a:avLst/>
          </a:prstGeom>
          <a:noFill/>
          <a:ln w="9525">
            <a:noFill/>
            <a:miter lim="800000"/>
            <a:headEnd/>
            <a:tailEnd/>
          </a:ln>
        </p:spPr>
      </p:pic>
      <p:sp>
        <p:nvSpPr>
          <p:cNvPr id="5" name="TextBox 4"/>
          <p:cNvSpPr txBox="1"/>
          <p:nvPr/>
        </p:nvSpPr>
        <p:spPr>
          <a:xfrm>
            <a:off x="3000364" y="4714884"/>
            <a:ext cx="1064715" cy="369332"/>
          </a:xfrm>
          <a:prstGeom prst="rect">
            <a:avLst/>
          </a:prstGeom>
          <a:solidFill>
            <a:srgbClr val="FFFF00"/>
          </a:solidFill>
        </p:spPr>
        <p:txBody>
          <a:bodyPr wrap="none" rtlCol="0">
            <a:spAutoFit/>
          </a:bodyPr>
          <a:lstStyle/>
          <a:p>
            <a:r>
              <a:rPr lang="en-US" b="1" dirty="0" smtClean="0"/>
              <a:t>Click Add</a:t>
            </a:r>
            <a:endParaRPr lang="en-IN" b="1" dirty="0"/>
          </a:p>
        </p:txBody>
      </p:sp>
      <p:sp>
        <p:nvSpPr>
          <p:cNvPr id="6" name="Oval 5"/>
          <p:cNvSpPr/>
          <p:nvPr/>
        </p:nvSpPr>
        <p:spPr>
          <a:xfrm>
            <a:off x="4429124" y="2571744"/>
            <a:ext cx="2071702"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714744" y="1857364"/>
            <a:ext cx="57150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572000" y="3500438"/>
            <a:ext cx="3214710"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1357298"/>
            <a:ext cx="571504"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28596" y="214290"/>
            <a:ext cx="4866525" cy="400110"/>
          </a:xfrm>
          <a:prstGeom prst="rect">
            <a:avLst/>
          </a:prstGeom>
          <a:solidFill>
            <a:srgbClr val="FFFF00"/>
          </a:solidFill>
        </p:spPr>
        <p:txBody>
          <a:bodyPr wrap="none" rtlCol="0">
            <a:spAutoFit/>
          </a:bodyPr>
          <a:lstStyle/>
          <a:p>
            <a:r>
              <a:rPr lang="en-US" dirty="0" smtClean="0"/>
              <a:t>Set Target Cell as </a:t>
            </a:r>
            <a:r>
              <a:rPr lang="en-US" sz="2000" b="1" dirty="0" smtClean="0"/>
              <a:t>E4</a:t>
            </a:r>
            <a:r>
              <a:rPr lang="en-US" dirty="0" smtClean="0"/>
              <a:t> and By Changing Cells: </a:t>
            </a:r>
            <a:r>
              <a:rPr lang="en-US" sz="2000" b="1" dirty="0" smtClean="0"/>
              <a:t>E2:E3</a:t>
            </a:r>
            <a:endParaRPr lang="en-IN" b="1" dirty="0"/>
          </a:p>
        </p:txBody>
      </p:sp>
      <p:cxnSp>
        <p:nvCxnSpPr>
          <p:cNvPr id="12" name="Straight Arrow Connector 11"/>
          <p:cNvCxnSpPr>
            <a:stCxn id="5" idx="3"/>
          </p:cNvCxnSpPr>
          <p:nvPr/>
        </p:nvCxnSpPr>
        <p:spPr>
          <a:xfrm flipV="1">
            <a:off x="4065079" y="4286256"/>
            <a:ext cx="3007251" cy="6132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6</a:t>
            </a:fld>
            <a:endParaRPr lang="en-IN"/>
          </a:p>
        </p:txBody>
      </p:sp>
      <p:pic>
        <p:nvPicPr>
          <p:cNvPr id="4" name="Picture 3"/>
          <p:cNvPicPr/>
          <p:nvPr/>
        </p:nvPicPr>
        <p:blipFill>
          <a:blip r:embed="rId2"/>
          <a:srcRect l="40788" t="45983" r="31283" b="38605"/>
          <a:stretch>
            <a:fillRect/>
          </a:stretch>
        </p:blipFill>
        <p:spPr bwMode="auto">
          <a:xfrm>
            <a:off x="642910" y="857232"/>
            <a:ext cx="4643470" cy="2071702"/>
          </a:xfrm>
          <a:prstGeom prst="rect">
            <a:avLst/>
          </a:prstGeom>
          <a:noFill/>
          <a:ln w="9525">
            <a:noFill/>
            <a:miter lim="800000"/>
            <a:headEnd/>
            <a:tailEnd/>
          </a:ln>
        </p:spPr>
      </p:pic>
      <p:pic>
        <p:nvPicPr>
          <p:cNvPr id="5" name="Picture 4"/>
          <p:cNvPicPr/>
          <p:nvPr/>
        </p:nvPicPr>
        <p:blipFill>
          <a:blip r:embed="rId3"/>
          <a:srcRect l="40433" t="45983" r="30933" b="33241"/>
          <a:stretch>
            <a:fillRect/>
          </a:stretch>
        </p:blipFill>
        <p:spPr bwMode="auto">
          <a:xfrm>
            <a:off x="3143240" y="3276604"/>
            <a:ext cx="5357850" cy="2795602"/>
          </a:xfrm>
          <a:prstGeom prst="rect">
            <a:avLst/>
          </a:prstGeom>
          <a:noFill/>
          <a:ln w="9525">
            <a:noFill/>
            <a:miter lim="800000"/>
            <a:headEnd/>
            <a:tailEnd/>
          </a:ln>
        </p:spPr>
      </p:pic>
      <p:sp>
        <p:nvSpPr>
          <p:cNvPr id="6" name="Oval 5"/>
          <p:cNvSpPr/>
          <p:nvPr/>
        </p:nvSpPr>
        <p:spPr>
          <a:xfrm>
            <a:off x="2571736" y="1714488"/>
            <a:ext cx="785818"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357818" y="4071942"/>
            <a:ext cx="857256"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000760" y="1142984"/>
            <a:ext cx="2199833" cy="1077218"/>
          </a:xfrm>
          <a:prstGeom prst="rect">
            <a:avLst/>
          </a:prstGeom>
          <a:solidFill>
            <a:srgbClr val="FFFF00"/>
          </a:solidFill>
        </p:spPr>
        <p:txBody>
          <a:bodyPr wrap="none" rtlCol="0">
            <a:spAutoFit/>
          </a:bodyPr>
          <a:lstStyle/>
          <a:p>
            <a:r>
              <a:rPr lang="en-US" sz="3200" b="1" dirty="0" smtClean="0"/>
              <a:t>Feeding </a:t>
            </a:r>
          </a:p>
          <a:p>
            <a:r>
              <a:rPr lang="en-US" sz="3200" b="1" dirty="0" smtClean="0"/>
              <a:t>Constraints </a:t>
            </a:r>
            <a:endParaRPr lang="en-IN" sz="3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First constraint of </a:t>
            </a:r>
            <a:br>
              <a:rPr lang="en-US" dirty="0" smtClean="0"/>
            </a:br>
            <a:r>
              <a:rPr lang="en-US" dirty="0" smtClean="0">
                <a:solidFill>
                  <a:srgbClr val="FF0000"/>
                </a:solidFill>
              </a:rPr>
              <a:t>non negativity OF x1</a:t>
            </a:r>
            <a:endParaRPr lang="en-IN" dirty="0">
              <a:solidFill>
                <a:srgbClr val="FF0000"/>
              </a:solidFill>
            </a:endParaRPr>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7</a:t>
            </a:fld>
            <a:endParaRPr lang="en-IN"/>
          </a:p>
        </p:txBody>
      </p:sp>
      <p:pic>
        <p:nvPicPr>
          <p:cNvPr id="6" name="Picture 5"/>
          <p:cNvPicPr/>
          <p:nvPr/>
        </p:nvPicPr>
        <p:blipFill>
          <a:blip r:embed="rId2"/>
          <a:srcRect t="17452" r="30689" b="36288"/>
          <a:stretch>
            <a:fillRect/>
          </a:stretch>
        </p:blipFill>
        <p:spPr bwMode="auto">
          <a:xfrm>
            <a:off x="285720" y="1428736"/>
            <a:ext cx="8330278" cy="4591071"/>
          </a:xfrm>
          <a:prstGeom prst="rect">
            <a:avLst/>
          </a:prstGeom>
          <a:noFill/>
          <a:ln w="9525">
            <a:noFill/>
            <a:miter lim="800000"/>
            <a:headEnd/>
            <a:tailEnd/>
          </a:ln>
        </p:spPr>
      </p:pic>
      <p:sp>
        <p:nvSpPr>
          <p:cNvPr id="8" name="TextBox 7"/>
          <p:cNvSpPr txBox="1"/>
          <p:nvPr/>
        </p:nvSpPr>
        <p:spPr>
          <a:xfrm>
            <a:off x="5857884" y="4286256"/>
            <a:ext cx="1653017" cy="338554"/>
          </a:xfrm>
          <a:prstGeom prst="rect">
            <a:avLst/>
          </a:prstGeom>
          <a:solidFill>
            <a:srgbClr val="FFFF00"/>
          </a:solidFill>
        </p:spPr>
        <p:txBody>
          <a:bodyPr wrap="none" rtlCol="0">
            <a:spAutoFit/>
          </a:bodyPr>
          <a:lstStyle/>
          <a:p>
            <a:r>
              <a:rPr lang="en-US" sz="1600" b="1" dirty="0" smtClean="0"/>
              <a:t>E2 &gt;= 0, click Add</a:t>
            </a:r>
            <a:endParaRPr lang="en-IN" sz="1600" b="1" dirty="0"/>
          </a:p>
        </p:txBody>
      </p:sp>
      <p:sp>
        <p:nvSpPr>
          <p:cNvPr id="9" name="Rounded Rectangular Callout 8"/>
          <p:cNvSpPr/>
          <p:nvPr/>
        </p:nvSpPr>
        <p:spPr>
          <a:xfrm>
            <a:off x="6357950" y="2928934"/>
            <a:ext cx="2357454" cy="928694"/>
          </a:xfrm>
          <a:prstGeom prst="wedgeRoundRectCallout">
            <a:avLst>
              <a:gd name="adj1" fmla="val -138763"/>
              <a:gd name="adj2" fmla="val 2160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Don’t feed this cell, E6, by mistake</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Second constraint of </a:t>
            </a:r>
            <a:br>
              <a:rPr lang="en-US" dirty="0" smtClean="0"/>
            </a:br>
            <a:r>
              <a:rPr lang="en-US" dirty="0" smtClean="0">
                <a:solidFill>
                  <a:srgbClr val="FF0000"/>
                </a:solidFill>
              </a:rPr>
              <a:t>non negativity OF x2</a:t>
            </a:r>
            <a:endParaRPr lang="en-IN" dirty="0">
              <a:solidFill>
                <a:srgbClr val="FF0000"/>
              </a:solidFill>
            </a:endParaRPr>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8</a:t>
            </a:fld>
            <a:endParaRPr lang="en-IN"/>
          </a:p>
        </p:txBody>
      </p:sp>
      <p:pic>
        <p:nvPicPr>
          <p:cNvPr id="7" name="Picture 6"/>
          <p:cNvPicPr/>
          <p:nvPr/>
        </p:nvPicPr>
        <p:blipFill>
          <a:blip r:embed="rId2"/>
          <a:srcRect t="18283" r="30689" b="36011"/>
          <a:stretch>
            <a:fillRect/>
          </a:stretch>
        </p:blipFill>
        <p:spPr bwMode="auto">
          <a:xfrm>
            <a:off x="357158" y="1500174"/>
            <a:ext cx="8258840" cy="4572021"/>
          </a:xfrm>
          <a:prstGeom prst="rect">
            <a:avLst/>
          </a:prstGeom>
          <a:noFill/>
          <a:ln w="9525">
            <a:noFill/>
            <a:miter lim="800000"/>
            <a:headEnd/>
            <a:tailEnd/>
          </a:ln>
        </p:spPr>
      </p:pic>
      <p:sp>
        <p:nvSpPr>
          <p:cNvPr id="9" name="TextBox 8"/>
          <p:cNvSpPr txBox="1"/>
          <p:nvPr/>
        </p:nvSpPr>
        <p:spPr>
          <a:xfrm>
            <a:off x="5857884" y="4214818"/>
            <a:ext cx="1653017" cy="338554"/>
          </a:xfrm>
          <a:prstGeom prst="rect">
            <a:avLst/>
          </a:prstGeom>
          <a:solidFill>
            <a:srgbClr val="FFFF00"/>
          </a:solidFill>
        </p:spPr>
        <p:txBody>
          <a:bodyPr wrap="none" rtlCol="0">
            <a:spAutoFit/>
          </a:bodyPr>
          <a:lstStyle/>
          <a:p>
            <a:r>
              <a:rPr lang="en-US" sz="1600" b="1" dirty="0" smtClean="0"/>
              <a:t>E3 &gt;= 0, click Add</a:t>
            </a:r>
            <a:endParaRPr lang="en-IN" sz="1600" b="1" dirty="0"/>
          </a:p>
        </p:txBody>
      </p:sp>
      <p:sp>
        <p:nvSpPr>
          <p:cNvPr id="10" name="Rounded Rectangular Callout 9"/>
          <p:cNvSpPr/>
          <p:nvPr/>
        </p:nvSpPr>
        <p:spPr>
          <a:xfrm>
            <a:off x="6357950" y="2928934"/>
            <a:ext cx="2357454" cy="928694"/>
          </a:xfrm>
          <a:prstGeom prst="wedgeRoundRectCallout">
            <a:avLst>
              <a:gd name="adj1" fmla="val -138166"/>
              <a:gd name="adj2" fmla="val 458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Don’t feed this cell, E7, by mistake</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Third constraint of </a:t>
            </a:r>
            <a:br>
              <a:rPr lang="en-US" dirty="0" smtClean="0"/>
            </a:br>
            <a:r>
              <a:rPr lang="en-US" dirty="0" smtClean="0">
                <a:solidFill>
                  <a:srgbClr val="FF0000"/>
                </a:solidFill>
              </a:rPr>
              <a:t>Time Availability</a:t>
            </a:r>
            <a:endParaRPr lang="en-IN" dirty="0">
              <a:solidFill>
                <a:srgbClr val="FF0000"/>
              </a:solidFill>
            </a:endParaRPr>
          </a:p>
        </p:txBody>
      </p:sp>
      <p:sp>
        <p:nvSpPr>
          <p:cNvPr id="2" name="Footer Placeholder 1"/>
          <p:cNvSpPr>
            <a:spLocks noGrp="1"/>
          </p:cNvSpPr>
          <p:nvPr>
            <p:ph type="ftr" sz="quarter" idx="11"/>
          </p:nvPr>
        </p:nvSpPr>
        <p:spPr/>
        <p:txBody>
          <a:bodyPr/>
          <a:lstStyle/>
          <a:p>
            <a:r>
              <a:rPr lang="en-IN" smtClean="0"/>
              <a:t>Dr Vinod on Solver 8971073111 vinodanalytics@gmail.com</a:t>
            </a:r>
            <a:endParaRPr lang="en-IN"/>
          </a:p>
        </p:txBody>
      </p:sp>
      <p:sp>
        <p:nvSpPr>
          <p:cNvPr id="3" name="Slide Number Placeholder 2"/>
          <p:cNvSpPr>
            <a:spLocks noGrp="1"/>
          </p:cNvSpPr>
          <p:nvPr>
            <p:ph type="sldNum" sz="quarter" idx="12"/>
          </p:nvPr>
        </p:nvSpPr>
        <p:spPr/>
        <p:txBody>
          <a:bodyPr/>
          <a:lstStyle/>
          <a:p>
            <a:fld id="{E61E70FA-023F-4E81-9EE6-E10A67516BF4}" type="slidenum">
              <a:rPr lang="en-IN" smtClean="0"/>
              <a:pPr/>
              <a:t>9</a:t>
            </a:fld>
            <a:endParaRPr lang="en-IN"/>
          </a:p>
        </p:txBody>
      </p:sp>
      <p:pic>
        <p:nvPicPr>
          <p:cNvPr id="8" name="Picture 7"/>
          <p:cNvPicPr/>
          <p:nvPr/>
        </p:nvPicPr>
        <p:blipFill>
          <a:blip r:embed="rId2"/>
          <a:srcRect t="18560" r="30689" b="36565"/>
          <a:stretch>
            <a:fillRect/>
          </a:stretch>
        </p:blipFill>
        <p:spPr bwMode="auto">
          <a:xfrm>
            <a:off x="214282" y="1571612"/>
            <a:ext cx="8473154" cy="4472008"/>
          </a:xfrm>
          <a:prstGeom prst="rect">
            <a:avLst/>
          </a:prstGeom>
          <a:noFill/>
          <a:ln w="9525">
            <a:solidFill>
              <a:schemeClr val="accent1"/>
            </a:solidFill>
            <a:miter lim="800000"/>
            <a:headEnd/>
            <a:tailEnd/>
          </a:ln>
        </p:spPr>
      </p:pic>
      <p:sp>
        <p:nvSpPr>
          <p:cNvPr id="10" name="TextBox 9"/>
          <p:cNvSpPr txBox="1"/>
          <p:nvPr/>
        </p:nvSpPr>
        <p:spPr>
          <a:xfrm>
            <a:off x="5643570" y="3500438"/>
            <a:ext cx="2012089" cy="338554"/>
          </a:xfrm>
          <a:prstGeom prst="rect">
            <a:avLst/>
          </a:prstGeom>
          <a:solidFill>
            <a:srgbClr val="FFFF00"/>
          </a:solidFill>
        </p:spPr>
        <p:txBody>
          <a:bodyPr wrap="none" rtlCol="0">
            <a:spAutoFit/>
          </a:bodyPr>
          <a:lstStyle/>
          <a:p>
            <a:r>
              <a:rPr lang="en-US" sz="1600" b="1" dirty="0" smtClean="0"/>
              <a:t>E8 &lt; = 1000, click Add</a:t>
            </a:r>
            <a:endParaRPr lang="en-IN" sz="1600" b="1" dirty="0"/>
          </a:p>
        </p:txBody>
      </p:sp>
      <p:sp>
        <p:nvSpPr>
          <p:cNvPr id="11" name="Rounded Rectangular Callout 10"/>
          <p:cNvSpPr/>
          <p:nvPr/>
        </p:nvSpPr>
        <p:spPr>
          <a:xfrm>
            <a:off x="1071538" y="5286388"/>
            <a:ext cx="2357454" cy="928694"/>
          </a:xfrm>
          <a:prstGeom prst="wedgeRoundRectCallout">
            <a:avLst>
              <a:gd name="adj1" fmla="val 67707"/>
              <a:gd name="adj2" fmla="val -1707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Don’t feed this cell figure, 85, by mistake</a:t>
            </a:r>
            <a:endParaRPr lang="en-IN" b="1" dirty="0"/>
          </a:p>
        </p:txBody>
      </p:sp>
      <p:sp>
        <p:nvSpPr>
          <p:cNvPr id="12" name="Rectangle 11"/>
          <p:cNvSpPr/>
          <p:nvPr/>
        </p:nvSpPr>
        <p:spPr>
          <a:xfrm>
            <a:off x="2643174" y="4000504"/>
            <a:ext cx="1071570"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300</Words>
  <Application>Microsoft Office PowerPoint</Application>
  <PresentationFormat>On-screen Show (4:3)</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Solver </vt:lpstr>
      <vt:lpstr>Problem  A Company makes two types of leather belts A and B. A is a high quality of belt and B is a lower quality belt. The respective profits are Rs 4 and Rs 3 per belt. The production of A requires twice as much time as a belt of type B, and if all belts were of type B, the company could make 1000 belts per day. The supply of leather is sufficient for only 800 belts per day for both A and B. Belt A requires a fancy buckle and only 400 of these buckles are available per day. There are only 700 buckles a day available for belt B.  What should be the daily production of each type of belt for maximizing the profit?  </vt:lpstr>
      <vt:lpstr>Slide 3</vt:lpstr>
      <vt:lpstr>Slide 4</vt:lpstr>
      <vt:lpstr>Slide 5</vt:lpstr>
      <vt:lpstr>Slide 6</vt:lpstr>
      <vt:lpstr>First constraint of  non negativity OF x1</vt:lpstr>
      <vt:lpstr>Second constraint of  non negativity OF x2</vt:lpstr>
      <vt:lpstr>Third constraint of  Time Availability</vt:lpstr>
      <vt:lpstr>Fourth constraint of  Supply of Leather</vt:lpstr>
      <vt:lpstr>Fifth constraint of  Buckles availability for A</vt:lpstr>
      <vt:lpstr>Sixth constraint of  Buckles availability for B</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Solver</dc:title>
  <dc:creator>Dr. Vinod</dc:creator>
  <cp:lastModifiedBy>Dr. Vinod</cp:lastModifiedBy>
  <cp:revision>24</cp:revision>
  <dcterms:created xsi:type="dcterms:W3CDTF">2017-03-05T09:13:48Z</dcterms:created>
  <dcterms:modified xsi:type="dcterms:W3CDTF">2017-03-05T13:12:51Z</dcterms:modified>
</cp:coreProperties>
</file>