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278" r:id="rId3"/>
    <p:sldId id="279" r:id="rId4"/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80" r:id="rId13"/>
    <p:sldId id="281" r:id="rId14"/>
    <p:sldId id="283" r:id="rId15"/>
    <p:sldId id="282" r:id="rId16"/>
    <p:sldId id="266" r:id="rId17"/>
    <p:sldId id="285" r:id="rId18"/>
    <p:sldId id="267" r:id="rId19"/>
    <p:sldId id="284" r:id="rId20"/>
    <p:sldId id="268" r:id="rId21"/>
    <p:sldId id="269" r:id="rId22"/>
    <p:sldId id="270" r:id="rId23"/>
    <p:sldId id="271" r:id="rId24"/>
    <p:sldId id="272" r:id="rId25"/>
    <p:sldId id="276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34" autoAdjust="0"/>
    <p:restoredTop sz="94660"/>
  </p:normalViewPr>
  <p:slideViewPr>
    <p:cSldViewPr>
      <p:cViewPr varScale="1">
        <p:scale>
          <a:sx n="68" d="100"/>
          <a:sy n="6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F17B-AC75-414E-8C9A-EB464728B022}" type="datetimeFigureOut">
              <a:rPr lang="en-US" smtClean="0"/>
              <a:pPr/>
              <a:t>5/30/2020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99F5-4905-4926-AA09-206D672A06E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1A7B-C45D-4FB2-AEC9-2E429C0DB8DD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02A-F1C6-4A4E-891C-C7584340FC9A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3F22-0E5E-447D-BB6E-B3CEC48EA480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7AED-78FA-45EC-A022-769CC478B461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5042-E20F-4B8F-8A4C-962E7040426B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B2-4B64-41C9-960D-6E2449FD1DF3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7A1-5268-48ED-B683-23AD4DADDB6D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AB4-C91A-48DB-92A9-0313FD5EA0CA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0F9A-71DD-4FF9-BAFA-8E4668ABFA48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C2B-02DA-4F66-86AD-6FBE499ED95A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B6B4-84EB-493E-9DD7-94F333129F07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8BB4-8D8B-44E2-B3B7-F6FA6C1CEA52}" type="datetime1">
              <a:rPr lang="en-US" smtClean="0"/>
              <a:pPr/>
              <a:t>5/30/2020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Type I &amp; II Error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7630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Type I: </a:t>
            </a:r>
            <a:r>
              <a:rPr lang="en-US" b="1" dirty="0" smtClean="0">
                <a:solidFill>
                  <a:srgbClr val="FF0000"/>
                </a:solidFill>
              </a:rPr>
              <a:t>Rejecting</a:t>
            </a:r>
            <a:r>
              <a:rPr lang="en-US" dirty="0" smtClean="0">
                <a:solidFill>
                  <a:schemeClr val="tx1"/>
                </a:solidFill>
              </a:rPr>
              <a:t> the null hypothesis when it is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 II: </a:t>
            </a:r>
            <a:r>
              <a:rPr lang="en-US" b="1" dirty="0" smtClean="0">
                <a:solidFill>
                  <a:srgbClr val="00B050"/>
                </a:solidFill>
              </a:rPr>
              <a:t>Accepting</a:t>
            </a:r>
            <a:r>
              <a:rPr lang="en-US" dirty="0" smtClean="0">
                <a:solidFill>
                  <a:schemeClr val="tx1"/>
                </a:solidFill>
              </a:rPr>
              <a:t> the null when it is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b="1" dirty="0" smtClean="0">
                <a:solidFill>
                  <a:srgbClr val="0070C0"/>
                </a:solidFill>
              </a:rPr>
              <a:t>Null Hypothesis is a statement about Population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 I error is called Level of Significance and represented by </a:t>
            </a:r>
            <a:r>
              <a:rPr lang="el-GR" dirty="0" smtClean="0">
                <a:solidFill>
                  <a:schemeClr val="tx1"/>
                </a:solidFill>
                <a:latin typeface="Calibri"/>
              </a:rPr>
              <a:t>α</a:t>
            </a:r>
            <a:endParaRPr lang="en-US" dirty="0" smtClean="0">
              <a:solidFill>
                <a:schemeClr val="tx1"/>
              </a:solidFill>
              <a:latin typeface="Calibri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2D82-2578-4AD4-8F20-7FC90861A7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 8971073111 vinod@inurture.co.in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24400"/>
            <a:ext cx="6117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error situations: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Accepting the null hypothesis when it true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Rejecting the null hypothesis when it is false. 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207170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One Sample Proportion Test</a:t>
            </a:r>
            <a:br>
              <a:rPr lang="en-US" b="1" dirty="0" smtClean="0"/>
            </a:br>
            <a:r>
              <a:rPr lang="en-IN" sz="2400" dirty="0" smtClean="0"/>
              <a:t>A </a:t>
            </a:r>
            <a:r>
              <a:rPr lang="en-IN" sz="2400" dirty="0" smtClean="0"/>
              <a:t>researcher believes that market size of diesel cars is 30%. For testing his belief, he had taken </a:t>
            </a:r>
            <a:r>
              <a:rPr lang="en-IN" sz="2400" dirty="0"/>
              <a:t>a sample of 130 cars and found 50 diesel cars.  </a:t>
            </a:r>
            <a:br>
              <a:rPr lang="en-IN" sz="2400" dirty="0"/>
            </a:br>
            <a:r>
              <a:rPr lang="en-IN" sz="2400" dirty="0"/>
              <a:t>Ho: </a:t>
            </a:r>
            <a:r>
              <a:rPr lang="en-IN" sz="2400" b="1" dirty="0" smtClean="0">
                <a:solidFill>
                  <a:srgbClr val="FF0000"/>
                </a:solidFill>
              </a:rPr>
              <a:t>p=0.30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857" t="62487" r="56802" b="32514"/>
          <a:stretch>
            <a:fillRect/>
          </a:stretch>
        </p:blipFill>
        <p:spPr bwMode="auto">
          <a:xfrm>
            <a:off x="971410" y="1928802"/>
            <a:ext cx="7243928" cy="106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857" t="68200" r="59030" b="10803"/>
          <a:stretch>
            <a:fillRect/>
          </a:stretch>
        </p:blipFill>
        <p:spPr bwMode="auto">
          <a:xfrm>
            <a:off x="1142976" y="3000372"/>
            <a:ext cx="6858048" cy="3057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43998" cy="18573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Two Samples Proportion Test</a:t>
            </a:r>
            <a:br>
              <a:rPr lang="en-US" b="1" dirty="0" smtClean="0"/>
            </a:br>
            <a:r>
              <a:rPr lang="en-IN" sz="2400" dirty="0" smtClean="0"/>
              <a:t>A </a:t>
            </a:r>
            <a:r>
              <a:rPr lang="en-IN" sz="2400" dirty="0"/>
              <a:t>researcher has found 10 stressed faculties out of a sample of 40 at Christ college and 22 out of 50 at St. John. </a:t>
            </a:r>
            <a:br>
              <a:rPr lang="en-IN" sz="2400" dirty="0"/>
            </a:br>
            <a:r>
              <a:rPr lang="en-IN" sz="2400" dirty="0"/>
              <a:t>Ho: p1-p2 =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rcRect l="939" t="66287" r="62877" b="11080"/>
          <a:stretch>
            <a:fillRect/>
          </a:stretch>
        </p:blipFill>
        <p:spPr bwMode="auto">
          <a:xfrm>
            <a:off x="1185856" y="2676526"/>
            <a:ext cx="6457978" cy="3609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939" t="61214" r="56810" b="35484"/>
          <a:stretch>
            <a:fillRect/>
          </a:stretch>
        </p:blipFill>
        <p:spPr bwMode="auto">
          <a:xfrm>
            <a:off x="714348" y="1928802"/>
            <a:ext cx="764384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 Way ANOVA</a:t>
            </a:r>
            <a:br>
              <a:rPr lang="en-US" b="1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salescity.csv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731" t="67034" r="56772" b="29106"/>
          <a:stretch>
            <a:fillRect/>
          </a:stretch>
        </p:blipFill>
        <p:spPr bwMode="auto">
          <a:xfrm>
            <a:off x="714348" y="2571745"/>
            <a:ext cx="75009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Box plots: Sales </a:t>
            </a:r>
            <a:r>
              <a:rPr lang="en-US" dirty="0" err="1" smtClean="0"/>
              <a:t>vs</a:t>
            </a:r>
            <a:r>
              <a:rPr lang="en-US" dirty="0" smtClean="0"/>
              <a:t> Cities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731" t="74583" r="68547" b="23437"/>
          <a:stretch>
            <a:fillRect/>
          </a:stretch>
        </p:blipFill>
        <p:spPr bwMode="auto">
          <a:xfrm>
            <a:off x="714349" y="1643051"/>
            <a:ext cx="55007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143116"/>
            <a:ext cx="5586436" cy="382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012" y="2062162"/>
            <a:ext cx="6861589" cy="386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71480"/>
            <a:ext cx="624572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285860"/>
            <a:ext cx="530988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731" t="76783" r="56772" b="9141"/>
          <a:stretch>
            <a:fillRect/>
          </a:stretch>
        </p:blipFill>
        <p:spPr bwMode="auto">
          <a:xfrm>
            <a:off x="214282" y="1785926"/>
            <a:ext cx="8715404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rcRect l="822" t="76687" r="75413" b="19466"/>
          <a:stretch>
            <a:fillRect/>
          </a:stretch>
        </p:blipFill>
        <p:spPr bwMode="auto">
          <a:xfrm>
            <a:off x="1785918" y="1285860"/>
            <a:ext cx="572455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822" t="80724" r="59606" b="7479"/>
          <a:stretch>
            <a:fillRect/>
          </a:stretch>
        </p:blipFill>
        <p:spPr bwMode="auto">
          <a:xfrm>
            <a:off x="1034410" y="2428868"/>
            <a:ext cx="7323804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5643602" cy="297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571876"/>
            <a:ext cx="35022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 rot="-780000">
            <a:off x="6215074" y="4042192"/>
            <a:ext cx="235745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72198" y="1214422"/>
            <a:ext cx="2823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Ho: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The mean difference across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Groups D &amp;B is insignificant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3929066"/>
            <a:ext cx="3802644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Post Hoc Comparison</a:t>
            </a:r>
            <a:endParaRPr lang="en-US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Chi-Square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</a:t>
            </a:r>
            <a:r>
              <a:rPr lang="en-US" dirty="0" smtClean="0"/>
              <a:t> [Ho: There is no association between Anxiety and Drug Reaction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833" t="74825" r="75079" b="22731"/>
          <a:stretch>
            <a:fillRect/>
          </a:stretch>
        </p:blipFill>
        <p:spPr bwMode="auto">
          <a:xfrm>
            <a:off x="1394141" y="2252656"/>
            <a:ext cx="6392569" cy="60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/>
          <a:srcRect l="833" t="78193" r="62098" b="10249"/>
          <a:stretch>
            <a:fillRect/>
          </a:stretch>
        </p:blipFill>
        <p:spPr bwMode="auto">
          <a:xfrm>
            <a:off x="1600197" y="3167064"/>
            <a:ext cx="6329389" cy="219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/>
              <a:t>Post Hoc comparison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962537" cy="26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983741"/>
            <a:ext cx="3371484" cy="230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-720000">
            <a:off x="6179079" y="4502804"/>
            <a:ext cx="2143140" cy="57150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7818" y="2143116"/>
            <a:ext cx="3500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Ho: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The mean difference across groups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 &amp; B is insignificant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990600"/>
          </a:xfrm>
        </p:spPr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Alpha, Level of Significance, </a:t>
            </a:r>
            <a:r>
              <a:rPr lang="el-GR" dirty="0" smtClean="0">
                <a:solidFill>
                  <a:schemeClr val="tx1"/>
                </a:solidFill>
                <a:latin typeface="Calibri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/>
              </a:rPr>
              <a:t>, </a:t>
            </a:r>
            <a:r>
              <a:rPr lang="en-US" sz="3600" b="1" dirty="0" smtClean="0">
                <a:solidFill>
                  <a:schemeClr val="tx1"/>
                </a:solidFill>
                <a:latin typeface="Calibri"/>
              </a:rPr>
              <a:t>1-tail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 8971073111 vinod@inurture.co.in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2D82-2578-4AD4-8F20-7FC90861A7C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4195891" cy="22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267200" y="29718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4267200" y="4038600"/>
            <a:ext cx="304800" cy="304800"/>
          </a:xfrm>
          <a:prstGeom prst="leftBrac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267200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0.01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62400" y="2819400"/>
            <a:ext cx="0" cy="2590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4229100" y="4610100"/>
            <a:ext cx="304800" cy="381000"/>
          </a:xfrm>
          <a:prstGeom prst="leftBrace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4876800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0.05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91000" y="2971800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4152900" y="5143500"/>
            <a:ext cx="304800" cy="685800"/>
          </a:xfrm>
          <a:prstGeom prst="leftBrac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5638800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0.10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" y="33528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800" y="4038600"/>
            <a:ext cx="35814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495800"/>
            <a:ext cx="3505200" cy="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4953000"/>
            <a:ext cx="32766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4200" y="3886200"/>
            <a:ext cx="669632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0.99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0" y="4343400"/>
            <a:ext cx="669632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0.95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4800600"/>
            <a:ext cx="66963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0.90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86400" y="3962400"/>
            <a:ext cx="26670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</a:t>
            </a:r>
            <a:r>
              <a:rPr lang="el-GR" dirty="0" smtClean="0">
                <a:latin typeface="Calibri"/>
              </a:rPr>
              <a:t>α</a:t>
            </a:r>
            <a:r>
              <a:rPr lang="en-US" dirty="0" smtClean="0">
                <a:latin typeface="Calibri"/>
              </a:rPr>
              <a:t> = Confidence Level</a:t>
            </a:r>
          </a:p>
          <a:p>
            <a:pPr algn="ctr"/>
            <a:r>
              <a:rPr lang="en-US" dirty="0" smtClean="0">
                <a:latin typeface="Calibri"/>
              </a:rPr>
              <a:t>Less </a:t>
            </a:r>
            <a:r>
              <a:rPr lang="el-GR" dirty="0" smtClean="0"/>
              <a:t>α</a:t>
            </a:r>
            <a:r>
              <a:rPr lang="en-US" dirty="0" smtClean="0"/>
              <a:t>, higher CL</a:t>
            </a:r>
          </a:p>
          <a:p>
            <a:pPr algn="ctr"/>
            <a:r>
              <a:rPr lang="en-US" dirty="0" smtClean="0">
                <a:latin typeface="Calibri"/>
              </a:rPr>
              <a:t>More </a:t>
            </a:r>
            <a:r>
              <a:rPr lang="el-GR" dirty="0" smtClean="0"/>
              <a:t>α</a:t>
            </a:r>
            <a:r>
              <a:rPr lang="en-US" dirty="0" smtClean="0"/>
              <a:t>, lower CL </a:t>
            </a:r>
            <a:r>
              <a:rPr lang="en-US" dirty="0" smtClean="0">
                <a:latin typeface="Calibri"/>
              </a:rPr>
              <a:t> </a:t>
            </a:r>
            <a:endParaRPr lang="en-US" dirty="0"/>
          </a:p>
        </p:txBody>
      </p:sp>
      <p:sp>
        <p:nvSpPr>
          <p:cNvPr id="35" name="Line Callout 2 34"/>
          <p:cNvSpPr/>
          <p:nvPr/>
        </p:nvSpPr>
        <p:spPr>
          <a:xfrm>
            <a:off x="5181600" y="32004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184"/>
              <a:gd name="adj6" fmla="val -9969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 </a:t>
            </a:r>
            <a:r>
              <a:rPr lang="en-US" b="1" dirty="0" smtClean="0"/>
              <a:t>= 1%</a:t>
            </a:r>
            <a:endParaRPr lang="en-US" b="1" dirty="0"/>
          </a:p>
        </p:txBody>
      </p:sp>
      <p:sp>
        <p:nvSpPr>
          <p:cNvPr id="36" name="Line Callout 2 35"/>
          <p:cNvSpPr/>
          <p:nvPr/>
        </p:nvSpPr>
        <p:spPr>
          <a:xfrm>
            <a:off x="5181600" y="25146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98"/>
              <a:gd name="adj6" fmla="val -108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 </a:t>
            </a:r>
            <a:r>
              <a:rPr lang="en-US" b="1" dirty="0" smtClean="0"/>
              <a:t>= 5%</a:t>
            </a:r>
            <a:endParaRPr lang="en-US" b="1" dirty="0"/>
          </a:p>
        </p:txBody>
      </p:sp>
      <p:sp>
        <p:nvSpPr>
          <p:cNvPr id="37" name="Line Callout 2 36"/>
          <p:cNvSpPr/>
          <p:nvPr/>
        </p:nvSpPr>
        <p:spPr>
          <a:xfrm>
            <a:off x="5105400" y="1828800"/>
            <a:ext cx="1066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405"/>
              <a:gd name="adj6" fmla="val -10510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 </a:t>
            </a:r>
            <a:r>
              <a:rPr lang="en-US" b="1" dirty="0" smtClean="0"/>
              <a:t>= 10%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Chi-Square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</a:t>
            </a:r>
            <a:r>
              <a:rPr lang="en-US" dirty="0" smtClean="0"/>
              <a:t> [Ho: There is no association between Anxiety and Drug Reaction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833" t="74825" r="75079" b="22731"/>
          <a:stretch>
            <a:fillRect/>
          </a:stretch>
        </p:blipFill>
        <p:spPr bwMode="auto">
          <a:xfrm>
            <a:off x="1394141" y="2252656"/>
            <a:ext cx="6392569" cy="60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/>
          <a:srcRect l="833" t="78193" r="62098" b="10249"/>
          <a:stretch>
            <a:fillRect/>
          </a:stretch>
        </p:blipFill>
        <p:spPr bwMode="auto">
          <a:xfrm>
            <a:off x="1600197" y="3167064"/>
            <a:ext cx="6329389" cy="219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171451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Wilcoxon Matched Paired (Small Sample)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err="1" smtClean="0">
                <a:solidFill>
                  <a:srgbClr val="C00000"/>
                </a:solidFill>
              </a:rPr>
              <a:t>wmps</a:t>
            </a:r>
            <a:r>
              <a:rPr lang="en-US" sz="3100" dirty="0" smtClean="0"/>
              <a:t> [Ho: Md = 0]</a:t>
            </a:r>
            <a:endParaRPr lang="en-IN" sz="3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891" t="74651" r="67097" b="23284"/>
          <a:stretch>
            <a:fillRect/>
          </a:stretch>
        </p:blipFill>
        <p:spPr bwMode="auto">
          <a:xfrm>
            <a:off x="919159" y="2000240"/>
            <a:ext cx="6938989" cy="47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/>
          <a:srcRect l="891" t="77706" r="60115" b="10526"/>
          <a:stretch>
            <a:fillRect/>
          </a:stretch>
        </p:blipFill>
        <p:spPr bwMode="auto">
          <a:xfrm>
            <a:off x="928662" y="2786058"/>
            <a:ext cx="7143800" cy="2738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215423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Wilcoxon Matched Paired (Large Sample)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err="1" smtClean="0">
                <a:solidFill>
                  <a:srgbClr val="C00000"/>
                </a:solidFill>
              </a:rPr>
              <a:t>wmpl</a:t>
            </a:r>
            <a:r>
              <a:rPr lang="en-US" sz="3100" dirty="0" smtClean="0"/>
              <a:t> [Ho: Md = 0] </a:t>
            </a:r>
            <a:br>
              <a:rPr lang="en-US" sz="3100" dirty="0" smtClean="0"/>
            </a:br>
            <a:r>
              <a:rPr lang="en-US" sz="3100" dirty="0" smtClean="0"/>
              <a:t>First </a:t>
            </a:r>
            <a:r>
              <a:rPr lang="en-US" sz="3100" b="1" dirty="0" smtClean="0">
                <a:solidFill>
                  <a:srgbClr val="0070C0"/>
                </a:solidFill>
              </a:rPr>
              <a:t>install.packages(“</a:t>
            </a:r>
            <a:r>
              <a:rPr lang="en-US" sz="3100" b="1" dirty="0" err="1" smtClean="0">
                <a:solidFill>
                  <a:srgbClr val="0070C0"/>
                </a:solidFill>
              </a:rPr>
              <a:t>exactRankTests</a:t>
            </a:r>
            <a:r>
              <a:rPr lang="en-US" sz="3100" b="1" dirty="0" smtClean="0">
                <a:solidFill>
                  <a:srgbClr val="0070C0"/>
                </a:solidFill>
              </a:rPr>
              <a:t>”)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Type </a:t>
            </a:r>
            <a:r>
              <a:rPr lang="en-US" sz="3100" b="1" dirty="0" smtClean="0">
                <a:solidFill>
                  <a:srgbClr val="0070C0"/>
                </a:solidFill>
              </a:rPr>
              <a:t>library(</a:t>
            </a:r>
            <a:r>
              <a:rPr lang="en-US" sz="3100" b="1" dirty="0" err="1" smtClean="0">
                <a:solidFill>
                  <a:srgbClr val="0070C0"/>
                </a:solidFill>
              </a:rPr>
              <a:t>exactRankTests</a:t>
            </a:r>
            <a:r>
              <a:rPr lang="en-US" sz="3100" b="1" dirty="0" smtClean="0">
                <a:solidFill>
                  <a:srgbClr val="0070C0"/>
                </a:solidFill>
              </a:rPr>
              <a:t>)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872" t="72784" r="59279" b="23104"/>
          <a:stretch>
            <a:fillRect/>
          </a:stretch>
        </p:blipFill>
        <p:spPr bwMode="auto">
          <a:xfrm>
            <a:off x="642910" y="2571744"/>
            <a:ext cx="757242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963" t="78160" r="67945" b="10249"/>
          <a:stretch>
            <a:fillRect/>
          </a:stretch>
        </p:blipFill>
        <p:spPr bwMode="auto">
          <a:xfrm>
            <a:off x="1571604" y="3643314"/>
            <a:ext cx="5795988" cy="2052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Mann-Whitney (Small Sample)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err="1" smtClean="0">
                <a:solidFill>
                  <a:srgbClr val="C00000"/>
                </a:solidFill>
              </a:rPr>
              <a:t>mws</a:t>
            </a:r>
            <a:r>
              <a:rPr lang="en-US" sz="3100" dirty="0" smtClean="0"/>
              <a:t> [Ho: Md = 0] </a:t>
            </a:r>
            <a:br>
              <a:rPr lang="en-US" sz="3100" dirty="0" smtClean="0"/>
            </a:b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843" t="74501" r="78464" b="22906"/>
          <a:stretch>
            <a:fillRect/>
          </a:stretch>
        </p:blipFill>
        <p:spPr bwMode="auto">
          <a:xfrm>
            <a:off x="1500166" y="1785926"/>
            <a:ext cx="5644578" cy="66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/>
          <a:srcRect l="843" t="78093" r="59782" b="10803"/>
          <a:stretch>
            <a:fillRect/>
          </a:stretch>
        </p:blipFill>
        <p:spPr bwMode="auto">
          <a:xfrm>
            <a:off x="1214414" y="2786058"/>
            <a:ext cx="6937721" cy="234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Mann-Whitney (Large Sample)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err="1" smtClean="0">
                <a:solidFill>
                  <a:srgbClr val="C00000"/>
                </a:solidFill>
              </a:rPr>
              <a:t>mwl</a:t>
            </a:r>
            <a:r>
              <a:rPr lang="en-US" sz="3100" dirty="0" smtClean="0"/>
              <a:t> [Ho: Md = 0] </a:t>
            </a:r>
            <a:br>
              <a:rPr lang="en-US" sz="3100" dirty="0" smtClean="0"/>
            </a:b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969" t="68721" r="79165" b="29317"/>
          <a:stretch>
            <a:fillRect/>
          </a:stretch>
        </p:blipFill>
        <p:spPr bwMode="auto">
          <a:xfrm>
            <a:off x="1500166" y="2000240"/>
            <a:ext cx="53578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969" t="71953" r="59783" b="16621"/>
          <a:stretch>
            <a:fillRect/>
          </a:stretch>
        </p:blipFill>
        <p:spPr bwMode="auto">
          <a:xfrm>
            <a:off x="800093" y="2857496"/>
            <a:ext cx="7200931" cy="250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Kruskal Wallis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err="1" smtClean="0">
                <a:solidFill>
                  <a:srgbClr val="C00000"/>
                </a:solidFill>
              </a:rPr>
              <a:t>kw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901" t="74497" r="77535" b="22821"/>
          <a:stretch>
            <a:fillRect/>
          </a:stretch>
        </p:blipFill>
        <p:spPr bwMode="auto">
          <a:xfrm>
            <a:off x="1714480" y="1714488"/>
            <a:ext cx="5453089" cy="61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/>
          <a:srcRect l="901" t="78252" r="65498" b="10803"/>
          <a:stretch>
            <a:fillRect/>
          </a:stretch>
        </p:blipFill>
        <p:spPr bwMode="auto">
          <a:xfrm>
            <a:off x="1014405" y="2643182"/>
            <a:ext cx="6843743" cy="2486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Friedman 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smtClean="0">
                <a:solidFill>
                  <a:srgbClr val="C00000"/>
                </a:solidFill>
              </a:rPr>
              <a:t>fm.xlsx</a:t>
            </a:r>
            <a:r>
              <a:rPr lang="en-US" sz="3100" dirty="0" smtClean="0"/>
              <a:t> 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2890" r="53691" b="65025"/>
          <a:stretch>
            <a:fillRect/>
          </a:stretch>
        </p:blipFill>
        <p:spPr bwMode="auto">
          <a:xfrm>
            <a:off x="785786" y="1928802"/>
            <a:ext cx="6921117" cy="3500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000232" y="2214554"/>
            <a:ext cx="857256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143108" y="3857628"/>
            <a:ext cx="1857388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000496" y="4572008"/>
            <a:ext cx="2071702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Friedman 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smtClean="0">
                <a:solidFill>
                  <a:srgbClr val="C00000"/>
                </a:solidFill>
              </a:rPr>
              <a:t>fm.xlsx</a:t>
            </a:r>
            <a:r>
              <a:rPr lang="en-US" sz="3100" dirty="0" smtClean="0"/>
              <a:t> 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3491" t="7514" r="58976" b="64047"/>
          <a:stretch>
            <a:fillRect/>
          </a:stretch>
        </p:blipFill>
        <p:spPr bwMode="auto">
          <a:xfrm>
            <a:off x="1285852" y="2143116"/>
            <a:ext cx="5953358" cy="291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Friedman ANOVA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File: </a:t>
            </a:r>
            <a:r>
              <a:rPr lang="en-US" sz="3100" dirty="0" smtClean="0">
                <a:solidFill>
                  <a:srgbClr val="C00000"/>
                </a:solidFill>
              </a:rPr>
              <a:t>fm.xlsx</a:t>
            </a:r>
            <a:r>
              <a:rPr lang="en-US" sz="3100" dirty="0" smtClean="0"/>
              <a:t> 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3388" t="63439" r="60955" b="19653"/>
          <a:stretch>
            <a:fillRect/>
          </a:stretch>
        </p:blipFill>
        <p:spPr bwMode="auto">
          <a:xfrm>
            <a:off x="714348" y="1928802"/>
            <a:ext cx="7858180" cy="357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990600"/>
          </a:xfrm>
        </p:spPr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Alpha, Level of Significance, </a:t>
            </a:r>
            <a:r>
              <a:rPr lang="el-GR" dirty="0" smtClean="0">
                <a:solidFill>
                  <a:schemeClr val="tx1"/>
                </a:solidFill>
                <a:latin typeface="Calibri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/>
              </a:rPr>
              <a:t>, </a:t>
            </a:r>
            <a:r>
              <a:rPr lang="en-US" sz="3600" b="1" dirty="0" smtClean="0">
                <a:solidFill>
                  <a:schemeClr val="tx1"/>
                </a:solidFill>
                <a:latin typeface="Calibri"/>
              </a:rPr>
              <a:t>2-tail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 8971073111 vinod@inurture.co.in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2D82-2578-4AD4-8F20-7FC90861A7C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4195891" cy="22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914400" y="30480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647700" y="4152900"/>
            <a:ext cx="304800" cy="228600"/>
          </a:xfrm>
          <a:prstGeom prst="leftBrac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40386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0.005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62400" y="2819400"/>
            <a:ext cx="0" cy="2590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4229100" y="4610100"/>
            <a:ext cx="304800" cy="381000"/>
          </a:xfrm>
          <a:prstGeom prst="leftBrace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45720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0.025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91000" y="2971800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4152900" y="5143500"/>
            <a:ext cx="304800" cy="685800"/>
          </a:xfrm>
          <a:prstGeom prst="leftBrac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5638800"/>
            <a:ext cx="59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0.05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" y="33528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9" idx="0"/>
          </p:cNvCxnSpPr>
          <p:nvPr/>
        </p:nvCxnSpPr>
        <p:spPr>
          <a:xfrm>
            <a:off x="685800" y="4038600"/>
            <a:ext cx="37338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495800"/>
            <a:ext cx="3505200" cy="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4953000"/>
            <a:ext cx="32766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4200" y="3886200"/>
            <a:ext cx="669632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0.99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0" y="4343400"/>
            <a:ext cx="669632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0.95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4800600"/>
            <a:ext cx="66963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0.90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5181600" y="32004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989"/>
              <a:gd name="adj6" fmla="val -83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 </a:t>
            </a:r>
            <a:r>
              <a:rPr lang="en-US" b="1" dirty="0" smtClean="0"/>
              <a:t>= 1%</a:t>
            </a:r>
            <a:endParaRPr lang="en-US" b="1" dirty="0"/>
          </a:p>
        </p:txBody>
      </p:sp>
      <p:sp>
        <p:nvSpPr>
          <p:cNvPr id="36" name="Line Callout 2 35"/>
          <p:cNvSpPr/>
          <p:nvPr/>
        </p:nvSpPr>
        <p:spPr>
          <a:xfrm>
            <a:off x="5181600" y="25146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98"/>
              <a:gd name="adj6" fmla="val -108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 </a:t>
            </a:r>
            <a:r>
              <a:rPr lang="en-US" b="1" dirty="0" smtClean="0"/>
              <a:t>= 5%</a:t>
            </a:r>
            <a:endParaRPr lang="en-US" b="1" dirty="0"/>
          </a:p>
        </p:txBody>
      </p:sp>
      <p:sp>
        <p:nvSpPr>
          <p:cNvPr id="37" name="Line Callout 2 36"/>
          <p:cNvSpPr/>
          <p:nvPr/>
        </p:nvSpPr>
        <p:spPr>
          <a:xfrm>
            <a:off x="5105400" y="1828800"/>
            <a:ext cx="1066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405"/>
              <a:gd name="adj6" fmla="val -10510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 </a:t>
            </a:r>
            <a:r>
              <a:rPr lang="en-US" b="1" dirty="0" smtClean="0"/>
              <a:t>= 10%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19600" y="31242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 rot="16200000">
            <a:off x="4381500" y="4076700"/>
            <a:ext cx="304800" cy="228600"/>
          </a:xfrm>
          <a:prstGeom prst="leftBrac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40386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0.005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Left Brace 40"/>
          <p:cNvSpPr/>
          <p:nvPr/>
        </p:nvSpPr>
        <p:spPr>
          <a:xfrm rot="16200000">
            <a:off x="723900" y="4533900"/>
            <a:ext cx="304800" cy="381000"/>
          </a:xfrm>
          <a:prstGeom prst="leftBrace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66800" y="2971800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45720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0.025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295400" y="2743200"/>
            <a:ext cx="0" cy="2590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800100" y="5143500"/>
            <a:ext cx="304800" cy="685800"/>
          </a:xfrm>
          <a:prstGeom prst="leftBrac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" y="5638800"/>
            <a:ext cx="59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0.05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562600" y="3962400"/>
            <a:ext cx="3200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</a:t>
            </a:r>
            <a:r>
              <a:rPr lang="el-GR" dirty="0" smtClean="0">
                <a:latin typeface="Calibri"/>
              </a:rPr>
              <a:t>α</a:t>
            </a:r>
            <a:r>
              <a:rPr lang="en-US" dirty="0" smtClean="0">
                <a:latin typeface="Calibri"/>
              </a:rPr>
              <a:t> = Confidence Level</a:t>
            </a:r>
          </a:p>
          <a:p>
            <a:pPr algn="ctr"/>
            <a:r>
              <a:rPr lang="en-US" dirty="0" smtClean="0">
                <a:latin typeface="Calibri"/>
              </a:rPr>
              <a:t>1-tail and 2-tail gives same CL.</a:t>
            </a:r>
          </a:p>
          <a:p>
            <a:pPr algn="ctr"/>
            <a:r>
              <a:rPr lang="en-US" dirty="0" smtClean="0">
                <a:latin typeface="Calibri"/>
              </a:rPr>
              <a:t>However, 2-tail reduces the area of rejection by half (as compared to 1-tail)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492922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Hypothesis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import files: </a:t>
            </a:r>
            <a:r>
              <a:rPr lang="en-US" dirty="0" smtClean="0">
                <a:solidFill>
                  <a:srgbClr val="C00000"/>
                </a:solidFill>
              </a:rPr>
              <a:t>cs2m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grades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wmps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wmpl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mws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mwl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kw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Next: </a:t>
            </a:r>
            <a:r>
              <a:rPr lang="en-US" b="1" dirty="0" smtClean="0">
                <a:solidFill>
                  <a:srgbClr val="0070C0"/>
                </a:solidFill>
              </a:rPr>
              <a:t>install.packages(“psych”)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 Sample t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r>
              <a:rPr lang="en-US" dirty="0" smtClean="0"/>
              <a:t> [Ho: Mean Age = 40]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929" t="68232" r="65919" b="10526"/>
          <a:stretch>
            <a:fillRect/>
          </a:stretch>
        </p:blipFill>
        <p:spPr bwMode="auto">
          <a:xfrm>
            <a:off x="1000101" y="2714620"/>
            <a:ext cx="7358113" cy="3286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929" t="64804" r="82928" b="32252"/>
          <a:stretch>
            <a:fillRect/>
          </a:stretch>
        </p:blipFill>
        <p:spPr bwMode="auto">
          <a:xfrm>
            <a:off x="2285984" y="1785926"/>
            <a:ext cx="47149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Paired Sample t test</a:t>
            </a:r>
            <a:br>
              <a:rPr lang="en-US" b="1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grades.csv</a:t>
            </a:r>
            <a:r>
              <a:rPr lang="en-US" dirty="0" smtClean="0"/>
              <a:t> [Ho: Mean Quiz1 –Mean Quiz 2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rcRect l="871" t="68539" r="52460" b="10803"/>
          <a:stretch>
            <a:fillRect/>
          </a:stretch>
        </p:blipFill>
        <p:spPr bwMode="auto">
          <a:xfrm>
            <a:off x="928662" y="3000372"/>
            <a:ext cx="7715304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920" t="62730" r="57145" b="33115"/>
          <a:stretch>
            <a:fillRect/>
          </a:stretch>
        </p:blipFill>
        <p:spPr bwMode="auto">
          <a:xfrm>
            <a:off x="1142976" y="2071678"/>
            <a:ext cx="703582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9" y="4786322"/>
            <a:ext cx="310834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Paired Sample t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grades.csv</a:t>
            </a:r>
            <a:r>
              <a:rPr lang="en-US" dirty="0" smtClean="0"/>
              <a:t> [Ho: Mean Quiz1 –Mean Quiz 2 = 0]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rcRect l="792" t="64395" r="68607" b="32125"/>
          <a:stretch>
            <a:fillRect/>
          </a:stretch>
        </p:blipFill>
        <p:spPr bwMode="auto">
          <a:xfrm>
            <a:off x="994372" y="2000240"/>
            <a:ext cx="7149528" cy="90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792" t="67875" r="57158" b="10526"/>
          <a:stretch>
            <a:fillRect/>
          </a:stretch>
        </p:blipFill>
        <p:spPr bwMode="auto">
          <a:xfrm>
            <a:off x="1214414" y="2857502"/>
            <a:ext cx="7072362" cy="3286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24288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Independent Samples t test {</a:t>
            </a:r>
            <a:r>
              <a:rPr lang="en-US" b="1" dirty="0" smtClean="0">
                <a:solidFill>
                  <a:srgbClr val="FF0000"/>
                </a:solidFill>
              </a:rPr>
              <a:t>assuming unequal variance</a:t>
            </a: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r>
              <a:rPr lang="en-US" dirty="0" smtClean="0"/>
              <a:t> [Ho: Mean BP across Anxiety Levels are same]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918" t="64328" r="79802" b="32739"/>
          <a:stretch>
            <a:fillRect/>
          </a:stretch>
        </p:blipFill>
        <p:spPr bwMode="auto">
          <a:xfrm>
            <a:off x="1751145" y="2457445"/>
            <a:ext cx="5392623" cy="61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918" t="68592" r="57078" b="11680"/>
          <a:stretch>
            <a:fillRect/>
          </a:stretch>
        </p:blipFill>
        <p:spPr bwMode="auto">
          <a:xfrm>
            <a:off x="1357290" y="3143248"/>
            <a:ext cx="6500858" cy="321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24288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Independent Samples t test {</a:t>
            </a:r>
            <a:r>
              <a:rPr lang="en-US" b="1" dirty="0" smtClean="0">
                <a:solidFill>
                  <a:srgbClr val="FF0000"/>
                </a:solidFill>
              </a:rPr>
              <a:t>assuming equal variance</a:t>
            </a: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dirty="0" smtClean="0"/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r>
              <a:rPr lang="en-US" dirty="0" smtClean="0"/>
              <a:t> [Ho: Mean BP across Anxiety Levels are same]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Hypothesis Testing, 8971073111, vinod@inurture.co.in</a:t>
            </a:r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rcRect l="831" t="64531" r="69759" b="32426"/>
          <a:stretch>
            <a:fillRect/>
          </a:stretch>
        </p:blipFill>
        <p:spPr bwMode="auto">
          <a:xfrm>
            <a:off x="1576380" y="2500306"/>
            <a:ext cx="5996016" cy="61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831" t="68407" r="56947" b="10249"/>
          <a:stretch>
            <a:fillRect/>
          </a:stretch>
        </p:blipFill>
        <p:spPr bwMode="auto">
          <a:xfrm>
            <a:off x="1095370" y="3071810"/>
            <a:ext cx="6834216" cy="3267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567</Words>
  <Application>Microsoft Office PowerPoint</Application>
  <PresentationFormat>On-screen Show (4:3)</PresentationFormat>
  <Paragraphs>127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Type I &amp; II Error</vt:lpstr>
      <vt:lpstr>Type I Error</vt:lpstr>
      <vt:lpstr>Type I Error</vt:lpstr>
      <vt:lpstr>Hypothesis Testing  First import files: cs2m, grades, wmps, wmpl, mws, mwl, kw  Next: install.packages(“psych”) </vt:lpstr>
      <vt:lpstr>One Sample t test File: cs2m.csv [Ho: Mean Age = 40]</vt:lpstr>
      <vt:lpstr>Paired Sample t test File: grades.csv [Ho: Mean Quiz1 –Mean Quiz 2 = 0]</vt:lpstr>
      <vt:lpstr>Paired Sample t test File: grades.csv [Ho: Mean Quiz1 –Mean Quiz 2 = 0]</vt:lpstr>
      <vt:lpstr>Independent Samples t test {assuming unequal variance} File: cs2m.csv [Ho: Mean BP across Anxiety Levels are same]</vt:lpstr>
      <vt:lpstr>Independent Samples t test {assuming equal variance} File: cs2m.csv [Ho: Mean BP across Anxiety Levels are same]</vt:lpstr>
      <vt:lpstr>One Sample Proportion Test A researcher believes that market size of diesel cars is 30%. For testing his belief, he had taken a sample of 130 cars and found 50 diesel cars.   Ho: p=0.30</vt:lpstr>
      <vt:lpstr>Two Samples Proportion Test A researcher has found 10 stressed faculties out of a sample of 40 at Christ college and 22 out of 50 at St. John.  Ho: p1-p2 = 0</vt:lpstr>
      <vt:lpstr>One Way ANOVA File: salescity.csv</vt:lpstr>
      <vt:lpstr>Plot Box plots: Sales vs Cities</vt:lpstr>
      <vt:lpstr>Slide 14</vt:lpstr>
      <vt:lpstr>ANOVA</vt:lpstr>
      <vt:lpstr>Slide 16</vt:lpstr>
      <vt:lpstr>Slide 17</vt:lpstr>
      <vt:lpstr>Chi-Square Test File: cs2m [Ho: There is no association between Anxiety and Drug Reaction</vt:lpstr>
      <vt:lpstr>Post Hoc comparison</vt:lpstr>
      <vt:lpstr>Chi-Square Test File: cs2m [Ho: There is no association between Anxiety and Drug Reaction</vt:lpstr>
      <vt:lpstr>Wilcoxon Matched Paired (Small Sample) File: wmps [Ho: Md = 0]</vt:lpstr>
      <vt:lpstr>Wilcoxon Matched Paired (Large Sample) File: wmpl [Ho: Md = 0]  First install.packages(“exactRankTests”) Type library(exactRankTests)</vt:lpstr>
      <vt:lpstr>Mann-Whitney (Small Sample) File: mws [Ho: Md = 0]  </vt:lpstr>
      <vt:lpstr>Mann-Whitney (Large Sample) File: mwl [Ho: Md = 0]  </vt:lpstr>
      <vt:lpstr>Kruskal Wallis File: kw </vt:lpstr>
      <vt:lpstr>Friedman ANOVA File: fm.xlsx </vt:lpstr>
      <vt:lpstr>Friedman ANOVA File: fm.xlsx </vt:lpstr>
      <vt:lpstr>Friedman ANOVA File: fm.xlsx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First import files: cs2m, grades, wmps, wmpl, mws, mwl, kw  Next: install.packages(“psych”) </dc:title>
  <dc:creator>Dr. Vinod</dc:creator>
  <cp:lastModifiedBy>Windows User</cp:lastModifiedBy>
  <cp:revision>194</cp:revision>
  <dcterms:created xsi:type="dcterms:W3CDTF">2016-05-12T03:49:39Z</dcterms:created>
  <dcterms:modified xsi:type="dcterms:W3CDTF">2020-06-03T15:55:17Z</dcterms:modified>
</cp:coreProperties>
</file>