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2" r:id="rId12"/>
    <p:sldId id="268" r:id="rId13"/>
    <p:sldId id="269" r:id="rId14"/>
    <p:sldId id="280" r:id="rId15"/>
    <p:sldId id="270" r:id="rId16"/>
    <p:sldId id="271" r:id="rId17"/>
    <p:sldId id="264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7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7364E-C4E8-4082-A3F6-00506CD6720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59E14-025E-4067-B044-D485771B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8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59E14-025E-4067-B044-D485771B387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0F3-1937-416E-B497-9A234E1D50BE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7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A3B-A7A4-446D-BA2F-40703925BF02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021-FEDF-4364-AF4B-C4983C9A3864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5FA1-3A58-4CC5-A775-03BD6A8709D4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832C-18C8-4920-B864-CA832EB827B6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A734-CC68-4A19-9222-C6232EA071E4}" type="datetime1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433D-A737-46B3-9BD2-87795DD8490A}" type="datetime1">
              <a:rPr lang="en-IN" smtClean="0"/>
              <a:t>09-04-2020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AC81-5583-4176-91C7-97AB5695DD2B}" type="datetime1">
              <a:rPr lang="en-IN" smtClean="0"/>
              <a:t>09-04-2020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7E0D-3B9F-4E44-B444-15EFBDD558B3}" type="datetime1">
              <a:rPr lang="en-IN" smtClean="0"/>
              <a:t>09-04-2020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37E-35DC-42E9-90D7-B95D4A21134D}" type="datetime1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8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F57-A832-4B44-9F2D-DCB54592D73D}" type="datetime1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3E01-625E-4712-9AF0-CD0F3389087A}" type="datetime1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915B-3154-423A-BEC5-B4676F269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1095"/>
            <a:ext cx="9144000" cy="87649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Cluster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Set: </a:t>
            </a:r>
            <a:r>
              <a:rPr lang="en-US" b="1" dirty="0" err="1">
                <a:solidFill>
                  <a:srgbClr val="C00000"/>
                </a:solidFill>
              </a:rPr>
              <a:t>USArrests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Script: </a:t>
            </a:r>
            <a:r>
              <a:rPr lang="en-US" b="1" dirty="0" err="1">
                <a:solidFill>
                  <a:srgbClr val="0070C0"/>
                </a:solidFill>
              </a:rPr>
              <a:t>ClusterDemo.R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7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6720" y="6246622"/>
            <a:ext cx="2700528" cy="36512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17" y="474995"/>
            <a:ext cx="6299763" cy="5066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2" y="329183"/>
            <a:ext cx="4494179" cy="242316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795528" y="3236976"/>
            <a:ext cx="3063240" cy="2167128"/>
          </a:xfrm>
          <a:prstGeom prst="cloudCallout">
            <a:avLst>
              <a:gd name="adj1" fmla="val 23696"/>
              <a:gd name="adj2" fmla="val -7334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This process is repeated till further reduction in </a:t>
            </a:r>
            <a:r>
              <a:rPr lang="en-US" b="1" dirty="0" err="1"/>
              <a:t>wss</a:t>
            </a:r>
            <a:r>
              <a:rPr lang="en-US" b="1" dirty="0"/>
              <a:t> is not possible or very less</a:t>
            </a:r>
            <a:endParaRPr lang="en-IN" b="1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9363456" y="1298448"/>
            <a:ext cx="1990344" cy="1097280"/>
          </a:xfrm>
          <a:prstGeom prst="accentCallout1">
            <a:avLst>
              <a:gd name="adj1" fmla="val 18750"/>
              <a:gd name="adj2" fmla="val -8333"/>
              <a:gd name="adj3" fmla="val 131667"/>
              <a:gd name="adj4" fmla="val -663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4</a:t>
            </a:r>
            <a:r>
              <a:rPr lang="en-US" baseline="30000" dirty="0"/>
              <a:t>th</a:t>
            </a:r>
            <a:r>
              <a:rPr lang="en-US" dirty="0"/>
              <a:t> cluster REDUCTION in </a:t>
            </a:r>
            <a:r>
              <a:rPr lang="en-US" dirty="0" err="1"/>
              <a:t>wss</a:t>
            </a:r>
            <a:r>
              <a:rPr lang="en-US" dirty="0"/>
              <a:t> is very marginal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07861" y="5657057"/>
            <a:ext cx="48622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100, 2 80, 3 60,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 55, 5 52, 6  51.5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61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6136" y="6026107"/>
            <a:ext cx="2535936" cy="66048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" y="115908"/>
            <a:ext cx="75819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89" y="1468542"/>
            <a:ext cx="6299763" cy="5066762"/>
          </a:xfrm>
          <a:prstGeom prst="rect">
            <a:avLst/>
          </a:prstGeom>
        </p:spPr>
      </p:pic>
      <p:sp>
        <p:nvSpPr>
          <p:cNvPr id="8" name="Line Callout 2 (Accent Bar) 7"/>
          <p:cNvSpPr/>
          <p:nvPr/>
        </p:nvSpPr>
        <p:spPr>
          <a:xfrm>
            <a:off x="7278624" y="3227832"/>
            <a:ext cx="2167128" cy="14996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56"/>
              <a:gd name="adj6" fmla="val -597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 of Optimum clusters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041967" y="404231"/>
            <a:ext cx="126477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50 cases</a:t>
            </a:r>
            <a:endParaRPr lang="en-IN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56232" y="1700784"/>
            <a:ext cx="1005840" cy="621792"/>
          </a:xfrm>
          <a:prstGeom prst="wedgeRoundRectCallout">
            <a:avLst>
              <a:gd name="adj1" fmla="val 129167"/>
              <a:gd name="adj2" fmla="val -808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totss</a:t>
            </a:r>
            <a:r>
              <a:rPr lang="en-US" b="1" dirty="0">
                <a:solidFill>
                  <a:schemeClr val="tx1"/>
                </a:solidFill>
              </a:rPr>
              <a:t> = 196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91" y="2567748"/>
            <a:ext cx="20955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29" y="3099255"/>
            <a:ext cx="18859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7304" cy="6681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-Means Clustering</a:t>
            </a:r>
            <a:endParaRPr lang="en-IN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63" y="2895726"/>
            <a:ext cx="3716369" cy="225234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437376" y="1600200"/>
            <a:ext cx="3118104" cy="2258568"/>
          </a:xfrm>
          <a:prstGeom prst="cloudCallout">
            <a:avLst>
              <a:gd name="adj1" fmla="val -62769"/>
              <a:gd name="adj2" fmla="val -438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 will start with 25 random starting points and find with lowest </a:t>
            </a:r>
            <a:r>
              <a:rPr lang="en-US" b="1" i="1" dirty="0"/>
              <a:t>within cluster variation</a:t>
            </a:r>
            <a:r>
              <a:rPr lang="en-US" b="1" dirty="0"/>
              <a:t>  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7" y="1232663"/>
            <a:ext cx="502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FF0000"/>
                </a:solidFill>
              </a:rPr>
              <a:t>Profile</a:t>
            </a:r>
            <a:r>
              <a:rPr lang="en-US" dirty="0"/>
              <a:t> of each cluster: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Scaled data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49" y="1158621"/>
            <a:ext cx="7400925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3668714"/>
            <a:ext cx="10363200" cy="2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7074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Useful information about your Clusters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" y="6276440"/>
            <a:ext cx="3124200" cy="36512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14</a:t>
            </a:fld>
            <a:endParaRPr lang="en-IN"/>
          </a:p>
        </p:txBody>
      </p:sp>
      <p:sp>
        <p:nvSpPr>
          <p:cNvPr id="6" name="Cloud Callout 5"/>
          <p:cNvSpPr/>
          <p:nvPr/>
        </p:nvSpPr>
        <p:spPr>
          <a:xfrm>
            <a:off x="4423775" y="776096"/>
            <a:ext cx="2381119" cy="1278853"/>
          </a:xfrm>
          <a:prstGeom prst="cloudCallout">
            <a:avLst>
              <a:gd name="adj1" fmla="val -15391"/>
              <a:gd name="adj2" fmla="val 440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km.res will give you plenty of information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67" y="2944813"/>
            <a:ext cx="5543550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67" y="4223069"/>
            <a:ext cx="2581275" cy="147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67" y="905936"/>
            <a:ext cx="2552700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995" y="829197"/>
            <a:ext cx="4030746" cy="2173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536" y="3079174"/>
            <a:ext cx="4464240" cy="35904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260" y="4103941"/>
            <a:ext cx="2589143" cy="2172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4" y="2240107"/>
            <a:ext cx="7239000" cy="5715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069467" y="5340096"/>
            <a:ext cx="1957197" cy="359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0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15</a:t>
            </a:fld>
            <a:endParaRPr lang="en-IN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FF0000"/>
                </a:solidFill>
              </a:rPr>
              <a:t>Profile</a:t>
            </a:r>
            <a:r>
              <a:rPr lang="en-US" dirty="0"/>
              <a:t> of each cluster: </a:t>
            </a:r>
            <a:r>
              <a:rPr lang="en-US" b="1" dirty="0">
                <a:solidFill>
                  <a:srgbClr val="7030A0"/>
                </a:solidFill>
              </a:rPr>
              <a:t>Original data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1223772"/>
            <a:ext cx="859155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2471737"/>
            <a:ext cx="83915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04" y="3966369"/>
            <a:ext cx="6906958" cy="21956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 flipH="1">
            <a:off x="2139696" y="4361688"/>
            <a:ext cx="2432304" cy="1536192"/>
          </a:xfrm>
          <a:prstGeom prst="cloudCallout">
            <a:avLst>
              <a:gd name="adj1" fmla="val 44845"/>
              <a:gd name="adj2" fmla="val -6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Original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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Scaled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2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dirty="0"/>
              <a:t>See </a:t>
            </a:r>
            <a:r>
              <a:rPr lang="en-US" b="1" dirty="0">
                <a:solidFill>
                  <a:srgbClr val="FF0000"/>
                </a:solidFill>
              </a:rPr>
              <a:t>Cluster Membership </a:t>
            </a:r>
            <a:r>
              <a:rPr lang="en-US" dirty="0"/>
              <a:t>in Data File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27" y="3541649"/>
            <a:ext cx="436245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21" y="4217479"/>
            <a:ext cx="267652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54" y="1187323"/>
            <a:ext cx="8143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8328" y="6036945"/>
            <a:ext cx="1917192" cy="684530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10" y="1453696"/>
            <a:ext cx="6549698" cy="5267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62737"/>
            <a:ext cx="7614666" cy="12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237862"/>
            <a:ext cx="7104611" cy="59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Lets Try More!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9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8064"/>
            <a:ext cx="3305175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53" y="239838"/>
            <a:ext cx="3971925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638" y="3825559"/>
            <a:ext cx="8877300" cy="17145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</a:t>
            </a:fld>
            <a:endParaRPr lang="en-IN"/>
          </a:p>
        </p:txBody>
      </p:sp>
      <p:sp>
        <p:nvSpPr>
          <p:cNvPr id="11" name="Cloud Callout 10"/>
          <p:cNvSpPr/>
          <p:nvPr/>
        </p:nvSpPr>
        <p:spPr>
          <a:xfrm>
            <a:off x="401782" y="3200400"/>
            <a:ext cx="2089005" cy="1728217"/>
          </a:xfrm>
          <a:prstGeom prst="cloudCallout">
            <a:avLst>
              <a:gd name="adj1" fmla="val 57433"/>
              <a:gd name="adj2" fmla="val 380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some are </a:t>
            </a:r>
            <a:r>
              <a:rPr lang="en-US" i="1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and some are </a:t>
            </a:r>
            <a:r>
              <a:rPr lang="en-US" i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10" y="484421"/>
            <a:ext cx="6567942" cy="5228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7" y="1477899"/>
            <a:ext cx="4090977" cy="1439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7" y="3562273"/>
            <a:ext cx="4238445" cy="9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4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Hierarchical Clustering: (Agglomeration) Linkage Methods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86" y="1396936"/>
            <a:ext cx="66198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50" y="2485314"/>
            <a:ext cx="4489015" cy="3573233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8019288" y="2404872"/>
            <a:ext cx="3474720" cy="3008376"/>
          </a:xfrm>
          <a:prstGeom prst="cloudCallout">
            <a:avLst>
              <a:gd name="adj1" fmla="val -74921"/>
              <a:gd name="adj2" fmla="val -470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There are many methods of linking cases to form clusters. Most popular are Complete Linkage and Ward methods.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1" y="3297072"/>
            <a:ext cx="2902077" cy="239964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920686" y="2485314"/>
            <a:ext cx="1319594" cy="660222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res.dist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58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58" y="465485"/>
            <a:ext cx="7354326" cy="585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9" y="1984819"/>
            <a:ext cx="3703931" cy="30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69" y="2112223"/>
            <a:ext cx="4970031" cy="395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33" y="318980"/>
            <a:ext cx="8972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9" y="374862"/>
            <a:ext cx="7670559" cy="61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14"/>
            <a:ext cx="10515600" cy="71450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More Beautiful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7848" y="6210998"/>
            <a:ext cx="3093720" cy="36512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869316"/>
            <a:ext cx="7775638" cy="2856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3833294"/>
            <a:ext cx="7670768" cy="25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0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6" y="388981"/>
            <a:ext cx="6863598" cy="54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7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44629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Exercise:</a:t>
            </a:r>
            <a:br>
              <a:rPr lang="en-US" dirty="0"/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%&gt;%</a:t>
            </a:r>
            <a:r>
              <a:rPr lang="en-US" dirty="0"/>
              <a:t> Data: </a:t>
            </a:r>
            <a:r>
              <a:rPr lang="en-US" b="1" dirty="0">
                <a:solidFill>
                  <a:srgbClr val="C00000"/>
                </a:solidFill>
              </a:rPr>
              <a:t>RBI</a:t>
            </a:r>
            <a:br>
              <a:rPr lang="en-US" dirty="0"/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%&gt;%</a:t>
            </a:r>
            <a:r>
              <a:rPr lang="en-US" sz="2700" dirty="0"/>
              <a:t> </a:t>
            </a:r>
            <a:r>
              <a:rPr lang="en-US" dirty="0"/>
              <a:t> Find appropriate clusters through K-Means and Ward Method and compare clusters. </a:t>
            </a:r>
            <a:br>
              <a:rPr lang="en-US" dirty="0"/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%&gt;%</a:t>
            </a:r>
            <a:r>
              <a:rPr lang="en-US" dirty="0"/>
              <a:t> Write a small report on Clusters (Profile them so that users can be benefited) 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0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30028"/>
            <a:ext cx="6586728" cy="6681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Scale the 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b="1" dirty="0"/>
              <a:t> and remove </a:t>
            </a:r>
            <a:r>
              <a:rPr lang="en-US" b="1" dirty="0">
                <a:solidFill>
                  <a:srgbClr val="FF0000"/>
                </a:solidFill>
              </a:rPr>
              <a:t>NAs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6" y="896298"/>
            <a:ext cx="26289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6" y="3037840"/>
            <a:ext cx="6630048" cy="3318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2" y="120268"/>
            <a:ext cx="4486275" cy="253365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8759950" y="2943923"/>
            <a:ext cx="2042731" cy="1627632"/>
          </a:xfrm>
          <a:prstGeom prst="cloudCallout">
            <a:avLst>
              <a:gd name="adj1" fmla="val -32094"/>
              <a:gd name="adj2" fmla="val -597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df</a:t>
            </a:r>
            <a:endParaRPr lang="en-US" dirty="0"/>
          </a:p>
          <a:p>
            <a:pPr algn="ctr"/>
            <a:r>
              <a:rPr lang="en-US" dirty="0"/>
              <a:t>Data is scaled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702" y="4697095"/>
            <a:ext cx="4936282" cy="1106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840" y="814032"/>
            <a:ext cx="3819334" cy="19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623" y="111158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Distance Matrix Computation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961449"/>
            <a:ext cx="619125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82" y="2689495"/>
            <a:ext cx="6438835" cy="3405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23" y="2203204"/>
            <a:ext cx="3781425" cy="192405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7370064" y="0"/>
            <a:ext cx="3429000" cy="2350008"/>
          </a:xfrm>
          <a:prstGeom prst="cloudCallout">
            <a:avLst>
              <a:gd name="adj1" fmla="val -43831"/>
              <a:gd name="adj2" fmla="val 56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take 15 sample rows so that the diagram and calculations remain easy to understand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33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433" y="291973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Euclidean Distance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3" y="1217041"/>
            <a:ext cx="716280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" y="3184398"/>
            <a:ext cx="705802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20" y="960120"/>
            <a:ext cx="3794404" cy="10913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Cloud Callout 7"/>
          <p:cNvSpPr/>
          <p:nvPr/>
        </p:nvSpPr>
        <p:spPr>
          <a:xfrm>
            <a:off x="7891272" y="2207514"/>
            <a:ext cx="2670048" cy="2377440"/>
          </a:xfrm>
          <a:prstGeom prst="cloudCallout">
            <a:avLst>
              <a:gd name="adj1" fmla="val -69656"/>
              <a:gd name="adj2" fmla="val 2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Euclidean Distances are put in a matrix, only 3 cities are shown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891272" y="5010912"/>
            <a:ext cx="2670048" cy="7863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593"/>
              <a:gd name="adj6" fmla="val -716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Distances are rounded to one decimal place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36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287256" y="5422075"/>
            <a:ext cx="2066544" cy="779384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11214"/>
            <a:ext cx="2743200" cy="365125"/>
          </a:xfrm>
        </p:spPr>
        <p:txBody>
          <a:bodyPr/>
          <a:lstStyle/>
          <a:p>
            <a:fld id="{78D7915B-3154-423A-BEC5-B4676F269E29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3" y="239571"/>
            <a:ext cx="8245675" cy="6245352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9628632" y="3666744"/>
            <a:ext cx="1188720" cy="7132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69"/>
              <a:gd name="adj6" fmla="val -858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Less Distance</a:t>
            </a:r>
            <a:endParaRPr lang="en-IN" b="1" dirty="0"/>
          </a:p>
        </p:txBody>
      </p:sp>
      <p:sp>
        <p:nvSpPr>
          <p:cNvPr id="8" name="Line Callout 2 7"/>
          <p:cNvSpPr/>
          <p:nvPr/>
        </p:nvSpPr>
        <p:spPr>
          <a:xfrm>
            <a:off x="9628632" y="1834896"/>
            <a:ext cx="1188720" cy="7132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064"/>
              <a:gd name="adj6" fmla="val -797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Distance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92" y="370249"/>
            <a:ext cx="3280816" cy="9435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480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168" y="126174"/>
            <a:ext cx="5513832" cy="6681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clustering happens?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90" y="850392"/>
            <a:ext cx="6972300" cy="19240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003" y="2886583"/>
            <a:ext cx="5100866" cy="30914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84632" y="2688336"/>
            <a:ext cx="2624328" cy="1920240"/>
          </a:xfrm>
          <a:prstGeom prst="cloudCallout">
            <a:avLst>
              <a:gd name="adj1" fmla="val 71638"/>
              <a:gd name="adj2" fmla="val -143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 are converted into two only: Dim 1 and Dim2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8743912" y="3115564"/>
                <a:ext cx="2651760" cy="1316736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9722"/>
                  <a:gd name="adj6" fmla="val -41635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 are considered as </a:t>
                </a:r>
                <a:r>
                  <a:rPr lang="en-US" b="1" dirty="0"/>
                  <a:t>ONE</a:t>
                </a:r>
                <a:r>
                  <a:rPr lang="en-US" dirty="0"/>
                  <a:t> cluster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calculated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is minimum</a:t>
                </a: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3115564"/>
                <a:ext cx="2651760" cy="1316736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9722"/>
                  <a:gd name="adj6" fmla="val -41635"/>
                </a:avLst>
              </a:prstGeom>
              <a:blipFill rotWithShape="0">
                <a:blip r:embed="rId4"/>
                <a:stretch>
                  <a:fillRect r="-2593" b="-2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4632" y="4873752"/>
            <a:ext cx="303769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Age</a:t>
            </a:r>
            <a:r>
              <a:rPr lang="en-US" dirty="0">
                <a:solidFill>
                  <a:srgbClr val="FF0000"/>
                </a:solidFill>
              </a:rPr>
              <a:t>, Income, Saving, Expenses</a:t>
            </a:r>
          </a:p>
          <a:p>
            <a:r>
              <a:rPr lang="en-US" b="1" dirty="0"/>
              <a:t>Wealth ; Budget</a:t>
            </a:r>
          </a:p>
          <a:p>
            <a:r>
              <a:rPr lang="en-US" dirty="0">
                <a:solidFill>
                  <a:srgbClr val="FF0000"/>
                </a:solidFill>
              </a:rPr>
              <a:t>Centroid 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87820"/>
              </p:ext>
            </p:extLst>
          </p:nvPr>
        </p:nvGraphicFramePr>
        <p:xfrm>
          <a:off x="8153400" y="4627118"/>
          <a:ext cx="398475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133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33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33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33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8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0195" y="6356349"/>
            <a:ext cx="2968752" cy="36512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55" y="3069826"/>
            <a:ext cx="5229225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5" y="337566"/>
            <a:ext cx="3930053" cy="2381850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1543620" y="5515971"/>
            <a:ext cx="3023617" cy="713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95"/>
              <a:gd name="adj6" fmla="val -232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to be kept MINIMUM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326555"/>
            <a:ext cx="4067175" cy="742950"/>
          </a:xfrm>
          <a:prstGeom prst="rect">
            <a:avLst/>
          </a:prstGeom>
        </p:spPr>
      </p:pic>
      <p:pic>
        <p:nvPicPr>
          <p:cNvPr id="10" name="Picture 9" descr="Target, Dart, Aim, Objective, Success, Goal, Ga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2840655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ine Callout 1 (Accent Bar) 11"/>
              <p:cNvSpPr/>
              <p:nvPr/>
            </p:nvSpPr>
            <p:spPr>
              <a:xfrm>
                <a:off x="8430768" y="1031756"/>
                <a:ext cx="3456432" cy="1808899"/>
              </a:xfrm>
              <a:prstGeom prst="accentCallout1">
                <a:avLst>
                  <a:gd name="adj1" fmla="val 18750"/>
                  <a:gd name="adj2" fmla="val -8333"/>
                  <a:gd name="adj3" fmla="val 120588"/>
                  <a:gd name="adj4" fmla="val -2775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 are considered in </a:t>
                </a:r>
                <a:r>
                  <a:rPr lang="en-US" b="1" dirty="0"/>
                  <a:t>TWO</a:t>
                </a:r>
                <a:r>
                  <a:rPr lang="en-US" dirty="0"/>
                  <a:t> clusters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calculated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is minimum for each cluster and Total Within Sum Square is also MINIMUM </a:t>
                </a:r>
              </a:p>
            </p:txBody>
          </p:sp>
        </mc:Choice>
        <mc:Fallback xmlns="">
          <p:sp>
            <p:nvSpPr>
              <p:cNvPr id="12" name="Line Callout 1 (Accent Bar)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768" y="1031756"/>
                <a:ext cx="3456432" cy="1808899"/>
              </a:xfrm>
              <a:prstGeom prst="accentCallout1">
                <a:avLst>
                  <a:gd name="adj1" fmla="val 18750"/>
                  <a:gd name="adj2" fmla="val -8333"/>
                  <a:gd name="adj3" fmla="val 120588"/>
                  <a:gd name="adj4" fmla="val -27751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xplosion 2 12"/>
          <p:cNvSpPr/>
          <p:nvPr/>
        </p:nvSpPr>
        <p:spPr>
          <a:xfrm>
            <a:off x="4393501" y="118774"/>
            <a:ext cx="2903411" cy="193862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Two Clusters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48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0416" y="6173787"/>
            <a:ext cx="2691384" cy="365125"/>
          </a:xfrm>
        </p:spPr>
        <p:txBody>
          <a:bodyPr/>
          <a:lstStyle/>
          <a:p>
            <a:r>
              <a:rPr lang="en-IN" dirty="0"/>
              <a:t>Dr Vinod on Cluster Analysis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15B-3154-423A-BEC5-B4676F269E29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3" y="393827"/>
            <a:ext cx="3742944" cy="1938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13" y="2528947"/>
            <a:ext cx="5962460" cy="4192528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4756213" y="62443"/>
            <a:ext cx="2903411" cy="193862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Three Clusters</a:t>
            </a:r>
            <a:endParaRPr lang="en-IN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7" y="4587481"/>
            <a:ext cx="4067175" cy="742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1" b="8585"/>
          <a:stretch/>
        </p:blipFill>
        <p:spPr bwMode="auto">
          <a:xfrm>
            <a:off x="2205706" y="3145536"/>
            <a:ext cx="169925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1 (Accent Bar) 9"/>
              <p:cNvSpPr/>
              <p:nvPr/>
            </p:nvSpPr>
            <p:spPr>
              <a:xfrm>
                <a:off x="8430768" y="1031756"/>
                <a:ext cx="3456432" cy="1808899"/>
              </a:xfrm>
              <a:prstGeom prst="accentCallout1">
                <a:avLst>
                  <a:gd name="adj1" fmla="val 18750"/>
                  <a:gd name="adj2" fmla="val -8333"/>
                  <a:gd name="adj3" fmla="val 88741"/>
                  <a:gd name="adj4" fmla="val -27751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 are considered in </a:t>
                </a:r>
                <a:r>
                  <a:rPr lang="en-US" b="1" dirty="0"/>
                  <a:t>THREE</a:t>
                </a:r>
                <a:r>
                  <a:rPr lang="en-US" dirty="0"/>
                  <a:t> clusters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are calculated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is minimum for each cluster and Total Within Sum Square is also MINIMUM </a:t>
                </a:r>
              </a:p>
            </p:txBody>
          </p:sp>
        </mc:Choice>
        <mc:Fallback xmlns="">
          <p:sp>
            <p:nvSpPr>
              <p:cNvPr id="10" name="Line Callout 1 (Accent Bar)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768" y="1031756"/>
                <a:ext cx="3456432" cy="1808899"/>
              </a:xfrm>
              <a:prstGeom prst="accentCallout1">
                <a:avLst>
                  <a:gd name="adj1" fmla="val 18750"/>
                  <a:gd name="adj2" fmla="val -8333"/>
                  <a:gd name="adj3" fmla="val 88741"/>
                  <a:gd name="adj4" fmla="val -27751"/>
                </a:avLst>
              </a:prstGeom>
              <a:blipFill rotWithShape="0">
                <a:blip r:embed="rId6"/>
                <a:stretch>
                  <a:fillRect b="-1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8433" y="2528947"/>
            <a:ext cx="48622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100, 2 80, 3 60,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 55, 5 52, 6  51.5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755</Words>
  <Application>Microsoft Office PowerPoint</Application>
  <PresentationFormat>Widescreen</PresentationFormat>
  <Paragraphs>120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Cluster Analysis</vt:lpstr>
      <vt:lpstr>Access Data</vt:lpstr>
      <vt:lpstr>Scale the data and remove NAs</vt:lpstr>
      <vt:lpstr>Distance Matrix Computation</vt:lpstr>
      <vt:lpstr>Euclidean Distance</vt:lpstr>
      <vt:lpstr>PowerPoint Presentation</vt:lpstr>
      <vt:lpstr>How clustering happens?</vt:lpstr>
      <vt:lpstr>PowerPoint Presentation</vt:lpstr>
      <vt:lpstr>PowerPoint Presentation</vt:lpstr>
      <vt:lpstr>PowerPoint Presentation</vt:lpstr>
      <vt:lpstr>PowerPoint Presentation</vt:lpstr>
      <vt:lpstr>k-Means Clustering</vt:lpstr>
      <vt:lpstr>Profile of each cluster: Scaled data</vt:lpstr>
      <vt:lpstr>Useful information about your Clusters</vt:lpstr>
      <vt:lpstr>Profile of each cluster: Original data</vt:lpstr>
      <vt:lpstr>See Cluster Membership in Data File</vt:lpstr>
      <vt:lpstr>PowerPoint Presentation</vt:lpstr>
      <vt:lpstr> </vt:lpstr>
      <vt:lpstr>Lets Try More!</vt:lpstr>
      <vt:lpstr>PowerPoint Presentation</vt:lpstr>
      <vt:lpstr>Hierarchical Clustering: (Agglomeration) Linkage Methods</vt:lpstr>
      <vt:lpstr>PowerPoint Presentation</vt:lpstr>
      <vt:lpstr>PowerPoint Presentation</vt:lpstr>
      <vt:lpstr>PowerPoint Presentation</vt:lpstr>
      <vt:lpstr>More Beautiful Diagram</vt:lpstr>
      <vt:lpstr>PowerPoint Presentation</vt:lpstr>
      <vt:lpstr>Exercise: %&gt;% Data: RBI %&gt;%  Find appropriate clusters through K-Means and Ward Method and compare clusters.  %&gt;% Write a small report on Clusters (Profile them so that users can be benefited)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Dr Vinod</dc:creator>
  <cp:lastModifiedBy>Dr Vinod</cp:lastModifiedBy>
  <cp:revision>56</cp:revision>
  <dcterms:created xsi:type="dcterms:W3CDTF">2018-06-30T02:06:12Z</dcterms:created>
  <dcterms:modified xsi:type="dcterms:W3CDTF">2020-04-09T03:31:22Z</dcterms:modified>
</cp:coreProperties>
</file>