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4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01211-38CE-40C0-98F9-17D6840529C8}" type="datetimeFigureOut">
              <a:rPr lang="en-US" smtClean="0"/>
              <a:pPr/>
              <a:t>4/28/2019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B3DFA-E19C-4C0B-89E6-35B17F19A0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60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5EDC-E39B-4845-B447-C391C7EE41C7}" type="datetime1">
              <a:rPr lang="en-US" smtClean="0"/>
              <a:pPr/>
              <a:t>4/28/2019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396-B485-4D60-86CA-8E91DE3F79CF}" type="datetime1">
              <a:rPr lang="en-US" smtClean="0"/>
              <a:pPr/>
              <a:t>4/28/2019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AAEF-1DDF-4F8B-A255-F8921306168D}" type="datetime1">
              <a:rPr lang="en-US" smtClean="0"/>
              <a:pPr/>
              <a:t>4/28/2019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9D-19EF-43F9-AAD6-B0BFD1AAFA53}" type="datetime1">
              <a:rPr lang="en-US" smtClean="0"/>
              <a:pPr/>
              <a:t>4/28/2019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0992-8077-4E80-82FF-0050A59F101B}" type="datetime1">
              <a:rPr lang="en-US" smtClean="0"/>
              <a:pPr/>
              <a:t>4/28/2019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9514-44F0-44FB-B32B-7B442461DD49}" type="datetime1">
              <a:rPr lang="en-US" smtClean="0"/>
              <a:pPr/>
              <a:t>4/28/2019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A1FD-7E9B-4A31-881B-3B8B5359EAB5}" type="datetime1">
              <a:rPr lang="en-US" smtClean="0"/>
              <a:pPr/>
              <a:t>4/28/2019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7CE6-D194-4163-84DF-51550CFA2B02}" type="datetime1">
              <a:rPr lang="en-US" smtClean="0"/>
              <a:pPr/>
              <a:t>4/28/2019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72A4-73AA-45E8-99DA-3BC7765F0BA1}" type="datetime1">
              <a:rPr lang="en-US" smtClean="0"/>
              <a:pPr/>
              <a:t>4/28/2019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A53-D38A-4C5C-87D0-79292BA84CF8}" type="datetime1">
              <a:rPr lang="en-US" smtClean="0"/>
              <a:pPr/>
              <a:t>4/28/2019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B4ED-1BA2-4715-BFAD-D332BB930C0F}" type="datetime1">
              <a:rPr lang="en-US" smtClean="0"/>
              <a:pPr/>
              <a:t>4/28/2019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AA80-7D8C-4ABA-99BB-664A78C15EBC}" type="datetime1">
              <a:rPr lang="en-US" smtClean="0"/>
              <a:pPr/>
              <a:t>4/28/2019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D2DC-6FFE-4B0B-B992-AAE65C48291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142984"/>
            <a:ext cx="7772400" cy="147002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 smtClean="0"/>
              <a:t>Decision Trees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214686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Basic Concepts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5444"/>
            <a:ext cx="8358246" cy="595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10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285852" y="3286124"/>
            <a:ext cx="664373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858148" y="3500438"/>
            <a:ext cx="1000132" cy="857256"/>
          </a:xfrm>
          <a:prstGeom prst="wedgeRoundRectCallout">
            <a:avLst>
              <a:gd name="adj1" fmla="val -126500"/>
              <a:gd name="adj2" fmla="val -7622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1, Lot size =19 </a:t>
            </a:r>
            <a:endParaRPr lang="en-IN" sz="1400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929852" y="4500570"/>
            <a:ext cx="24288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572132" y="4500570"/>
            <a:ext cx="1428760" cy="500066"/>
          </a:xfrm>
          <a:prstGeom prst="wedgeRoundRectCallout">
            <a:avLst>
              <a:gd name="adj1" fmla="val -80985"/>
              <a:gd name="adj2" fmla="val 80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Node 2,</a:t>
            </a:r>
          </a:p>
          <a:p>
            <a:pPr algn="ctr"/>
            <a:r>
              <a:rPr lang="en-US" sz="1400" b="1" dirty="0" smtClean="0"/>
              <a:t>Income = 84.75</a:t>
            </a:r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85852" y="3786190"/>
            <a:ext cx="385765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785918" y="4429132"/>
            <a:ext cx="1000132" cy="857256"/>
          </a:xfrm>
          <a:prstGeom prst="wedgeRoundRectCallout">
            <a:avLst>
              <a:gd name="adj1" fmla="val -90528"/>
              <a:gd name="adj2" fmla="val -11994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3, Lot size =18</a:t>
            </a:r>
            <a:endParaRPr lang="en-IN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85852" y="3500438"/>
            <a:ext cx="3857652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5286380" y="3429000"/>
            <a:ext cx="857256" cy="714380"/>
          </a:xfrm>
          <a:prstGeom prst="wedgeRoundRectCallout">
            <a:avLst>
              <a:gd name="adj1" fmla="val -80036"/>
              <a:gd name="adj2" fmla="val -405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4, Lot size =18.6</a:t>
            </a:r>
            <a:endParaRPr lang="en-IN" sz="1400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3857620" y="3643314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071934" y="4286256"/>
            <a:ext cx="1000132" cy="571504"/>
          </a:xfrm>
          <a:prstGeom prst="wedgeRoundRectCallout">
            <a:avLst>
              <a:gd name="adj1" fmla="val -54556"/>
              <a:gd name="adj2" fmla="val -1330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5, Income = 62 </a:t>
            </a:r>
            <a:endParaRPr lang="en-IN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286778" y="2000240"/>
            <a:ext cx="257176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4071934" y="214290"/>
            <a:ext cx="1000132" cy="857256"/>
          </a:xfrm>
          <a:prstGeom prst="wedgeRoundRectCallout">
            <a:avLst>
              <a:gd name="adj1" fmla="val -98022"/>
              <a:gd name="adj2" fmla="val 444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6, Income= 57.6</a:t>
            </a:r>
            <a:endParaRPr lang="en-IN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85852" y="2141528"/>
            <a:ext cx="228601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1785918" y="1000108"/>
            <a:ext cx="1428760" cy="500066"/>
          </a:xfrm>
          <a:prstGeom prst="wedgeRoundRectCallout">
            <a:avLst>
              <a:gd name="adj1" fmla="val -76788"/>
              <a:gd name="adj2" fmla="val 17378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Node 7,</a:t>
            </a:r>
          </a:p>
          <a:p>
            <a:pPr algn="ctr"/>
            <a:r>
              <a:rPr lang="en-US" sz="1400" b="1" dirty="0" smtClean="0"/>
              <a:t>Lot </a:t>
            </a:r>
            <a:r>
              <a:rPr lang="en-US" sz="1400" b="1" dirty="0" err="1" smtClean="0"/>
              <a:t>Ssze</a:t>
            </a:r>
            <a:r>
              <a:rPr lang="en-US" sz="1400" b="1" dirty="0" smtClean="0"/>
              <a:t> = 21.4</a:t>
            </a:r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5444"/>
            <a:ext cx="8358246" cy="595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11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285852" y="3286124"/>
            <a:ext cx="664373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858148" y="3500438"/>
            <a:ext cx="1000132" cy="857256"/>
          </a:xfrm>
          <a:prstGeom prst="wedgeRoundRectCallout">
            <a:avLst>
              <a:gd name="adj1" fmla="val -126500"/>
              <a:gd name="adj2" fmla="val -7622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1, Lot size =19 </a:t>
            </a:r>
            <a:endParaRPr lang="en-IN" sz="1400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929852" y="4500570"/>
            <a:ext cx="24288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572132" y="4500570"/>
            <a:ext cx="1428760" cy="500066"/>
          </a:xfrm>
          <a:prstGeom prst="wedgeRoundRectCallout">
            <a:avLst>
              <a:gd name="adj1" fmla="val -80985"/>
              <a:gd name="adj2" fmla="val 80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Node 2,</a:t>
            </a:r>
          </a:p>
          <a:p>
            <a:pPr algn="ctr"/>
            <a:r>
              <a:rPr lang="en-US" sz="1400" b="1" dirty="0" smtClean="0"/>
              <a:t>Income = 84.75</a:t>
            </a:r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85852" y="3786190"/>
            <a:ext cx="385765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785918" y="4429132"/>
            <a:ext cx="1000132" cy="857256"/>
          </a:xfrm>
          <a:prstGeom prst="wedgeRoundRectCallout">
            <a:avLst>
              <a:gd name="adj1" fmla="val -90528"/>
              <a:gd name="adj2" fmla="val -11994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3, Lot size =18</a:t>
            </a:r>
            <a:endParaRPr lang="en-IN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85852" y="3500438"/>
            <a:ext cx="3857652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5286380" y="3429000"/>
            <a:ext cx="857256" cy="714380"/>
          </a:xfrm>
          <a:prstGeom prst="wedgeRoundRectCallout">
            <a:avLst>
              <a:gd name="adj1" fmla="val -80036"/>
              <a:gd name="adj2" fmla="val -405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4, Lot size =18.6</a:t>
            </a:r>
            <a:endParaRPr lang="en-IN" sz="1400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3857620" y="3643314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071934" y="4286256"/>
            <a:ext cx="1000132" cy="571504"/>
          </a:xfrm>
          <a:prstGeom prst="wedgeRoundRectCallout">
            <a:avLst>
              <a:gd name="adj1" fmla="val -54556"/>
              <a:gd name="adj2" fmla="val -1330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5, Income = 62 </a:t>
            </a:r>
            <a:endParaRPr lang="en-IN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286778" y="2000240"/>
            <a:ext cx="257176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4071934" y="214290"/>
            <a:ext cx="1000132" cy="857256"/>
          </a:xfrm>
          <a:prstGeom prst="wedgeRoundRectCallout">
            <a:avLst>
              <a:gd name="adj1" fmla="val -98022"/>
              <a:gd name="adj2" fmla="val 444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6, Income= 57.6</a:t>
            </a:r>
            <a:endParaRPr lang="en-IN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85852" y="2141528"/>
            <a:ext cx="228601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1785918" y="1000108"/>
            <a:ext cx="1428760" cy="500066"/>
          </a:xfrm>
          <a:prstGeom prst="wedgeRoundRectCallout">
            <a:avLst>
              <a:gd name="adj1" fmla="val -76788"/>
              <a:gd name="adj2" fmla="val 17378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Node 7,</a:t>
            </a:r>
          </a:p>
          <a:p>
            <a:pPr algn="ctr"/>
            <a:r>
              <a:rPr lang="en-US" sz="1400" b="1" dirty="0" smtClean="0"/>
              <a:t>Lot </a:t>
            </a:r>
            <a:r>
              <a:rPr lang="en-US" sz="1400" b="1" dirty="0" err="1" smtClean="0"/>
              <a:t>Ssze</a:t>
            </a:r>
            <a:r>
              <a:rPr lang="en-US" sz="1400" b="1" dirty="0" smtClean="0"/>
              <a:t> = 21.4</a:t>
            </a:r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571868" y="2928934"/>
            <a:ext cx="3143272" cy="158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5857884" y="1714488"/>
            <a:ext cx="1000132" cy="857256"/>
          </a:xfrm>
          <a:prstGeom prst="wedgeRoundRectCallout">
            <a:avLst>
              <a:gd name="adj1" fmla="val -87530"/>
              <a:gd name="adj2" fmla="val 88146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 8, Lot size =19.8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5444"/>
            <a:ext cx="8358246" cy="595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12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285852" y="3286124"/>
            <a:ext cx="664373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858148" y="3500438"/>
            <a:ext cx="1000132" cy="857256"/>
          </a:xfrm>
          <a:prstGeom prst="wedgeRoundRectCallout">
            <a:avLst>
              <a:gd name="adj1" fmla="val -126500"/>
              <a:gd name="adj2" fmla="val -7622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1, Lot size =19 </a:t>
            </a:r>
            <a:endParaRPr lang="en-IN" sz="1400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929852" y="4500570"/>
            <a:ext cx="24288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572132" y="4500570"/>
            <a:ext cx="1428760" cy="500066"/>
          </a:xfrm>
          <a:prstGeom prst="wedgeRoundRectCallout">
            <a:avLst>
              <a:gd name="adj1" fmla="val -80985"/>
              <a:gd name="adj2" fmla="val 80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Node 2,</a:t>
            </a:r>
          </a:p>
          <a:p>
            <a:pPr algn="ctr"/>
            <a:r>
              <a:rPr lang="en-US" sz="1400" b="1" dirty="0" smtClean="0"/>
              <a:t>Income = 84.75</a:t>
            </a:r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85852" y="3786190"/>
            <a:ext cx="385765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785918" y="4429132"/>
            <a:ext cx="1000132" cy="857256"/>
          </a:xfrm>
          <a:prstGeom prst="wedgeRoundRectCallout">
            <a:avLst>
              <a:gd name="adj1" fmla="val -90528"/>
              <a:gd name="adj2" fmla="val -11994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3, Lot size =18</a:t>
            </a:r>
            <a:endParaRPr lang="en-IN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85852" y="3500438"/>
            <a:ext cx="3857652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5286380" y="3429000"/>
            <a:ext cx="857256" cy="714380"/>
          </a:xfrm>
          <a:prstGeom prst="wedgeRoundRectCallout">
            <a:avLst>
              <a:gd name="adj1" fmla="val -80036"/>
              <a:gd name="adj2" fmla="val -405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4, Lot size =18.6</a:t>
            </a:r>
            <a:endParaRPr lang="en-IN" sz="1400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3857620" y="3643314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071934" y="4286256"/>
            <a:ext cx="1000132" cy="571504"/>
          </a:xfrm>
          <a:prstGeom prst="wedgeRoundRectCallout">
            <a:avLst>
              <a:gd name="adj1" fmla="val -54556"/>
              <a:gd name="adj2" fmla="val -1330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5, Income = 62 </a:t>
            </a:r>
            <a:endParaRPr lang="en-IN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286778" y="2000240"/>
            <a:ext cx="257176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4071934" y="214290"/>
            <a:ext cx="1000132" cy="857256"/>
          </a:xfrm>
          <a:prstGeom prst="wedgeRoundRectCallout">
            <a:avLst>
              <a:gd name="adj1" fmla="val -98022"/>
              <a:gd name="adj2" fmla="val 444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6, Income= 57.6</a:t>
            </a:r>
            <a:endParaRPr lang="en-IN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85852" y="2141528"/>
            <a:ext cx="228601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1785918" y="1000108"/>
            <a:ext cx="1428760" cy="500066"/>
          </a:xfrm>
          <a:prstGeom prst="wedgeRoundRectCallout">
            <a:avLst>
              <a:gd name="adj1" fmla="val -76788"/>
              <a:gd name="adj2" fmla="val 17378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Node 7,</a:t>
            </a:r>
          </a:p>
          <a:p>
            <a:pPr algn="ctr"/>
            <a:r>
              <a:rPr lang="en-US" sz="1400" b="1" dirty="0" smtClean="0"/>
              <a:t>Lot Size = 21.4</a:t>
            </a:r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571868" y="2928934"/>
            <a:ext cx="3143272" cy="158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5857884" y="1714488"/>
            <a:ext cx="1000132" cy="857256"/>
          </a:xfrm>
          <a:prstGeom prst="wedgeRoundRectCallout">
            <a:avLst>
              <a:gd name="adj1" fmla="val -87530"/>
              <a:gd name="adj2" fmla="val 88146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 8, Lot size =19.8</a:t>
            </a:r>
            <a:endParaRPr lang="en-IN" sz="14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571868" y="3141660"/>
            <a:ext cx="3143272" cy="15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7143768" y="2500306"/>
            <a:ext cx="1428760" cy="500066"/>
          </a:xfrm>
          <a:prstGeom prst="wedgeRoundRectCallout">
            <a:avLst>
              <a:gd name="adj1" fmla="val -80985"/>
              <a:gd name="adj2" fmla="val 80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Node 9,</a:t>
            </a:r>
          </a:p>
          <a:p>
            <a:pPr algn="ctr"/>
            <a:r>
              <a:rPr lang="en-US" sz="1400" b="1" dirty="0" smtClean="0"/>
              <a:t>Lot size = 19.4</a:t>
            </a:r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5" y="1928802"/>
            <a:ext cx="8382027" cy="439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76909"/>
            <a:ext cx="3143272" cy="22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30579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2357430"/>
            <a:ext cx="8229600" cy="1500198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4800" b="1" dirty="0" smtClean="0"/>
              <a:t>Impurity</a:t>
            </a:r>
            <a:br>
              <a:rPr lang="en-US" sz="4800" b="1" dirty="0" smtClean="0"/>
            </a:br>
            <a:r>
              <a:rPr lang="en-US" sz="4800" b="1" dirty="0" err="1" smtClean="0"/>
              <a:t>Gini</a:t>
            </a:r>
            <a:r>
              <a:rPr lang="en-US" sz="4800" b="1" dirty="0" smtClean="0"/>
              <a:t> Index</a:t>
            </a:r>
            <a:endParaRPr lang="en-IN" sz="4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143380"/>
            <a:ext cx="300867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57166"/>
            <a:ext cx="7022950" cy="33575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714876" y="4500570"/>
            <a:ext cx="299075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Gini</a:t>
            </a:r>
            <a:r>
              <a:rPr lang="en-US" sz="2400" b="1" dirty="0" smtClean="0"/>
              <a:t> Index before split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00504"/>
            <a:ext cx="2881163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6104122" cy="207170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5456" y="2428868"/>
            <a:ext cx="5788576" cy="20717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4572008"/>
            <a:ext cx="4972050" cy="15049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3768" y="785794"/>
            <a:ext cx="1284326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Total </a:t>
            </a:r>
          </a:p>
          <a:p>
            <a:pPr algn="ctr"/>
            <a:r>
              <a:rPr lang="en-US" sz="2400" b="1" dirty="0" smtClean="0"/>
              <a:t>Impurity</a:t>
            </a:r>
            <a:endParaRPr lang="en-IN" sz="2400" b="1" dirty="0"/>
          </a:p>
        </p:txBody>
      </p:sp>
      <p:sp>
        <p:nvSpPr>
          <p:cNvPr id="9" name="Oval 8"/>
          <p:cNvSpPr/>
          <p:nvPr/>
        </p:nvSpPr>
        <p:spPr>
          <a:xfrm>
            <a:off x="5429256" y="5572140"/>
            <a:ext cx="150019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68939"/>
            <a:ext cx="4174552" cy="247424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71876"/>
            <a:ext cx="448428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500042"/>
            <a:ext cx="3108993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Entropy Measure</a:t>
            </a:r>
            <a:endParaRPr lang="en-IN" sz="32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214422"/>
            <a:ext cx="2881163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000372"/>
            <a:ext cx="419083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Decision Trees</a:t>
            </a:r>
            <a:br>
              <a:rPr lang="en-US" b="1" dirty="0" smtClean="0"/>
            </a:br>
            <a:r>
              <a:rPr lang="en-US" b="1" dirty="0" smtClean="0"/>
              <a:t>Regression &amp; Classification</a:t>
            </a:r>
            <a:endParaRPr lang="en-IN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tudent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85728"/>
            <a:ext cx="3571891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smtClean="0"/>
              <a:t>Regression Tree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2105" t="28348" r="47856" b="10249"/>
          <a:stretch>
            <a:fillRect/>
          </a:stretch>
        </p:blipFill>
        <p:spPr bwMode="auto">
          <a:xfrm>
            <a:off x="428596" y="571480"/>
            <a:ext cx="8286808" cy="55721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2149" t="26621" r="58139" b="36308"/>
          <a:stretch>
            <a:fillRect/>
          </a:stretch>
        </p:blipFill>
        <p:spPr bwMode="auto">
          <a:xfrm>
            <a:off x="571472" y="857232"/>
            <a:ext cx="8001056" cy="45005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2023" t="83392" r="52998" b="12865"/>
          <a:stretch>
            <a:fillRect/>
          </a:stretch>
        </p:blipFill>
        <p:spPr bwMode="auto">
          <a:xfrm>
            <a:off x="357158" y="642918"/>
            <a:ext cx="8001056" cy="5715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500174"/>
            <a:ext cx="5731510" cy="445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2160" t="71571" r="69436" b="26239"/>
          <a:stretch>
            <a:fillRect/>
          </a:stretch>
        </p:blipFill>
        <p:spPr bwMode="auto">
          <a:xfrm>
            <a:off x="1071538" y="714356"/>
            <a:ext cx="4714908" cy="3571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357298"/>
            <a:ext cx="5715024" cy="43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2160" t="73542" r="62598" b="12658"/>
          <a:stretch>
            <a:fillRect/>
          </a:stretch>
        </p:blipFill>
        <p:spPr bwMode="auto">
          <a:xfrm>
            <a:off x="428596" y="357166"/>
            <a:ext cx="7429552" cy="24288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 l="2116" t="63914" r="63579" b="10249"/>
          <a:stretch>
            <a:fillRect/>
          </a:stretch>
        </p:blipFill>
        <p:spPr bwMode="auto">
          <a:xfrm>
            <a:off x="1285852" y="3143248"/>
            <a:ext cx="7358114" cy="30718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  <a:solidFill>
            <a:srgbClr val="FFFF00"/>
          </a:solidFill>
        </p:spPr>
        <p:txBody>
          <a:bodyPr/>
          <a:lstStyle/>
          <a:p>
            <a:r>
              <a:rPr lang="en-US" b="1" dirty="0" smtClean="0"/>
              <a:t>Classification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1994" t="36624" r="59228" b="18896"/>
          <a:stretch>
            <a:fillRect/>
          </a:stretch>
        </p:blipFill>
        <p:spPr bwMode="auto">
          <a:xfrm>
            <a:off x="714348" y="714356"/>
            <a:ext cx="7500990" cy="51435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2229" t="57657" r="59367" b="10249"/>
          <a:stretch>
            <a:fillRect/>
          </a:stretch>
        </p:blipFill>
        <p:spPr bwMode="auto">
          <a:xfrm>
            <a:off x="1000100" y="1071546"/>
            <a:ext cx="6858048" cy="40719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2161" t="42488" r="58442" b="9972"/>
          <a:stretch>
            <a:fillRect/>
          </a:stretch>
        </p:blipFill>
        <p:spPr bwMode="auto">
          <a:xfrm>
            <a:off x="857224" y="571480"/>
            <a:ext cx="7429552" cy="51435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5444"/>
            <a:ext cx="8358246" cy="595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2161" t="65806" r="58442" b="9972"/>
          <a:stretch>
            <a:fillRect/>
          </a:stretch>
        </p:blipFill>
        <p:spPr bwMode="auto">
          <a:xfrm>
            <a:off x="1285852" y="1714488"/>
            <a:ext cx="7072362" cy="33575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57290" y="2786058"/>
            <a:ext cx="435771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31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2207" t="59805" r="59583" b="34094"/>
          <a:stretch>
            <a:fillRect/>
          </a:stretch>
        </p:blipFill>
        <p:spPr bwMode="auto">
          <a:xfrm>
            <a:off x="785786" y="1071546"/>
            <a:ext cx="7215238" cy="1143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500306"/>
            <a:ext cx="5731510" cy="316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1829" t="85004" r="68100" b="13007"/>
          <a:stretch>
            <a:fillRect/>
          </a:stretch>
        </p:blipFill>
        <p:spPr bwMode="auto">
          <a:xfrm>
            <a:off x="928662" y="714356"/>
            <a:ext cx="4071966" cy="285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0528" y="1227505"/>
            <a:ext cx="8709488" cy="490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CART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23A7-66CE-4987-8EAB-193C12EECD58}" type="slidenum">
              <a:rPr lang="en-IN" smtClean="0"/>
              <a:pPr/>
              <a:t>33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1994" t="47692" r="57279" b="28429"/>
          <a:stretch>
            <a:fillRect/>
          </a:stretch>
        </p:blipFill>
        <p:spPr bwMode="auto">
          <a:xfrm>
            <a:off x="428596" y="642918"/>
            <a:ext cx="7143800" cy="23574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2"/>
          <a:srcRect l="1994" t="79186" r="57279" b="9972"/>
          <a:stretch>
            <a:fillRect/>
          </a:stretch>
        </p:blipFill>
        <p:spPr bwMode="auto">
          <a:xfrm>
            <a:off x="1714480" y="3786190"/>
            <a:ext cx="6072230" cy="1143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5444"/>
            <a:ext cx="8358246" cy="595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4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285852" y="3286124"/>
            <a:ext cx="664373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715272" y="3500438"/>
            <a:ext cx="1000132" cy="857256"/>
          </a:xfrm>
          <a:prstGeom prst="wedgeRoundRectCallout">
            <a:avLst>
              <a:gd name="adj1" fmla="val -110013"/>
              <a:gd name="adj2" fmla="val -7622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1, Lot Size =19 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5444"/>
            <a:ext cx="8358246" cy="595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5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285852" y="3286124"/>
            <a:ext cx="664373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858148" y="3500438"/>
            <a:ext cx="1000132" cy="857256"/>
          </a:xfrm>
          <a:prstGeom prst="wedgeRoundRectCallout">
            <a:avLst>
              <a:gd name="adj1" fmla="val -104017"/>
              <a:gd name="adj2" fmla="val -744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1, Lot size =19 </a:t>
            </a:r>
            <a:endParaRPr lang="en-IN" sz="1400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929852" y="4500570"/>
            <a:ext cx="24288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572132" y="4500570"/>
            <a:ext cx="1428760" cy="500066"/>
          </a:xfrm>
          <a:prstGeom prst="wedgeRoundRectCallout">
            <a:avLst>
              <a:gd name="adj1" fmla="val -80985"/>
              <a:gd name="adj2" fmla="val 80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Node 2,</a:t>
            </a:r>
          </a:p>
          <a:p>
            <a:pPr algn="ctr"/>
            <a:r>
              <a:rPr lang="en-US" sz="1400" b="1" dirty="0" smtClean="0"/>
              <a:t>Income = 84.75</a:t>
            </a:r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5444"/>
            <a:ext cx="8358246" cy="595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6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285852" y="3286124"/>
            <a:ext cx="664373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786710" y="3571876"/>
            <a:ext cx="1000132" cy="857256"/>
          </a:xfrm>
          <a:prstGeom prst="wedgeRoundRectCallout">
            <a:avLst>
              <a:gd name="adj1" fmla="val -104017"/>
              <a:gd name="adj2" fmla="val -8321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1, Lot size =19 </a:t>
            </a:r>
            <a:endParaRPr lang="en-IN" sz="1400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929852" y="4500570"/>
            <a:ext cx="24288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572132" y="4500570"/>
            <a:ext cx="1428760" cy="500066"/>
          </a:xfrm>
          <a:prstGeom prst="wedgeRoundRectCallout">
            <a:avLst>
              <a:gd name="adj1" fmla="val -80985"/>
              <a:gd name="adj2" fmla="val 80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Node 2,</a:t>
            </a:r>
          </a:p>
          <a:p>
            <a:pPr algn="ctr"/>
            <a:r>
              <a:rPr lang="en-US" sz="1400" b="1" dirty="0" smtClean="0"/>
              <a:t>Income = 84.75</a:t>
            </a:r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85852" y="3786190"/>
            <a:ext cx="385765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785918" y="4429132"/>
            <a:ext cx="1000132" cy="857256"/>
          </a:xfrm>
          <a:prstGeom prst="wedgeRoundRectCallout">
            <a:avLst>
              <a:gd name="adj1" fmla="val -90528"/>
              <a:gd name="adj2" fmla="val -11994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3, Lot size =18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5444"/>
            <a:ext cx="8358246" cy="595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7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285852" y="3286124"/>
            <a:ext cx="664373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858148" y="3429000"/>
            <a:ext cx="1000132" cy="857256"/>
          </a:xfrm>
          <a:prstGeom prst="wedgeRoundRectCallout">
            <a:avLst>
              <a:gd name="adj1" fmla="val -101020"/>
              <a:gd name="adj2" fmla="val -6748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1, Lot size =19 </a:t>
            </a:r>
            <a:endParaRPr lang="en-IN" sz="1400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929852" y="4500570"/>
            <a:ext cx="24288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572132" y="4500570"/>
            <a:ext cx="1428760" cy="500066"/>
          </a:xfrm>
          <a:prstGeom prst="wedgeRoundRectCallout">
            <a:avLst>
              <a:gd name="adj1" fmla="val -80985"/>
              <a:gd name="adj2" fmla="val 80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Node 2,</a:t>
            </a:r>
          </a:p>
          <a:p>
            <a:pPr algn="ctr"/>
            <a:r>
              <a:rPr lang="en-US" sz="1400" b="1" dirty="0" smtClean="0"/>
              <a:t>Income = 84.75</a:t>
            </a:r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85852" y="3786190"/>
            <a:ext cx="385765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785918" y="4429132"/>
            <a:ext cx="1000132" cy="857256"/>
          </a:xfrm>
          <a:prstGeom prst="wedgeRoundRectCallout">
            <a:avLst>
              <a:gd name="adj1" fmla="val -90528"/>
              <a:gd name="adj2" fmla="val -11994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3, Lot size =18</a:t>
            </a:r>
            <a:endParaRPr lang="en-IN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85852" y="3500438"/>
            <a:ext cx="3857652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5286380" y="3000372"/>
            <a:ext cx="1000132" cy="857256"/>
          </a:xfrm>
          <a:prstGeom prst="wedgeRoundRectCallout">
            <a:avLst>
              <a:gd name="adj1" fmla="val -80036"/>
              <a:gd name="adj2" fmla="val 770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4, Lot size =18.6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5444"/>
            <a:ext cx="8358246" cy="595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8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285852" y="3286124"/>
            <a:ext cx="664373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786710" y="3571876"/>
            <a:ext cx="1000132" cy="857256"/>
          </a:xfrm>
          <a:prstGeom prst="wedgeRoundRectCallout">
            <a:avLst>
              <a:gd name="adj1" fmla="val -96523"/>
              <a:gd name="adj2" fmla="val -7972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1, Lot size =19 </a:t>
            </a:r>
            <a:endParaRPr lang="en-IN" sz="1400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929852" y="4500570"/>
            <a:ext cx="24288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572132" y="4500570"/>
            <a:ext cx="1428760" cy="500066"/>
          </a:xfrm>
          <a:prstGeom prst="wedgeRoundRectCallout">
            <a:avLst>
              <a:gd name="adj1" fmla="val -80985"/>
              <a:gd name="adj2" fmla="val 80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Node 2,</a:t>
            </a:r>
          </a:p>
          <a:p>
            <a:pPr algn="ctr"/>
            <a:r>
              <a:rPr lang="en-US" sz="1400" b="1" dirty="0" smtClean="0"/>
              <a:t>Income = 84.75</a:t>
            </a:r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85852" y="3786190"/>
            <a:ext cx="385765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785918" y="4429132"/>
            <a:ext cx="1000132" cy="857256"/>
          </a:xfrm>
          <a:prstGeom prst="wedgeRoundRectCallout">
            <a:avLst>
              <a:gd name="adj1" fmla="val -90528"/>
              <a:gd name="adj2" fmla="val -11994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3, Lot size =18</a:t>
            </a:r>
            <a:endParaRPr lang="en-IN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85852" y="3500438"/>
            <a:ext cx="3857652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5286380" y="3000372"/>
            <a:ext cx="1000132" cy="857256"/>
          </a:xfrm>
          <a:prstGeom prst="wedgeRoundRectCallout">
            <a:avLst>
              <a:gd name="adj1" fmla="val -80036"/>
              <a:gd name="adj2" fmla="val 770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4, Lot size =18.6</a:t>
            </a:r>
            <a:endParaRPr lang="en-IN" sz="1400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3857620" y="3643314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071934" y="4286256"/>
            <a:ext cx="1000132" cy="571504"/>
          </a:xfrm>
          <a:prstGeom prst="wedgeRoundRectCallout">
            <a:avLst>
              <a:gd name="adj1" fmla="val -54556"/>
              <a:gd name="adj2" fmla="val -1330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5, Income = 62 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5444"/>
            <a:ext cx="8358246" cy="595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Dicision Trees +91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D2DC-6FFE-4B0B-B992-AAE65C482912}" type="slidenum">
              <a:rPr lang="en-IN" smtClean="0"/>
              <a:pPr/>
              <a:t>9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285852" y="3286124"/>
            <a:ext cx="664373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858148" y="3571876"/>
            <a:ext cx="1000132" cy="857256"/>
          </a:xfrm>
          <a:prstGeom prst="wedgeRoundRectCallout">
            <a:avLst>
              <a:gd name="adj1" fmla="val -101020"/>
              <a:gd name="adj2" fmla="val -7972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1, Lot size =19 </a:t>
            </a:r>
            <a:endParaRPr lang="en-IN" sz="1400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929852" y="4500570"/>
            <a:ext cx="24288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572132" y="4500570"/>
            <a:ext cx="1428760" cy="500066"/>
          </a:xfrm>
          <a:prstGeom prst="wedgeRoundRectCallout">
            <a:avLst>
              <a:gd name="adj1" fmla="val -80985"/>
              <a:gd name="adj2" fmla="val 80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b="1" dirty="0" smtClean="0"/>
              <a:t>Node 2,</a:t>
            </a:r>
          </a:p>
          <a:p>
            <a:pPr algn="ctr"/>
            <a:r>
              <a:rPr lang="en-US" sz="1400" b="1" dirty="0" smtClean="0"/>
              <a:t>Income = 84.75</a:t>
            </a:r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85852" y="3786190"/>
            <a:ext cx="385765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785918" y="4429132"/>
            <a:ext cx="1000132" cy="857256"/>
          </a:xfrm>
          <a:prstGeom prst="wedgeRoundRectCallout">
            <a:avLst>
              <a:gd name="adj1" fmla="val -90528"/>
              <a:gd name="adj2" fmla="val -11994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3, Lot size =18</a:t>
            </a:r>
            <a:endParaRPr lang="en-IN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85852" y="3500438"/>
            <a:ext cx="3857652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5286380" y="3000372"/>
            <a:ext cx="1000132" cy="857256"/>
          </a:xfrm>
          <a:prstGeom prst="wedgeRoundRectCallout">
            <a:avLst>
              <a:gd name="adj1" fmla="val -80036"/>
              <a:gd name="adj2" fmla="val 770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4, Lot size =18.6</a:t>
            </a:r>
            <a:endParaRPr lang="en-IN" sz="1400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3857620" y="3643314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071934" y="4286256"/>
            <a:ext cx="1000132" cy="571504"/>
          </a:xfrm>
          <a:prstGeom prst="wedgeRoundRectCallout">
            <a:avLst>
              <a:gd name="adj1" fmla="val -54556"/>
              <a:gd name="adj2" fmla="val -1330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5, Income = 62 </a:t>
            </a:r>
            <a:endParaRPr lang="en-IN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286778" y="2000240"/>
            <a:ext cx="257176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4071934" y="214290"/>
            <a:ext cx="1000132" cy="857256"/>
          </a:xfrm>
          <a:prstGeom prst="wedgeRoundRectCallout">
            <a:avLst>
              <a:gd name="adj1" fmla="val -98022"/>
              <a:gd name="adj2" fmla="val 444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Node 6, Income= 57.6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604</Words>
  <Application>Microsoft Office PowerPoint</Application>
  <PresentationFormat>On-screen Show (4:3)</PresentationFormat>
  <Paragraphs>158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Impurity Gini Index</vt:lpstr>
      <vt:lpstr>PowerPoint Presentation</vt:lpstr>
      <vt:lpstr>PowerPoint Presentation</vt:lpstr>
      <vt:lpstr>PowerPoint Presentation</vt:lpstr>
      <vt:lpstr>Decision Trees Regression &amp; Classification</vt:lpstr>
      <vt:lpstr>Regression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Vinod</dc:creator>
  <cp:lastModifiedBy>Dr Vinod</cp:lastModifiedBy>
  <cp:revision>33</cp:revision>
  <dcterms:created xsi:type="dcterms:W3CDTF">2017-07-28T13:14:57Z</dcterms:created>
  <dcterms:modified xsi:type="dcterms:W3CDTF">2019-04-28T15:01:46Z</dcterms:modified>
</cp:coreProperties>
</file>