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0C7B-DFB1-4FF0-AA14-26BCD4D2C8E8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DD942-13D6-4623-B964-1870A52B7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D942-13D6-4623-B964-1870A52B71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3C61-F9A5-443A-A273-EEFB1A9A0C1E}" type="datetime1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3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67DD-72FD-42F7-A898-50400B8F452F}" type="datetime1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60A0-50C2-461E-8096-EBE1801157B1}" type="datetime1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0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4087-08F7-4DAA-90B3-3AC07F76D0FC}" type="datetime1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7151-E905-4ADC-B7D7-2DC2481456BF}" type="datetime1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4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46C9-D4E8-41A3-A973-CFF17F3D0552}" type="datetime1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3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C3D3-C0AA-46AD-B90F-1DA290AB77F3}" type="datetime1">
              <a:rPr lang="en-IN" smtClean="0"/>
              <a:t>09-07-2018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9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CE1C-2D68-4DE7-97AC-B2578E8DD362}" type="datetime1">
              <a:rPr lang="en-IN" smtClean="0"/>
              <a:t>09-07-2018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9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794-2D10-43ED-B457-53A582F91764}" type="datetime1">
              <a:rPr lang="en-IN" smtClean="0"/>
              <a:t>09-07-2018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C8E2-AB73-4037-94C4-27608D14170F}" type="datetime1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30F9-AC70-4293-8AFA-4F58A15E70AF}" type="datetime1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E659-8C71-438C-81D4-AF5674E72B35}" type="datetime1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417E-74A6-487F-9C7F-C49BB6348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1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5103"/>
            <a:ext cx="9144000" cy="95878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Support Vector Machine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b="1" dirty="0" err="1" smtClean="0">
                <a:solidFill>
                  <a:srgbClr val="C00000"/>
                </a:solidFill>
              </a:rPr>
              <a:t>letterdata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6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SVM: Good and Bad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1952" y="1345501"/>
            <a:ext cx="8311896" cy="42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73"/>
            <a:ext cx="144018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08" y="138649"/>
            <a:ext cx="9003792" cy="1641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" y="1819331"/>
            <a:ext cx="9246489" cy="2220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064" y="3262610"/>
            <a:ext cx="47244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2" y="5494064"/>
            <a:ext cx="8736711" cy="932032"/>
          </a:xfrm>
          <a:prstGeom prst="rect">
            <a:avLst/>
          </a:prstGeom>
        </p:spPr>
      </p:pic>
      <p:sp>
        <p:nvSpPr>
          <p:cNvPr id="10" name="Explosion 1 9"/>
          <p:cNvSpPr/>
          <p:nvPr/>
        </p:nvSpPr>
        <p:spPr>
          <a:xfrm>
            <a:off x="2580132" y="4291514"/>
            <a:ext cx="2916936" cy="100584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Examine data</a:t>
            </a:r>
            <a:endParaRPr lang="en-IN" b="1" dirty="0"/>
          </a:p>
        </p:txBody>
      </p:sp>
      <p:sp>
        <p:nvSpPr>
          <p:cNvPr id="11" name="Line Callout 2 10"/>
          <p:cNvSpPr/>
          <p:nvPr/>
        </p:nvSpPr>
        <p:spPr>
          <a:xfrm>
            <a:off x="10405872" y="2023245"/>
            <a:ext cx="1124712" cy="8632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2752"/>
              <a:gd name="adj6" fmla="val -1352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32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 Data: No kernels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059946"/>
            <a:ext cx="6982968" cy="2080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16" y="3367822"/>
            <a:ext cx="6592210" cy="249348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2450592" y="3767328"/>
            <a:ext cx="1901952" cy="1417320"/>
          </a:xfrm>
          <a:prstGeom prst="cloudCallout">
            <a:avLst>
              <a:gd name="adj1" fmla="val 61379"/>
              <a:gd name="adj2" fmla="val 361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Support Vectors: 7037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3070"/>
          <a:stretch/>
        </p:blipFill>
        <p:spPr>
          <a:xfrm>
            <a:off x="7159752" y="5976482"/>
            <a:ext cx="3977640" cy="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0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52" y="310261"/>
            <a:ext cx="1694688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" y="1853311"/>
            <a:ext cx="8086725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" y="3833622"/>
            <a:ext cx="7543800" cy="800100"/>
          </a:xfrm>
          <a:prstGeom prst="rect">
            <a:avLst/>
          </a:prstGeom>
        </p:spPr>
      </p:pic>
      <p:sp>
        <p:nvSpPr>
          <p:cNvPr id="7" name="Line Callout 1 (Accent Bar) 6"/>
          <p:cNvSpPr/>
          <p:nvPr/>
        </p:nvSpPr>
        <p:spPr>
          <a:xfrm>
            <a:off x="5852160" y="1070991"/>
            <a:ext cx="1609344" cy="607441"/>
          </a:xfrm>
          <a:prstGeom prst="accentCallout1">
            <a:avLst>
              <a:gd name="adj1" fmla="val 18750"/>
              <a:gd name="adj2" fmla="val -8333"/>
              <a:gd name="adj3" fmla="val 160671"/>
              <a:gd name="adj4" fmla="val -423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Trained Model</a:t>
            </a:r>
            <a:endParaRPr lang="en-IN" b="1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8705469" y="1104646"/>
            <a:ext cx="1609344" cy="607441"/>
          </a:xfrm>
          <a:prstGeom prst="accentCallout1">
            <a:avLst>
              <a:gd name="adj1" fmla="val 18750"/>
              <a:gd name="adj2" fmla="val -8333"/>
              <a:gd name="adj3" fmla="val 160671"/>
              <a:gd name="adj4" fmla="val -423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 Data</a:t>
            </a:r>
            <a:endParaRPr lang="en-IN" b="1" dirty="0"/>
          </a:p>
        </p:txBody>
      </p:sp>
      <p:sp>
        <p:nvSpPr>
          <p:cNvPr id="10" name="Cloud Callout 9"/>
          <p:cNvSpPr/>
          <p:nvPr/>
        </p:nvSpPr>
        <p:spPr>
          <a:xfrm>
            <a:off x="6592823" y="5038344"/>
            <a:ext cx="2112645" cy="996696"/>
          </a:xfrm>
          <a:prstGeom prst="cloudCallout">
            <a:avLst>
              <a:gd name="adj1" fmla="val -66536"/>
              <a:gd name="adj2" fmla="val -576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First 6 predictions</a:t>
            </a:r>
            <a:endParaRPr lang="en-IN" b="1" dirty="0"/>
          </a:p>
        </p:txBody>
      </p:sp>
      <p:sp>
        <p:nvSpPr>
          <p:cNvPr id="11" name="Cloud Callout 10"/>
          <p:cNvSpPr/>
          <p:nvPr/>
        </p:nvSpPr>
        <p:spPr>
          <a:xfrm>
            <a:off x="9510141" y="3735324"/>
            <a:ext cx="2112645" cy="996696"/>
          </a:xfrm>
          <a:prstGeom prst="cloudCallout">
            <a:avLst>
              <a:gd name="adj1" fmla="val -66536"/>
              <a:gd name="adj2" fmla="val -576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Table on next slide</a:t>
            </a:r>
            <a:endParaRPr lang="en-IN" b="1" dirty="0"/>
          </a:p>
        </p:txBody>
      </p:sp>
      <p:sp>
        <p:nvSpPr>
          <p:cNvPr id="12" name="Cloud Callout 11"/>
          <p:cNvSpPr/>
          <p:nvPr/>
        </p:nvSpPr>
        <p:spPr>
          <a:xfrm>
            <a:off x="7904797" y="2429828"/>
            <a:ext cx="1411605" cy="996696"/>
          </a:xfrm>
          <a:prstGeom prst="cloudCallout">
            <a:avLst>
              <a:gd name="adj1" fmla="val -110585"/>
              <a:gd name="adj2" fmla="val 212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Actuals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361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Full Table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950976"/>
            <a:ext cx="11643360" cy="52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0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Lets find Classification Rate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224"/>
            <a:ext cx="71723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3090672"/>
            <a:ext cx="7096125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3070"/>
          <a:stretch/>
        </p:blipFill>
        <p:spPr>
          <a:xfrm>
            <a:off x="3994784" y="5571040"/>
            <a:ext cx="3977640" cy="379868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7845552" y="3400806"/>
            <a:ext cx="2286000" cy="1764792"/>
          </a:xfrm>
          <a:prstGeom prst="cloudCallout">
            <a:avLst>
              <a:gd name="adj1" fmla="val -62033"/>
              <a:gd name="adj2" fmla="val 319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error was 13% and Testing error is 16.10%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563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09677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Lets improve the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2024" y="6021197"/>
            <a:ext cx="3081528" cy="365125"/>
          </a:xfrm>
        </p:spPr>
        <p:txBody>
          <a:bodyPr/>
          <a:lstStyle/>
          <a:p>
            <a:r>
              <a:rPr lang="en-IN" dirty="0" smtClean="0"/>
              <a:t>Dr Vinod on SVM 8971073111 vinodanalytics@gmail.com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" y="795528"/>
            <a:ext cx="80772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1" y="2353310"/>
            <a:ext cx="825817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09" y="4323080"/>
            <a:ext cx="8010525" cy="213360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9037510" y="795528"/>
            <a:ext cx="2995994" cy="2898648"/>
          </a:xfrm>
          <a:prstGeom prst="cloudCallout">
            <a:avLst>
              <a:gd name="adj1" fmla="val -62033"/>
              <a:gd name="adj2" fmla="val 319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error was 13%,  Testing error was 16.10% with NO kernel and with </a:t>
            </a:r>
            <a:r>
              <a:rPr lang="en-US" b="1" dirty="0" err="1" smtClean="0"/>
              <a:t>rbf</a:t>
            </a:r>
            <a:r>
              <a:rPr lang="en-US" b="1" dirty="0" smtClean="0"/>
              <a:t> error reduced to 6.9% </a:t>
            </a:r>
            <a:endParaRPr lang="en-IN" b="1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20" y="4495244"/>
            <a:ext cx="1521774" cy="130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1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Kernels in </a:t>
            </a:r>
            <a:r>
              <a:rPr lang="en-US" b="1" dirty="0" err="1" smtClean="0">
                <a:solidFill>
                  <a:srgbClr val="FF0000"/>
                </a:solidFill>
              </a:rPr>
              <a:t>ksvm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17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833"/>
          <a:stretch/>
        </p:blipFill>
        <p:spPr>
          <a:xfrm>
            <a:off x="3485962" y="1343469"/>
            <a:ext cx="7511031" cy="370401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1938528" y="2075688"/>
            <a:ext cx="2361250" cy="1755648"/>
          </a:xfrm>
          <a:prstGeom prst="cloudCallout">
            <a:avLst>
              <a:gd name="adj1" fmla="val 76367"/>
              <a:gd name="adj2" fmla="val -100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 have just used this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889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Enjoy Learning!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18</a:t>
            </a:fld>
            <a:endParaRPr lang="en-IN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8" y="1137265"/>
            <a:ext cx="7549193" cy="503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389" y="1395428"/>
            <a:ext cx="2142411" cy="184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learning pic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389" y="3653662"/>
            <a:ext cx="2401824" cy="1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Decision Tree versus SVM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 descr="Image result for support vector machine p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984" y="1779746"/>
            <a:ext cx="4719203" cy="37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port vector machine p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47014"/>
            <a:ext cx="53625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1284" y="1038407"/>
            <a:ext cx="3143272" cy="22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08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4164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Support Vectors, Hyper Plane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2" descr="Image result for support vector machine p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54" y="2052502"/>
            <a:ext cx="4719203" cy="37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1591369" y="1494413"/>
            <a:ext cx="2113788" cy="1283501"/>
          </a:xfrm>
          <a:prstGeom prst="cloudCallout">
            <a:avLst>
              <a:gd name="adj1" fmla="val 76855"/>
              <a:gd name="adj2" fmla="val 2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Hyper Planes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8648" y="2753765"/>
            <a:ext cx="934212" cy="302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loud Callout 9"/>
          <p:cNvSpPr/>
          <p:nvPr/>
        </p:nvSpPr>
        <p:spPr>
          <a:xfrm>
            <a:off x="8067742" y="1901952"/>
            <a:ext cx="3636578" cy="2551176"/>
          </a:xfrm>
          <a:prstGeom prst="cloudCallout">
            <a:avLst>
              <a:gd name="adj1" fmla="val -60561"/>
              <a:gd name="adj2" fmla="val 133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Combination of Lazy Learners (Nearest Neighbor Classifiers) and Linear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431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Hyperplane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30" y="1397888"/>
            <a:ext cx="8153327" cy="43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5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MMH (Maximum Margin Hyperplane)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291378"/>
            <a:ext cx="5271897" cy="421193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736080" y="1175004"/>
            <a:ext cx="3087624" cy="1938528"/>
          </a:xfrm>
          <a:prstGeom prst="cloudCallout">
            <a:avLst>
              <a:gd name="adj1" fmla="val -60517"/>
              <a:gd name="adj2" fmla="val 3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Among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b="1" dirty="0" smtClean="0"/>
              <a:t>which one you will choose as a final separator?</a:t>
            </a:r>
            <a:endParaRPr lang="en-IN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38600" y="2816352"/>
            <a:ext cx="350520" cy="219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76472" y="3035808"/>
            <a:ext cx="262128" cy="155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Callout 11"/>
          <p:cNvSpPr/>
          <p:nvPr/>
        </p:nvSpPr>
        <p:spPr>
          <a:xfrm>
            <a:off x="7208520" y="3224530"/>
            <a:ext cx="3087624" cy="1938528"/>
          </a:xfrm>
          <a:prstGeom prst="cloudCallout">
            <a:avLst>
              <a:gd name="adj1" fmla="val -72363"/>
              <a:gd name="adj2" fmla="val -200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Observe the red arrows with line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0744" y="5650992"/>
            <a:ext cx="783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Always remember that your model has to classify unseen data (Cross Validation)</a:t>
            </a:r>
            <a:endParaRPr lang="en-IN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Support Vectors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97" y="1643443"/>
            <a:ext cx="4720018" cy="3879659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736080" y="1175004"/>
            <a:ext cx="3087624" cy="1938528"/>
          </a:xfrm>
          <a:prstGeom prst="cloudCallout">
            <a:avLst>
              <a:gd name="adj1" fmla="val -60517"/>
              <a:gd name="adj2" fmla="val 3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 have chosen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as a final separator, correct?</a:t>
            </a:r>
            <a:endParaRPr lang="en-IN" b="1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7242048" y="3877056"/>
            <a:ext cx="1819656" cy="1179576"/>
          </a:xfrm>
          <a:prstGeom prst="accentCallout1">
            <a:avLst>
              <a:gd name="adj1" fmla="val 18750"/>
              <a:gd name="adj2" fmla="val -8333"/>
              <a:gd name="adj3" fmla="val 74516"/>
              <a:gd name="adj4" fmla="val -5240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Important Term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795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Convex Hull: Linearly Separable Data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60" y="2130425"/>
            <a:ext cx="4267200" cy="3695700"/>
          </a:xfrm>
          <a:prstGeom prst="rect">
            <a:avLst/>
          </a:prstGeom>
        </p:spPr>
      </p:pic>
      <p:sp>
        <p:nvSpPr>
          <p:cNvPr id="7" name="Line Callout 2 6"/>
          <p:cNvSpPr/>
          <p:nvPr/>
        </p:nvSpPr>
        <p:spPr>
          <a:xfrm>
            <a:off x="7345680" y="4520184"/>
            <a:ext cx="2636520" cy="6492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3415"/>
              <a:gd name="adj6" fmla="val -450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Shortest line between two convex hulls</a:t>
            </a:r>
            <a:endParaRPr lang="en-IN" b="1" dirty="0"/>
          </a:p>
        </p:txBody>
      </p:sp>
      <p:sp>
        <p:nvSpPr>
          <p:cNvPr id="10" name="Line Callout 2 9"/>
          <p:cNvSpPr/>
          <p:nvPr/>
        </p:nvSpPr>
        <p:spPr>
          <a:xfrm>
            <a:off x="7088096" y="1210818"/>
            <a:ext cx="3302508" cy="10195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9835"/>
              <a:gd name="adj6" fmla="val -425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MMH is the perpendicular bisector of the shortest line between the two convex hulls. </a:t>
            </a:r>
            <a:endParaRPr lang="en-IN" dirty="0"/>
          </a:p>
        </p:txBody>
      </p:sp>
      <p:sp>
        <p:nvSpPr>
          <p:cNvPr id="11" name="Cloud Callout 10"/>
          <p:cNvSpPr/>
          <p:nvPr/>
        </p:nvSpPr>
        <p:spPr>
          <a:xfrm>
            <a:off x="1069848" y="3300984"/>
            <a:ext cx="2404872" cy="1543812"/>
          </a:xfrm>
          <a:prstGeom prst="cloudCallout">
            <a:avLst>
              <a:gd name="adj1" fmla="val 60916"/>
              <a:gd name="adj2" fmla="val -1983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Quadratic Optimization is used for finding MMH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896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32" y="301793"/>
            <a:ext cx="3857665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 Linear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8" y="1145810"/>
            <a:ext cx="2857857" cy="227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upport vector machine p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16" y="1072310"/>
            <a:ext cx="4304606" cy="191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83" y="792132"/>
            <a:ext cx="3743779" cy="455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63" y="3605449"/>
            <a:ext cx="3145409" cy="27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question mark pic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t="7926" r="6430" b="11072"/>
          <a:stretch/>
        </p:blipFill>
        <p:spPr bwMode="auto">
          <a:xfrm>
            <a:off x="1262826" y="3712545"/>
            <a:ext cx="1665326" cy="23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6714" y="3236117"/>
            <a:ext cx="231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How to classify? </a:t>
            </a:r>
            <a:endParaRPr lang="en-IN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 Trick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Vinod on SVM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17E-74A6-487F-9C7F-C49BB634810D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6895"/>
          <a:stretch/>
        </p:blipFill>
        <p:spPr>
          <a:xfrm>
            <a:off x="2040000" y="1243584"/>
            <a:ext cx="82561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344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Support Vector Machine</vt:lpstr>
      <vt:lpstr>Decision Tree versus SVM</vt:lpstr>
      <vt:lpstr>Support Vectors, Hyper Plane</vt:lpstr>
      <vt:lpstr>Hyperplane </vt:lpstr>
      <vt:lpstr>MMH (Maximum Margin Hyperplane)</vt:lpstr>
      <vt:lpstr>Support Vectors</vt:lpstr>
      <vt:lpstr>Convex Hull: Linearly Separable Data </vt:lpstr>
      <vt:lpstr>Non Linear Data</vt:lpstr>
      <vt:lpstr>Kernel Trick</vt:lpstr>
      <vt:lpstr>SVM: Good and Bad</vt:lpstr>
      <vt:lpstr>Data</vt:lpstr>
      <vt:lpstr>Train Data: No kernels </vt:lpstr>
      <vt:lpstr>Testing</vt:lpstr>
      <vt:lpstr>Full Table</vt:lpstr>
      <vt:lpstr>Lets find Classification Rate</vt:lpstr>
      <vt:lpstr>Lets improve the model</vt:lpstr>
      <vt:lpstr>Kernels in ksvm</vt:lpstr>
      <vt:lpstr>Enjoy Learning!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Dr Vinod</dc:creator>
  <cp:lastModifiedBy>Dr Vinod</cp:lastModifiedBy>
  <cp:revision>20</cp:revision>
  <dcterms:created xsi:type="dcterms:W3CDTF">2018-07-09T05:37:41Z</dcterms:created>
  <dcterms:modified xsi:type="dcterms:W3CDTF">2018-07-09T08:02:50Z</dcterms:modified>
</cp:coreProperties>
</file>