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300" r:id="rId4"/>
    <p:sldId id="301" r:id="rId5"/>
    <p:sldId id="302" r:id="rId6"/>
    <p:sldId id="303" r:id="rId7"/>
    <p:sldId id="304" r:id="rId8"/>
    <p:sldId id="298" r:id="rId9"/>
    <p:sldId id="305" r:id="rId10"/>
    <p:sldId id="306" r:id="rId11"/>
    <p:sldId id="307" r:id="rId12"/>
    <p:sldId id="310" r:id="rId13"/>
    <p:sldId id="308" r:id="rId14"/>
    <p:sldId id="30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1" autoAdjust="0"/>
    <p:restoredTop sz="93537" autoAdjust="0"/>
  </p:normalViewPr>
  <p:slideViewPr>
    <p:cSldViewPr snapToGrid="0">
      <p:cViewPr varScale="1">
        <p:scale>
          <a:sx n="86" d="100"/>
          <a:sy n="86" d="100"/>
        </p:scale>
        <p:origin x="7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5CF22C-5C8C-456F-BF92-146BEE86649F}" type="datetimeFigureOut">
              <a:rPr lang="en-US" smtClean="0"/>
              <a:t>4/9/2017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BCCD4-AC94-426B-93E5-1C063AF8D8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683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BCCD4-AC94-426B-93E5-1C063AF8D8D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69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https://bl.ocks.org/mbostock/5479367295dfe8f21002fc71d6500392</a:t>
            </a:r>
          </a:p>
          <a:p>
            <a:endParaRPr lang="en-US" dirty="0" smtClean="0"/>
          </a:p>
          <a:p>
            <a:r>
              <a:rPr lang="en-US" dirty="0" smtClean="0"/>
              <a:t>This is an example of radial stacked bar graph representing the population of United States of different</a:t>
            </a:r>
            <a:r>
              <a:rPr lang="en-US" baseline="0" dirty="0" smtClean="0"/>
              <a:t> age </a:t>
            </a:r>
            <a:r>
              <a:rPr lang="en-US" baseline="0" dirty="0" err="1" smtClean="0"/>
              <a:t>groups.each</a:t>
            </a:r>
            <a:r>
              <a:rPr lang="en-US" baseline="0" dirty="0" smtClean="0"/>
              <a:t> bar represent each state. Age groups are categorized and colored for each </a:t>
            </a:r>
            <a:r>
              <a:rPr lang="en-US" baseline="0" dirty="0" err="1" smtClean="0"/>
              <a:t>bar..Here</a:t>
            </a:r>
            <a:r>
              <a:rPr lang="en-US" baseline="0" dirty="0" smtClean="0"/>
              <a:t> by seeing this graph we can conclude that California has the highest population .Wyoming and the district of Columbia are having the lowest population.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BCCD4-AC94-426B-93E5-1C063AF8D8D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304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is an innovative software created by tableau software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Cons</a:t>
            </a:r>
          </a:p>
          <a:p>
            <a:r>
              <a:rPr lang="en-US" dirty="0" smtClean="0"/>
              <a:t>Need</a:t>
            </a:r>
            <a:r>
              <a:rPr lang="en-US" baseline="0" dirty="0" smtClean="0"/>
              <a:t> to buy a product key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BCCD4-AC94-426B-93E5-1C063AF8D8D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748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BCCD4-AC94-426B-93E5-1C063AF8D8D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373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to</a:t>
            </a:r>
            <a:r>
              <a:rPr lang="en-US" baseline="0" dirty="0" smtClean="0"/>
              <a:t> analyze the data and filter it </a:t>
            </a:r>
          </a:p>
          <a:p>
            <a:r>
              <a:rPr lang="en-US" baseline="0" dirty="0" smtClean="0"/>
              <a:t>Learned advanced settings in tableau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BCCD4-AC94-426B-93E5-1C063AF8D8D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67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179917" y="1600201"/>
            <a:ext cx="12012083" cy="1052513"/>
            <a:chOff x="0" y="1536"/>
            <a:chExt cx="5675" cy="663"/>
          </a:xfrm>
        </p:grpSpPr>
        <p:grpSp>
          <p:nvGrpSpPr>
            <p:cNvPr id="5" name="Group 1027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1028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endParaRPr lang="en-US" altLang="en-US" sz="2400" dirty="0"/>
              </a:p>
            </p:txBody>
          </p:sp>
          <p:sp>
            <p:nvSpPr>
              <p:cNvPr id="13" name="Rectangle 1029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endParaRPr lang="en-US" altLang="en-US" sz="2400" dirty="0"/>
              </a:p>
            </p:txBody>
          </p:sp>
        </p:grpSp>
        <p:grpSp>
          <p:nvGrpSpPr>
            <p:cNvPr id="6" name="Group 1030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261" y="1870"/>
              <a:chExt cx="465" cy="299"/>
            </a:xfrm>
          </p:grpSpPr>
          <p:sp>
            <p:nvSpPr>
              <p:cNvPr id="10" name="Rectangle 1031"/>
              <p:cNvSpPr>
                <a:spLocks noChangeArrowheads="1"/>
              </p:cNvSpPr>
              <p:nvPr/>
            </p:nvSpPr>
            <p:spPr bwMode="auto">
              <a:xfrm>
                <a:off x="261" y="1870"/>
                <a:ext cx="266" cy="29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endParaRPr lang="en-US" altLang="en-US" sz="2400" dirty="0"/>
              </a:p>
            </p:txBody>
          </p:sp>
          <p:sp>
            <p:nvSpPr>
              <p:cNvPr id="11" name="Rectangle 1032"/>
              <p:cNvSpPr>
                <a:spLocks noChangeArrowheads="1"/>
              </p:cNvSpPr>
              <p:nvPr/>
            </p:nvSpPr>
            <p:spPr bwMode="auto">
              <a:xfrm>
                <a:off x="494" y="1870"/>
                <a:ext cx="232" cy="299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endParaRPr lang="en-US" altLang="en-US" sz="2400" dirty="0"/>
              </a:p>
            </p:txBody>
          </p:sp>
        </p:grpSp>
        <p:sp>
          <p:nvSpPr>
            <p:cNvPr id="7" name="Rectangle 1033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endParaRPr lang="en-US" altLang="en-US" sz="2400" dirty="0"/>
            </a:p>
          </p:txBody>
        </p:sp>
        <p:sp>
          <p:nvSpPr>
            <p:cNvPr id="8" name="Rectangle 1034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endParaRPr lang="en-US" altLang="en-US" sz="2400" dirty="0"/>
            </a:p>
          </p:txBody>
        </p:sp>
        <p:sp>
          <p:nvSpPr>
            <p:cNvPr id="9" name="Rectangle 1035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endParaRPr lang="en-US" altLang="en-US" sz="2400" dirty="0"/>
            </a:p>
          </p:txBody>
        </p:sp>
      </p:grpSp>
      <p:sp>
        <p:nvSpPr>
          <p:cNvPr id="548876" name="Rectangle 1036"/>
          <p:cNvSpPr>
            <a:spLocks noGrp="1" noChangeArrowheads="1"/>
          </p:cNvSpPr>
          <p:nvPr>
            <p:ph type="ctrTitle"/>
          </p:nvPr>
        </p:nvSpPr>
        <p:spPr>
          <a:xfrm>
            <a:off x="1016000" y="3810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48877" name="Rectangle 1037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26670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4" name="Rectangle 1038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8F95608-824F-4EDE-AFD5-5B64A334D1C7}" type="datetime1">
              <a:rPr lang="en-US" smtClean="0"/>
              <a:t>4/9/2017</a:t>
            </a:fld>
            <a:endParaRPr lang="en-US" dirty="0"/>
          </a:p>
        </p:txBody>
      </p:sp>
      <p:sp>
        <p:nvSpPr>
          <p:cNvPr id="15" name="Rectangle 1039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Rectangle 104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171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EAC749-8A15-4127-A730-80AB5403AFDB}" type="datetime1">
              <a:rPr lang="en-US" smtClean="0"/>
              <a:t>4/9/2017</a:t>
            </a:fld>
            <a:endParaRPr lang="en-US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770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36618" y="1"/>
            <a:ext cx="2603500" cy="61325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1" y="1"/>
            <a:ext cx="7609417" cy="61325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8A68DD-EDDE-4CAB-8B40-8218AE9437EE}" type="datetime1">
              <a:rPr lang="en-US" smtClean="0"/>
              <a:t>4/9/2017</a:t>
            </a:fld>
            <a:endParaRPr lang="en-US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438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3DF506-6DC1-4D8A-B717-3BA318358E4C}" type="datetime1">
              <a:rPr lang="en-US" smtClean="0"/>
              <a:t>4/9/2017</a:t>
            </a:fld>
            <a:endParaRPr lang="en-US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040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047BA7-169A-4208-BE31-EE18CC74EEC0}" type="datetime1">
              <a:rPr lang="en-US" smtClean="0"/>
              <a:t>4/9/2017</a:t>
            </a:fld>
            <a:endParaRPr lang="en-US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138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6917" y="1524001"/>
            <a:ext cx="508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0117" y="1524001"/>
            <a:ext cx="508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1C55FA-5519-4E04-ABCC-30D56BFABEE4}" type="datetime1">
              <a:rPr lang="en-US" smtClean="0"/>
              <a:t>4/9/2017</a:t>
            </a:fld>
            <a:endParaRPr lang="en-US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406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AD3AA6-F67D-494D-A3BB-458A54AC1DF3}" type="datetime1">
              <a:rPr lang="en-US" smtClean="0"/>
              <a:t>4/9/2017</a:t>
            </a:fld>
            <a:endParaRPr lang="en-US" dirty="0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5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C89E40-3F0C-47F7-913B-344EB184085C}" type="datetime1">
              <a:rPr lang="en-US" smtClean="0"/>
              <a:t>4/9/2017</a:t>
            </a:fld>
            <a:endParaRPr lang="en-US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094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BCF444-C842-4CC0-9C5A-1CCBA9979BA9}" type="datetime1">
              <a:rPr lang="en-US" smtClean="0"/>
              <a:t>4/9/2017</a:t>
            </a:fld>
            <a:endParaRPr lang="en-US" dirty="0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976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9097E8-DB9C-437F-AA9A-41FAECD2D934}" type="datetime1">
              <a:rPr lang="en-US" smtClean="0"/>
              <a:t>4/9/2017</a:t>
            </a:fld>
            <a:endParaRPr lang="en-US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393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C7F70A-43F8-45A2-9CDC-D14424777A9B}" type="datetime1">
              <a:rPr lang="en-US" smtClean="0"/>
              <a:t>4/9/2017</a:t>
            </a:fld>
            <a:endParaRPr lang="en-US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428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508000" y="1066801"/>
            <a:ext cx="584200" cy="4746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en-US" altLang="en-US" sz="2400" dirty="0"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1016001" y="1066801"/>
            <a:ext cx="438151" cy="47466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en-US" altLang="en-US" sz="2400" dirty="0">
              <a:latin typeface="Tahoma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721785" y="1520826"/>
            <a:ext cx="563033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en-US" altLang="en-US" sz="2400" dirty="0">
              <a:latin typeface="Tahoma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1214967" y="1520826"/>
            <a:ext cx="491067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en-US" altLang="en-US" sz="2400" dirty="0">
              <a:latin typeface="Tahoma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69333" y="1447801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en-US" altLang="en-US" sz="2400" dirty="0">
              <a:latin typeface="Tahoma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1016000" y="990601"/>
            <a:ext cx="42333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en-US" altLang="en-US" sz="2400" dirty="0">
              <a:latin typeface="Tahoma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609601" y="1219200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en-US" altLang="en-US" sz="2400" dirty="0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0"/>
            <a:ext cx="1039071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1524001"/>
            <a:ext cx="10363200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4785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892800" y="63246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  <a:ea typeface="+mn-ea"/>
              </a:defRPr>
            </a:lvl1pPr>
          </a:lstStyle>
          <a:p>
            <a:fld id="{090D96EC-7435-47CA-8EF9-34536C5ED596}" type="datetime1">
              <a:rPr lang="en-US" smtClean="0"/>
              <a:t>4/9/2017</a:t>
            </a:fld>
            <a:endParaRPr lang="en-US" dirty="0"/>
          </a:p>
        </p:txBody>
      </p:sp>
      <p:sp>
        <p:nvSpPr>
          <p:cNvPr id="54785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16000" y="63246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  <a:ea typeface="+mn-ea"/>
              </a:defRPr>
            </a:lvl1pPr>
          </a:lstStyle>
          <a:p>
            <a:endParaRPr lang="en-US" dirty="0"/>
          </a:p>
        </p:txBody>
      </p:sp>
      <p:sp>
        <p:nvSpPr>
          <p:cNvPr id="54785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2400" y="63246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Tahoma" pitchFamily="34" charset="0"/>
              </a:defRPr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74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itchFamily="34" charset="-128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MS PGothic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MS PGothic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MS PGothic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MS PGothic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q=demonstration+icon&amp;espv=2&amp;tbm=isch&amp;imgil=ufvXY81CUoPwWM%253A%253BzzwYmp7yOhlyTM%253Bhttps%25253A%25252F%25252Fthenounproject.com%25252Fterm%25252Fdemonstration%25252F59062%25252F&amp;source=iu&amp;pf=m&amp;fir=ufvXY81CUoPwWM%253A%252CzzwYmp7yOhlyTM%252C_&amp;usg=__EX7PJmzH8KBCBrRe8mvjx33zpCg%3D&amp;biw=1428&amp;bih=699&amp;ved=0ahUKEwjciYzJip3TAhVR5WMKHcbmBxoQyjcIOw&amp;ei=DSftWJzPE9HKjwPGzZ_QAQ#imgrc=ufvXY81CUoPwWM: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.ocks.org/mbostock/5479367295dfe8f21002fc71d6500392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Excel_Worksheet1.xlsx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ommunity.tableau.com/docs/DOC-10198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16000" y="1451517"/>
            <a:ext cx="10363200" cy="1143000"/>
          </a:xfrm>
        </p:spPr>
        <p:txBody>
          <a:bodyPr/>
          <a:lstStyle/>
          <a:p>
            <a:pPr algn="ctr"/>
            <a:r>
              <a:rPr lang="en-US" sz="5400" dirty="0" smtClean="0"/>
              <a:t>Radial Stacked Bar Chart Using Tableau</a:t>
            </a:r>
            <a:endParaRPr lang="en-US" sz="54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879600" y="3726366"/>
            <a:ext cx="8534400" cy="1752600"/>
          </a:xfrm>
        </p:spPr>
        <p:txBody>
          <a:bodyPr/>
          <a:lstStyle/>
          <a:p>
            <a:r>
              <a:rPr lang="en-US" sz="2600" dirty="0" smtClean="0"/>
              <a:t>Presented By:</a:t>
            </a:r>
          </a:p>
          <a:p>
            <a:r>
              <a:rPr lang="en-US" sz="2600" b="1" dirty="0" smtClean="0"/>
              <a:t>Santhosh Kumar Thadka</a:t>
            </a:r>
          </a:p>
          <a:p>
            <a:r>
              <a:rPr lang="en-US" sz="2600" dirty="0" smtClean="0"/>
              <a:t>44599:Introduction to Data Visualization</a:t>
            </a:r>
          </a:p>
          <a:p>
            <a:r>
              <a:rPr lang="en-US" sz="2600" dirty="0" smtClean="0"/>
              <a:t>April 13, 2017</a:t>
            </a:r>
            <a:endParaRPr lang="en-US" sz="2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F0ED-128A-4EFA-864F-E68E592A91A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35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Radial stacked bar chart for the dataset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F0ED-128A-4EFA-864F-E68E592A91A6}" type="slidenum">
              <a:rPr lang="en-US" smtClean="0"/>
              <a:t>10</a:t>
            </a:fld>
            <a:r>
              <a:rPr lang="en-US" dirty="0" smtClean="0"/>
              <a:t>6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1532" y="1349298"/>
            <a:ext cx="8854068" cy="518531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41034" y="6445405"/>
            <a:ext cx="636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1.1 Drawn using tableau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75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F0ED-128A-4EFA-864F-E68E592A91A6}" type="slidenum">
              <a:rPr lang="en-US" smtClean="0"/>
              <a:t>11</a:t>
            </a:fld>
            <a:endParaRPr lang="en-US" dirty="0"/>
          </a:p>
        </p:txBody>
      </p:sp>
      <p:pic>
        <p:nvPicPr>
          <p:cNvPr id="3074" name="Picture 2" descr="Image result for demonstration ic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399" y="1312126"/>
            <a:ext cx="4608513" cy="460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0" y="6091624"/>
            <a:ext cx="832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www.google.com/search?q=demonstration+icon&amp;source\fsdjf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10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that is categorized can be visualized easily using the radial stacked bar graph</a:t>
            </a:r>
          </a:p>
          <a:p>
            <a:endParaRPr lang="en-US" dirty="0"/>
          </a:p>
          <a:p>
            <a:r>
              <a:rPr lang="en-US" dirty="0" smtClean="0"/>
              <a:t>There is no large difference between stacked bar chart and radial stacked bar chart</a:t>
            </a:r>
          </a:p>
          <a:p>
            <a:r>
              <a:rPr lang="en-US" dirty="0" smtClean="0"/>
              <a:t>Could not get the full version of the tool unless has a product key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F0ED-128A-4EFA-864F-E68E592A91A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59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Analyze data and get an appropriate chart from it</a:t>
            </a:r>
          </a:p>
          <a:p>
            <a:r>
              <a:rPr lang="en-US" dirty="0" smtClean="0"/>
              <a:t>More familiar with settings in tableau</a:t>
            </a:r>
          </a:p>
          <a:p>
            <a:r>
              <a:rPr lang="en-US" dirty="0" smtClean="0"/>
              <a:t>Significance of other tools</a:t>
            </a:r>
          </a:p>
          <a:p>
            <a:r>
              <a:rPr lang="en-US" dirty="0" smtClean="0"/>
              <a:t>Explored and learned different tools in the process of learning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F0ED-128A-4EFA-864F-E68E592A91A6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6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F0ED-128A-4EFA-864F-E68E592A91A6}" type="slidenum">
              <a:rPr lang="en-US" smtClean="0"/>
              <a:t>14</a:t>
            </a:fld>
            <a:endParaRPr lang="en-US" dirty="0"/>
          </a:p>
        </p:txBody>
      </p:sp>
      <p:pic>
        <p:nvPicPr>
          <p:cNvPr id="4098" name="Picture 2" descr="Image result for word cloud for thank you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932" y="1524000"/>
            <a:ext cx="8537226" cy="460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35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F0ED-128A-4EFA-864F-E68E592A91A6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What is a Radial stacked bar chart?</a:t>
            </a:r>
          </a:p>
          <a:p>
            <a:r>
              <a:rPr lang="en-US" sz="2800" dirty="0" smtClean="0"/>
              <a:t>Tableau</a:t>
            </a:r>
          </a:p>
          <a:p>
            <a:r>
              <a:rPr lang="en-US" sz="2800" dirty="0" smtClean="0"/>
              <a:t>Features</a:t>
            </a:r>
          </a:p>
          <a:p>
            <a:r>
              <a:rPr lang="en-US" sz="2800" dirty="0" smtClean="0"/>
              <a:t>Steps to use Tableau</a:t>
            </a:r>
          </a:p>
          <a:p>
            <a:r>
              <a:rPr lang="en-US" sz="2800" dirty="0" smtClean="0"/>
              <a:t>Goals</a:t>
            </a:r>
            <a:endParaRPr lang="en-US" sz="2800" dirty="0" smtClean="0"/>
          </a:p>
          <a:p>
            <a:r>
              <a:rPr lang="en-US" sz="2800" dirty="0"/>
              <a:t>Sample </a:t>
            </a:r>
            <a:r>
              <a:rPr lang="en-US" sz="2800" dirty="0" smtClean="0"/>
              <a:t>data set</a:t>
            </a:r>
            <a:endParaRPr lang="en-US" sz="2800" dirty="0"/>
          </a:p>
          <a:p>
            <a:r>
              <a:rPr lang="en-US" sz="2800" dirty="0" smtClean="0"/>
              <a:t>Demonstration</a:t>
            </a:r>
          </a:p>
          <a:p>
            <a:r>
              <a:rPr lang="en-US" sz="2800" dirty="0" smtClean="0"/>
              <a:t>Pros and Cons</a:t>
            </a:r>
            <a:endParaRPr lang="en-US" sz="2800" dirty="0" smtClean="0"/>
          </a:p>
          <a:p>
            <a:r>
              <a:rPr lang="en-US" sz="2800" dirty="0" smtClean="0"/>
              <a:t>Lessons learned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9911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Radial stacked bar chart?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3600" dirty="0" smtClean="0"/>
              <a:t>A radial variant of stacked bar chart</a:t>
            </a:r>
          </a:p>
          <a:p>
            <a:pPr lvl="1"/>
            <a:r>
              <a:rPr lang="en-US" sz="3600" dirty="0" smtClean="0"/>
              <a:t>Ideal for representing various categories in data</a:t>
            </a:r>
          </a:p>
          <a:p>
            <a:pPr lvl="1"/>
            <a:r>
              <a:rPr lang="en-US" sz="3600" dirty="0" smtClean="0"/>
              <a:t>Bars are arranged radially in a circle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F0ED-128A-4EFA-864F-E68E592A91A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7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88170" y="1341862"/>
            <a:ext cx="9340386" cy="507141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F0ED-128A-4EFA-864F-E68E592A91A6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5620" y="6324600"/>
            <a:ext cx="9676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bl.ocks.org/mbostock/5479367295dfe8f21002fc71d6500392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7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Tableau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Tableau is groundbreaking data visualization software created by Tableau </a:t>
            </a:r>
            <a:r>
              <a:rPr lang="en-US" dirty="0" smtClean="0"/>
              <a:t>Software</a:t>
            </a:r>
          </a:p>
          <a:p>
            <a:r>
              <a:rPr lang="en-US" dirty="0" smtClean="0"/>
              <a:t>It can connect easily to any data source like web based data, excel,etc.,</a:t>
            </a:r>
          </a:p>
          <a:p>
            <a:r>
              <a:rPr lang="en-US" dirty="0"/>
              <a:t>For the third time, Tableau has been named a leader in the Magic Quadrant for Business </a:t>
            </a:r>
            <a:r>
              <a:rPr lang="en-US" dirty="0" smtClean="0"/>
              <a:t>Intelligence</a:t>
            </a:r>
            <a:r>
              <a:rPr lang="en-US" dirty="0"/>
              <a:t> and Analytics Platforms report by </a:t>
            </a:r>
            <a:r>
              <a:rPr lang="en-US" dirty="0" smtClean="0"/>
              <a:t>Gartner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F0ED-128A-4EFA-864F-E68E592A91A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32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to </a:t>
            </a:r>
            <a:r>
              <a:rPr lang="en-US" dirty="0" smtClean="0"/>
              <a:t>learn User Interface</a:t>
            </a:r>
          </a:p>
          <a:p>
            <a:r>
              <a:rPr lang="en-US" dirty="0" smtClean="0"/>
              <a:t>Drag and drop functionality</a:t>
            </a:r>
          </a:p>
          <a:p>
            <a:r>
              <a:rPr lang="en-US" dirty="0" smtClean="0"/>
              <a:t>Can create charts by writing some custom SQL queries</a:t>
            </a:r>
          </a:p>
          <a:p>
            <a:r>
              <a:rPr lang="en-US" dirty="0" smtClean="0"/>
              <a:t>Quickly </a:t>
            </a:r>
            <a:r>
              <a:rPr lang="en-US" dirty="0"/>
              <a:t>create interactive dashboards and </a:t>
            </a:r>
            <a:r>
              <a:rPr lang="en-US" dirty="0" smtClean="0"/>
              <a:t>plots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F0ED-128A-4EFA-864F-E68E592A91A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28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use Tableau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1: Download Tableau either with a free trial or purchase using a licensed product key</a:t>
            </a:r>
          </a:p>
          <a:p>
            <a:r>
              <a:rPr lang="en-US" dirty="0" smtClean="0"/>
              <a:t>Step 2: Load data by connecting to the appropriate file format and open it using legacy connection if you need to write some custom SQL queries</a:t>
            </a:r>
          </a:p>
          <a:p>
            <a:r>
              <a:rPr lang="en-US" dirty="0" smtClean="0"/>
              <a:t>Step 3: Add the attributes that define your goal and select an appropriate graph</a:t>
            </a:r>
          </a:p>
          <a:p>
            <a:r>
              <a:rPr lang="en-US" dirty="0" smtClean="0"/>
              <a:t>Step 4: Customize it accordingly</a:t>
            </a:r>
          </a:p>
          <a:p>
            <a:r>
              <a:rPr lang="en-US" dirty="0" smtClean="0"/>
              <a:t>Step 5: Save and Share the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F0ED-128A-4EFA-864F-E68E592A91A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49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Data set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65EA-7445-426B-9110-4690289A341C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 rot="1815194">
            <a:off x="4548999" y="3270392"/>
            <a:ext cx="1649298" cy="65682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Statistical Research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 rot="19552933">
            <a:off x="6341425" y="3233293"/>
            <a:ext cx="1840695" cy="8653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 Processing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588626" y="4577519"/>
            <a:ext cx="1421541" cy="103057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Machine 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Learning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560490" y="3863136"/>
            <a:ext cx="1371600" cy="70568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Science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33493" y="6324600"/>
            <a:ext cx="4817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set has 21 attributes and  9995 records</a:t>
            </a:r>
            <a:endParaRPr lang="en-US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2079025"/>
              </p:ext>
            </p:extLst>
          </p:nvPr>
        </p:nvGraphicFramePr>
        <p:xfrm>
          <a:off x="646771" y="2532062"/>
          <a:ext cx="11062009" cy="3210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Worksheet" r:id="rId4" imgW="9763057" imgH="1790790" progId="Excel.Sheet.12">
                  <p:embed/>
                </p:oleObj>
              </mc:Choice>
              <mc:Fallback>
                <p:oleObj name="Worksheet" r:id="rId4" imgW="9763057" imgH="179079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6771" y="2532062"/>
                        <a:ext cx="11062009" cy="3210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475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o visualize a Radial stacked bar chart showing sales of different categories of products of various states in the U.S.A </a:t>
            </a:r>
            <a:r>
              <a:rPr lang="en-US" smtClean="0"/>
              <a:t>in the years 2013 </a:t>
            </a:r>
            <a:r>
              <a:rPr lang="en-US" dirty="0" smtClean="0"/>
              <a:t>to 2016</a:t>
            </a:r>
          </a:p>
          <a:p>
            <a:endParaRPr lang="en-US" dirty="0"/>
          </a:p>
          <a:p>
            <a:r>
              <a:rPr lang="en-US" dirty="0" smtClean="0"/>
              <a:t>Data </a:t>
            </a:r>
            <a:r>
              <a:rPr lang="en-US" dirty="0"/>
              <a:t>Source: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community.tableau.com/docs/DOC-10198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F0ED-128A-4EFA-864F-E68E592A91A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71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ava theme">
  <a:themeElements>
    <a:clrScheme name="courseSlidesMM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ourseSlidesMM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urseSlidesMM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Java theme" id="{334B79DC-8270-41DB-91EE-D98468F8B664}" vid="{36197256-56A9-4466-AECB-DA69FBBCFE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Java theme</Template>
  <TotalTime>9321</TotalTime>
  <Words>479</Words>
  <Application>Microsoft Office PowerPoint</Application>
  <PresentationFormat>Widescreen</PresentationFormat>
  <Paragraphs>91</Paragraphs>
  <Slides>14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MS PGothic</vt:lpstr>
      <vt:lpstr>Arial</vt:lpstr>
      <vt:lpstr>Calibri</vt:lpstr>
      <vt:lpstr>Tahoma</vt:lpstr>
      <vt:lpstr>Times New Roman</vt:lpstr>
      <vt:lpstr>Wingdings</vt:lpstr>
      <vt:lpstr>Java theme</vt:lpstr>
      <vt:lpstr>Microsoft Excel Worksheet</vt:lpstr>
      <vt:lpstr>Radial Stacked Bar Chart Using Tableau</vt:lpstr>
      <vt:lpstr>Outline</vt:lpstr>
      <vt:lpstr>What is a Radial stacked bar chart?</vt:lpstr>
      <vt:lpstr>Example</vt:lpstr>
      <vt:lpstr>Tableau</vt:lpstr>
      <vt:lpstr>Features</vt:lpstr>
      <vt:lpstr>Steps to use Tableau</vt:lpstr>
      <vt:lpstr>Sample Data set</vt:lpstr>
      <vt:lpstr>Goals</vt:lpstr>
      <vt:lpstr>Radial stacked bar chart for the dataset</vt:lpstr>
      <vt:lpstr>Demonstration</vt:lpstr>
      <vt:lpstr>Pros and Cons</vt:lpstr>
      <vt:lpstr>Lessons Learned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Ramisetty,Tejesh Kumar</dc:creator>
  <cp:lastModifiedBy>Thadka,Santhosh Kumar</cp:lastModifiedBy>
  <cp:revision>119</cp:revision>
  <dcterms:created xsi:type="dcterms:W3CDTF">2015-10-19T05:39:56Z</dcterms:created>
  <dcterms:modified xsi:type="dcterms:W3CDTF">2017-04-11T22:07:03Z</dcterms:modified>
</cp:coreProperties>
</file>