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shma362005@gmail.com" TargetMode="External"/><Relationship Id="rId2" Type="http://schemas.openxmlformats.org/officeDocument/2006/relationships/hyperlink" Target="https://www.kaggle.com/datasets/nikhilmaurya1324/swiggy-restaurant-data-indi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Swiggy Restaurant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0942" y="3886200"/>
            <a:ext cx="7241458" cy="2662084"/>
          </a:xfrm>
        </p:spPr>
        <p:txBody>
          <a:bodyPr>
            <a:normAutofit fontScale="47500" lnSpcReduction="20000"/>
          </a:bodyPr>
          <a:lstStyle/>
          <a:p>
            <a:pPr algn="l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b="1" spc="-38" dirty="0">
                <a:latin typeface="Chalkboard"/>
                <a:ea typeface="Chalkboard"/>
                <a:cs typeface="Chalkboard"/>
                <a:sym typeface="Chalkboard"/>
              </a:rPr>
              <a:t>Source:</a:t>
            </a:r>
            <a:r>
              <a:rPr lang="en-US" dirty="0">
                <a:hlinkClick r:id="rId2"/>
              </a:rPr>
              <a:t> https://www.kaggle.com/datasets/nikhilmaurya1324/swiggy-restaurant-data-india</a:t>
            </a:r>
            <a:endParaRPr lang="en-US" spc="-38" dirty="0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algn="l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b="1" spc="-38" dirty="0">
                <a:latin typeface="Chalkboard"/>
                <a:ea typeface="Chalkboard"/>
                <a:cs typeface="Chalkboard"/>
                <a:sym typeface="Chalkboard"/>
              </a:rPr>
              <a:t>Dataset:</a:t>
            </a:r>
            <a:r>
              <a:rPr lang="en-US" spc="-38" dirty="0"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spc="-38" dirty="0" err="1">
                <a:latin typeface="Avenir Next Regular"/>
                <a:ea typeface="Avenir Next Regular"/>
                <a:cs typeface="Avenir Next Regular"/>
                <a:sym typeface="Avenir Next Regular"/>
              </a:rPr>
              <a:t>Swiggy_all_menus_india</a:t>
            </a:r>
            <a:endParaRPr lang="en-US" spc="-38" dirty="0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 algn="l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b="1" spc="-38" dirty="0">
                <a:latin typeface="Chalkboard"/>
                <a:ea typeface="Chalkboard"/>
                <a:cs typeface="Chalkboard"/>
                <a:sym typeface="Chalkboard"/>
              </a:rPr>
              <a:t>Email:</a:t>
            </a:r>
            <a:r>
              <a:rPr lang="en-US" spc="-38" dirty="0"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lang="en-US" u="sng" spc="-38" dirty="0">
                <a:latin typeface="Avenir Next Regular"/>
                <a:ea typeface="Avenir Next Regular"/>
                <a:cs typeface="Avenir Next Regular"/>
                <a:sym typeface="Avenir Next Regular"/>
                <a:hlinkClick r:id="rId3"/>
              </a:rPr>
              <a:t>santhoshmathineeti@gmail.com</a:t>
            </a:r>
          </a:p>
          <a:p>
            <a:pPr algn="l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b="1" spc="-38" dirty="0">
                <a:latin typeface="Chalkboard"/>
                <a:ea typeface="Chalkboard"/>
                <a:cs typeface="Chalkboard"/>
                <a:sym typeface="Chalkboard"/>
              </a:rPr>
              <a:t>Phone: </a:t>
            </a:r>
            <a:r>
              <a:rPr lang="en-US" spc="-38" dirty="0">
                <a:latin typeface="Avenir Next Regular"/>
                <a:ea typeface="Avenir Next Regular"/>
                <a:cs typeface="Avenir Next Regular"/>
                <a:sym typeface="Avenir Next Regular"/>
              </a:rPr>
              <a:t>9491263938</a:t>
            </a:r>
          </a:p>
          <a:p>
            <a:pPr algn="l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b="1" spc="-38" dirty="0">
                <a:latin typeface="Chalkboard"/>
                <a:ea typeface="Chalkboard"/>
                <a:cs typeface="Chalkboard"/>
                <a:sym typeface="Chalkboard"/>
              </a:rPr>
              <a:t>GitHub:</a:t>
            </a:r>
            <a:r>
              <a:rPr lang="en-US" spc="-38" dirty="0">
                <a:latin typeface="Avenir Next Regular"/>
                <a:ea typeface="Avenir Next Regular"/>
                <a:cs typeface="Avenir Next Regular"/>
                <a:sym typeface="Avenir Next Regular"/>
              </a:rPr>
              <a:t> https://github.com/SanthoshM-10/BigDataAnalytics.git</a:t>
            </a:r>
          </a:p>
          <a:p>
            <a:pPr algn="l">
              <a:defRPr sz="3800" spc="-38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 lang="en-US" b="1" spc="-38" dirty="0" err="1">
                <a:latin typeface="Chalkboard"/>
                <a:ea typeface="Chalkboard"/>
                <a:cs typeface="Chalkboard"/>
                <a:sym typeface="Chalkboard"/>
              </a:rPr>
              <a:t>LinkedIn:https</a:t>
            </a:r>
            <a:r>
              <a:rPr lang="en-US" b="1" spc="-38">
                <a:latin typeface="Chalkboard"/>
                <a:ea typeface="Chalkboard"/>
                <a:cs typeface="Chalkboard"/>
                <a:sym typeface="Chalkboard"/>
              </a:rPr>
              <a:t>://www.linkedin.com/in/santhosh-mathineeti-52726535b/</a:t>
            </a:r>
            <a:endParaRPr lang="en-US" dirty="0">
              <a:latin typeface="Avenir Next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Restaurant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Fast food chains like Domino’s, Pizza Hut, KFC, and Subway dominate</a:t>
            </a:r>
          </a:p>
          <a:p>
            <a:pPr marL="0" indent="0">
              <a:buNone/>
            </a:pPr>
            <a:r>
              <a:rPr sz="2800" dirty="0"/>
              <a:t>• Consistent branding and affordable pricing drive high visibility</a:t>
            </a:r>
          </a:p>
          <a:p>
            <a:pPr marL="0" indent="0">
              <a:buNone/>
            </a:pPr>
            <a:r>
              <a:rPr sz="2800" dirty="0"/>
              <a:t>• Smaller local restaurants appear in niche categories</a:t>
            </a:r>
            <a:endParaRPr lang="en-IN" sz="2800" dirty="0"/>
          </a:p>
          <a:p>
            <a:pPr marL="0" indent="0">
              <a:buNone/>
            </a:pP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43232-9668-9CF3-585B-0D9ED780F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019" y="4069412"/>
            <a:ext cx="4925961" cy="2376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Plotted price vs rating distributions</a:t>
            </a:r>
          </a:p>
          <a:p>
            <a:pPr marL="0" indent="0">
              <a:buNone/>
            </a:pPr>
            <a:r>
              <a:rPr dirty="0"/>
              <a:t>• Compared city-level averages using bar charts</a:t>
            </a:r>
          </a:p>
          <a:p>
            <a:pPr marL="0" indent="0">
              <a:buNone/>
            </a:pPr>
            <a:r>
              <a:rPr dirty="0"/>
              <a:t>• Used </a:t>
            </a:r>
            <a:r>
              <a:rPr dirty="0" err="1"/>
              <a:t>PySpark</a:t>
            </a:r>
            <a:r>
              <a:rPr dirty="0"/>
              <a:t> SQL for grouped aggregations and counts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Salaries vary widely across the dataset, showing diversity in roles and experience levels.  </a:t>
            </a:r>
          </a:p>
          <a:p>
            <a:r>
              <a:rPr lang="en-US" dirty="0"/>
              <a:t>Average salary is around the mid-level range, with notable outliers at both ends. </a:t>
            </a:r>
          </a:p>
          <a:p>
            <a:r>
              <a:rPr lang="en-US" dirty="0"/>
              <a:t>Average salary differs by gender, indicating possible pay gaps or differences in job roles.  </a:t>
            </a:r>
          </a:p>
          <a:p>
            <a:r>
              <a:rPr lang="en-US" dirty="0"/>
              <a:t>Male employees tend to have slightly higher average salaries than female employees. 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Maintain affordable pricing for popular dishes</a:t>
            </a:r>
          </a:p>
          <a:p>
            <a:pPr marL="0" indent="0">
              <a:buNone/>
            </a:pPr>
            <a:r>
              <a:rPr dirty="0"/>
              <a:t>• Promote desserts and snacks with high ratings</a:t>
            </a:r>
          </a:p>
          <a:p>
            <a:pPr marL="0" indent="0">
              <a:buNone/>
            </a:pPr>
            <a:r>
              <a:rPr dirty="0"/>
              <a:t>• Strengthen operations in Bengaluru</a:t>
            </a:r>
          </a:p>
          <a:p>
            <a:pPr marL="0" indent="0">
              <a:buNone/>
            </a:pPr>
            <a:r>
              <a:rPr dirty="0"/>
              <a:t>• Focus on underrepresented cities for market expansion</a:t>
            </a:r>
          </a:p>
          <a:p>
            <a:pPr marL="0" indent="0">
              <a:buNone/>
            </a:pPr>
            <a:r>
              <a:rPr dirty="0"/>
              <a:t>• Use clustering to group dishes by price and ratings for targeted marketing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Customers prefer affordable and mid-range dishes</a:t>
            </a:r>
          </a:p>
          <a:p>
            <a:pPr marL="0" indent="0">
              <a:buNone/>
            </a:pPr>
            <a:r>
              <a:rPr dirty="0"/>
              <a:t>• Bengaluru leads in restaurant count</a:t>
            </a:r>
          </a:p>
          <a:p>
            <a:pPr marL="0" indent="0">
              <a:buNone/>
            </a:pPr>
            <a:r>
              <a:rPr dirty="0"/>
              <a:t>• Desserts and Pizzas dominate top-rated categories</a:t>
            </a:r>
          </a:p>
          <a:p>
            <a:pPr marL="0" indent="0">
              <a:buNone/>
            </a:pPr>
            <a:r>
              <a:rPr dirty="0"/>
              <a:t>• Insights can guide pricing, marketing, and city-level strategy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This project focuses on analyzing restaurant and dish data from Swiggy.</a:t>
            </a:r>
          </a:p>
          <a:p>
            <a:r>
              <a:rPr dirty="0"/>
              <a:t>It identifies pricing patterns, popular categories, and customer preferences using </a:t>
            </a:r>
            <a:r>
              <a:rPr dirty="0" err="1"/>
              <a:t>PySpark</a:t>
            </a:r>
            <a:r>
              <a:rPr dirty="0"/>
              <a:t> and data analytics techniques.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Source: swiggy_all_menus_india.csv (Kaggle)</a:t>
            </a:r>
          </a:p>
          <a:p>
            <a:pPr marL="0" indent="0">
              <a:buNone/>
            </a:pPr>
            <a:r>
              <a:rPr dirty="0"/>
              <a:t>• Records: 1,000 dishes from multiple cities across India</a:t>
            </a:r>
          </a:p>
          <a:p>
            <a:pPr marL="0" indent="0">
              <a:buNone/>
            </a:pPr>
            <a:r>
              <a:rPr dirty="0"/>
              <a:t>• Columns: State, City, Restaurant Name, Location, Category, Dish Name, Price (INR), Rating, Rating Count</a:t>
            </a:r>
          </a:p>
          <a:p>
            <a:pPr marL="0" indent="0">
              <a:buNone/>
            </a:pPr>
            <a:r>
              <a:rPr dirty="0"/>
              <a:t>• Data Quality: Clean dataset with no missing values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Python – Core programming and analytics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PySpark</a:t>
            </a:r>
            <a:r>
              <a:rPr dirty="0"/>
              <a:t> – Distributed data processing</a:t>
            </a:r>
          </a:p>
          <a:p>
            <a:pPr marL="0" indent="0">
              <a:buNone/>
            </a:pPr>
            <a:r>
              <a:rPr dirty="0"/>
              <a:t>• Pandas &amp; Matplotlib – Data manipulation and visualization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Jupyter</a:t>
            </a:r>
            <a:r>
              <a:rPr dirty="0"/>
              <a:t> Notebook – Development environment</a:t>
            </a:r>
          </a:p>
          <a:p>
            <a:pPr marL="0" indent="0">
              <a:buNone/>
            </a:pPr>
            <a:r>
              <a:rPr dirty="0"/>
              <a:t>• CSV Dataset – Input data file for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Operations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Created Spark session and loaded dataset</a:t>
            </a:r>
          </a:p>
          <a:p>
            <a:pPr marL="0" indent="0">
              <a:buNone/>
            </a:pPr>
            <a:r>
              <a:rPr dirty="0"/>
              <a:t>• Displayed schema and verified structure</a:t>
            </a:r>
          </a:p>
          <a:p>
            <a:pPr marL="0" indent="0">
              <a:buNone/>
            </a:pPr>
            <a:r>
              <a:rPr dirty="0"/>
              <a:t>• Filtered high-priced dishes (&gt; ₹500)</a:t>
            </a:r>
          </a:p>
          <a:p>
            <a:pPr marL="0" indent="0">
              <a:buNone/>
            </a:pPr>
            <a:r>
              <a:rPr dirty="0"/>
              <a:t>• Filtered popular dishes (ratings &gt; 4.0)</a:t>
            </a:r>
          </a:p>
          <a:p>
            <a:pPr marL="0" indent="0">
              <a:buNone/>
            </a:pPr>
            <a:r>
              <a:rPr dirty="0"/>
              <a:t>• Computed average, min, and max price</a:t>
            </a:r>
          </a:p>
          <a:p>
            <a:pPr marL="0" indent="0">
              <a:buNone/>
            </a:pPr>
            <a:r>
              <a:rPr dirty="0"/>
              <a:t>• Grouped data by city and category for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Distribution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</a:t>
            </a:r>
            <a:r>
              <a:rPr sz="2800" dirty="0"/>
              <a:t>Most dishes are moderately priced (₹200–₹300)</a:t>
            </a:r>
          </a:p>
          <a:p>
            <a:pPr marL="0" indent="0">
              <a:buNone/>
            </a:pPr>
            <a:r>
              <a:rPr sz="2800" dirty="0"/>
              <a:t>• Outliers above ₹2000 represent premium restaurants</a:t>
            </a:r>
          </a:p>
          <a:p>
            <a:pPr marL="0" indent="0">
              <a:buNone/>
            </a:pPr>
            <a:r>
              <a:rPr sz="2800" dirty="0"/>
              <a:t>• Affordable pricing dominates Swiggy’s listings</a:t>
            </a:r>
            <a:endParaRPr lang="en-IN" sz="2800" dirty="0"/>
          </a:p>
          <a:p>
            <a:pPr marL="0" indent="0">
              <a:buNone/>
            </a:pP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4C17D6-AF03-BCCC-95BC-6509D27C2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148" y="3333136"/>
            <a:ext cx="4267200" cy="32502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City-Level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Bengaluru has the highest number of restaurants</a:t>
            </a:r>
          </a:p>
          <a:p>
            <a:pPr marL="0" indent="0">
              <a:buNone/>
            </a:pPr>
            <a:r>
              <a:rPr sz="2800" dirty="0"/>
              <a:t>• Followed by New Delhi, Hyderabad, and Mumbai</a:t>
            </a:r>
          </a:p>
          <a:p>
            <a:pPr marL="0" indent="0">
              <a:buNone/>
            </a:pPr>
            <a:r>
              <a:rPr sz="2800" dirty="0"/>
              <a:t>• Indicates Bengaluru as Swiggy’s biggest market hub</a:t>
            </a:r>
            <a:endParaRPr lang="en-IN" sz="2800" dirty="0"/>
          </a:p>
          <a:p>
            <a:pPr marL="0" indent="0">
              <a:buNone/>
            </a:pP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8FAAA3-3DB3-EDE0-1B3D-3CD9BB424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517" y="3243035"/>
            <a:ext cx="5926652" cy="35117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</a:t>
            </a:r>
            <a:r>
              <a:rPr dirty="0"/>
              <a:t> </a:t>
            </a:r>
            <a:r>
              <a:rPr sz="2800" dirty="0"/>
              <a:t>'Recommended' is the most common category</a:t>
            </a:r>
          </a:p>
          <a:p>
            <a:pPr marL="0" indent="0">
              <a:buNone/>
            </a:pPr>
            <a:r>
              <a:rPr sz="2800" dirty="0"/>
              <a:t>• Desserts, Snacks, and Pizzas are also highly represented</a:t>
            </a:r>
          </a:p>
          <a:p>
            <a:pPr marL="0" indent="0" algn="just">
              <a:buNone/>
            </a:pPr>
            <a:r>
              <a:rPr sz="2800" dirty="0"/>
              <a:t>• Indicates strong customer preference for these items</a:t>
            </a:r>
            <a:endParaRPr lang="en-IN" sz="2800" dirty="0"/>
          </a:p>
          <a:p>
            <a:pPr marL="0" indent="0" algn="just">
              <a:buNone/>
            </a:pP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63735-B245-3F72-2651-1B6FB534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368" y="3647850"/>
            <a:ext cx="3519978" cy="30085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800" dirty="0"/>
              <a:t>• Average rating: 2.5 (on a scale of 0–5)</a:t>
            </a:r>
          </a:p>
          <a:p>
            <a:pPr marL="0" indent="0">
              <a:buNone/>
            </a:pPr>
            <a:r>
              <a:rPr sz="2800" dirty="0"/>
              <a:t>• Top-rated dishes (&gt;4.0) mostly found in premium restaurants</a:t>
            </a:r>
          </a:p>
          <a:p>
            <a:pPr marL="0" indent="0">
              <a:buNone/>
            </a:pPr>
            <a:r>
              <a:rPr sz="2800" dirty="0"/>
              <a:t>• Desserts and Pizzas dominate high-rated categories</a:t>
            </a:r>
            <a:endParaRPr lang="en-IN" sz="2800" dirty="0"/>
          </a:p>
          <a:p>
            <a:pPr marL="0" indent="0">
              <a:buNone/>
            </a:pP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59E5B5-ED48-ED2A-DBF7-FC5BB0AB3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355" y="3570509"/>
            <a:ext cx="4965290" cy="30128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563</Words>
  <Application>Microsoft Office PowerPoint</Application>
  <PresentationFormat>On-screen Show (4:3)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Regular</vt:lpstr>
      <vt:lpstr>Calibri</vt:lpstr>
      <vt:lpstr>Chalkboard</vt:lpstr>
      <vt:lpstr>Office Theme</vt:lpstr>
      <vt:lpstr>Swiggy Restaurant Data Analysis</vt:lpstr>
      <vt:lpstr>Introduction</vt:lpstr>
      <vt:lpstr>Dataset Description</vt:lpstr>
      <vt:lpstr>Tools and Technologies Used</vt:lpstr>
      <vt:lpstr>Operations Performed</vt:lpstr>
      <vt:lpstr>Price Distribution Insights</vt:lpstr>
      <vt:lpstr>City-Level Insights</vt:lpstr>
      <vt:lpstr>Category Insights</vt:lpstr>
      <vt:lpstr>Rating Insights</vt:lpstr>
      <vt:lpstr>Restaurant Insights</vt:lpstr>
      <vt:lpstr>Visualization Highlights</vt:lpstr>
      <vt:lpstr>Key Insights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Santhosh Mathineeti</cp:lastModifiedBy>
  <cp:revision>3</cp:revision>
  <dcterms:created xsi:type="dcterms:W3CDTF">2013-01-27T09:14:16Z</dcterms:created>
  <dcterms:modified xsi:type="dcterms:W3CDTF">2025-10-07T11:54:37Z</dcterms:modified>
  <cp:category/>
</cp:coreProperties>
</file>