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67" r:id="rId2"/>
    <p:sldId id="266" r:id="rId3"/>
    <p:sldId id="265" r:id="rId4"/>
    <p:sldId id="256" r:id="rId5"/>
    <p:sldId id="264" r:id="rId6"/>
    <p:sldId id="259" r:id="rId7"/>
    <p:sldId id="258" r:id="rId8"/>
    <p:sldId id="263" r:id="rId9"/>
    <p:sldId id="261" r:id="rId10"/>
    <p:sldId id="262" r:id="rId11"/>
    <p:sldId id="268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719"/>
    <a:srgbClr val="CC9900"/>
    <a:srgbClr val="66FF33"/>
    <a:srgbClr val="804E32"/>
    <a:srgbClr val="996633"/>
    <a:srgbClr val="CCFF33"/>
    <a:srgbClr val="CCCC00"/>
    <a:srgbClr val="996600"/>
    <a:srgbClr val="CCFF99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lika gopal" userId="4fdb522a40cf6a7c" providerId="LiveId" clId="{ABE01E8B-B117-49A4-B162-200B95DBD867}"/>
    <pc:docChg chg="custSel modSld modNotesMaster">
      <pc:chgData name="mandalika gopal" userId="4fdb522a40cf6a7c" providerId="LiveId" clId="{ABE01E8B-B117-49A4-B162-200B95DBD867}" dt="2023-03-11T02:42:33.121" v="202" actId="1076"/>
      <pc:docMkLst>
        <pc:docMk/>
      </pc:docMkLst>
      <pc:sldChg chg="modSp mod">
        <pc:chgData name="mandalika gopal" userId="4fdb522a40cf6a7c" providerId="LiveId" clId="{ABE01E8B-B117-49A4-B162-200B95DBD867}" dt="2023-03-11T02:40:56.348" v="162" actId="20577"/>
        <pc:sldMkLst>
          <pc:docMk/>
          <pc:sldMk cId="2883657829" sldId="258"/>
        </pc:sldMkLst>
        <pc:graphicFrameChg chg="mod">
          <ac:chgData name="mandalika gopal" userId="4fdb522a40cf6a7c" providerId="LiveId" clId="{ABE01E8B-B117-49A4-B162-200B95DBD867}" dt="2023-03-11T02:40:56.348" v="162" actId="20577"/>
          <ac:graphicFrameMkLst>
            <pc:docMk/>
            <pc:sldMk cId="2883657829" sldId="258"/>
            <ac:graphicFrameMk id="26" creationId="{DC442A1D-F6FE-80F9-28ED-FA21FE8B617B}"/>
          </ac:graphicFrameMkLst>
        </pc:graphicFrameChg>
      </pc:sldChg>
      <pc:sldChg chg="modSp mod">
        <pc:chgData name="mandalika gopal" userId="4fdb522a40cf6a7c" providerId="LiveId" clId="{ABE01E8B-B117-49A4-B162-200B95DBD867}" dt="2023-03-11T02:39:39.408" v="96" actId="14100"/>
        <pc:sldMkLst>
          <pc:docMk/>
          <pc:sldMk cId="680191721" sldId="259"/>
        </pc:sldMkLst>
        <pc:graphicFrameChg chg="mod">
          <ac:chgData name="mandalika gopal" userId="4fdb522a40cf6a7c" providerId="LiveId" clId="{ABE01E8B-B117-49A4-B162-200B95DBD867}" dt="2023-03-11T02:39:39.408" v="96" actId="14100"/>
          <ac:graphicFrameMkLst>
            <pc:docMk/>
            <pc:sldMk cId="680191721" sldId="259"/>
            <ac:graphicFrameMk id="7" creationId="{8888E051-AE57-1A02-9D2C-398FCC368697}"/>
          </ac:graphicFrameMkLst>
        </pc:graphicFrameChg>
      </pc:sldChg>
      <pc:sldChg chg="modSp mod">
        <pc:chgData name="mandalika gopal" userId="4fdb522a40cf6a7c" providerId="LiveId" clId="{ABE01E8B-B117-49A4-B162-200B95DBD867}" dt="2023-03-11T02:42:33.121" v="202" actId="1076"/>
        <pc:sldMkLst>
          <pc:docMk/>
          <pc:sldMk cId="3312045052" sldId="261"/>
        </pc:sldMkLst>
        <pc:graphicFrameChg chg="mod">
          <ac:chgData name="mandalika gopal" userId="4fdb522a40cf6a7c" providerId="LiveId" clId="{ABE01E8B-B117-49A4-B162-200B95DBD867}" dt="2023-03-11T02:42:33.121" v="202" actId="1076"/>
          <ac:graphicFrameMkLst>
            <pc:docMk/>
            <pc:sldMk cId="3312045052" sldId="261"/>
            <ac:graphicFrameMk id="7" creationId="{47068AF7-9CE7-43F0-6C1D-21A28ECFC699}"/>
          </ac:graphicFrameMkLst>
        </pc:graphicFrameChg>
        <pc:graphicFrameChg chg="mod">
          <ac:chgData name="mandalika gopal" userId="4fdb522a40cf6a7c" providerId="LiveId" clId="{ABE01E8B-B117-49A4-B162-200B95DBD867}" dt="2023-03-11T02:41:45.784" v="180" actId="20577"/>
          <ac:graphicFrameMkLst>
            <pc:docMk/>
            <pc:sldMk cId="3312045052" sldId="261"/>
            <ac:graphicFrameMk id="10" creationId="{AF6E9E30-0AC7-A14B-152E-78EF38CAF716}"/>
          </ac:graphicFrameMkLst>
        </pc:graphicFrameChg>
      </pc:sldChg>
      <pc:sldChg chg="modSp mod">
        <pc:chgData name="mandalika gopal" userId="4fdb522a40cf6a7c" providerId="LiveId" clId="{ABE01E8B-B117-49A4-B162-200B95DBD867}" dt="2023-03-11T02:36:49.849" v="41" actId="20577"/>
        <pc:sldMkLst>
          <pc:docMk/>
          <pc:sldMk cId="545992645" sldId="267"/>
        </pc:sldMkLst>
        <pc:spChg chg="mod">
          <ac:chgData name="mandalika gopal" userId="4fdb522a40cf6a7c" providerId="LiveId" clId="{ABE01E8B-B117-49A4-B162-200B95DBD867}" dt="2023-03-11T02:36:49.849" v="41" actId="20577"/>
          <ac:spMkLst>
            <pc:docMk/>
            <pc:sldMk cId="545992645" sldId="267"/>
            <ac:spMk id="5" creationId="{007D06A9-B4F4-D870-E2FA-CAE417CD2BF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65593639030415"/>
          <c:y val="4.2744389241610801E-2"/>
          <c:w val="0.7803832792959704"/>
          <c:h val="0.677947720084069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Wholesaler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numFmt formatCode="[$$-409]#.0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E22-4D99-B6C6-027FA64FE215}"/>
                </c:ext>
              </c:extLst>
            </c:dLbl>
            <c:dLbl>
              <c:idx val="3"/>
              <c:numFmt formatCode="[$$-409]#.0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E22-4D99-B6C6-027FA64FE215}"/>
                </c:ext>
              </c:extLst>
            </c:dLbl>
            <c:numFmt formatCode="[$$-409]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441408.15000000008</c:v>
                </c:pt>
                <c:pt idx="1">
                  <c:v>376309.64000000007</c:v>
                </c:pt>
                <c:pt idx="2">
                  <c:v>428465.8000000001</c:v>
                </c:pt>
                <c:pt idx="3">
                  <c:v>486217.95000000065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0-4BB4-A465-6986952D14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Wholesaler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numFmt formatCode="[$$-C09]#,\k" sourceLinked="0"/>
              <c:spPr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E22-4D99-B6C6-027FA64FE215}"/>
                </c:ext>
              </c:extLst>
            </c:dLbl>
            <c:dLbl>
              <c:idx val="1"/>
              <c:layout>
                <c:manualLayout>
                  <c:x val="-5.9761077659410224E-2"/>
                  <c:y val="-6.7060228467521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20-4BB4-A465-6986952D145C}"/>
                </c:ext>
              </c:extLst>
            </c:dLbl>
            <c:dLbl>
              <c:idx val="2"/>
              <c:numFmt formatCode="[$$-C09]#,\k" sourceLinked="0"/>
              <c:spPr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E22-4D99-B6C6-027FA64FE215}"/>
                </c:ext>
              </c:extLst>
            </c:dLbl>
            <c:numFmt formatCode="[$$-C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1563033.7700000014</c:v>
                </c:pt>
                <c:pt idx="1">
                  <c:v>1236778.429999999</c:v>
                </c:pt>
                <c:pt idx="2">
                  <c:v>1211278.0699999975</c:v>
                </c:pt>
                <c:pt idx="3">
                  <c:v>1352404.7399999993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0-4BB4-A465-6986952D14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Wholesaler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numFmt formatCode="[$$-409]#.0,\k" sourceLinked="0"/>
              <c:spPr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E22-4D99-B6C6-027FA64FE215}"/>
                </c:ext>
              </c:extLst>
            </c:dLbl>
            <c:dLbl>
              <c:idx val="2"/>
              <c:numFmt formatCode="[$$-409]#.0,\k" sourceLinked="0"/>
              <c:spPr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E22-4D99-B6C6-027FA64FE215}"/>
                </c:ext>
              </c:extLst>
            </c:dLbl>
            <c:numFmt formatCode="[$$-409]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626784.30000000005</c:v>
                </c:pt>
                <c:pt idx="1">
                  <c:v>629202.76000000013</c:v>
                </c:pt>
                <c:pt idx="2">
                  <c:v>480080.84000000037</c:v>
                </c:pt>
                <c:pt idx="3">
                  <c:v>486480.18999999983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0-4BB4-A465-6986952D14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07673839"/>
        <c:axId val="1607675919"/>
      </c:lineChart>
      <c:catAx>
        <c:axId val="1607673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of Order Date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75919"/>
        <c:crosses val="autoZero"/>
        <c:auto val="1"/>
        <c:lblAlgn val="ctr"/>
        <c:lblOffset val="100"/>
        <c:noMultiLvlLbl val="0"/>
      </c:catAx>
      <c:valAx>
        <c:axId val="16076759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Order Revenue at MSRP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7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Wholesaler A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949100506826798E-2"/>
                  <c:y val="-7.70343422732200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5B-44E0-9EC7-F87F394BD50E}"/>
                </c:ext>
              </c:extLst>
            </c:dLbl>
            <c:dLbl>
              <c:idx val="1"/>
              <c:layout>
                <c:manualLayout>
                  <c:x val="-4.1493077789988252E-2"/>
                  <c:y val="0.1316284028681642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B5B-44E0-9EC7-F87F394BD50E}"/>
                </c:ext>
              </c:extLst>
            </c:dLbl>
            <c:dLbl>
              <c:idx val="2"/>
              <c:layout>
                <c:manualLayout>
                  <c:x val="-5.0179289915837789E-2"/>
                  <c:y val="-8.46220784601794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B5B-44E0-9EC7-F87F394BD50E}"/>
                </c:ext>
              </c:extLst>
            </c:dLbl>
            <c:dLbl>
              <c:idx val="3"/>
              <c:layout>
                <c:manualLayout>
                  <c:x val="-3.7149971727063483E-2"/>
                  <c:y val="0.105071326213806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B5B-44E0-9EC7-F87F394BD50E}"/>
                </c:ext>
              </c:extLst>
            </c:dLbl>
            <c:dLbl>
              <c:idx val="4"/>
              <c:layout>
                <c:manualLayout>
                  <c:x val="-5.8865502041687362E-2"/>
                  <c:y val="-7.70343422732200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5B-44E0-9EC7-F87F394BD50E}"/>
                </c:ext>
              </c:extLst>
            </c:dLbl>
            <c:dLbl>
              <c:idx val="5"/>
              <c:layout>
                <c:manualLayout>
                  <c:x val="-5.6693949010224939E-2"/>
                  <c:y val="0.108865194307285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B5B-44E0-9EC7-F87F394BD50E}"/>
                </c:ext>
              </c:extLst>
            </c:dLbl>
            <c:dLbl>
              <c:idx val="6"/>
              <c:layout>
                <c:manualLayout>
                  <c:x val="-6.1037055073149701E-2"/>
                  <c:y val="-0.1301484955819360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B5B-44E0-9EC7-F87F394BD50E}"/>
                </c:ext>
              </c:extLst>
            </c:dLbl>
            <c:dLbl>
              <c:idx val="7"/>
              <c:layout>
                <c:manualLayout>
                  <c:x val="-5.4522395978762635E-2"/>
                  <c:y val="0.1581854795225222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B5B-44E0-9EC7-F87F394BD50E}"/>
                </c:ext>
              </c:extLst>
            </c:dLbl>
            <c:dLbl>
              <c:idx val="8"/>
              <c:layout>
                <c:manualLayout>
                  <c:x val="-4.8007736884375402E-2"/>
                  <c:y val="-0.17567491270369262"/>
                </c:manualLayout>
              </c:layout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B5B-44E0-9EC7-F87F394BD50E}"/>
                </c:ext>
              </c:extLst>
            </c:dLbl>
            <c:dLbl>
              <c:idx val="9"/>
              <c:layout>
                <c:manualLayout>
                  <c:x val="-3.2806865664138797E-2"/>
                  <c:y val="9.36897219333671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B5B-44E0-9EC7-F87F394BD50E}"/>
                </c:ext>
              </c:extLst>
            </c:dLbl>
            <c:dLbl>
              <c:idx val="10"/>
              <c:layout>
                <c:manualLayout>
                  <c:x val="-6.1037055073149701E-2"/>
                  <c:y val="-9.97975508340983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B5B-44E0-9EC7-F87F394BD50E}"/>
                </c:ext>
              </c:extLst>
            </c:dLbl>
            <c:dLbl>
              <c:idx val="11"/>
              <c:layout>
                <c:manualLayout>
                  <c:x val="-3.7149971727063483E-2"/>
                  <c:y val="0.1468038752420831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B5B-44E0-9EC7-F87F394BD50E}"/>
                </c:ext>
              </c:extLst>
            </c:dLbl>
            <c:dLbl>
              <c:idx val="12"/>
              <c:layout>
                <c:manualLayout>
                  <c:x val="-5.4522395978762551E-2"/>
                  <c:y val="-0.111179155114537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B5B-44E0-9EC7-F87F394BD50E}"/>
                </c:ext>
              </c:extLst>
            </c:dLbl>
            <c:dLbl>
              <c:idx val="13"/>
              <c:layout>
                <c:manualLayout>
                  <c:x val="-4.3664630821450792E-2"/>
                  <c:y val="5.19571729050902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B5B-44E0-9EC7-F87F394BD50E}"/>
                </c:ext>
              </c:extLst>
            </c:dLbl>
            <c:dLbl>
              <c:idx val="14"/>
              <c:layout>
                <c:manualLayout>
                  <c:x val="-4.8007736884375402E-2"/>
                  <c:y val="-6.9446606086260618E-2"/>
                </c:manualLayout>
              </c:layout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B5B-44E0-9EC7-F87F394BD50E}"/>
                </c:ext>
              </c:extLst>
            </c:dLbl>
            <c:dLbl>
              <c:idx val="15"/>
              <c:layout>
                <c:manualLayout>
                  <c:x val="-2.4378504087221881E-2"/>
                  <c:y val="0.127834534774684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B5B-44E0-9EC7-F87F394BD5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Sheet1!$B$2:$B$17</c:f>
              <c:numCache>
                <c:formatCode>#,##0.0</c:formatCode>
                <c:ptCount val="16"/>
                <c:pt idx="0">
                  <c:v>59.440703577693483</c:v>
                </c:pt>
                <c:pt idx="1">
                  <c:v>56.830423564892776</c:v>
                </c:pt>
                <c:pt idx="2">
                  <c:v>55.772636510076751</c:v>
                </c:pt>
                <c:pt idx="3">
                  <c:v>56.911491034906767</c:v>
                </c:pt>
                <c:pt idx="4">
                  <c:v>59.446526331084044</c:v>
                </c:pt>
                <c:pt idx="5">
                  <c:v>56.977651161928392</c:v>
                </c:pt>
                <c:pt idx="6">
                  <c:v>44.922844102873739</c:v>
                </c:pt>
                <c:pt idx="7">
                  <c:v>61.405918491907919</c:v>
                </c:pt>
                <c:pt idx="8">
                  <c:v>43.120961785132181</c:v>
                </c:pt>
                <c:pt idx="9">
                  <c:v>46.453076138285873</c:v>
                </c:pt>
                <c:pt idx="10">
                  <c:v>51.973142382966266</c:v>
                </c:pt>
                <c:pt idx="11">
                  <c:v>59.470531000422135</c:v>
                </c:pt>
                <c:pt idx="12">
                  <c:v>57.401316608196055</c:v>
                </c:pt>
                <c:pt idx="13">
                  <c:v>46.24193472556599</c:v>
                </c:pt>
                <c:pt idx="14">
                  <c:v>61.567090188736024</c:v>
                </c:pt>
                <c:pt idx="15">
                  <c:v>51.490277539893256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5B-44E0-9EC7-F87F394BD50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298287"/>
        <c:axId val="35298703"/>
      </c:lineChart>
      <c:catAx>
        <c:axId val="35298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Quarters</a:t>
                </a:r>
                <a:r>
                  <a:rPr lang="en-US" baseline="0" dirty="0"/>
                  <a:t> (Order Date)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8703"/>
        <c:crosses val="autoZero"/>
        <c:auto val="1"/>
        <c:lblAlgn val="ctr"/>
        <c:lblOffset val="100"/>
        <c:noMultiLvlLbl val="0"/>
      </c:catAx>
      <c:valAx>
        <c:axId val="35298703"/>
        <c:scaling>
          <c:orientation val="minMax"/>
          <c:max val="7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Order</a:t>
                </a:r>
                <a:r>
                  <a:rPr lang="en-US" baseline="0" dirty="0"/>
                  <a:t> Gross Profit Margin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9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33725671980247"/>
          <c:y val="0.80169723558004102"/>
          <c:w val="0.23158381963867067"/>
          <c:h val="7.7637477681151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MSRP</a:t>
            </a:r>
            <a:r>
              <a:rPr lang="en-US" baseline="0" dirty="0"/>
              <a:t> PER UNIT for Top 10 States</a:t>
            </a:r>
            <a:endParaRPr lang="en-IN" dirty="0"/>
          </a:p>
        </c:rich>
      </c:tx>
      <c:layout>
        <c:manualLayout>
          <c:xMode val="edge"/>
          <c:yMode val="edge"/>
          <c:x val="0.2657167670217693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012814574648758"/>
          <c:y val="8.6092506071007852E-2"/>
          <c:w val="0.43033194380114248"/>
          <c:h val="0.601920047337124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MSRP per unit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4C-4ED0-9841-A860D5F5E5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4C-4ED0-9841-A860D5F5E5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295-483A-AB1E-F7B9F0C0C5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4C-4ED0-9841-A860D5F5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64C-4ED0-9841-A860D5F5E5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64C-4ED0-9841-A860D5F5E5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95-483A-AB1E-F7B9F0C0C54D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95-483A-AB1E-F7B9F0C0C54D}"/>
              </c:ext>
            </c:extLst>
          </c:dPt>
          <c:dPt>
            <c:idx val="8"/>
            <c:bubble3D val="0"/>
            <c:spPr>
              <a:solidFill>
                <a:srgbClr val="66FF3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64C-4ED0-9841-A860D5F5E537}"/>
              </c:ext>
            </c:extLst>
          </c:dPt>
          <c:dPt>
            <c:idx val="9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64C-4ED0-9841-A860D5F5E537}"/>
              </c:ext>
            </c:extLst>
          </c:dPt>
          <c:dLbls>
            <c:dLbl>
              <c:idx val="1"/>
              <c:layout>
                <c:manualLayout>
                  <c:x val="-1.2254901960784314E-2"/>
                  <c:y val="7.78329031754598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4C-4ED0-9841-A860D5F5E537}"/>
                </c:ext>
              </c:extLst>
            </c:dLbl>
            <c:dLbl>
              <c:idx val="2"/>
              <c:layout>
                <c:manualLayout>
                  <c:x val="-1.9607843137254902E-2"/>
                  <c:y val="6.79067467280264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95-483A-AB1E-F7B9F0C0C54D}"/>
                </c:ext>
              </c:extLst>
            </c:dLbl>
            <c:dLbl>
              <c:idx val="3"/>
              <c:layout>
                <c:manualLayout>
                  <c:x val="-4.9019607843138156E-3"/>
                  <c:y val="-1.5566580635092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4C-4ED0-9841-A860D5F5E537}"/>
                </c:ext>
              </c:extLst>
            </c:dLbl>
            <c:dLbl>
              <c:idx val="5"/>
              <c:layout>
                <c:manualLayout>
                  <c:x val="-2.4509803921569078E-3"/>
                  <c:y val="-2.50148005087534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64C-4ED0-9841-A860D5F5E537}"/>
                </c:ext>
              </c:extLst>
            </c:dLbl>
            <c:dLbl>
              <c:idx val="6"/>
              <c:layout>
                <c:manualLayout>
                  <c:x val="1.4705882352941176E-2"/>
                  <c:y val="-7.59739020759939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95-483A-AB1E-F7B9F0C0C54D}"/>
                </c:ext>
              </c:extLst>
            </c:dLbl>
            <c:dLbl>
              <c:idx val="7"/>
              <c:layout>
                <c:manualLayout>
                  <c:x val="1.7156862745098041E-2"/>
                  <c:y val="2.72938907682882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95-483A-AB1E-F7B9F0C0C54D}"/>
                </c:ext>
              </c:extLst>
            </c:dLbl>
            <c:dLbl>
              <c:idx val="8"/>
              <c:layout>
                <c:manualLayout>
                  <c:x val="1.4705882352941176E-2"/>
                  <c:y val="7.78329031754598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64C-4ED0-9841-A860D5F5E537}"/>
                </c:ext>
              </c:extLst>
            </c:dLbl>
            <c:dLbl>
              <c:idx val="9"/>
              <c:layout>
                <c:manualLayout>
                  <c:x val="-4.9019607843137254E-3"/>
                  <c:y val="-2.50148005087534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64C-4ED0-9841-A860D5F5E537}"/>
                </c:ext>
              </c:extLst>
            </c:dLbl>
            <c:numFmt formatCode="&quot;$&quot;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California</c:v>
                </c:pt>
                <c:pt idx="1">
                  <c:v>Idaho</c:v>
                </c:pt>
                <c:pt idx="2">
                  <c:v>Maryland</c:v>
                </c:pt>
                <c:pt idx="3">
                  <c:v>Massachusetts</c:v>
                </c:pt>
                <c:pt idx="4">
                  <c:v>Michigan</c:v>
                </c:pt>
                <c:pt idx="5">
                  <c:v>New Jersey</c:v>
                </c:pt>
                <c:pt idx="6">
                  <c:v>New York</c:v>
                </c:pt>
                <c:pt idx="7">
                  <c:v>North Carolina</c:v>
                </c:pt>
                <c:pt idx="8">
                  <c:v>Ohio</c:v>
                </c:pt>
                <c:pt idx="9">
                  <c:v>Utah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24198.22</c:v>
                </c:pt>
                <c:pt idx="1">
                  <c:v>25231.730000000003</c:v>
                </c:pt>
                <c:pt idx="2">
                  <c:v>24756.890000000007</c:v>
                </c:pt>
                <c:pt idx="3">
                  <c:v>21894.209999999992</c:v>
                </c:pt>
                <c:pt idx="4">
                  <c:v>22462.379999999972</c:v>
                </c:pt>
                <c:pt idx="5">
                  <c:v>21836.070000000011</c:v>
                </c:pt>
                <c:pt idx="6">
                  <c:v>25654.89000000001</c:v>
                </c:pt>
                <c:pt idx="7">
                  <c:v>20056.690000000006</c:v>
                </c:pt>
                <c:pt idx="8">
                  <c:v>21619.459999999992</c:v>
                </c:pt>
                <c:pt idx="9">
                  <c:v>20349.800000000003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5-483A-AB1E-F7B9F0C0C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%of 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64C-4ED0-9841-A860D5F5E5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64C-4ED0-9841-A860D5F5E5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64C-4ED0-9841-A860D5F5E5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64C-4ED0-9841-A860D5F5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64C-4ED0-9841-A860D5F5E5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64C-4ED0-9841-A860D5F5E5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95-483A-AB1E-F7B9F0C0C54D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64C-4ED0-9841-A860D5F5E537}"/>
              </c:ext>
            </c:extLst>
          </c:dPt>
          <c:dPt>
            <c:idx val="8"/>
            <c:bubble3D val="0"/>
            <c:spPr>
              <a:solidFill>
                <a:srgbClr val="66FF3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64C-4ED0-9841-A860D5F5E537}"/>
              </c:ext>
            </c:extLst>
          </c:dPt>
          <c:dPt>
            <c:idx val="9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64C-4ED0-9841-A860D5F5E537}"/>
              </c:ext>
            </c:extLst>
          </c:dPt>
          <c:dLbls>
            <c:dLbl>
              <c:idx val="0"/>
              <c:layout>
                <c:manualLayout>
                  <c:x val="5.1470588235294115E-2"/>
                  <c:y val="-0.1062763801352520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64C-4ED0-9841-A860D5F5E537}"/>
                </c:ext>
              </c:extLst>
            </c:dLbl>
            <c:dLbl>
              <c:idx val="1"/>
              <c:layout>
                <c:manualLayout>
                  <c:x val="0.1053921568627451"/>
                  <c:y val="-6.51371362119286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64C-4ED0-9841-A860D5F5E537}"/>
                </c:ext>
              </c:extLst>
            </c:dLbl>
            <c:dLbl>
              <c:idx val="2"/>
              <c:layout>
                <c:manualLayout>
                  <c:x val="9.5588235294117641E-2"/>
                  <c:y val="1.028481098083077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64C-4ED0-9841-A860D5F5E537}"/>
                </c:ext>
              </c:extLst>
            </c:dLbl>
            <c:dLbl>
              <c:idx val="3"/>
              <c:layout>
                <c:manualLayout>
                  <c:x val="7.1078431372548934E-2"/>
                  <c:y val="8.227848784664672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64C-4ED0-9841-A860D5F5E537}"/>
                </c:ext>
              </c:extLst>
            </c:dLbl>
            <c:dLbl>
              <c:idx val="4"/>
              <c:layout>
                <c:manualLayout>
                  <c:x val="7.3529411764704988E-3"/>
                  <c:y val="9.25632988274775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64C-4ED0-9841-A860D5F5E537}"/>
                </c:ext>
              </c:extLst>
            </c:dLbl>
            <c:dLbl>
              <c:idx val="5"/>
              <c:layout>
                <c:manualLayout>
                  <c:x val="-4.6568627450980435E-2"/>
                  <c:y val="9.599156915442104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64C-4ED0-9841-A860D5F5E537}"/>
                </c:ext>
              </c:extLst>
            </c:dLbl>
            <c:dLbl>
              <c:idx val="6"/>
              <c:layout>
                <c:manualLayout>
                  <c:x val="-0.14950980392156865"/>
                  <c:y val="3.4282703269435505E-3"/>
                </c:manualLayout>
              </c:layout>
              <c:numFmt formatCode="0.0%" sourceLinked="0"/>
              <c:spPr>
                <a:solidFill>
                  <a:srgbClr val="CCCC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95-483A-AB1E-F7B9F0C0C54D}"/>
                </c:ext>
              </c:extLst>
            </c:dLbl>
            <c:dLbl>
              <c:idx val="7"/>
              <c:layout>
                <c:manualLayout>
                  <c:x val="-0.15196078431372551"/>
                  <c:y val="-2.7426162615548907E-2"/>
                </c:manualLayout>
              </c:layout>
              <c:numFmt formatCode="0.0%" sourceLinked="0"/>
              <c:spPr>
                <a:solidFill>
                  <a:srgbClr val="CCFF33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80627605372858E-2"/>
                      <c:h val="6.03718404574770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3-964C-4ED0-9841-A860D5F5E537}"/>
                </c:ext>
              </c:extLst>
            </c:dLbl>
            <c:dLbl>
              <c:idx val="8"/>
              <c:layout>
                <c:manualLayout>
                  <c:x val="-0.13970588235294121"/>
                  <c:y val="-6.51371362119286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964C-4ED0-9841-A860D5F5E537}"/>
                </c:ext>
              </c:extLst>
            </c:dLbl>
            <c:dLbl>
              <c:idx val="9"/>
              <c:layout>
                <c:manualLayout>
                  <c:x val="-7.5980392156862794E-2"/>
                  <c:y val="-0.102848109808308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964C-4ED0-9841-A860D5F5E537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California</c:v>
                </c:pt>
                <c:pt idx="1">
                  <c:v>Idaho</c:v>
                </c:pt>
                <c:pt idx="2">
                  <c:v>Maryland</c:v>
                </c:pt>
                <c:pt idx="3">
                  <c:v>Massachusetts</c:v>
                </c:pt>
                <c:pt idx="4">
                  <c:v>Michigan</c:v>
                </c:pt>
                <c:pt idx="5">
                  <c:v>New Jersey</c:v>
                </c:pt>
                <c:pt idx="6">
                  <c:v>New York</c:v>
                </c:pt>
                <c:pt idx="7">
                  <c:v>North Carolina</c:v>
                </c:pt>
                <c:pt idx="8">
                  <c:v>Ohio</c:v>
                </c:pt>
                <c:pt idx="9">
                  <c:v>Utah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10.6</c:v>
                </c:pt>
                <c:pt idx="1">
                  <c:v>11</c:v>
                </c:pt>
                <c:pt idx="2">
                  <c:v>10.8</c:v>
                </c:pt>
                <c:pt idx="3">
                  <c:v>9.6</c:v>
                </c:pt>
                <c:pt idx="4">
                  <c:v>9.8000000000000007</c:v>
                </c:pt>
                <c:pt idx="5">
                  <c:v>9.5</c:v>
                </c:pt>
                <c:pt idx="6">
                  <c:v>11.2</c:v>
                </c:pt>
                <c:pt idx="7">
                  <c:v>8.6999999999999993</c:v>
                </c:pt>
                <c:pt idx="8">
                  <c:v>9.4</c:v>
                </c:pt>
                <c:pt idx="9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5-483A-AB1E-F7B9F0C0C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562683341052963E-2"/>
          <c:y val="0.72882907692108057"/>
          <c:w val="0.83518835880809017"/>
          <c:h val="0.144980502437195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Order Revenue at MSRP for Top 10 States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594005712521228"/>
          <c:y val="0.12019115561417532"/>
          <c:w val="0.67056700633009114"/>
          <c:h val="0.80145533072152086"/>
        </c:manualLayout>
      </c:layout>
      <c:scatterChart>
        <c:scatterStyle val="lineMarke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Revenue at MSRP</c:v>
                </c:pt>
              </c:strCache>
            </c:strRef>
          </c:tx>
          <c:spPr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:spPr>
          <c:marker>
            <c:symbol val="circle"/>
            <c:size val="5"/>
          </c:marker>
          <c:dPt>
            <c:idx val="0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DE-475A-BCDE-4B521219D66C}"/>
              </c:ext>
            </c:extLst>
          </c:dPt>
          <c:dPt>
            <c:idx val="1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35DE-475A-BCDE-4B521219D66C}"/>
              </c:ext>
            </c:extLst>
          </c:dPt>
          <c:dPt>
            <c:idx val="2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5DE-475A-BCDE-4B521219D66C}"/>
              </c:ext>
            </c:extLst>
          </c:dPt>
          <c:dPt>
            <c:idx val="3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DE-475A-BCDE-4B521219D66C}"/>
              </c:ext>
            </c:extLst>
          </c:dPt>
          <c:dPt>
            <c:idx val="4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DE-475A-BCDE-4B521219D66C}"/>
              </c:ext>
            </c:extLst>
          </c:dPt>
          <c:dPt>
            <c:idx val="5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5DE-475A-BCDE-4B521219D66C}"/>
              </c:ext>
            </c:extLst>
          </c:dPt>
          <c:dPt>
            <c:idx val="6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DE-475A-BCDE-4B521219D66C}"/>
              </c:ext>
            </c:extLst>
          </c:dPt>
          <c:dPt>
            <c:idx val="7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35DE-475A-BCDE-4B521219D66C}"/>
              </c:ext>
            </c:extLst>
          </c:dPt>
          <c:dPt>
            <c:idx val="8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DE-475A-BCDE-4B521219D66C}"/>
              </c:ext>
            </c:extLst>
          </c:dPt>
          <c:dPt>
            <c:idx val="9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35DE-475A-BCDE-4B521219D66C}"/>
              </c:ext>
            </c:extLst>
          </c:dPt>
          <c:dLbls>
            <c:dLbl>
              <c:idx val="0"/>
              <c:layout>
                <c:manualLayout>
                  <c:x val="-6.458333333333334E-2"/>
                  <c:y val="-7.725679314449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DE-475A-BCDE-4B521219D66C}"/>
                </c:ext>
              </c:extLst>
            </c:dLbl>
            <c:dLbl>
              <c:idx val="1"/>
              <c:layout>
                <c:manualLayout>
                  <c:x val="-5.7230392156862743E-2"/>
                  <c:y val="0.134575323293995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DE-475A-BCDE-4B521219D66C}"/>
                </c:ext>
              </c:extLst>
            </c:dLbl>
            <c:dLbl>
              <c:idx val="2"/>
              <c:layout>
                <c:manualLayout>
                  <c:x val="-5.7230392156862743E-2"/>
                  <c:y val="-8.54451238920232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DE-475A-BCDE-4B521219D66C}"/>
                </c:ext>
              </c:extLst>
            </c:dLbl>
            <c:dLbl>
              <c:idx val="3"/>
              <c:layout>
                <c:manualLayout>
                  <c:x val="-5.9681372549019611E-2"/>
                  <c:y val="0.110010331051418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E-475A-BCDE-4B521219D66C}"/>
                </c:ext>
              </c:extLst>
            </c:dLbl>
            <c:dLbl>
              <c:idx val="4"/>
              <c:layout>
                <c:manualLayout>
                  <c:x val="-5.9681372549019611E-2"/>
                  <c:y val="-7.17979059794801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DE-475A-BCDE-4B521219D66C}"/>
                </c:ext>
              </c:extLst>
            </c:dLbl>
            <c:dLbl>
              <c:idx val="5"/>
              <c:layout>
                <c:manualLayout>
                  <c:x val="-4.252450980392157E-2"/>
                  <c:y val="-7.9986236727005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5DE-475A-BCDE-4B521219D66C}"/>
                </c:ext>
              </c:extLst>
            </c:dLbl>
            <c:dLbl>
              <c:idx val="6"/>
              <c:layout>
                <c:manualLayout>
                  <c:x val="-5.7230392156862833E-2"/>
                  <c:y val="0.110010331051418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DE-475A-BCDE-4B521219D66C}"/>
                </c:ext>
              </c:extLst>
            </c:dLbl>
            <c:dLbl>
              <c:idx val="7"/>
              <c:layout>
                <c:manualLayout>
                  <c:x val="-5.7230392156862833E-2"/>
                  <c:y val="-7.4527349561988782E-2"/>
                </c:manualLayout>
              </c:layout>
              <c:numFmt formatCode="&quot;$&quot;#,\k" sourceLinked="0"/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DE-475A-BCDE-4B521219D66C}"/>
                </c:ext>
              </c:extLst>
            </c:dLbl>
            <c:dLbl>
              <c:idx val="8"/>
              <c:layout>
                <c:manualLayout>
                  <c:x val="-5.4779411764705882E-2"/>
                  <c:y val="0.12365754896396125"/>
                </c:manualLayout>
              </c:layout>
              <c:numFmt formatCode="&quot;$&quot;#,\k" sourceLinked="0"/>
              <c:spPr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DE-475A-BCDE-4B521219D66C}"/>
                </c:ext>
              </c:extLst>
            </c:dLbl>
            <c:dLbl>
              <c:idx val="9"/>
              <c:layout>
                <c:manualLayout>
                  <c:x val="-4.7426470588235292E-2"/>
                  <c:y val="-0.134575108377178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5DE-475A-BCDE-4B521219D66C}"/>
                </c:ext>
              </c:extLst>
            </c:dLbl>
            <c:numFmt formatCode="&quot;$&quot;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California</c:v>
                </c:pt>
                <c:pt idx="1">
                  <c:v>Idaho</c:v>
                </c:pt>
                <c:pt idx="2">
                  <c:v>Illinois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New Jersey</c:v>
                </c:pt>
                <c:pt idx="7">
                  <c:v>New York</c:v>
                </c:pt>
                <c:pt idx="8">
                  <c:v>North Carolina</c:v>
                </c:pt>
                <c:pt idx="9">
                  <c:v>Texas</c:v>
                </c:pt>
              </c:strCache>
            </c:strRef>
          </c:xVal>
          <c:yVal>
            <c:numRef>
              <c:f>Sheet1!$B$2:$B$11</c:f>
              <c:numCache>
                <c:formatCode>#,##0</c:formatCode>
                <c:ptCount val="10"/>
                <c:pt idx="0">
                  <c:v>399347.43</c:v>
                </c:pt>
                <c:pt idx="1">
                  <c:v>485647.97999999992</c:v>
                </c:pt>
                <c:pt idx="2">
                  <c:v>456568.57999999967</c:v>
                </c:pt>
                <c:pt idx="3">
                  <c:v>467388.86000000004</c:v>
                </c:pt>
                <c:pt idx="4">
                  <c:v>508999.18</c:v>
                </c:pt>
                <c:pt idx="5">
                  <c:v>437040.26000000036</c:v>
                </c:pt>
                <c:pt idx="6">
                  <c:v>417173.53999999969</c:v>
                </c:pt>
                <c:pt idx="7">
                  <c:v>512754.04000000015</c:v>
                </c:pt>
                <c:pt idx="8">
                  <c:v>391302.20000000007</c:v>
                </c:pt>
                <c:pt idx="9">
                  <c:v>399834.67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DE-475A-BCDE-4B521219D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482240"/>
        <c:axId val="1874471424"/>
      </c:scatterChart>
      <c:valAx>
        <c:axId val="187448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471424"/>
        <c:crosses val="autoZero"/>
        <c:crossBetween val="midCat"/>
      </c:valAx>
      <c:valAx>
        <c:axId val="18744714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Total</a:t>
                </a:r>
                <a:r>
                  <a:rPr lang="en-US" baseline="0" dirty="0"/>
                  <a:t> Order Revenue at MSRP</a:t>
                </a:r>
                <a:endParaRPr lang="en-IN" dirty="0"/>
              </a:p>
            </c:rich>
          </c:tx>
          <c:overlay val="0"/>
        </c:title>
        <c:numFmt formatCode="&quot;$&quot;#,\k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482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19569245020844"/>
          <c:y val="0.35682789654678104"/>
          <c:w val="0.25009842519685038"/>
          <c:h val="0.43186993041439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Intramuscular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2.0576131687242781E-2"/>
                  <c:y val="-0.289879178966876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07C-4FC7-9B00-860E44D5E718}"/>
                </c:ext>
              </c:extLst>
            </c:dLbl>
            <c:dLbl>
              <c:idx val="1"/>
              <c:layout>
                <c:manualLayout>
                  <c:x val="1.6460905349794202E-2"/>
                  <c:y val="-8.9962503817306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07C-4FC7-9B00-860E44D5E718}"/>
                </c:ext>
              </c:extLst>
            </c:dLbl>
            <c:dLbl>
              <c:idx val="2"/>
              <c:layout>
                <c:manualLayout>
                  <c:x val="1.4403292181069959E-2"/>
                  <c:y val="-0.356518070683400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07C-4FC7-9B00-860E44D5E718}"/>
                </c:ext>
              </c:extLst>
            </c:dLbl>
            <c:dLbl>
              <c:idx val="3"/>
              <c:layout>
                <c:manualLayout>
                  <c:x val="4.3209876543209874E-2"/>
                  <c:y val="-0.26988751145191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07C-4FC7-9B00-860E44D5E718}"/>
                </c:ext>
              </c:extLst>
            </c:dLbl>
            <c:dLbl>
              <c:idx val="4"/>
              <c:layout>
                <c:manualLayout>
                  <c:x val="1.4403292181069959E-2"/>
                  <c:y val="-0.229904176422005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07C-4FC7-9B00-860E44D5E718}"/>
                </c:ext>
              </c:extLst>
            </c:dLbl>
            <c:dLbl>
              <c:idx val="5"/>
              <c:layout>
                <c:manualLayout>
                  <c:x val="3.7037037037037035E-2"/>
                  <c:y val="-0.276551400623572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07C-4FC7-9B00-860E44D5E718}"/>
                </c:ext>
              </c:extLst>
            </c:dLbl>
            <c:dLbl>
              <c:idx val="6"/>
              <c:layout>
                <c:manualLayout>
                  <c:x val="-3.7037037037037111E-2"/>
                  <c:y val="3.9983335029914038E-2"/>
                </c:manualLayout>
              </c:layout>
              <c:numFmt formatCode="&quot;$&quot;#.0,\k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07C-4FC7-9B00-860E44D5E718}"/>
                </c:ext>
              </c:extLst>
            </c:dLbl>
            <c:dLbl>
              <c:idx val="7"/>
              <c:layout>
                <c:manualLayout>
                  <c:x val="2.0576131687242045E-3"/>
                  <c:y val="-0.193252785977917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07C-4FC7-9B00-860E44D5E718}"/>
                </c:ext>
              </c:extLst>
            </c:dLbl>
            <c:dLbl>
              <c:idx val="8"/>
              <c:layout>
                <c:manualLayout>
                  <c:x val="-1.8518518518518594E-2"/>
                  <c:y val="-3.331944585826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07C-4FC7-9B00-860E44D5E718}"/>
                </c:ext>
              </c:extLst>
            </c:dLbl>
            <c:dLbl>
              <c:idx val="9"/>
              <c:layout>
                <c:manualLayout>
                  <c:x val="-2.0576131687242798E-2"/>
                  <c:y val="-0.219908342664527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07C-4FC7-9B00-860E44D5E718}"/>
                </c:ext>
              </c:extLst>
            </c:dLbl>
            <c:dLbl>
              <c:idx val="10"/>
              <c:layout>
                <c:manualLayout>
                  <c:x val="2.0576131687241291E-3"/>
                  <c:y val="-2.3323612100783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07C-4FC7-9B00-860E44D5E718}"/>
                </c:ext>
              </c:extLst>
            </c:dLbl>
            <c:dLbl>
              <c:idx val="11"/>
              <c:layout>
                <c:manualLayout>
                  <c:x val="1.0288065843621399E-2"/>
                  <c:y val="-0.24656389935113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07C-4FC7-9B00-860E44D5E718}"/>
                </c:ext>
              </c:extLst>
            </c:dLbl>
            <c:dLbl>
              <c:idx val="12"/>
              <c:layout>
                <c:manualLayout>
                  <c:x val="-1.2345679012345829E-2"/>
                  <c:y val="-9.99583375747850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F07C-4FC7-9B00-860E44D5E718}"/>
                </c:ext>
              </c:extLst>
            </c:dLbl>
            <c:dLbl>
              <c:idx val="13"/>
              <c:layout>
                <c:manualLayout>
                  <c:x val="8.23045267489712E-3"/>
                  <c:y val="-0.259891677694441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07C-4FC7-9B00-860E44D5E718}"/>
                </c:ext>
              </c:extLst>
            </c:dLbl>
            <c:dLbl>
              <c:idx val="14"/>
              <c:layout>
                <c:manualLayout>
                  <c:x val="-6.1728395061728392E-3"/>
                  <c:y val="6.1084945081648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07C-4FC7-9B00-860E44D5E718}"/>
                </c:ext>
              </c:extLst>
            </c:dLbl>
            <c:dLbl>
              <c:idx val="15"/>
              <c:layout>
                <c:manualLayout>
                  <c:x val="-8.436213991769563E-2"/>
                  <c:y val="-0.30653890189600763"/>
                </c:manualLayout>
              </c:layout>
              <c:numFmt formatCode="&quot;$&quot;#.0,\k" sourceLinked="0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07C-4FC7-9B00-860E44D5E718}"/>
                </c:ext>
              </c:extLst>
            </c:dLbl>
            <c:numFmt formatCode="&quot;$&quot;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Sheet1!$B$2:$B$17</c:f>
              <c:numCache>
                <c:formatCode>#,##0</c:formatCode>
                <c:ptCount val="16"/>
                <c:pt idx="0">
                  <c:v>12370.79</c:v>
                </c:pt>
                <c:pt idx="1">
                  <c:v>12102.340000000002</c:v>
                </c:pt>
                <c:pt idx="2">
                  <c:v>12876.86</c:v>
                </c:pt>
                <c:pt idx="3">
                  <c:v>12318.230000000001</c:v>
                </c:pt>
                <c:pt idx="4">
                  <c:v>5777.119999999999</c:v>
                </c:pt>
                <c:pt idx="5">
                  <c:v>7750.26</c:v>
                </c:pt>
                <c:pt idx="6">
                  <c:v>5249.52</c:v>
                </c:pt>
                <c:pt idx="7">
                  <c:v>8078.7500000000018</c:v>
                </c:pt>
                <c:pt idx="8">
                  <c:v>6860.6300000000019</c:v>
                </c:pt>
                <c:pt idx="9">
                  <c:v>4589.87</c:v>
                </c:pt>
                <c:pt idx="10">
                  <c:v>9138.5600000000031</c:v>
                </c:pt>
                <c:pt idx="11">
                  <c:v>6597.1200000000008</c:v>
                </c:pt>
                <c:pt idx="12">
                  <c:v>8266.49</c:v>
                </c:pt>
                <c:pt idx="13">
                  <c:v>7589.6200000000008</c:v>
                </c:pt>
                <c:pt idx="14">
                  <c:v>7120.8000000000011</c:v>
                </c:pt>
                <c:pt idx="15">
                  <c:v>17663.370000000006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C-4FC7-9B00-860E44D5E7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35067823"/>
        <c:axId val="2035057007"/>
      </c:areaChart>
      <c:catAx>
        <c:axId val="2035067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Quarters</a:t>
                </a:r>
                <a:r>
                  <a:rPr lang="en-US" baseline="0" dirty="0"/>
                  <a:t> of Order Date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50067236965749662"/>
              <c:y val="0.80942077608307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57007"/>
        <c:crosses val="autoZero"/>
        <c:auto val="1"/>
        <c:lblAlgn val="ctr"/>
        <c:lblOffset val="100"/>
        <c:noMultiLvlLbl val="0"/>
      </c:catAx>
      <c:valAx>
        <c:axId val="2035057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Distributor</a:t>
                </a:r>
                <a:r>
                  <a:rPr lang="en-US" baseline="0" dirty="0"/>
                  <a:t> Retail Sales Price per unit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67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977657885356917"/>
          <c:y val="0.81178344925305013"/>
          <c:w val="0.19616700690191505"/>
          <c:h val="6.1407162814325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Iv (Infusion)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2592025851892255E-2"/>
                  <c:y val="-0.420803460605779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83-4424-9574-764970FE635B}"/>
                </c:ext>
              </c:extLst>
            </c:dLbl>
            <c:dLbl>
              <c:idx val="1"/>
              <c:layout>
                <c:manualLayout>
                  <c:x val="-2.1728017234594835E-3"/>
                  <c:y val="-7.7322927741187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83-4424-9574-764970FE635B}"/>
                </c:ext>
              </c:extLst>
            </c:dLbl>
            <c:dLbl>
              <c:idx val="2"/>
              <c:layout>
                <c:manualLayout>
                  <c:x val="-8.691206893837955E-3"/>
                  <c:y val="-0.19883038562019686"/>
                </c:manualLayout>
              </c:layout>
              <c:numFmt formatCode="&quot;$&quot;#.0,\k" sourceLinked="0"/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83-4424-9574-764970FE635B}"/>
                </c:ext>
              </c:extLst>
            </c:dLbl>
            <c:dLbl>
              <c:idx val="3"/>
              <c:layout>
                <c:manualLayout>
                  <c:x val="1.7382413787675868E-2"/>
                  <c:y val="-0.371886461993331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83-4424-9574-764970FE635B}"/>
                </c:ext>
              </c:extLst>
            </c:dLbl>
            <c:dLbl>
              <c:idx val="4"/>
              <c:layout>
                <c:manualLayout>
                  <c:x val="6.5184051703784107E-3"/>
                  <c:y val="-0.338748064389965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83-4424-9574-764970FE635B}"/>
                </c:ext>
              </c:extLst>
            </c:dLbl>
            <c:dLbl>
              <c:idx val="5"/>
              <c:layout>
                <c:manualLayout>
                  <c:x val="-3.9834238094906207E-17"/>
                  <c:y val="-5.8912706850428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83-4424-9574-764970FE635B}"/>
                </c:ext>
              </c:extLst>
            </c:dLbl>
            <c:dLbl>
              <c:idx val="6"/>
              <c:layout>
                <c:manualLayout>
                  <c:x val="-1.5209612064216385E-2"/>
                  <c:y val="-0.357158285280723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083-4424-9574-764970FE635B}"/>
                </c:ext>
              </c:extLst>
            </c:dLbl>
            <c:dLbl>
              <c:idx val="7"/>
              <c:layout>
                <c:manualLayout>
                  <c:x val="0"/>
                  <c:y val="-9.941519281009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083-4424-9574-764970FE635B}"/>
                </c:ext>
              </c:extLst>
            </c:dLbl>
            <c:dLbl>
              <c:idx val="8"/>
              <c:layout>
                <c:manualLayout>
                  <c:x val="2.3900818958054321E-2"/>
                  <c:y val="-0.382932594527786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083-4424-9574-764970FE635B}"/>
                </c:ext>
              </c:extLst>
            </c:dLbl>
            <c:dLbl>
              <c:idx val="9"/>
              <c:layout>
                <c:manualLayout>
                  <c:x val="-1.7382413787675868E-2"/>
                  <c:y val="-8.1004971919339461E-2"/>
                </c:manualLayout>
              </c:layout>
              <c:numFmt formatCode="&quot;$&quot;#.0,\k" sourceLinked="0"/>
              <c:spPr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083-4424-9574-764970FE635B}"/>
                </c:ext>
              </c:extLst>
            </c:dLbl>
            <c:dLbl>
              <c:idx val="10"/>
              <c:layout>
                <c:manualLayout>
                  <c:x val="-2.6073620681513882E-2"/>
                  <c:y val="-0.28719944589583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083-4424-9574-764970FE635B}"/>
                </c:ext>
              </c:extLst>
            </c:dLbl>
            <c:dLbl>
              <c:idx val="11"/>
              <c:layout>
                <c:manualLayout>
                  <c:x val="-1.3036810340756981E-2"/>
                  <c:y val="-0.357158285280723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083-4424-9574-764970FE635B}"/>
                </c:ext>
              </c:extLst>
            </c:dLbl>
            <c:dLbl>
              <c:idx val="12"/>
              <c:layout>
                <c:manualLayout>
                  <c:x val="0"/>
                  <c:y val="-0.128871546235312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083-4424-9574-764970FE635B}"/>
                </c:ext>
              </c:extLst>
            </c:dLbl>
            <c:dLbl>
              <c:idx val="13"/>
              <c:layout>
                <c:manualLayout>
                  <c:x val="-8.6912068938380937E-3"/>
                  <c:y val="-0.176738120551286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083-4424-9574-764970FE635B}"/>
                </c:ext>
              </c:extLst>
            </c:dLbl>
            <c:dLbl>
              <c:idx val="14"/>
              <c:layout>
                <c:manualLayout>
                  <c:x val="1.5209612064216385E-2"/>
                  <c:y val="-0.412388947953000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083-4424-9574-764970FE635B}"/>
                </c:ext>
              </c:extLst>
            </c:dLbl>
            <c:dLbl>
              <c:idx val="15"/>
              <c:layout>
                <c:manualLayout>
                  <c:x val="1.0864008617297418E-2"/>
                  <c:y val="-0.331383976033661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083-4424-9574-764970FE635B}"/>
                </c:ext>
              </c:extLst>
            </c:dLbl>
            <c:numFmt formatCode="&quot;$&quot;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Sheet1!$B$2:$B$17</c:f>
              <c:numCache>
                <c:formatCode>#,##0</c:formatCode>
                <c:ptCount val="16"/>
                <c:pt idx="0">
                  <c:v>10933.749999999995</c:v>
                </c:pt>
                <c:pt idx="1">
                  <c:v>14133.309999999994</c:v>
                </c:pt>
                <c:pt idx="2">
                  <c:v>14934.85</c:v>
                </c:pt>
                <c:pt idx="3">
                  <c:v>12527.729999999996</c:v>
                </c:pt>
                <c:pt idx="4">
                  <c:v>9240.58</c:v>
                </c:pt>
                <c:pt idx="5">
                  <c:v>10684.779999999999</c:v>
                </c:pt>
                <c:pt idx="6">
                  <c:v>10240.77</c:v>
                </c:pt>
                <c:pt idx="7">
                  <c:v>14214.929999999998</c:v>
                </c:pt>
                <c:pt idx="8">
                  <c:v>10626.309999999994</c:v>
                </c:pt>
                <c:pt idx="9">
                  <c:v>8902.4600000000009</c:v>
                </c:pt>
                <c:pt idx="10">
                  <c:v>9422.9199999999946</c:v>
                </c:pt>
                <c:pt idx="11">
                  <c:v>11817.399999999991</c:v>
                </c:pt>
                <c:pt idx="12">
                  <c:v>12461.320000000003</c:v>
                </c:pt>
                <c:pt idx="13">
                  <c:v>14531.069999999998</c:v>
                </c:pt>
                <c:pt idx="14">
                  <c:v>10642.689999999999</c:v>
                </c:pt>
                <c:pt idx="15">
                  <c:v>9454.269999999995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3-4424-9574-764970FE63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35025807"/>
        <c:axId val="2035019567"/>
      </c:areaChart>
      <c:catAx>
        <c:axId val="2035025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Quarters</a:t>
                </a:r>
                <a:r>
                  <a:rPr lang="en-US" baseline="0" dirty="0"/>
                  <a:t> of Order Date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19567"/>
        <c:crosses val="autoZero"/>
        <c:auto val="1"/>
        <c:lblAlgn val="ctr"/>
        <c:lblOffset val="100"/>
        <c:noMultiLvlLbl val="0"/>
      </c:catAx>
      <c:valAx>
        <c:axId val="20350195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Distributor</a:t>
                </a:r>
                <a:r>
                  <a:rPr lang="en-US" baseline="0" dirty="0"/>
                  <a:t> Retail Sales Price Per Unit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02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470782147029216"/>
          <c:y val="0.82628600632754812"/>
          <c:w val="0.19167840892060001"/>
          <c:h val="6.8184722006870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Wholesaler 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156862745098062E-2"/>
                  <c:y val="-1.0701565525540403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E2-4B7F-AFDB-1C658717DEF0}"/>
                </c:ext>
              </c:extLst>
            </c:dLbl>
            <c:dLbl>
              <c:idx val="1"/>
              <c:layout>
                <c:manualLayout>
                  <c:x val="-1.4705882352941176E-2"/>
                  <c:y val="0"/>
                </c:manualLayout>
              </c:layout>
              <c:numFmt formatCode="[$$-409]#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E2-4B7F-AFDB-1C658717DEF0}"/>
                </c:ext>
              </c:extLst>
            </c:dLbl>
            <c:dLbl>
              <c:idx val="2"/>
              <c:layout>
                <c:manualLayout>
                  <c:x val="-1.960784313725490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E2-4B7F-AFDB-1C658717DEF0}"/>
                </c:ext>
              </c:extLst>
            </c:dLbl>
            <c:dLbl>
              <c:idx val="3"/>
              <c:layout>
                <c:manualLayout>
                  <c:x val="-2.4509646676566098E-2"/>
                  <c:y val="-9.2873391546337072E-2"/>
                </c:manualLayout>
              </c:layout>
              <c:numFmt formatCode="[$$-409]#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E2-4B7F-AFDB-1C658717DEF0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193431.76999999996</c:v>
                </c:pt>
                <c:pt idx="1">
                  <c:v>155352.96999999994</c:v>
                </c:pt>
                <c:pt idx="2">
                  <c:v>197064.51000000004</c:v>
                </c:pt>
                <c:pt idx="3">
                  <c:v>230180.16999999987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E2-4B7F-AFDB-1C658717DE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Wholesaler 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[$$-409]#,\k" sourceLinked="0"/>
              <c:spPr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58D-480A-8A0D-8E04B47384AF}"/>
                </c:ext>
              </c:extLst>
            </c:dLbl>
            <c:dLbl>
              <c:idx val="2"/>
              <c:numFmt formatCode="[$$-409]#,\k" sourceLinked="0"/>
              <c:spPr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58D-480A-8A0D-8E04B47384AF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726493.49999999837</c:v>
                </c:pt>
                <c:pt idx="1">
                  <c:v>554925.30000000028</c:v>
                </c:pt>
                <c:pt idx="2">
                  <c:v>522435.79999999941</c:v>
                </c:pt>
                <c:pt idx="3">
                  <c:v>576318.65000000014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E2-4B7F-AFDB-1C658717DE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Wholesaler 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253203917652721E-2"/>
                  <c:y val="5.83730660403263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4E2-4B7F-AFDB-1C658717DEF0}"/>
                </c:ext>
              </c:extLst>
            </c:dLbl>
            <c:dLbl>
              <c:idx val="1"/>
              <c:layout>
                <c:manualLayout>
                  <c:x val="1.2254901960784314E-2"/>
                  <c:y val="-2.9186424957105147E-3"/>
                </c:manualLayout>
              </c:layout>
              <c:numFmt formatCode="[$$-409]#,\k" sourceLinked="0"/>
              <c:spPr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4E2-4B7F-AFDB-1C658717DEF0}"/>
                </c:ext>
              </c:extLst>
            </c:dLbl>
            <c:dLbl>
              <c:idx val="2"/>
              <c:layout>
                <c:manualLayout>
                  <c:x val="1.4705882352941176E-2"/>
                  <c:y val="2.9186424957105147E-3"/>
                </c:manualLayout>
              </c:layout>
              <c:numFmt formatCode="[$$-409]#,\k" sourceLinked="0"/>
              <c:spPr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4E2-4B7F-AFDB-1C658717DEF0}"/>
                </c:ext>
              </c:extLst>
            </c:dLbl>
            <c:dLbl>
              <c:idx val="3"/>
              <c:layout>
                <c:manualLayout>
                  <c:x val="1.47058823529411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4E2-4B7F-AFDB-1C658717DEF0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284826.4800000001</c:v>
                </c:pt>
                <c:pt idx="1">
                  <c:v>285961.63999999984</c:v>
                </c:pt>
                <c:pt idx="2">
                  <c:v>188699.65999999997</c:v>
                </c:pt>
                <c:pt idx="3">
                  <c:v>235801.93999999989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E2-4B7F-AFDB-1C658717DE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17378303"/>
        <c:axId val="1617377055"/>
      </c:barChart>
      <c:catAx>
        <c:axId val="1617378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of Order Date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377055"/>
        <c:crosses val="autoZero"/>
        <c:auto val="1"/>
        <c:lblAlgn val="ctr"/>
        <c:lblOffset val="100"/>
        <c:noMultiLvlLbl val="0"/>
      </c:catAx>
      <c:valAx>
        <c:axId val="1617377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Gross Profit at MSRP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7.3529411764705881E-3"/>
              <c:y val="0.11882127428154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37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Profit for Top 10 Dispensed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2A-4C82-8EE6-E1344FABAA8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2A-4C82-8EE6-E1344FABAA8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34-40C7-9847-6A68E05C758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2A-4C82-8EE6-E1344FABAA8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B2A-4C82-8EE6-E1344FABAA8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B2A-4C82-8EE6-E1344FABAA8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B2A-4C82-8EE6-E1344FABAA8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6"/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B2A-4C82-8EE6-E1344FABAA8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2"/>
                  </a:gs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rgbClr val="E76719"/>
                  </a:gs>
                  <a:gs pos="10000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B2A-4C82-8EE6-E1344FABAA8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B2A-4C82-8EE6-E1344FABAA8A}"/>
              </c:ext>
            </c:extLst>
          </c:dPt>
          <c:dLbls>
            <c:dLbl>
              <c:idx val="0"/>
              <c:layout>
                <c:manualLayout>
                  <c:x val="-1.7156862745098127E-2"/>
                  <c:y val="-1.3376959981143131E-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2A-4C82-8EE6-E1344FABAA8A}"/>
                </c:ext>
              </c:extLst>
            </c:dLbl>
            <c:dLbl>
              <c:idx val="7"/>
              <c:numFmt formatCode="[$$-C09]#,\k" sourceLinked="0"/>
              <c:spPr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B2A-4C82-8EE6-E1344FABAA8A}"/>
                </c:ext>
              </c:extLst>
            </c:dLbl>
            <c:dLbl>
              <c:idx val="8"/>
              <c:numFmt formatCode="[$$-C09]#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B2A-4C82-8EE6-E1344FABAA8A}"/>
                </c:ext>
              </c:extLst>
            </c:dLbl>
            <c:numFmt formatCode="[$$-C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California</c:v>
                </c:pt>
                <c:pt idx="1">
                  <c:v>Idaho</c:v>
                </c:pt>
                <c:pt idx="2">
                  <c:v>Illinois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New Jersey</c:v>
                </c:pt>
                <c:pt idx="7">
                  <c:v>New York</c:v>
                </c:pt>
                <c:pt idx="8">
                  <c:v>North Carolina</c:v>
                </c:pt>
                <c:pt idx="9">
                  <c:v>Texas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321484.32000000007</c:v>
                </c:pt>
                <c:pt idx="1">
                  <c:v>354091.32</c:v>
                </c:pt>
                <c:pt idx="2">
                  <c:v>370252.66000000009</c:v>
                </c:pt>
                <c:pt idx="3">
                  <c:v>371991.83999999985</c:v>
                </c:pt>
                <c:pt idx="4">
                  <c:v>397758.49000000017</c:v>
                </c:pt>
                <c:pt idx="5">
                  <c:v>323089.88000000012</c:v>
                </c:pt>
                <c:pt idx="6">
                  <c:v>314266.05999999988</c:v>
                </c:pt>
                <c:pt idx="7">
                  <c:v>436863.51999999979</c:v>
                </c:pt>
                <c:pt idx="8">
                  <c:v>301078.91000000003</c:v>
                </c:pt>
                <c:pt idx="9">
                  <c:v>324674.02999999974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4-40C7-9847-6A68E05C75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Total Order Revenue For Top 10 Dispensed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07476455148989"/>
          <c:y val="0.13727846469292893"/>
          <c:w val="0.8719644511347846"/>
          <c:h val="0.459191632550723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Revenue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7B-478F-9C51-7C8BC7D44940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7B-478F-9C51-7C8BC7D44940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7B-478F-9C51-7C8BC7D44940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D7B-478F-9C51-7C8BC7D44940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D7B-478F-9C51-7C8BC7D44940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D7B-478F-9C51-7C8BC7D44940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D7B-478F-9C51-7C8BC7D44940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bg2">
                      <a:lumMod val="50000"/>
                    </a:schemeClr>
                  </a:gs>
                  <a:gs pos="34000">
                    <a:schemeClr val="accent4">
                      <a:lumMod val="7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D7B-478F-9C51-7C8BC7D44940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2"/>
                  </a:gs>
                  <a:gs pos="0">
                    <a:schemeClr val="accent2"/>
                  </a:gs>
                  <a:gs pos="100000">
                    <a:schemeClr val="accent6"/>
                  </a:gs>
                  <a:gs pos="100000">
                    <a:schemeClr val="accent6"/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D7B-478F-9C51-7C8BC7D44940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D7B-478F-9C51-7C8BC7D44940}"/>
              </c:ext>
            </c:extLst>
          </c:dPt>
          <c:dLbls>
            <c:dLbl>
              <c:idx val="7"/>
              <c:numFmt formatCode="[$$-C09]#,\k" sourceLinked="0"/>
              <c:spPr>
                <a:solidFill>
                  <a:srgbClr val="CC99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8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D7B-478F-9C51-7C8BC7D44940}"/>
                </c:ext>
              </c:extLst>
            </c:dLbl>
            <c:dLbl>
              <c:idx val="8"/>
              <c:numFmt formatCode="[$$-C09]#,\k" sourceLinked="0"/>
              <c:spPr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8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D7B-478F-9C51-7C8BC7D44940}"/>
                </c:ext>
              </c:extLst>
            </c:dLbl>
            <c:numFmt formatCode="[$$-C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California</c:v>
                </c:pt>
                <c:pt idx="1">
                  <c:v>Idaho</c:v>
                </c:pt>
                <c:pt idx="2">
                  <c:v>Illinois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New Jersey</c:v>
                </c:pt>
                <c:pt idx="7">
                  <c:v>New York</c:v>
                </c:pt>
                <c:pt idx="8">
                  <c:v>North Carolina</c:v>
                </c:pt>
                <c:pt idx="9">
                  <c:v>Texas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545111.85999999975</c:v>
                </c:pt>
                <c:pt idx="1">
                  <c:v>621023.74000000011</c:v>
                </c:pt>
                <c:pt idx="2">
                  <c:v>618224.69000000041</c:v>
                </c:pt>
                <c:pt idx="3">
                  <c:v>612464.64000000001</c:v>
                </c:pt>
                <c:pt idx="4">
                  <c:v>680934.29000000015</c:v>
                </c:pt>
                <c:pt idx="5">
                  <c:v>587702.08000000007</c:v>
                </c:pt>
                <c:pt idx="6">
                  <c:v>543306.03000000038</c:v>
                </c:pt>
                <c:pt idx="7">
                  <c:v>700512.07000000041</c:v>
                </c:pt>
                <c:pt idx="8">
                  <c:v>510976.23000000016</c:v>
                </c:pt>
                <c:pt idx="9">
                  <c:v>549491.05000000016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8-4DFD-B8AC-DC4F6A1752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01455423"/>
        <c:axId val="1601455839"/>
      </c:barChart>
      <c:catAx>
        <c:axId val="1601455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Dispensed State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4927907515834026"/>
              <c:y val="0.801706077949047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455839"/>
        <c:crossesAt val="0"/>
        <c:auto val="1"/>
        <c:lblAlgn val="ctr"/>
        <c:lblOffset val="100"/>
        <c:noMultiLvlLbl val="0"/>
      </c:catAx>
      <c:valAx>
        <c:axId val="1601455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Order Revenue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45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7791276068765048E-2"/>
          <c:y val="0.76315396744979935"/>
          <c:w val="0.26229625826459041"/>
          <c:h val="0.23684603255020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Total</a:t>
            </a:r>
            <a:r>
              <a:rPr lang="en-IN" sz="1600" baseline="0" dirty="0"/>
              <a:t> Order Revenue for Top 2 RX Dosage Types</a:t>
            </a:r>
            <a:endParaRPr lang="en-IN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66765323587805"/>
          <c:y val="0.10891479613978272"/>
          <c:w val="0.79303505025767718"/>
          <c:h val="0.61543107037453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Concentrate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705882352941199E-2"/>
                  <c:y val="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C68-4915-89DE-ED123056296B}"/>
                </c:ext>
              </c:extLst>
            </c:dLbl>
            <c:dLbl>
              <c:idx val="1"/>
              <c:layout>
                <c:manualLayout>
                  <c:x val="-2.4509803921568853E-3"/>
                  <c:y val="0.122582984819841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68-4915-89DE-ED123056296B}"/>
                </c:ext>
              </c:extLst>
            </c:dLbl>
            <c:dLbl>
              <c:idx val="2"/>
              <c:numFmt formatCode="[$$-409]#,\k" sourceLinked="0"/>
              <c:spPr>
                <a:solidFill>
                  <a:schemeClr val="accent4">
                    <a:lumMod val="60000"/>
                    <a:lumOff val="40000"/>
                  </a:schemeClr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913-4123-996E-639D7EFB72C7}"/>
                </c:ext>
              </c:extLst>
            </c:dLbl>
            <c:dLbl>
              <c:idx val="3"/>
              <c:layout>
                <c:manualLayout>
                  <c:x val="2.4509803921568627E-3"/>
                  <c:y val="0.16052533726407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68-4915-89DE-ED123056296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263490041685966E-2"/>
                      <c:h val="5.72345793408831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C68-4915-89DE-ED123056296B}"/>
                </c:ext>
              </c:extLst>
            </c:dLbl>
            <c:dLbl>
              <c:idx val="6"/>
              <c:layout>
                <c:manualLayout>
                  <c:x val="0"/>
                  <c:y val="0.172199907246920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68-4915-89DE-ED123056296B}"/>
                </c:ext>
              </c:extLst>
            </c:dLbl>
            <c:dLbl>
              <c:idx val="8"/>
              <c:layout>
                <c:manualLayout>
                  <c:x val="0"/>
                  <c:y val="0.201386332204025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68-4915-89DE-ED123056296B}"/>
                </c:ext>
              </c:extLst>
            </c:dLbl>
            <c:dLbl>
              <c:idx val="10"/>
              <c:layout>
                <c:manualLayout>
                  <c:x val="0"/>
                  <c:y val="0.14885076728123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68-4915-89DE-ED123056296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9.4852941176470584E-2"/>
                      <c:h val="3.388543937519907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C68-4915-89DE-ED123056296B}"/>
                </c:ext>
              </c:extLst>
            </c:dLbl>
            <c:dLbl>
              <c:idx val="12"/>
              <c:layout>
                <c:manualLayout>
                  <c:x val="-8.9868242880141127E-17"/>
                  <c:y val="0.186793119725472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68-4915-89DE-ED123056296B}"/>
                </c:ext>
              </c:extLst>
            </c:dLbl>
            <c:dLbl>
              <c:idx val="13"/>
              <c:layout>
                <c:manualLayout>
                  <c:x val="8.9868242880141127E-17"/>
                  <c:y val="0.201386332204025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C68-4915-89DE-ED123056296B}"/>
                </c:ext>
              </c:extLst>
            </c:dLbl>
            <c:dLbl>
              <c:idx val="14"/>
              <c:layout>
                <c:manualLayout>
                  <c:x val="0"/>
                  <c:y val="0.207223617195446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C68-4915-89DE-ED123056296B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Sheet1!$B$2:$B$17</c:f>
              <c:numCache>
                <c:formatCode>#,##0</c:formatCode>
                <c:ptCount val="16"/>
                <c:pt idx="0">
                  <c:v>90935.29</c:v>
                </c:pt>
                <c:pt idx="1">
                  <c:v>95682.339999999982</c:v>
                </c:pt>
                <c:pt idx="2">
                  <c:v>171177.68000000011</c:v>
                </c:pt>
                <c:pt idx="3">
                  <c:v>118759.85000000003</c:v>
                </c:pt>
                <c:pt idx="4">
                  <c:v>81614.37999999999</c:v>
                </c:pt>
                <c:pt idx="5">
                  <c:v>106523.11</c:v>
                </c:pt>
                <c:pt idx="6">
                  <c:v>114070.59999999999</c:v>
                </c:pt>
                <c:pt idx="7">
                  <c:v>136144.02000000002</c:v>
                </c:pt>
                <c:pt idx="8">
                  <c:v>114905.70999999999</c:v>
                </c:pt>
                <c:pt idx="9">
                  <c:v>130849.20999999996</c:v>
                </c:pt>
                <c:pt idx="10">
                  <c:v>101852.68999999997</c:v>
                </c:pt>
                <c:pt idx="11">
                  <c:v>109778.48</c:v>
                </c:pt>
                <c:pt idx="12">
                  <c:v>127361.18999999999</c:v>
                </c:pt>
                <c:pt idx="13">
                  <c:v>167472.10000000003</c:v>
                </c:pt>
                <c:pt idx="14">
                  <c:v>113682.17</c:v>
                </c:pt>
                <c:pt idx="15">
                  <c:v>82083.449999999983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C68-4915-89DE-ED12305629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6196175"/>
        <c:axId val="160619534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Cream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13-4123-996E-639D7EFB72C7}"/>
                </c:ext>
              </c:extLst>
            </c:dLbl>
            <c:numFmt formatCode="[$$-409]#,\k" sourceLinked="0"/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Sheet1!$C$2:$C$17</c:f>
              <c:numCache>
                <c:formatCode>#,##0</c:formatCode>
                <c:ptCount val="16"/>
                <c:pt idx="0">
                  <c:v>320868.64</c:v>
                </c:pt>
                <c:pt idx="1">
                  <c:v>60393.340000000004</c:v>
                </c:pt>
                <c:pt idx="2">
                  <c:v>151141.78</c:v>
                </c:pt>
                <c:pt idx="3">
                  <c:v>111090.49000000002</c:v>
                </c:pt>
                <c:pt idx="4">
                  <c:v>79784.78</c:v>
                </c:pt>
                <c:pt idx="5">
                  <c:v>109236.13000000002</c:v>
                </c:pt>
                <c:pt idx="6">
                  <c:v>95320.930000000008</c:v>
                </c:pt>
                <c:pt idx="7">
                  <c:v>112620.38</c:v>
                </c:pt>
                <c:pt idx="8">
                  <c:v>80868.7</c:v>
                </c:pt>
                <c:pt idx="9">
                  <c:v>47833.91</c:v>
                </c:pt>
                <c:pt idx="10">
                  <c:v>100795.91999999998</c:v>
                </c:pt>
                <c:pt idx="11">
                  <c:v>141135.62</c:v>
                </c:pt>
                <c:pt idx="12">
                  <c:v>104713.75</c:v>
                </c:pt>
                <c:pt idx="13">
                  <c:v>123052.12</c:v>
                </c:pt>
                <c:pt idx="14">
                  <c:v>146063.53999999998</c:v>
                </c:pt>
                <c:pt idx="15">
                  <c:v>156363.96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C68-4915-89DE-ED12305629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06196175"/>
        <c:axId val="1606195343"/>
      </c:lineChart>
      <c:catAx>
        <c:axId val="1606196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Quarters(Order</a:t>
                </a:r>
                <a:r>
                  <a:rPr lang="en-US" baseline="0" dirty="0"/>
                  <a:t> Date)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4212463331789409"/>
              <c:y val="0.866621025532836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195343"/>
        <c:crosses val="autoZero"/>
        <c:auto val="1"/>
        <c:lblAlgn val="ctr"/>
        <c:lblOffset val="100"/>
        <c:noMultiLvlLbl val="0"/>
      </c:catAx>
      <c:valAx>
        <c:axId val="1606195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Order Revenue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2254901960784314E-2"/>
              <c:y val="0.192439428975639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19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MSRP</a:t>
            </a:r>
            <a:r>
              <a:rPr lang="en-IN" baseline="0" dirty="0"/>
              <a:t> Per unit for Each Market Segment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Animal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#.0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46D-4DA9-8266-74B6588DE2B4}"/>
                </c:ext>
              </c:extLst>
            </c:dLbl>
            <c:dLbl>
              <c:idx val="1"/>
              <c:layout>
                <c:manualLayout>
                  <c:x val="-5.5766236049639817E-2"/>
                  <c:y val="-9.7191251455477343E-2"/>
                </c:manualLayout>
              </c:layout>
              <c:numFmt formatCode="#.0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62-4348-B387-DE8B94C6D41B}"/>
                </c:ext>
              </c:extLst>
            </c:dLbl>
            <c:numFmt formatCode="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85653.240000000049</c:v>
                </c:pt>
                <c:pt idx="1">
                  <c:v>44916.659999999967</c:v>
                </c:pt>
                <c:pt idx="2">
                  <c:v>46583.930000000008</c:v>
                </c:pt>
                <c:pt idx="3">
                  <c:v>69069.369999999966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4F-460E-A9F0-96E2699B0D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Human - OTC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#.0,\k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46D-4DA9-8266-74B6588DE2B4}"/>
                </c:ext>
              </c:extLst>
            </c:dLbl>
            <c:dLbl>
              <c:idx val="2"/>
              <c:numFmt formatCode="#.0,\k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46D-4DA9-8266-74B6588DE2B4}"/>
                </c:ext>
              </c:extLst>
            </c:dLbl>
            <c:numFmt formatCode="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27760.760000000057</c:v>
                </c:pt>
                <c:pt idx="1">
                  <c:v>22997.670000000016</c:v>
                </c:pt>
                <c:pt idx="2">
                  <c:v>20945.270000000015</c:v>
                </c:pt>
                <c:pt idx="3">
                  <c:v>27626.680000000015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4F-460E-A9F0-96E2699B0D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Human - Rx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#.0,\k" sourceLinked="0"/>
              <c:spPr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46D-4DA9-8266-74B6588DE2B4}"/>
                </c:ext>
              </c:extLst>
            </c:dLbl>
            <c:dLbl>
              <c:idx val="2"/>
              <c:numFmt formatCode="#.0,\k" sourceLinked="0"/>
              <c:spPr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46D-4DA9-8266-74B6588DE2B4}"/>
                </c:ext>
              </c:extLst>
            </c:dLbl>
            <c:numFmt formatCode="#.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33401.199999999975</c:v>
                </c:pt>
                <c:pt idx="1">
                  <c:v>30696.069999999956</c:v>
                </c:pt>
                <c:pt idx="2">
                  <c:v>27491.499999999985</c:v>
                </c:pt>
                <c:pt idx="3">
                  <c:v>28478.029999999959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4F-460E-A9F0-96E2699B0D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17388703"/>
        <c:axId val="1617387455"/>
      </c:lineChart>
      <c:catAx>
        <c:axId val="161738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of Order Date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388096340898564"/>
              <c:y val="0.81495837130116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387455"/>
        <c:crosses val="autoZero"/>
        <c:auto val="1"/>
        <c:lblAlgn val="ctr"/>
        <c:lblOffset val="100"/>
        <c:noMultiLvlLbl val="0"/>
      </c:catAx>
      <c:valAx>
        <c:axId val="1617387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MSRP per unit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9607843137254902E-2"/>
              <c:y val="0.180386620124977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3887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Gross profit at MSRP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rgbClr val="CC9900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  <a:gs pos="76000">
                    <a:schemeClr val="accent5">
                      <a:lumMod val="40000"/>
                      <a:lumOff val="60000"/>
                    </a:schemeClr>
                  </a:gs>
                  <a:gs pos="1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900-4F9D-88C1-3648C37B0E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900-4F9D-88C1-3648C37B0E8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  <a:gs pos="71000">
                    <a:schemeClr val="accent4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900-4F9D-88C1-3648C37B0E81}"/>
              </c:ext>
            </c:extLst>
          </c:dPt>
          <c:dLbls>
            <c:dLbl>
              <c:idx val="0"/>
              <c:numFmt formatCode="[$$-409]#,\k" sourceLinked="0"/>
              <c:spPr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900-4F9D-88C1-3648C37B0E81}"/>
                </c:ext>
              </c:extLst>
            </c:dLbl>
            <c:dLbl>
              <c:idx val="2"/>
              <c:numFmt formatCode="[$$-409]#,\k" sourceLinked="0"/>
              <c:spPr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900-4F9D-88C1-3648C37B0E81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601271.02999999991</c:v>
                </c:pt>
                <c:pt idx="1">
                  <c:v>274358.22000000003</c:v>
                </c:pt>
                <c:pt idx="2">
                  <c:v>329122.49999999988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2-422A-84F9-EFBE64ABA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900-4F9D-88C1-3648C37B0E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900-4F9D-88C1-3648C37B0E8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900-4F9D-88C1-3648C37B0E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456950.02999999974</c:v>
                </c:pt>
                <c:pt idx="1">
                  <c:v>224758.83000000005</c:v>
                </c:pt>
                <c:pt idx="2">
                  <c:v>314531.04999999981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52-422A-84F9-EFBE64ABAA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2009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900-4F9D-88C1-3648C37B0E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900-4F9D-88C1-3648C37B0E8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900-4F9D-88C1-3648C37B0E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462475.94999999966</c:v>
                </c:pt>
                <c:pt idx="1">
                  <c:v>176075.73000000019</c:v>
                </c:pt>
                <c:pt idx="2">
                  <c:v>269648.29000000004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52-422A-84F9-EFBE64ABAA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2010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900-4F9D-88C1-3648C37B0E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900-4F9D-88C1-3648C37B0E8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A900-4F9D-88C1-3648C37B0E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Animal</c:v>
                </c:pt>
                <c:pt idx="1">
                  <c:v>Human - OTC</c:v>
                </c:pt>
                <c:pt idx="2">
                  <c:v>Human - Rx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516614.89</c:v>
                </c:pt>
                <c:pt idx="1">
                  <c:v>226225.08999999965</c:v>
                </c:pt>
                <c:pt idx="2">
                  <c:v>299460.77999999985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52-422A-84F9-EFBE64ABAA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Distributor</a:t>
            </a:r>
            <a:r>
              <a:rPr lang="en-IN" baseline="0" dirty="0"/>
              <a:t> Total Wholesale cost for Top 3 RX Routes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Intramuscular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[$$-409]#,\k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25C-46E9-AF25-EBE9B650AFAD}"/>
                </c:ext>
              </c:extLst>
            </c:dLbl>
            <c:dLbl>
              <c:idx val="1"/>
              <c:layout>
                <c:manualLayout>
                  <c:x val="-5.6767208043310133E-2"/>
                  <c:y val="-5.5517812716407142E-2"/>
                </c:manualLayout>
              </c:layout>
              <c:numFmt formatCode="[$$-409]#,\k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5C-46E9-AF25-EBE9B650AFAD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367306.18000000005</c:v>
                </c:pt>
                <c:pt idx="1">
                  <c:v>278671.13000000012</c:v>
                </c:pt>
                <c:pt idx="2">
                  <c:v>315640.36999999994</c:v>
                </c:pt>
                <c:pt idx="3">
                  <c:v>309976.01999999996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8-40DA-AE40-3E92FCCE9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Iv (Infusion)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[$$-409]#,\k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25C-46E9-AF25-EBE9B650AFAD}"/>
                </c:ext>
              </c:extLst>
            </c:dLbl>
            <c:dLbl>
              <c:idx val="2"/>
              <c:layout>
                <c:manualLayout>
                  <c:x val="-7.5328692962103747E-2"/>
                  <c:y val="-5.8123675908589599E-2"/>
                </c:manualLayout>
              </c:layout>
              <c:numFmt formatCode="[$$-409]#,\k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C-46E9-AF25-EBE9B650AFAD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498650.80999999918</c:v>
                </c:pt>
                <c:pt idx="1">
                  <c:v>453269.2300000001</c:v>
                </c:pt>
                <c:pt idx="2">
                  <c:v>426812.44000000012</c:v>
                </c:pt>
                <c:pt idx="3">
                  <c:v>476294.23000000039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8-40DA-AE40-3E92FCCE9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Oral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7.8422273781902557E-2"/>
                  <c:y val="5.5518017902485318E-2"/>
                </c:manualLayout>
              </c:layout>
              <c:numFmt formatCode="[$$-409]#,\k" sourceLinked="0"/>
              <c:spPr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5C-46E9-AF25-EBE9B650AFAD}"/>
                </c:ext>
              </c:extLst>
            </c:dLbl>
            <c:dLbl>
              <c:idx val="2"/>
              <c:layout>
                <c:manualLayout>
                  <c:x val="-7.5328692962103747E-2"/>
                  <c:y val="6.5941470671214961E-2"/>
                </c:manualLayout>
              </c:layout>
              <c:numFmt formatCode="[$$-409]#,\k" sourceLinked="0"/>
              <c:spPr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5C-46E9-AF25-EBE9B650AFAD}"/>
                </c:ext>
              </c:extLst>
            </c:dLbl>
            <c:numFmt formatCode="[$$-409]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234396.85000000012</c:v>
                </c:pt>
                <c:pt idx="1">
                  <c:v>258153.18999999994</c:v>
                </c:pt>
                <c:pt idx="2">
                  <c:v>190386.63</c:v>
                </c:pt>
                <c:pt idx="3">
                  <c:v>208194.46000000002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8-40DA-AE40-3E92FCCE9D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85900479"/>
        <c:axId val="1485895071"/>
      </c:lineChart>
      <c:catAx>
        <c:axId val="1485900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  <a:r>
                  <a:rPr lang="en-US" baseline="0" dirty="0"/>
                  <a:t> of Order Date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4237686359321049"/>
              <c:y val="0.865279540383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95071"/>
        <c:crosses val="autoZero"/>
        <c:auto val="1"/>
        <c:lblAlgn val="ctr"/>
        <c:lblOffset val="100"/>
        <c:noMultiLvlLbl val="0"/>
      </c:catAx>
      <c:valAx>
        <c:axId val="14858950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Distributor</a:t>
                </a:r>
                <a:r>
                  <a:rPr lang="en-US" baseline="0" dirty="0"/>
                  <a:t> Total Wholesale Cost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6283801939878884E-2"/>
              <c:y val="0.17963425581574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90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Wholesaler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0864197530864178E-2"/>
                  <c:y val="-0.166934189406099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C9-432A-8D54-81B52D6367D2}"/>
                </c:ext>
              </c:extLst>
            </c:dLbl>
            <c:dLbl>
              <c:idx val="1"/>
              <c:layout>
                <c:manualLayout>
                  <c:x val="-1.2345679012345678E-2"/>
                  <c:y val="-0.365971107544141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C9-432A-8D54-81B52D6367D2}"/>
                </c:ext>
              </c:extLst>
            </c:dLbl>
            <c:dLbl>
              <c:idx val="2"/>
              <c:layout>
                <c:manualLayout>
                  <c:x val="8.23045267489712E-3"/>
                  <c:y val="-0.16693418940609955"/>
                </c:manualLayout>
              </c:layout>
              <c:numFmt formatCode="#,##0.0" sourceLinked="0"/>
              <c:spPr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C9-432A-8D54-81B52D6367D2}"/>
                </c:ext>
              </c:extLst>
            </c:dLbl>
            <c:dLbl>
              <c:idx val="3"/>
              <c:layout>
                <c:manualLayout>
                  <c:x val="6.1728395061728392E-3"/>
                  <c:y val="-0.365971107544141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C9-432A-8D54-81B52D6367D2}"/>
                </c:ext>
              </c:extLst>
            </c:dLbl>
            <c:dLbl>
              <c:idx val="4"/>
              <c:layout>
                <c:manualLayout>
                  <c:x val="-1.0288065843621399E-2"/>
                  <c:y val="-0.18940609951845908"/>
                </c:manualLayout>
              </c:layout>
              <c:numFmt formatCode="#,##0.0" sourceLinked="0"/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FC9-432A-8D54-81B52D6367D2}"/>
                </c:ext>
              </c:extLst>
            </c:dLbl>
            <c:dLbl>
              <c:idx val="5"/>
              <c:layout>
                <c:manualLayout>
                  <c:x val="-1.646090534979424E-2"/>
                  <c:y val="-0.333868378812199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C9-432A-8D54-81B52D6367D2}"/>
                </c:ext>
              </c:extLst>
            </c:dLbl>
            <c:dLbl>
              <c:idx val="6"/>
              <c:layout>
                <c:manualLayout>
                  <c:x val="0"/>
                  <c:y val="-0.182985553772070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FC9-432A-8D54-81B52D6367D2}"/>
                </c:ext>
              </c:extLst>
            </c:dLbl>
            <c:dLbl>
              <c:idx val="7"/>
              <c:layout>
                <c:manualLayout>
                  <c:x val="-1.0288065843621399E-2"/>
                  <c:y val="-0.337078651685393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C9-432A-8D54-81B52D6367D2}"/>
                </c:ext>
              </c:extLst>
            </c:dLbl>
            <c:dLbl>
              <c:idx val="8"/>
              <c:layout>
                <c:manualLayout>
                  <c:x val="-4.11522633744856E-3"/>
                  <c:y val="-0.14767255216693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FC9-432A-8D54-81B52D6367D2}"/>
                </c:ext>
              </c:extLst>
            </c:dLbl>
            <c:dLbl>
              <c:idx val="9"/>
              <c:layout>
                <c:manualLayout>
                  <c:x val="-2.05761316872428E-3"/>
                  <c:y val="-0.356340288924558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FC9-432A-8D54-81B52D6367D2}"/>
                </c:ext>
              </c:extLst>
            </c:dLbl>
            <c:dLbl>
              <c:idx val="10"/>
              <c:layout>
                <c:manualLayout>
                  <c:x val="1.646090534979424E-2"/>
                  <c:y val="-0.157303370786516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FC9-432A-8D54-81B52D6367D2}"/>
                </c:ext>
              </c:extLst>
            </c:dLbl>
            <c:dLbl>
              <c:idx val="11"/>
              <c:layout>
                <c:manualLayout>
                  <c:x val="1.0288065843621399E-2"/>
                  <c:y val="-0.321027287319422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FC9-432A-8D54-81B52D6367D2}"/>
                </c:ext>
              </c:extLst>
            </c:dLbl>
            <c:dLbl>
              <c:idx val="12"/>
              <c:layout>
                <c:manualLayout>
                  <c:x val="1.0288065843621248E-2"/>
                  <c:y val="-0.14767255216693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FC9-432A-8D54-81B52D6367D2}"/>
                </c:ext>
              </c:extLst>
            </c:dLbl>
            <c:dLbl>
              <c:idx val="13"/>
              <c:layout>
                <c:manualLayout>
                  <c:x val="0"/>
                  <c:y val="-0.3467094703049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FC9-432A-8D54-81B52D6367D2}"/>
                </c:ext>
              </c:extLst>
            </c:dLbl>
            <c:dLbl>
              <c:idx val="14"/>
              <c:layout>
                <c:manualLayout>
                  <c:x val="-1.5088988928023694E-16"/>
                  <c:y val="-0.12841091492776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FC9-432A-8D54-81B52D6367D2}"/>
                </c:ext>
              </c:extLst>
            </c:dLbl>
            <c:dLbl>
              <c:idx val="15"/>
              <c:layout>
                <c:manualLayout>
                  <c:x val="-8.23045267489712E-3"/>
                  <c:y val="-0.35634028892455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FC9-432A-8D54-81B52D6367D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Sheet1!$B$2:$B$17</c:f>
              <c:numCache>
                <c:formatCode>#,##0.0</c:formatCode>
                <c:ptCount val="16"/>
                <c:pt idx="0">
                  <c:v>171.20516848926599</c:v>
                </c:pt>
                <c:pt idx="1">
                  <c:v>159.55873553860712</c:v>
                </c:pt>
                <c:pt idx="2">
                  <c:v>184.58743645102237</c:v>
                </c:pt>
                <c:pt idx="3">
                  <c:v>158.37692762592164</c:v>
                </c:pt>
                <c:pt idx="4">
                  <c:v>143.42515066978879</c:v>
                </c:pt>
                <c:pt idx="5">
                  <c:v>161.52926299913136</c:v>
                </c:pt>
                <c:pt idx="6">
                  <c:v>174.5006979496535</c:v>
                </c:pt>
                <c:pt idx="7">
                  <c:v>175.46492441401023</c:v>
                </c:pt>
                <c:pt idx="8">
                  <c:v>150.80269161212433</c:v>
                </c:pt>
                <c:pt idx="9">
                  <c:v>147.18155136482031</c:v>
                </c:pt>
                <c:pt idx="10">
                  <c:v>145.56491270337432</c:v>
                </c:pt>
                <c:pt idx="11">
                  <c:v>151.71144807567489</c:v>
                </c:pt>
                <c:pt idx="12">
                  <c:v>150.53415038512259</c:v>
                </c:pt>
                <c:pt idx="13">
                  <c:v>170.75833803683804</c:v>
                </c:pt>
                <c:pt idx="14">
                  <c:v>162.57509593675431</c:v>
                </c:pt>
                <c:pt idx="15">
                  <c:v>147.01315138648471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C9-432A-8D54-81B52D6367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Wholesaler 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2.2633744855967079E-2"/>
                  <c:y val="-1.60513643659710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FC9-432A-8D54-81B52D6367D2}"/>
                </c:ext>
              </c:extLst>
            </c:dLbl>
            <c:dLbl>
              <c:idx val="1"/>
              <c:layout>
                <c:manualLayout>
                  <c:x val="6.1728395061728582E-3"/>
                  <c:y val="3.5313001605136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FC9-432A-8D54-81B52D6367D2}"/>
                </c:ext>
              </c:extLst>
            </c:dLbl>
            <c:dLbl>
              <c:idx val="2"/>
              <c:layout>
                <c:manualLayout>
                  <c:x val="-8.2304526748971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FC9-432A-8D54-81B52D6367D2}"/>
                </c:ext>
              </c:extLst>
            </c:dLbl>
            <c:dLbl>
              <c:idx val="3"/>
              <c:layout>
                <c:manualLayout>
                  <c:x val="-6.1728395061728392E-3"/>
                  <c:y val="9.6308186195826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FC9-432A-8D54-81B52D6367D2}"/>
                </c:ext>
              </c:extLst>
            </c:dLbl>
            <c:dLbl>
              <c:idx val="4"/>
              <c:layout>
                <c:manualLayout>
                  <c:x val="-3.7722472320059236E-17"/>
                  <c:y val="6.4205457463884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FC9-432A-8D54-81B52D6367D2}"/>
                </c:ext>
              </c:extLst>
            </c:dLbl>
            <c:dLbl>
              <c:idx val="5"/>
              <c:layout>
                <c:manualLayout>
                  <c:x val="-2.05761316872428E-3"/>
                  <c:y val="-2.2471910112359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FC9-432A-8D54-81B52D6367D2}"/>
                </c:ext>
              </c:extLst>
            </c:dLbl>
            <c:dLbl>
              <c:idx val="6"/>
              <c:layout>
                <c:manualLayout>
                  <c:x val="0"/>
                  <c:y val="-9.6308186195827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FC9-432A-8D54-81B52D6367D2}"/>
                </c:ext>
              </c:extLst>
            </c:dLbl>
            <c:dLbl>
              <c:idx val="7"/>
              <c:layout>
                <c:manualLayout>
                  <c:x val="-7.5444944640118471E-17"/>
                  <c:y val="5.7784911717495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FC9-432A-8D54-81B52D6367D2}"/>
                </c:ext>
              </c:extLst>
            </c:dLbl>
            <c:dLbl>
              <c:idx val="8"/>
              <c:layout>
                <c:manualLayout>
                  <c:x val="7.5444944640118471E-17"/>
                  <c:y val="-9.6308186195826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FC9-432A-8D54-81B52D6367D2}"/>
                </c:ext>
              </c:extLst>
            </c:dLbl>
            <c:dLbl>
              <c:idx val="9"/>
              <c:layout>
                <c:manualLayout>
                  <c:x val="0"/>
                  <c:y val="-9.6308186195827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FC9-432A-8D54-81B52D6367D2}"/>
                </c:ext>
              </c:extLst>
            </c:dLbl>
            <c:dLbl>
              <c:idx val="10"/>
              <c:layout>
                <c:manualLayout>
                  <c:x val="0"/>
                  <c:y val="-1.1770864557013669E-16"/>
                </c:manualLayout>
              </c:layout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FC9-432A-8D54-81B52D6367D2}"/>
                </c:ext>
              </c:extLst>
            </c:dLbl>
            <c:dLbl>
              <c:idx val="11"/>
              <c:layout>
                <c:manualLayout>
                  <c:x val="0"/>
                  <c:y val="-1.6051364365971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FC9-432A-8D54-81B52D6367D2}"/>
                </c:ext>
              </c:extLst>
            </c:dLbl>
            <c:dLbl>
              <c:idx val="12"/>
              <c:layout>
                <c:manualLayout>
                  <c:x val="-1.5088988928023694E-16"/>
                  <c:y val="-2.2471910112359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FC9-432A-8D54-81B52D6367D2}"/>
                </c:ext>
              </c:extLst>
            </c:dLbl>
            <c:dLbl>
              <c:idx val="13"/>
              <c:layout>
                <c:manualLayout>
                  <c:x val="-6.1728395061728392E-3"/>
                  <c:y val="2.5682182985553772E-2"/>
                </c:manualLayout>
              </c:layout>
              <c:spPr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FC9-432A-8D54-81B52D6367D2}"/>
                </c:ext>
              </c:extLst>
            </c:dLbl>
            <c:dLbl>
              <c:idx val="14"/>
              <c:layout>
                <c:manualLayout>
                  <c:x val="-4.11522633744856E-3"/>
                  <c:y val="-2.88924558587479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FC9-432A-8D54-81B52D6367D2}"/>
                </c:ext>
              </c:extLst>
            </c:dLbl>
            <c:dLbl>
              <c:idx val="15"/>
              <c:layout>
                <c:manualLayout>
                  <c:x val="-2.4691358024691357E-2"/>
                  <c:y val="4.49438202247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FC9-432A-8D54-81B52D6367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2007 Q1</c:v>
                </c:pt>
                <c:pt idx="1">
                  <c:v>2007 Q2</c:v>
                </c:pt>
                <c:pt idx="2">
                  <c:v>2007 Q3</c:v>
                </c:pt>
                <c:pt idx="3">
                  <c:v>2007 Q4</c:v>
                </c:pt>
                <c:pt idx="4">
                  <c:v>2008 Q1</c:v>
                </c:pt>
                <c:pt idx="5">
                  <c:v>2008 Q2</c:v>
                </c:pt>
                <c:pt idx="6">
                  <c:v>2008 Q3</c:v>
                </c:pt>
                <c:pt idx="7">
                  <c:v>2008 Q4</c:v>
                </c:pt>
                <c:pt idx="8">
                  <c:v>2009 Q1</c:v>
                </c:pt>
                <c:pt idx="9">
                  <c:v>2009 Q2</c:v>
                </c:pt>
                <c:pt idx="10">
                  <c:v>2009 Q3</c:v>
                </c:pt>
                <c:pt idx="11">
                  <c:v>2009 Q4</c:v>
                </c:pt>
                <c:pt idx="12">
                  <c:v>2010 Q1</c:v>
                </c:pt>
                <c:pt idx="13">
                  <c:v>2010 Q2</c:v>
                </c:pt>
                <c:pt idx="14">
                  <c:v>2010 Q3</c:v>
                </c:pt>
                <c:pt idx="15">
                  <c:v>2010 Q4</c:v>
                </c:pt>
              </c:strCache>
            </c:strRef>
          </c:cat>
          <c:val>
            <c:numRef>
              <c:f>Sheet1!$C$2:$C$17</c:f>
              <c:numCache>
                <c:formatCode>#,##0.0</c:formatCode>
                <c:ptCount val="16"/>
                <c:pt idx="0">
                  <c:v>75.40686925551492</c:v>
                </c:pt>
                <c:pt idx="1">
                  <c:v>58.455786492446933</c:v>
                </c:pt>
                <c:pt idx="2">
                  <c:v>72.859806696292026</c:v>
                </c:pt>
                <c:pt idx="3">
                  <c:v>63.00788542335345</c:v>
                </c:pt>
                <c:pt idx="4">
                  <c:v>57.283832679139714</c:v>
                </c:pt>
                <c:pt idx="5">
                  <c:v>60.88888208132358</c:v>
                </c:pt>
                <c:pt idx="6">
                  <c:v>77.872914308786164</c:v>
                </c:pt>
                <c:pt idx="7">
                  <c:v>78.806573964358137</c:v>
                </c:pt>
                <c:pt idx="8">
                  <c:v>62.164608484742367</c:v>
                </c:pt>
                <c:pt idx="9">
                  <c:v>73.972151088985783</c:v>
                </c:pt>
                <c:pt idx="10">
                  <c:v>55.819132652393314</c:v>
                </c:pt>
                <c:pt idx="11">
                  <c:v>67.417925572398048</c:v>
                </c:pt>
                <c:pt idx="12">
                  <c:v>75.341271789707307</c:v>
                </c:pt>
                <c:pt idx="13">
                  <c:v>81.435701711986525</c:v>
                </c:pt>
                <c:pt idx="14">
                  <c:v>68.645773926009127</c:v>
                </c:pt>
                <c:pt idx="15">
                  <c:v>61.897158054309244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C9-432A-8D54-81B52D6367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65617119"/>
        <c:axId val="2065622943"/>
      </c:areaChart>
      <c:catAx>
        <c:axId val="2065617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Quarters</a:t>
                </a:r>
                <a:r>
                  <a:rPr lang="en-US" baseline="0" dirty="0"/>
                  <a:t> (Order Date)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622943"/>
        <c:crosses val="autoZero"/>
        <c:auto val="1"/>
        <c:lblAlgn val="ctr"/>
        <c:lblOffset val="100"/>
        <c:noMultiLvlLbl val="0"/>
      </c:catAx>
      <c:valAx>
        <c:axId val="2065622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Order</a:t>
                </a:r>
                <a:r>
                  <a:rPr lang="en-US" baseline="0" dirty="0"/>
                  <a:t> Gross Profit Margin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6171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631347007549936E-2"/>
          <c:y val="0.8219456275830691"/>
          <c:w val="0.32529697676679309"/>
          <c:h val="6.569482185513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DE942-10EE-428C-A3A1-C343760A4908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0E42E-301C-4DAD-9FBB-0628BD43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2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3DD5-8FF5-691E-207D-598A86F1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9DA9A-98AD-8783-22B3-7FE2673EA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7C86-D1E6-FD88-2D59-1DF9413D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AE97-45DA-7F05-DA70-87598803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FA46-0FAA-5DEC-A95F-DDFC0E2B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7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BE7F-252C-4708-2128-082CFB8F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BD3F7-C00E-0B27-A91D-D0CDF6FFB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A1D2-2CE3-D769-35B7-9D46CB40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5A4E-85AF-7B8A-391C-175C5D8C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7C66-6F12-9D8B-01A0-EB912136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4A8D5-D6C5-FC31-2C85-C0BA29AAF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DFEE4-F4B3-BADF-1E9E-F90448FB2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7D6A-06ED-FD8B-371F-FB65690A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7DCC-1BB5-41A1-56AE-24D6B50A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CAE4-404D-4FCA-A918-BFDDD5F2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34D-9EF3-E69E-5CFA-9F15843B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A199-4C1A-E480-55FE-FAFCE1FC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14D3-2A4E-B7B8-A516-A38DFC8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9E25-E50D-D15D-8CF4-0ABB43C8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10EC-49C4-D1B5-E925-0E27B8FD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2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E6E-10BC-34C0-8115-6C331EBF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797DE-C056-F830-5708-7A6104D6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9131-E7B2-D1E0-7FD0-9420DDE7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B892-6558-EF15-6241-A4A2A193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4442-5BFB-AC59-360E-84C31BBA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FFCB-456F-0533-6854-DC811200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B66C-4A93-4B60-1253-E90D2AA4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AD72C-3534-CD49-9501-62D5BF26E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130F-6471-919F-DE21-49A5FD28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18F9-71E5-E8E1-A606-B08FC822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8442-B4CA-9AF6-5DB4-F6D7454E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6AD4-E215-D638-92A7-08BF11FE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3159-B2AC-7A02-E710-1A5FA7D1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E45F-0B50-FF70-E5BD-57F3DDBF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FDB5-9E28-54D6-1731-930B322E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07099-5CC4-C832-9EA4-BCB476566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42B4-FAF1-0EF6-8943-B69957C1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3D877-5FE6-B30C-DFE6-5A5BF366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B59A8-C727-2C16-989E-E46C116B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CF88-329C-C1CB-1A78-BA45E13E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C1232-CEBF-B292-A5F0-F5ED05B6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59835-7B26-60EB-BA38-1FAFF76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CD80-C8E4-FA9F-235F-3BE0CCBF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0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A6A82-905D-45F4-6D02-F8C9F46B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D1F95-E271-FEEF-02FB-09DE145F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768E3-8AEC-75C6-B7B3-782E240A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6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AAF3-D5EA-0420-BD2E-8DEA503D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E353-477E-B14C-CD6A-5E4CB79C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B2370-AF2B-6688-EB7F-8351445E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1A63A-D0B2-4724-1B6B-ABDB7383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0DB8B-39F1-0780-D1FB-D8E2E0F0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90705-3E22-39BD-AB7E-25FBD95E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9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8093-FFA1-2304-BBA6-3CD68AB3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C9ACD-3E0E-CF56-29E6-389BFAEF6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F8FD-BE81-1C19-8B78-EA918838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C4FE9-E1EB-4921-A8CA-0FA4D2A7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F156-5903-7C4A-048B-70C68331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8042-2288-8B67-2F4C-C793E57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4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082FC-1906-685D-36DA-7907AF61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F0AB-A197-4834-7C45-D4273C56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403E-619C-6D9B-AD54-6DD69017B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5E8A-4CC9-4C39-926F-36B18A198B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EC77-D046-FA86-61C1-B2BE5F579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04F6-9B23-EF0F-31AC-05B155326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DD5C-2D44-48DA-8403-C6666F683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50048-2F4B-0BDD-F1B5-14FB2E15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78" y="1021977"/>
            <a:ext cx="6794890" cy="4303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4F83A-867E-D2E1-1878-129C20AE89B8}"/>
              </a:ext>
            </a:extLst>
          </p:cNvPr>
          <p:cNvSpPr txBox="1"/>
          <p:nvPr/>
        </p:nvSpPr>
        <p:spPr>
          <a:xfrm>
            <a:off x="0" y="0"/>
            <a:ext cx="1179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Summarizing my Insights in a Visually Engaging way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D06A9-B4F4-D870-E2FA-CAE417CD2BFE}"/>
              </a:ext>
            </a:extLst>
          </p:cNvPr>
          <p:cNvSpPr txBox="1"/>
          <p:nvPr/>
        </p:nvSpPr>
        <p:spPr>
          <a:xfrm>
            <a:off x="7279340" y="5235858"/>
            <a:ext cx="49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Name: Lalitha Santhosh Mandalika</a:t>
            </a:r>
          </a:p>
          <a:p>
            <a:r>
              <a:rPr lang="en-US" sz="2400" dirty="0"/>
              <a:t>ADTA 5250 – Large Data Visualizations</a:t>
            </a:r>
          </a:p>
          <a:p>
            <a:pPr algn="ctr"/>
            <a:r>
              <a:rPr lang="en-US" sz="2400" dirty="0"/>
              <a:t>8W1 Spring 2023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599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EC7A-B3CD-9C30-701E-0E1B51F2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27" y="-454781"/>
            <a:ext cx="6269038" cy="14612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Comparing Top 2 RX Routes on the basis of Distributor Retail Sales Price per unit and Quarters of Order Date.</a:t>
            </a:r>
            <a:endParaRPr lang="en-IN" sz="2400" b="1" dirty="0">
              <a:latin typeface="+mn-l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76142E-F1F8-D9E4-2DF2-C0EA0318D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599840"/>
              </p:ext>
            </p:extLst>
          </p:nvPr>
        </p:nvGraphicFramePr>
        <p:xfrm>
          <a:off x="6105432" y="71718"/>
          <a:ext cx="6172200" cy="352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E14844-BAED-D527-17A7-CA9D49CE8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926750"/>
              </p:ext>
            </p:extLst>
          </p:nvPr>
        </p:nvGraphicFramePr>
        <p:xfrm>
          <a:off x="6269038" y="3312459"/>
          <a:ext cx="5844988" cy="3811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7771-9142-BD6A-29F7-3F291D3CA491}"/>
              </a:ext>
            </a:extLst>
          </p:cNvPr>
          <p:cNvSpPr/>
          <p:nvPr/>
        </p:nvSpPr>
        <p:spPr>
          <a:xfrm>
            <a:off x="317330" y="3214219"/>
            <a:ext cx="1791534" cy="1577109"/>
          </a:xfrm>
          <a:custGeom>
            <a:avLst/>
            <a:gdLst>
              <a:gd name="connsiteX0" fmla="*/ 855315 w 1736436"/>
              <a:gd name="connsiteY0" fmla="*/ 162452 h 1736436"/>
              <a:gd name="connsiteX1" fmla="*/ 785091 w 1736436"/>
              <a:gd name="connsiteY1" fmla="*/ 222488 h 1736436"/>
              <a:gd name="connsiteX2" fmla="*/ 855315 w 1736436"/>
              <a:gd name="connsiteY2" fmla="*/ 282524 h 1736436"/>
              <a:gd name="connsiteX3" fmla="*/ 925539 w 1736436"/>
              <a:gd name="connsiteY3" fmla="*/ 222488 h 1736436"/>
              <a:gd name="connsiteX4" fmla="*/ 855315 w 1736436"/>
              <a:gd name="connsiteY4" fmla="*/ 162452 h 1736436"/>
              <a:gd name="connsiteX5" fmla="*/ 868218 w 1736436"/>
              <a:gd name="connsiteY5" fmla="*/ 0 h 1736436"/>
              <a:gd name="connsiteX6" fmla="*/ 1736436 w 1736436"/>
              <a:gd name="connsiteY6" fmla="*/ 868218 h 1736436"/>
              <a:gd name="connsiteX7" fmla="*/ 868218 w 1736436"/>
              <a:gd name="connsiteY7" fmla="*/ 1736436 h 1736436"/>
              <a:gd name="connsiteX8" fmla="*/ 0 w 1736436"/>
              <a:gd name="connsiteY8" fmla="*/ 868218 h 1736436"/>
              <a:gd name="connsiteX9" fmla="*/ 868218 w 1736436"/>
              <a:gd name="connsiteY9" fmla="*/ 0 h 173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436" h="1736436">
                <a:moveTo>
                  <a:pt x="855315" y="162452"/>
                </a:moveTo>
                <a:cubicBezTo>
                  <a:pt x="816531" y="162452"/>
                  <a:pt x="785091" y="189331"/>
                  <a:pt x="785091" y="222488"/>
                </a:cubicBezTo>
                <a:cubicBezTo>
                  <a:pt x="785091" y="255645"/>
                  <a:pt x="816531" y="282524"/>
                  <a:pt x="855315" y="282524"/>
                </a:cubicBezTo>
                <a:cubicBezTo>
                  <a:pt x="894099" y="282524"/>
                  <a:pt x="925539" y="255645"/>
                  <a:pt x="925539" y="222488"/>
                </a:cubicBezTo>
                <a:cubicBezTo>
                  <a:pt x="925539" y="189331"/>
                  <a:pt x="894099" y="162452"/>
                  <a:pt x="855315" y="162452"/>
                </a:cubicBezTo>
                <a:close/>
                <a:moveTo>
                  <a:pt x="868218" y="0"/>
                </a:moveTo>
                <a:cubicBezTo>
                  <a:pt x="1347722" y="0"/>
                  <a:pt x="1736436" y="388714"/>
                  <a:pt x="1736436" y="868218"/>
                </a:cubicBezTo>
                <a:cubicBezTo>
                  <a:pt x="1736436" y="1347722"/>
                  <a:pt x="1347722" y="1736436"/>
                  <a:pt x="868218" y="1736436"/>
                </a:cubicBezTo>
                <a:cubicBezTo>
                  <a:pt x="388714" y="1736436"/>
                  <a:pt x="0" y="1347722"/>
                  <a:pt x="0" y="868218"/>
                </a:cubicBezTo>
                <a:cubicBezTo>
                  <a:pt x="0" y="388714"/>
                  <a:pt x="388714" y="0"/>
                  <a:pt x="86821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0">
                <a:schemeClr val="accent6"/>
              </a:gs>
              <a:gs pos="100000">
                <a:srgbClr val="66FF33"/>
              </a:gs>
              <a:gs pos="100000">
                <a:schemeClr val="accent6"/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1000" dirty="0"/>
              <a:t>The first area chart depicts the </a:t>
            </a:r>
            <a:r>
              <a:rPr lang="en-IN" sz="1000" b="1" dirty="0">
                <a:solidFill>
                  <a:schemeClr val="accent4">
                    <a:lumMod val="50000"/>
                  </a:schemeClr>
                </a:solidFill>
              </a:rPr>
              <a:t>Distributor Retail Sales Price per unit for the intramuscular RX Route for each Quarter 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4D78F3-19E5-A898-1387-37AF47F29C56}"/>
              </a:ext>
            </a:extLst>
          </p:cNvPr>
          <p:cNvSpPr/>
          <p:nvPr/>
        </p:nvSpPr>
        <p:spPr>
          <a:xfrm>
            <a:off x="3405835" y="4975822"/>
            <a:ext cx="2402109" cy="1577109"/>
          </a:xfrm>
          <a:custGeom>
            <a:avLst/>
            <a:gdLst>
              <a:gd name="connsiteX0" fmla="*/ 855315 w 1736436"/>
              <a:gd name="connsiteY0" fmla="*/ 162452 h 1736436"/>
              <a:gd name="connsiteX1" fmla="*/ 785091 w 1736436"/>
              <a:gd name="connsiteY1" fmla="*/ 222488 h 1736436"/>
              <a:gd name="connsiteX2" fmla="*/ 855315 w 1736436"/>
              <a:gd name="connsiteY2" fmla="*/ 282524 h 1736436"/>
              <a:gd name="connsiteX3" fmla="*/ 925539 w 1736436"/>
              <a:gd name="connsiteY3" fmla="*/ 222488 h 1736436"/>
              <a:gd name="connsiteX4" fmla="*/ 855315 w 1736436"/>
              <a:gd name="connsiteY4" fmla="*/ 162452 h 1736436"/>
              <a:gd name="connsiteX5" fmla="*/ 868218 w 1736436"/>
              <a:gd name="connsiteY5" fmla="*/ 0 h 1736436"/>
              <a:gd name="connsiteX6" fmla="*/ 1736436 w 1736436"/>
              <a:gd name="connsiteY6" fmla="*/ 868218 h 1736436"/>
              <a:gd name="connsiteX7" fmla="*/ 868218 w 1736436"/>
              <a:gd name="connsiteY7" fmla="*/ 1736436 h 1736436"/>
              <a:gd name="connsiteX8" fmla="*/ 0 w 1736436"/>
              <a:gd name="connsiteY8" fmla="*/ 868218 h 1736436"/>
              <a:gd name="connsiteX9" fmla="*/ 868218 w 1736436"/>
              <a:gd name="connsiteY9" fmla="*/ 0 h 1736436"/>
              <a:gd name="connsiteX0" fmla="*/ 855315 w 1736436"/>
              <a:gd name="connsiteY0" fmla="*/ 162452 h 1736436"/>
              <a:gd name="connsiteX1" fmla="*/ 785091 w 1736436"/>
              <a:gd name="connsiteY1" fmla="*/ 222488 h 1736436"/>
              <a:gd name="connsiteX2" fmla="*/ 855315 w 1736436"/>
              <a:gd name="connsiteY2" fmla="*/ 282524 h 1736436"/>
              <a:gd name="connsiteX3" fmla="*/ 925539 w 1736436"/>
              <a:gd name="connsiteY3" fmla="*/ 222488 h 1736436"/>
              <a:gd name="connsiteX4" fmla="*/ 855315 w 1736436"/>
              <a:gd name="connsiteY4" fmla="*/ 162452 h 1736436"/>
              <a:gd name="connsiteX5" fmla="*/ 868218 w 1736436"/>
              <a:gd name="connsiteY5" fmla="*/ 0 h 1736436"/>
              <a:gd name="connsiteX6" fmla="*/ 1736436 w 1736436"/>
              <a:gd name="connsiteY6" fmla="*/ 868218 h 1736436"/>
              <a:gd name="connsiteX7" fmla="*/ 868218 w 1736436"/>
              <a:gd name="connsiteY7" fmla="*/ 1736436 h 1736436"/>
              <a:gd name="connsiteX8" fmla="*/ 0 w 1736436"/>
              <a:gd name="connsiteY8" fmla="*/ 868218 h 1736436"/>
              <a:gd name="connsiteX9" fmla="*/ 868218 w 1736436"/>
              <a:gd name="connsiteY9" fmla="*/ 0 h 173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436" h="1736436">
                <a:moveTo>
                  <a:pt x="855315" y="162452"/>
                </a:moveTo>
                <a:cubicBezTo>
                  <a:pt x="816531" y="162452"/>
                  <a:pt x="785091" y="202476"/>
                  <a:pt x="785091" y="222488"/>
                </a:cubicBezTo>
                <a:cubicBezTo>
                  <a:pt x="785091" y="242500"/>
                  <a:pt x="816531" y="282524"/>
                  <a:pt x="855315" y="282524"/>
                </a:cubicBezTo>
                <a:cubicBezTo>
                  <a:pt x="894099" y="282524"/>
                  <a:pt x="925539" y="242500"/>
                  <a:pt x="925539" y="222488"/>
                </a:cubicBezTo>
                <a:cubicBezTo>
                  <a:pt x="925539" y="202476"/>
                  <a:pt x="894099" y="162452"/>
                  <a:pt x="855315" y="162452"/>
                </a:cubicBezTo>
                <a:close/>
                <a:moveTo>
                  <a:pt x="868218" y="0"/>
                </a:moveTo>
                <a:cubicBezTo>
                  <a:pt x="1347722" y="0"/>
                  <a:pt x="1736436" y="388714"/>
                  <a:pt x="1736436" y="868218"/>
                </a:cubicBezTo>
                <a:cubicBezTo>
                  <a:pt x="1736436" y="1347722"/>
                  <a:pt x="1347722" y="1736436"/>
                  <a:pt x="868218" y="1736436"/>
                </a:cubicBezTo>
                <a:cubicBezTo>
                  <a:pt x="388714" y="1736436"/>
                  <a:pt x="0" y="1347722"/>
                  <a:pt x="0" y="868218"/>
                </a:cubicBezTo>
                <a:cubicBezTo>
                  <a:pt x="0" y="388714"/>
                  <a:pt x="388714" y="0"/>
                  <a:pt x="86821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  <a:gs pos="27000">
                <a:schemeClr val="accent4">
                  <a:lumMod val="60000"/>
                  <a:lumOff val="40000"/>
                </a:schemeClr>
              </a:gs>
              <a:gs pos="81000">
                <a:schemeClr val="accent2"/>
              </a:gs>
              <a:gs pos="52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In the year 2009, Infusion dominated Intramuscular over four quarters</a:t>
            </a:r>
            <a:r>
              <a:rPr lang="en-IN" sz="1000" dirty="0"/>
              <a:t>. </a:t>
            </a:r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In the year 2010</a:t>
            </a:r>
            <a:r>
              <a:rPr lang="en-IN" sz="1000" dirty="0"/>
              <a:t>, </a:t>
            </a:r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except</a:t>
            </a:r>
            <a:r>
              <a:rPr lang="en-IN" sz="1000" dirty="0"/>
              <a:t> for the </a:t>
            </a:r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last quarter</a:t>
            </a:r>
            <a:r>
              <a:rPr lang="en-IN" sz="1000" dirty="0"/>
              <a:t>, in the </a:t>
            </a:r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remaining quarters</a:t>
            </a:r>
            <a:r>
              <a:rPr lang="en-IN" sz="1000" dirty="0"/>
              <a:t>, </a:t>
            </a:r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Infusion dominated Intramuscular</a:t>
            </a:r>
            <a:r>
              <a:rPr lang="en-IN" sz="1000" dirty="0"/>
              <a:t>. </a:t>
            </a:r>
            <a:r>
              <a:rPr lang="en-IN" sz="1000" b="1" dirty="0">
                <a:solidFill>
                  <a:schemeClr val="bg2">
                    <a:lumMod val="10000"/>
                  </a:schemeClr>
                </a:solidFill>
              </a:rPr>
              <a:t>On the whole, Infusion dominated Intramuscular</a:t>
            </a:r>
            <a:r>
              <a:rPr lang="en-IN" sz="1000" dirty="0"/>
              <a:t>.  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81834D-BBBE-8D14-B44A-1851A4DBE4E9}"/>
              </a:ext>
            </a:extLst>
          </p:cNvPr>
          <p:cNvSpPr/>
          <p:nvPr/>
        </p:nvSpPr>
        <p:spPr>
          <a:xfrm>
            <a:off x="1046596" y="1138579"/>
            <a:ext cx="3567533" cy="31403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603A20E-138D-C201-4F94-1F5745DAAC2C}"/>
              </a:ext>
            </a:extLst>
          </p:cNvPr>
          <p:cNvSpPr/>
          <p:nvPr/>
        </p:nvSpPr>
        <p:spPr>
          <a:xfrm>
            <a:off x="1374773" y="4966292"/>
            <a:ext cx="1736436" cy="1577109"/>
          </a:xfrm>
          <a:custGeom>
            <a:avLst/>
            <a:gdLst>
              <a:gd name="connsiteX0" fmla="*/ 855315 w 1736436"/>
              <a:gd name="connsiteY0" fmla="*/ 162452 h 1736436"/>
              <a:gd name="connsiteX1" fmla="*/ 785091 w 1736436"/>
              <a:gd name="connsiteY1" fmla="*/ 222488 h 1736436"/>
              <a:gd name="connsiteX2" fmla="*/ 855315 w 1736436"/>
              <a:gd name="connsiteY2" fmla="*/ 282524 h 1736436"/>
              <a:gd name="connsiteX3" fmla="*/ 925539 w 1736436"/>
              <a:gd name="connsiteY3" fmla="*/ 222488 h 1736436"/>
              <a:gd name="connsiteX4" fmla="*/ 855315 w 1736436"/>
              <a:gd name="connsiteY4" fmla="*/ 162452 h 1736436"/>
              <a:gd name="connsiteX5" fmla="*/ 868218 w 1736436"/>
              <a:gd name="connsiteY5" fmla="*/ 0 h 1736436"/>
              <a:gd name="connsiteX6" fmla="*/ 1736436 w 1736436"/>
              <a:gd name="connsiteY6" fmla="*/ 868218 h 1736436"/>
              <a:gd name="connsiteX7" fmla="*/ 868218 w 1736436"/>
              <a:gd name="connsiteY7" fmla="*/ 1736436 h 1736436"/>
              <a:gd name="connsiteX8" fmla="*/ 0 w 1736436"/>
              <a:gd name="connsiteY8" fmla="*/ 868218 h 1736436"/>
              <a:gd name="connsiteX9" fmla="*/ 868218 w 1736436"/>
              <a:gd name="connsiteY9" fmla="*/ 0 h 173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436" h="1736436">
                <a:moveTo>
                  <a:pt x="855315" y="162452"/>
                </a:moveTo>
                <a:cubicBezTo>
                  <a:pt x="816531" y="162452"/>
                  <a:pt x="785091" y="189331"/>
                  <a:pt x="785091" y="222488"/>
                </a:cubicBezTo>
                <a:cubicBezTo>
                  <a:pt x="785091" y="255645"/>
                  <a:pt x="816531" y="282524"/>
                  <a:pt x="855315" y="282524"/>
                </a:cubicBezTo>
                <a:cubicBezTo>
                  <a:pt x="894099" y="282524"/>
                  <a:pt x="925539" y="255645"/>
                  <a:pt x="925539" y="222488"/>
                </a:cubicBezTo>
                <a:cubicBezTo>
                  <a:pt x="925539" y="189331"/>
                  <a:pt x="894099" y="162452"/>
                  <a:pt x="855315" y="162452"/>
                </a:cubicBezTo>
                <a:close/>
                <a:moveTo>
                  <a:pt x="868218" y="0"/>
                </a:moveTo>
                <a:cubicBezTo>
                  <a:pt x="1347722" y="0"/>
                  <a:pt x="1736436" y="388714"/>
                  <a:pt x="1736436" y="868218"/>
                </a:cubicBezTo>
                <a:cubicBezTo>
                  <a:pt x="1736436" y="1347722"/>
                  <a:pt x="1347722" y="1736436"/>
                  <a:pt x="868218" y="1736436"/>
                </a:cubicBezTo>
                <a:cubicBezTo>
                  <a:pt x="388714" y="1736436"/>
                  <a:pt x="0" y="1347722"/>
                  <a:pt x="0" y="868218"/>
                </a:cubicBezTo>
                <a:cubicBezTo>
                  <a:pt x="0" y="388714"/>
                  <a:pt x="388714" y="0"/>
                  <a:pt x="86821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4"/>
              </a:gs>
              <a:gs pos="19000">
                <a:schemeClr val="accent4"/>
              </a:gs>
              <a:gs pos="81000">
                <a:schemeClr val="accent4"/>
              </a:gs>
              <a:gs pos="52000">
                <a:schemeClr val="accent4"/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1000" dirty="0"/>
              <a:t>The Second area chart depicts </a:t>
            </a:r>
            <a:r>
              <a:rPr lang="en-IN" sz="1000" b="1" dirty="0">
                <a:solidFill>
                  <a:schemeClr val="accent5">
                    <a:lumMod val="50000"/>
                  </a:schemeClr>
                </a:solidFill>
              </a:rPr>
              <a:t>the Distributor Retail Sales Price per unit for Iv(Infusion) RX Route for each Quarter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4421A2-2504-4741-8D51-D360A11EC819}"/>
              </a:ext>
            </a:extLst>
          </p:cNvPr>
          <p:cNvSpPr/>
          <p:nvPr/>
        </p:nvSpPr>
        <p:spPr>
          <a:xfrm>
            <a:off x="2439025" y="3204982"/>
            <a:ext cx="1833251" cy="1595582"/>
          </a:xfrm>
          <a:custGeom>
            <a:avLst/>
            <a:gdLst>
              <a:gd name="connsiteX0" fmla="*/ 855315 w 1736436"/>
              <a:gd name="connsiteY0" fmla="*/ 162452 h 1736436"/>
              <a:gd name="connsiteX1" fmla="*/ 785091 w 1736436"/>
              <a:gd name="connsiteY1" fmla="*/ 222488 h 1736436"/>
              <a:gd name="connsiteX2" fmla="*/ 855315 w 1736436"/>
              <a:gd name="connsiteY2" fmla="*/ 282524 h 1736436"/>
              <a:gd name="connsiteX3" fmla="*/ 925539 w 1736436"/>
              <a:gd name="connsiteY3" fmla="*/ 222488 h 1736436"/>
              <a:gd name="connsiteX4" fmla="*/ 855315 w 1736436"/>
              <a:gd name="connsiteY4" fmla="*/ 162452 h 1736436"/>
              <a:gd name="connsiteX5" fmla="*/ 868218 w 1736436"/>
              <a:gd name="connsiteY5" fmla="*/ 0 h 1736436"/>
              <a:gd name="connsiteX6" fmla="*/ 1736436 w 1736436"/>
              <a:gd name="connsiteY6" fmla="*/ 868218 h 1736436"/>
              <a:gd name="connsiteX7" fmla="*/ 868218 w 1736436"/>
              <a:gd name="connsiteY7" fmla="*/ 1736436 h 1736436"/>
              <a:gd name="connsiteX8" fmla="*/ 0 w 1736436"/>
              <a:gd name="connsiteY8" fmla="*/ 868218 h 1736436"/>
              <a:gd name="connsiteX9" fmla="*/ 868218 w 1736436"/>
              <a:gd name="connsiteY9" fmla="*/ 0 h 173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436" h="1736436">
                <a:moveTo>
                  <a:pt x="855315" y="162452"/>
                </a:moveTo>
                <a:cubicBezTo>
                  <a:pt x="816531" y="162452"/>
                  <a:pt x="785091" y="189331"/>
                  <a:pt x="785091" y="222488"/>
                </a:cubicBezTo>
                <a:cubicBezTo>
                  <a:pt x="785091" y="255645"/>
                  <a:pt x="816531" y="282524"/>
                  <a:pt x="855315" y="282524"/>
                </a:cubicBezTo>
                <a:cubicBezTo>
                  <a:pt x="894099" y="282524"/>
                  <a:pt x="925539" y="255645"/>
                  <a:pt x="925539" y="222488"/>
                </a:cubicBezTo>
                <a:cubicBezTo>
                  <a:pt x="925539" y="189331"/>
                  <a:pt x="894099" y="162452"/>
                  <a:pt x="855315" y="162452"/>
                </a:cubicBezTo>
                <a:close/>
                <a:moveTo>
                  <a:pt x="868218" y="0"/>
                </a:moveTo>
                <a:cubicBezTo>
                  <a:pt x="1347722" y="0"/>
                  <a:pt x="1736436" y="388714"/>
                  <a:pt x="1736436" y="868218"/>
                </a:cubicBezTo>
                <a:cubicBezTo>
                  <a:pt x="1736436" y="1347722"/>
                  <a:pt x="1347722" y="1736436"/>
                  <a:pt x="868218" y="1736436"/>
                </a:cubicBezTo>
                <a:cubicBezTo>
                  <a:pt x="388714" y="1736436"/>
                  <a:pt x="0" y="1347722"/>
                  <a:pt x="0" y="868218"/>
                </a:cubicBezTo>
                <a:cubicBezTo>
                  <a:pt x="0" y="388714"/>
                  <a:pt x="388714" y="0"/>
                  <a:pt x="868218" y="0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accent4"/>
              </a:gs>
              <a:gs pos="54000">
                <a:schemeClr val="accent4"/>
              </a:gs>
              <a:gs pos="69000">
                <a:schemeClr val="accent4"/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2007</a:t>
            </a:r>
            <a:r>
              <a:rPr lang="en-US" sz="1000" dirty="0"/>
              <a:t>, except for the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first quarter</a:t>
            </a:r>
            <a:r>
              <a:rPr lang="en-US" sz="1000" dirty="0"/>
              <a:t>, in the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remaining three quarters</a:t>
            </a:r>
            <a:r>
              <a:rPr lang="en-US" sz="1000" dirty="0"/>
              <a:t>,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Infusion dominated </a:t>
            </a:r>
            <a:r>
              <a:rPr lang="en-IN" sz="1000" b="1" dirty="0">
                <a:solidFill>
                  <a:schemeClr val="tx2">
                    <a:lumMod val="75000"/>
                  </a:schemeClr>
                </a:solidFill>
              </a:rPr>
              <a:t>Intramuscular</a:t>
            </a:r>
            <a:r>
              <a:rPr lang="en-IN" sz="1000" dirty="0"/>
              <a:t>. In the year </a:t>
            </a:r>
            <a:r>
              <a:rPr lang="en-IN" sz="1000" b="1" dirty="0">
                <a:solidFill>
                  <a:schemeClr val="tx2">
                    <a:lumMod val="75000"/>
                  </a:schemeClr>
                </a:solidFill>
              </a:rPr>
              <a:t>2008</a:t>
            </a:r>
            <a:r>
              <a:rPr lang="en-IN" sz="1000" dirty="0"/>
              <a:t>, </a:t>
            </a:r>
            <a:r>
              <a:rPr lang="en-IN" sz="1000" b="1" dirty="0">
                <a:solidFill>
                  <a:schemeClr val="tx2">
                    <a:lumMod val="75000"/>
                  </a:schemeClr>
                </a:solidFill>
              </a:rPr>
              <a:t>In all quarters, Infusion dominated Intramuscular.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FC7644-B9B0-8F3A-AD19-69152393CB42}"/>
              </a:ext>
            </a:extLst>
          </p:cNvPr>
          <p:cNvSpPr/>
          <p:nvPr/>
        </p:nvSpPr>
        <p:spPr>
          <a:xfrm>
            <a:off x="1046597" y="1138579"/>
            <a:ext cx="275128" cy="314036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0">
                <a:schemeClr val="accent6"/>
              </a:gs>
              <a:gs pos="100000">
                <a:srgbClr val="66FF33"/>
              </a:gs>
              <a:gs pos="100000">
                <a:schemeClr val="accent6"/>
              </a:gs>
            </a:gsLst>
            <a:lin ang="10200000" scaled="0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025FE-8FB9-D3D2-127F-610F4158751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184161" y="1452615"/>
            <a:ext cx="4586" cy="1981200"/>
          </a:xfrm>
          <a:prstGeom prst="line">
            <a:avLst/>
          </a:prstGeom>
          <a:ln w="28575" cmpd="sng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A42E4E7-8443-9104-4DC3-FEF9FC6FD25D}"/>
              </a:ext>
            </a:extLst>
          </p:cNvPr>
          <p:cNvSpPr/>
          <p:nvPr/>
        </p:nvSpPr>
        <p:spPr>
          <a:xfrm>
            <a:off x="2171758" y="1138281"/>
            <a:ext cx="265953" cy="314036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4"/>
              </a:gs>
              <a:gs pos="19000">
                <a:schemeClr val="accent4"/>
              </a:gs>
              <a:gs pos="81000">
                <a:schemeClr val="accent4"/>
              </a:gs>
              <a:gs pos="52000">
                <a:schemeClr val="accent4"/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211DA-59FA-61AE-4387-C9B8BA1478EE}"/>
              </a:ext>
            </a:extLst>
          </p:cNvPr>
          <p:cNvCxnSpPr>
            <a:cxnSpLocks/>
          </p:cNvCxnSpPr>
          <p:nvPr/>
        </p:nvCxnSpPr>
        <p:spPr>
          <a:xfrm flipH="1">
            <a:off x="2214897" y="1452317"/>
            <a:ext cx="81164" cy="3722064"/>
          </a:xfrm>
          <a:prstGeom prst="line">
            <a:avLst/>
          </a:prstGeom>
          <a:ln w="28575" cmpd="sng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31D3358-2945-B954-AC8D-520538DCE969}"/>
              </a:ext>
            </a:extLst>
          </p:cNvPr>
          <p:cNvSpPr/>
          <p:nvPr/>
        </p:nvSpPr>
        <p:spPr>
          <a:xfrm>
            <a:off x="3222675" y="1138579"/>
            <a:ext cx="265953" cy="31403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  <a:gs pos="54000">
                <a:schemeClr val="accent4"/>
              </a:gs>
              <a:gs pos="69000">
                <a:schemeClr val="accent4"/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B51CA-5CCF-24F9-7937-3838FB341FBA}"/>
              </a:ext>
            </a:extLst>
          </p:cNvPr>
          <p:cNvCxnSpPr/>
          <p:nvPr/>
        </p:nvCxnSpPr>
        <p:spPr>
          <a:xfrm flipH="1">
            <a:off x="3355652" y="1452615"/>
            <a:ext cx="1" cy="1981200"/>
          </a:xfrm>
          <a:prstGeom prst="line">
            <a:avLst/>
          </a:prstGeom>
          <a:ln w="28575" cmpd="sng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D9E5BEB-2E14-E6E1-CCC7-65987F714776}"/>
              </a:ext>
            </a:extLst>
          </p:cNvPr>
          <p:cNvSpPr/>
          <p:nvPr/>
        </p:nvSpPr>
        <p:spPr>
          <a:xfrm>
            <a:off x="4348177" y="1138281"/>
            <a:ext cx="265953" cy="31403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  <a:gs pos="27000">
                <a:schemeClr val="accent4">
                  <a:lumMod val="60000"/>
                  <a:lumOff val="40000"/>
                </a:schemeClr>
              </a:gs>
              <a:gs pos="81000">
                <a:schemeClr val="accent2"/>
              </a:gs>
              <a:gs pos="52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BBADD7-0634-0FC2-8496-57517508E969}"/>
              </a:ext>
            </a:extLst>
          </p:cNvPr>
          <p:cNvCxnSpPr>
            <a:cxnSpLocks/>
          </p:cNvCxnSpPr>
          <p:nvPr/>
        </p:nvCxnSpPr>
        <p:spPr>
          <a:xfrm>
            <a:off x="4470225" y="1452317"/>
            <a:ext cx="111873" cy="3720284"/>
          </a:xfrm>
          <a:prstGeom prst="line">
            <a:avLst/>
          </a:prstGeom>
          <a:ln w="28575" cmpd="sng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0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65F7CE-D486-E111-A176-D44FDF84C433}"/>
              </a:ext>
            </a:extLst>
          </p:cNvPr>
          <p:cNvSpPr txBox="1"/>
          <p:nvPr/>
        </p:nvSpPr>
        <p:spPr>
          <a:xfrm>
            <a:off x="3537527" y="36946"/>
            <a:ext cx="607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Recommendation Slide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8732E-A94B-F977-377A-D36E77AAE170}"/>
              </a:ext>
            </a:extLst>
          </p:cNvPr>
          <p:cNvSpPr txBox="1"/>
          <p:nvPr/>
        </p:nvSpPr>
        <p:spPr>
          <a:xfrm>
            <a:off x="0" y="701964"/>
            <a:ext cx="12192000" cy="587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third slide, the conclusion we got to know is that </a:t>
            </a:r>
            <a:r>
              <a:rPr lang="en-IN" sz="1400" b="1" dirty="0">
                <a:solidFill>
                  <a:schemeClr val="accent6"/>
                </a:solidFill>
              </a:rPr>
              <a:t>Total Order Revenue at MSRP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chemeClr val="accent6"/>
                </a:solidFill>
              </a:rPr>
              <a:t>Order Gross Profit at MSRP </a:t>
            </a:r>
            <a:r>
              <a:rPr lang="en-IN" sz="1400" dirty="0"/>
              <a:t>is </a:t>
            </a:r>
            <a:r>
              <a:rPr lang="en-IN" sz="1400" b="1" dirty="0">
                <a:solidFill>
                  <a:schemeClr val="accent6"/>
                </a:solidFill>
              </a:rPr>
              <a:t>Directly Proportional </a:t>
            </a:r>
            <a:r>
              <a:rPr lang="en-IN" sz="1400" dirty="0"/>
              <a:t>on the basis of </a:t>
            </a:r>
            <a:r>
              <a:rPr lang="en-IN" sz="1400" b="1" dirty="0">
                <a:solidFill>
                  <a:schemeClr val="accent6"/>
                </a:solidFill>
              </a:rPr>
              <a:t>RX Distributor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chemeClr val="accent6"/>
                </a:solidFill>
              </a:rPr>
              <a:t>Years of Order Date</a:t>
            </a:r>
            <a:r>
              <a:rPr lang="en-IN" sz="1400" dirty="0"/>
              <a:t>. But, I found out that </a:t>
            </a:r>
            <a:r>
              <a:rPr lang="en-IN" sz="1400" b="1" dirty="0">
                <a:solidFill>
                  <a:schemeClr val="accent6"/>
                </a:solidFill>
              </a:rPr>
              <a:t>Total Order Revenue at MSRP </a:t>
            </a:r>
            <a:r>
              <a:rPr lang="en-IN" sz="1400" dirty="0"/>
              <a:t>and </a:t>
            </a:r>
            <a:r>
              <a:rPr lang="en-IN" sz="1400" b="1" dirty="0">
                <a:solidFill>
                  <a:schemeClr val="accent6"/>
                </a:solidFill>
              </a:rPr>
              <a:t>Order Gross Profit at MSRP </a:t>
            </a:r>
            <a:r>
              <a:rPr lang="en-IN" sz="1400" dirty="0"/>
              <a:t>is </a:t>
            </a:r>
            <a:r>
              <a:rPr lang="en-IN" sz="1400" b="1" dirty="0">
                <a:solidFill>
                  <a:schemeClr val="accent6"/>
                </a:solidFill>
              </a:rPr>
              <a:t>directly proportional on any basis</a:t>
            </a:r>
            <a:r>
              <a:rPr lang="en-IN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Fourth slide, we got to know that </a:t>
            </a:r>
            <a:r>
              <a:rPr lang="en-IN" sz="1400" b="1" dirty="0">
                <a:solidFill>
                  <a:schemeClr val="accent6"/>
                </a:solidFill>
              </a:rPr>
              <a:t>New York is the Highest value state on both the basis </a:t>
            </a:r>
            <a:r>
              <a:rPr lang="en-IN" sz="1400" dirty="0"/>
              <a:t>i.e., </a:t>
            </a:r>
            <a:r>
              <a:rPr lang="en-IN" sz="1400" b="1" dirty="0">
                <a:solidFill>
                  <a:schemeClr val="accent6"/>
                </a:solidFill>
              </a:rPr>
              <a:t>Profit and Total Order Revenue</a:t>
            </a:r>
            <a:r>
              <a:rPr lang="en-IN" sz="1400" dirty="0"/>
              <a:t>. If we observe, the </a:t>
            </a:r>
            <a:r>
              <a:rPr lang="en-IN" sz="1400" b="1" dirty="0">
                <a:solidFill>
                  <a:schemeClr val="accent6"/>
                </a:solidFill>
              </a:rPr>
              <a:t>state</a:t>
            </a:r>
            <a:r>
              <a:rPr lang="en-IN" sz="1400" dirty="0"/>
              <a:t> which is </a:t>
            </a:r>
            <a:r>
              <a:rPr lang="en-IN" sz="1400" b="1" dirty="0">
                <a:solidFill>
                  <a:schemeClr val="accent6"/>
                </a:solidFill>
              </a:rPr>
              <a:t>near</a:t>
            </a:r>
            <a:r>
              <a:rPr lang="en-IN" sz="1400" dirty="0"/>
              <a:t> the </a:t>
            </a:r>
            <a:r>
              <a:rPr lang="en-IN" sz="1400" b="1" dirty="0">
                <a:solidFill>
                  <a:schemeClr val="accent6"/>
                </a:solidFill>
              </a:rPr>
              <a:t>average value </a:t>
            </a:r>
            <a:r>
              <a:rPr lang="en-IN" sz="1400" dirty="0"/>
              <a:t>in both </a:t>
            </a:r>
            <a:r>
              <a:rPr lang="en-IN" sz="1400" b="1" dirty="0">
                <a:solidFill>
                  <a:schemeClr val="accent6"/>
                </a:solidFill>
              </a:rPr>
              <a:t>Pie </a:t>
            </a:r>
            <a:r>
              <a:rPr lang="en-IN" sz="1400" dirty="0"/>
              <a:t>and </a:t>
            </a:r>
            <a:r>
              <a:rPr lang="en-IN" sz="1400" b="1" dirty="0">
                <a:solidFill>
                  <a:schemeClr val="accent6"/>
                </a:solidFill>
              </a:rPr>
              <a:t>Bar graphs is Idaho</a:t>
            </a:r>
            <a:r>
              <a:rPr lang="en-IN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Fifth slide, we got to know </a:t>
            </a:r>
            <a:r>
              <a:rPr lang="en-IN" sz="1400" b="1" dirty="0">
                <a:solidFill>
                  <a:schemeClr val="accent6"/>
                </a:solidFill>
              </a:rPr>
              <a:t>Cream</a:t>
            </a:r>
            <a:r>
              <a:rPr lang="en-IN" sz="1400" dirty="0"/>
              <a:t> </a:t>
            </a:r>
            <a:r>
              <a:rPr lang="en-IN" sz="1400" b="1" dirty="0">
                <a:solidFill>
                  <a:schemeClr val="accent6"/>
                </a:solidFill>
              </a:rPr>
              <a:t>dominates Concentrate</a:t>
            </a:r>
            <a:r>
              <a:rPr lang="en-IN" sz="1400" dirty="0"/>
              <a:t> on the </a:t>
            </a:r>
            <a:r>
              <a:rPr lang="en-IN" sz="1400" b="1" dirty="0">
                <a:solidFill>
                  <a:schemeClr val="accent6"/>
                </a:solidFill>
              </a:rPr>
              <a:t>basis</a:t>
            </a:r>
            <a:r>
              <a:rPr lang="en-IN" sz="1400" dirty="0"/>
              <a:t> of </a:t>
            </a:r>
            <a:r>
              <a:rPr lang="en-IN" sz="1400" b="1" dirty="0">
                <a:solidFill>
                  <a:schemeClr val="accent6"/>
                </a:solidFill>
              </a:rPr>
              <a:t>Total Order Revenue as a sum</a:t>
            </a:r>
            <a:r>
              <a:rPr lang="en-IN" sz="1400" dirty="0"/>
              <a:t>. But when you observe, </a:t>
            </a:r>
            <a:r>
              <a:rPr lang="en-IN" sz="1400" b="1" dirty="0">
                <a:solidFill>
                  <a:schemeClr val="accent6"/>
                </a:solidFill>
              </a:rPr>
              <a:t>Cream</a:t>
            </a:r>
            <a:r>
              <a:rPr lang="en-IN" sz="1400" dirty="0"/>
              <a:t> has </a:t>
            </a:r>
            <a:r>
              <a:rPr lang="en-IN" sz="1400" b="1" dirty="0">
                <a:solidFill>
                  <a:schemeClr val="accent6"/>
                </a:solidFill>
              </a:rPr>
              <a:t>started</a:t>
            </a:r>
            <a:r>
              <a:rPr lang="en-IN" sz="1400" dirty="0"/>
              <a:t> at its </a:t>
            </a:r>
            <a:r>
              <a:rPr lang="en-IN" sz="1400" b="1" dirty="0">
                <a:solidFill>
                  <a:schemeClr val="accent6"/>
                </a:solidFill>
              </a:rPr>
              <a:t>highest value</a:t>
            </a:r>
            <a:r>
              <a:rPr lang="en-IN" sz="1400" dirty="0"/>
              <a:t>. But later on, it </a:t>
            </a:r>
            <a:r>
              <a:rPr lang="en-IN" sz="1400" b="1" dirty="0">
                <a:solidFill>
                  <a:schemeClr val="accent6"/>
                </a:solidFill>
              </a:rPr>
              <a:t>showed</a:t>
            </a:r>
            <a:r>
              <a:rPr lang="en-IN" sz="1400" dirty="0"/>
              <a:t> a </a:t>
            </a:r>
            <a:r>
              <a:rPr lang="en-IN" sz="1400" b="1" dirty="0">
                <a:solidFill>
                  <a:schemeClr val="accent6"/>
                </a:solidFill>
              </a:rPr>
              <a:t>constant up and down trend</a:t>
            </a:r>
            <a:r>
              <a:rPr lang="en-IN" sz="1400" dirty="0"/>
              <a:t> over </a:t>
            </a:r>
            <a:r>
              <a:rPr lang="en-IN" sz="1400" b="1" dirty="0">
                <a:solidFill>
                  <a:schemeClr val="accent6"/>
                </a:solidFill>
              </a:rPr>
              <a:t>all quarters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chemeClr val="accent6"/>
                </a:solidFill>
              </a:rPr>
              <a:t>all years</a:t>
            </a:r>
            <a:r>
              <a:rPr lang="en-IN" sz="1400" dirty="0"/>
              <a:t>. Even </a:t>
            </a:r>
            <a:r>
              <a:rPr lang="en-IN" sz="1400" b="1" dirty="0">
                <a:solidFill>
                  <a:schemeClr val="accent6"/>
                </a:solidFill>
              </a:rPr>
              <a:t>concentrate</a:t>
            </a:r>
            <a:r>
              <a:rPr lang="en-IN" sz="1400" dirty="0"/>
              <a:t> has shown a </a:t>
            </a:r>
            <a:r>
              <a:rPr lang="en-IN" sz="1400" b="1" dirty="0">
                <a:solidFill>
                  <a:schemeClr val="accent6"/>
                </a:solidFill>
              </a:rPr>
              <a:t>constant up and down </a:t>
            </a:r>
            <a:r>
              <a:rPr lang="en-IN" sz="1400" dirty="0"/>
              <a:t>trend all over the years and all over the quarters.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 In the Sixth slide, we got to know that </a:t>
            </a:r>
            <a:r>
              <a:rPr lang="en-IN" sz="1400" b="1" dirty="0">
                <a:solidFill>
                  <a:schemeClr val="accent6"/>
                </a:solidFill>
              </a:rPr>
              <a:t>Order Gross Profit at MSRP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chemeClr val="accent6"/>
                </a:solidFill>
              </a:rPr>
              <a:t>MSRP per unit</a:t>
            </a:r>
            <a:r>
              <a:rPr lang="en-IN" sz="1400" dirty="0"/>
              <a:t> are </a:t>
            </a:r>
            <a:r>
              <a:rPr lang="en-IN" sz="1400" b="1" dirty="0">
                <a:solidFill>
                  <a:schemeClr val="accent6"/>
                </a:solidFill>
              </a:rPr>
              <a:t>directly proportional</a:t>
            </a:r>
            <a:r>
              <a:rPr lang="en-IN" sz="1400" dirty="0"/>
              <a:t>.  In the line graph, when you observe </a:t>
            </a:r>
            <a:r>
              <a:rPr lang="en-IN" sz="1400" b="1" dirty="0">
                <a:solidFill>
                  <a:schemeClr val="accent6"/>
                </a:solidFill>
              </a:rPr>
              <a:t>Animal</a:t>
            </a:r>
            <a:r>
              <a:rPr lang="en-IN" sz="1400" dirty="0"/>
              <a:t> has shown a </a:t>
            </a:r>
            <a:r>
              <a:rPr lang="en-IN" sz="1400" b="1" dirty="0">
                <a:solidFill>
                  <a:schemeClr val="accent6"/>
                </a:solidFill>
              </a:rPr>
              <a:t>constant up and down trend</a:t>
            </a:r>
            <a:r>
              <a:rPr lang="en-IN" sz="1400" dirty="0"/>
              <a:t>. But for </a:t>
            </a:r>
            <a:r>
              <a:rPr lang="en-IN" sz="1400" b="1" dirty="0">
                <a:solidFill>
                  <a:schemeClr val="accent6"/>
                </a:solidFill>
              </a:rPr>
              <a:t>Human RX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chemeClr val="accent6"/>
                </a:solidFill>
              </a:rPr>
              <a:t>Human OTC</a:t>
            </a:r>
            <a:r>
              <a:rPr lang="en-IN" sz="1400" dirty="0"/>
              <a:t>, they both show almost a </a:t>
            </a:r>
            <a:r>
              <a:rPr lang="en-IN" sz="1400" b="1" dirty="0">
                <a:solidFill>
                  <a:schemeClr val="accent6"/>
                </a:solidFill>
              </a:rPr>
              <a:t>constant trend</a:t>
            </a:r>
            <a:r>
              <a:rPr lang="en-IN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Seventh slide, we analyzed </a:t>
            </a:r>
            <a:r>
              <a:rPr lang="en-IN" sz="1400" b="1" dirty="0">
                <a:solidFill>
                  <a:schemeClr val="accent6"/>
                </a:solidFill>
              </a:rPr>
              <a:t>Top 3 RX Routes</a:t>
            </a:r>
            <a:r>
              <a:rPr lang="en-IN" sz="1400" dirty="0"/>
              <a:t> on the basis of the </a:t>
            </a:r>
            <a:r>
              <a:rPr lang="en-IN" sz="1400" b="1" dirty="0">
                <a:solidFill>
                  <a:schemeClr val="accent6"/>
                </a:solidFill>
              </a:rPr>
              <a:t>Distributor’s total Wholesale cost</a:t>
            </a:r>
            <a:r>
              <a:rPr lang="en-IN" sz="1400" dirty="0"/>
              <a:t>. When we observe, </a:t>
            </a:r>
            <a:r>
              <a:rPr lang="en-IN" sz="1400" b="1" dirty="0">
                <a:solidFill>
                  <a:schemeClr val="accent6"/>
                </a:solidFill>
              </a:rPr>
              <a:t>Iv(Infusion) </a:t>
            </a:r>
            <a:r>
              <a:rPr lang="en-IN" sz="1400" dirty="0"/>
              <a:t>showed almost a </a:t>
            </a:r>
            <a:r>
              <a:rPr lang="en-IN" sz="1400" b="1" dirty="0">
                <a:solidFill>
                  <a:schemeClr val="accent6"/>
                </a:solidFill>
              </a:rPr>
              <a:t>constant trend</a:t>
            </a:r>
            <a:r>
              <a:rPr lang="en-IN" sz="1400" dirty="0"/>
              <a:t>. But when we look at </a:t>
            </a:r>
            <a:r>
              <a:rPr lang="en-IN" sz="1400" b="1" dirty="0">
                <a:solidFill>
                  <a:schemeClr val="accent6"/>
                </a:solidFill>
              </a:rPr>
              <a:t>Intramuscular</a:t>
            </a:r>
            <a:r>
              <a:rPr lang="en-IN" sz="1400" dirty="0"/>
              <a:t> and </a:t>
            </a:r>
            <a:r>
              <a:rPr lang="en-IN" sz="1400" b="1" dirty="0">
                <a:solidFill>
                  <a:schemeClr val="accent6"/>
                </a:solidFill>
              </a:rPr>
              <a:t>Oral</a:t>
            </a:r>
            <a:r>
              <a:rPr lang="en-IN" sz="1400" dirty="0"/>
              <a:t>, they show a </a:t>
            </a:r>
            <a:r>
              <a:rPr lang="en-IN" sz="1400" b="1" dirty="0">
                <a:solidFill>
                  <a:schemeClr val="accent6"/>
                </a:solidFill>
              </a:rPr>
              <a:t>constant up-and-down trend</a:t>
            </a:r>
            <a:r>
              <a:rPr lang="en-IN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Eighth slide, we compare </a:t>
            </a:r>
            <a:r>
              <a:rPr lang="en-IN" sz="1400" b="1" dirty="0">
                <a:solidFill>
                  <a:schemeClr val="accent6"/>
                </a:solidFill>
              </a:rPr>
              <a:t>RX Distributors</a:t>
            </a:r>
            <a:r>
              <a:rPr lang="en-IN" sz="1400" dirty="0"/>
              <a:t> on the basis of </a:t>
            </a:r>
            <a:r>
              <a:rPr lang="en-IN" sz="1400" b="1" dirty="0">
                <a:solidFill>
                  <a:schemeClr val="accent6"/>
                </a:solidFill>
              </a:rPr>
              <a:t>Order Gross Profit Margin</a:t>
            </a:r>
            <a:r>
              <a:rPr lang="en-IN" sz="1400" dirty="0"/>
              <a:t>. We got to know that </a:t>
            </a:r>
            <a:r>
              <a:rPr lang="en-IN" sz="1400" b="1" dirty="0">
                <a:solidFill>
                  <a:schemeClr val="accent6"/>
                </a:solidFill>
              </a:rPr>
              <a:t>Wholesaler B</a:t>
            </a:r>
            <a:r>
              <a:rPr lang="en-IN" sz="1400" dirty="0"/>
              <a:t> </a:t>
            </a:r>
            <a:r>
              <a:rPr lang="en-IN" sz="1400" b="1" dirty="0">
                <a:solidFill>
                  <a:schemeClr val="accent6"/>
                </a:solidFill>
              </a:rPr>
              <a:t>dominates Wholesaler A </a:t>
            </a:r>
            <a:r>
              <a:rPr lang="en-IN" sz="1400" dirty="0"/>
              <a:t>and </a:t>
            </a:r>
            <a:r>
              <a:rPr lang="en-IN" sz="1400" b="1" dirty="0">
                <a:solidFill>
                  <a:schemeClr val="accent6"/>
                </a:solidFill>
              </a:rPr>
              <a:t>Wholesaler C</a:t>
            </a:r>
            <a:r>
              <a:rPr lang="en-IN" sz="1400" dirty="0"/>
              <a:t> over all quarters and all years. When we observe, we see that the </a:t>
            </a:r>
            <a:r>
              <a:rPr lang="en-IN" sz="1400" b="1" dirty="0">
                <a:solidFill>
                  <a:schemeClr val="accent6"/>
                </a:solidFill>
              </a:rPr>
              <a:t>highest and least values</a:t>
            </a:r>
            <a:r>
              <a:rPr lang="en-IN" sz="1400" dirty="0"/>
              <a:t> of </a:t>
            </a:r>
            <a:r>
              <a:rPr lang="en-IN" sz="1400" b="1" dirty="0">
                <a:solidFill>
                  <a:schemeClr val="accent6"/>
                </a:solidFill>
              </a:rPr>
              <a:t>Wholesalers A, B, and C</a:t>
            </a:r>
            <a:r>
              <a:rPr lang="en-IN" sz="1400" dirty="0"/>
              <a:t>, all lie in the years </a:t>
            </a:r>
            <a:r>
              <a:rPr lang="en-IN" sz="1400" b="1" dirty="0">
                <a:solidFill>
                  <a:schemeClr val="accent6"/>
                </a:solidFill>
              </a:rPr>
              <a:t>2007 </a:t>
            </a:r>
            <a:r>
              <a:rPr lang="en-IN" sz="1400" dirty="0"/>
              <a:t>and </a:t>
            </a:r>
            <a:r>
              <a:rPr lang="en-IN" sz="1400" b="1" dirty="0">
                <a:solidFill>
                  <a:schemeClr val="accent6"/>
                </a:solidFill>
              </a:rPr>
              <a:t>2010</a:t>
            </a:r>
            <a:r>
              <a:rPr lang="en-IN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Ninth slide, we got to know that </a:t>
            </a:r>
            <a:r>
              <a:rPr lang="en-IN" sz="1400" b="1" dirty="0">
                <a:solidFill>
                  <a:schemeClr val="accent6"/>
                </a:solidFill>
              </a:rPr>
              <a:t>MSRP per unit </a:t>
            </a:r>
            <a:r>
              <a:rPr lang="en-IN" sz="1400" dirty="0"/>
              <a:t>and </a:t>
            </a:r>
            <a:r>
              <a:rPr lang="en-IN" sz="1400" b="1" dirty="0">
                <a:solidFill>
                  <a:schemeClr val="accent6"/>
                </a:solidFill>
              </a:rPr>
              <a:t>Total Order Revenue at MSRP </a:t>
            </a:r>
            <a:r>
              <a:rPr lang="en-IN" sz="1400" dirty="0"/>
              <a:t>are </a:t>
            </a:r>
            <a:r>
              <a:rPr lang="en-IN" sz="1400" b="1" dirty="0">
                <a:solidFill>
                  <a:schemeClr val="accent6"/>
                </a:solidFill>
              </a:rPr>
              <a:t>directly proportional</a:t>
            </a:r>
            <a:r>
              <a:rPr lang="en-IN" sz="1400" dirty="0"/>
              <a:t>. The </a:t>
            </a:r>
            <a:r>
              <a:rPr lang="en-IN" sz="1400" b="1" dirty="0">
                <a:solidFill>
                  <a:schemeClr val="accent6"/>
                </a:solidFill>
              </a:rPr>
              <a:t>top state </a:t>
            </a:r>
            <a:r>
              <a:rPr lang="en-IN" sz="1400" dirty="0"/>
              <a:t>for </a:t>
            </a:r>
            <a:r>
              <a:rPr lang="en-IN" sz="1400" b="1" dirty="0">
                <a:solidFill>
                  <a:schemeClr val="accent6"/>
                </a:solidFill>
              </a:rPr>
              <a:t>MSRP per unit </a:t>
            </a:r>
            <a:r>
              <a:rPr lang="en-IN" sz="1400" dirty="0"/>
              <a:t>is </a:t>
            </a:r>
            <a:r>
              <a:rPr lang="en-IN" sz="1400" b="1" dirty="0">
                <a:solidFill>
                  <a:schemeClr val="accent6"/>
                </a:solidFill>
              </a:rPr>
              <a:t>New York </a:t>
            </a:r>
            <a:r>
              <a:rPr lang="en-IN" sz="1400" dirty="0"/>
              <a:t>and the </a:t>
            </a:r>
            <a:r>
              <a:rPr lang="en-IN" sz="1400" b="1" dirty="0">
                <a:solidFill>
                  <a:schemeClr val="accent6"/>
                </a:solidFill>
              </a:rPr>
              <a:t>least</a:t>
            </a:r>
            <a:r>
              <a:rPr lang="en-IN" sz="1400" dirty="0"/>
              <a:t> among the </a:t>
            </a:r>
            <a:r>
              <a:rPr lang="en-IN" sz="1400" b="1" dirty="0">
                <a:solidFill>
                  <a:schemeClr val="accent6"/>
                </a:solidFill>
              </a:rPr>
              <a:t>top 10 </a:t>
            </a:r>
            <a:r>
              <a:rPr lang="en-IN" sz="1400" dirty="0"/>
              <a:t>is </a:t>
            </a:r>
            <a:r>
              <a:rPr lang="en-IN" sz="1400" b="1" dirty="0">
                <a:solidFill>
                  <a:schemeClr val="accent6"/>
                </a:solidFill>
              </a:rPr>
              <a:t>North Carolina</a:t>
            </a:r>
            <a:r>
              <a:rPr lang="en-IN" sz="1400" dirty="0"/>
              <a:t>. In the Scatterplot, the </a:t>
            </a:r>
            <a:r>
              <a:rPr lang="en-IN" sz="1400" b="1" dirty="0">
                <a:solidFill>
                  <a:schemeClr val="accent6"/>
                </a:solidFill>
              </a:rPr>
              <a:t>highest value </a:t>
            </a:r>
            <a:r>
              <a:rPr lang="en-IN" sz="1400" dirty="0"/>
              <a:t>is in </a:t>
            </a:r>
            <a:r>
              <a:rPr lang="en-IN" sz="1400" b="1" dirty="0">
                <a:solidFill>
                  <a:schemeClr val="accent6"/>
                </a:solidFill>
              </a:rPr>
              <a:t>New York </a:t>
            </a:r>
            <a:r>
              <a:rPr lang="en-IN" sz="1400" dirty="0"/>
              <a:t>and the </a:t>
            </a:r>
            <a:r>
              <a:rPr lang="en-IN" sz="1400" b="1" dirty="0">
                <a:solidFill>
                  <a:schemeClr val="accent6"/>
                </a:solidFill>
              </a:rPr>
              <a:t>least</a:t>
            </a:r>
            <a:r>
              <a:rPr lang="en-IN" sz="1400" dirty="0"/>
              <a:t> among the </a:t>
            </a:r>
            <a:r>
              <a:rPr lang="en-IN" sz="1400" b="1" dirty="0">
                <a:solidFill>
                  <a:schemeClr val="accent6"/>
                </a:solidFill>
              </a:rPr>
              <a:t>top 10 </a:t>
            </a:r>
            <a:r>
              <a:rPr lang="en-IN" sz="1400" dirty="0"/>
              <a:t>is in </a:t>
            </a:r>
            <a:r>
              <a:rPr lang="en-IN" sz="1400" b="1" dirty="0">
                <a:solidFill>
                  <a:schemeClr val="accent6"/>
                </a:solidFill>
              </a:rPr>
              <a:t>North Carolina</a:t>
            </a:r>
            <a:r>
              <a:rPr lang="en-IN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 the Tenth slide, Compare the </a:t>
            </a:r>
            <a:r>
              <a:rPr lang="en-IN" sz="1400" b="1" dirty="0">
                <a:solidFill>
                  <a:schemeClr val="accent6"/>
                </a:solidFill>
              </a:rPr>
              <a:t>Top 2 RX Routes </a:t>
            </a:r>
            <a:r>
              <a:rPr lang="en-IN" sz="1400" dirty="0"/>
              <a:t>on the basis of </a:t>
            </a:r>
            <a:r>
              <a:rPr lang="en-IN" sz="1400" b="1" dirty="0">
                <a:solidFill>
                  <a:schemeClr val="accent6"/>
                </a:solidFill>
              </a:rPr>
              <a:t>Distributor Retail Sales Price per unit</a:t>
            </a:r>
            <a:r>
              <a:rPr lang="en-IN" sz="1400" dirty="0"/>
              <a:t>. We got to know that, as a </a:t>
            </a:r>
            <a:r>
              <a:rPr lang="en-IN" sz="1400" b="1" dirty="0">
                <a:solidFill>
                  <a:schemeClr val="accent6"/>
                </a:solidFill>
              </a:rPr>
              <a:t>sum</a:t>
            </a:r>
            <a:r>
              <a:rPr lang="en-IN" sz="1400" dirty="0"/>
              <a:t>, </a:t>
            </a:r>
            <a:r>
              <a:rPr lang="en-IN" sz="1400" b="1" dirty="0">
                <a:solidFill>
                  <a:schemeClr val="accent6"/>
                </a:solidFill>
              </a:rPr>
              <a:t>Infusion</a:t>
            </a:r>
            <a:r>
              <a:rPr lang="en-IN" sz="1400" dirty="0"/>
              <a:t> dominated </a:t>
            </a:r>
            <a:r>
              <a:rPr lang="en-IN" sz="1400" b="1" dirty="0">
                <a:solidFill>
                  <a:schemeClr val="accent6"/>
                </a:solidFill>
              </a:rPr>
              <a:t>Intramuscular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8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2A43E-5702-7820-9D3E-C0B16939B5F2}"/>
              </a:ext>
            </a:extLst>
          </p:cNvPr>
          <p:cNvSpPr txBox="1"/>
          <p:nvPr/>
        </p:nvSpPr>
        <p:spPr>
          <a:xfrm>
            <a:off x="-403412" y="-268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Executive Summary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B79B9-446B-F172-EF4C-FCD0EB8BDF59}"/>
              </a:ext>
            </a:extLst>
          </p:cNvPr>
          <p:cNvSpPr txBox="1"/>
          <p:nvPr/>
        </p:nvSpPr>
        <p:spPr>
          <a:xfrm>
            <a:off x="0" y="549620"/>
            <a:ext cx="12120282" cy="7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The Dataset Used for each and every Insight slide 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Pharmacy Wholesale 2023 Spring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the First Insight slide, the context is about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Comparison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between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Total Order Revenue at MSRP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Order Gross Profit at MSRP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 In this slide, we got to know that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Total Order Revenue at MSRP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Order Gross Profit at MSRP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are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directly proportional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when compared on the basis of RX Distributor and Years of Order Date. Also,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Wholesaler B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is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Highest in value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when compared to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Wholesaler 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Wholesaler C.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the Second Insight slide, the context is about finding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10 Dispensed States on the basis of Profit and Total Order Revenue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 For this slide, I used a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filter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named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10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Tableau and export the data to Excel then I inserted a chart and then I have inserted data into it. On the basis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Profit, New York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is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among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10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and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least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Illinois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among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10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 On the basis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Total Order Revenue, New York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is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among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10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least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North Carolina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among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10. New York is the Top on the basis of Profit and Total Order Revenue.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the Third Insight Slide, the context is about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comparing the Top 2 RX Dosage Type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on the basis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Total order Revenue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Quarters(Order Date).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this, we got to know that on the whole as sum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Cream is Dominating over Concentrate.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the Fourth Insight Slide, the context is about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Comparing Order Gross Profit at MSRP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MSRP per unit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on the basis of Market Segment. In this,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Highest Market Segment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on the basis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Order Gross Profit at MSRP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MSRP per unit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Animal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and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least is Human-OTC.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So, by this, we got to know that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Order Gross Profit at MSRP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MSRP per unit are Directly Proportional.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the Fifth Insight Slide, the Context is about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depicting the Top 3 RX routes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on the basis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Distributor Total Wholesale cost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Years of Oder Date.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among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Top 3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Iv(Infusion)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least among the top 3 is Oral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 In this, we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discussed</a:t>
            </a:r>
            <a:r>
              <a:rPr lang="en-US" sz="1600" b="1" dirty="0">
                <a:solidFill>
                  <a:srgbClr val="66FF33"/>
                </a:solidFill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Inclining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Declining Trends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of the Top 3 RX Routes.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5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F0DD3B-F38B-E7D7-366B-5B7463EAB846}"/>
              </a:ext>
            </a:extLst>
          </p:cNvPr>
          <p:cNvSpPr txBox="1"/>
          <p:nvPr/>
        </p:nvSpPr>
        <p:spPr>
          <a:xfrm>
            <a:off x="5163671" y="0"/>
            <a:ext cx="7167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Comparison Between Total Order Revenue at MSRP and Order Gross Profit at MSRP on the basis of RX Distributor and Years of Order Date</a:t>
            </a:r>
            <a:r>
              <a:rPr lang="en-US" b="1" dirty="0"/>
              <a:t> </a:t>
            </a:r>
            <a:r>
              <a:rPr lang="en-US" dirty="0"/>
              <a:t>	</a:t>
            </a:r>
            <a:endParaRPr lang="en-IN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10D0E928-9F3D-4BCD-C330-74D77F961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673923"/>
              </p:ext>
            </p:extLst>
          </p:nvPr>
        </p:nvGraphicFramePr>
        <p:xfrm>
          <a:off x="-17928" y="0"/>
          <a:ext cx="4679576" cy="3119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14">
            <a:extLst>
              <a:ext uri="{FF2B5EF4-FFF2-40B4-BE49-F238E27FC236}">
                <a16:creationId xmlns:a16="http://schemas.microsoft.com/office/drawing/2014/main" id="{AD64A975-7C1F-7EA1-311B-F2E0075BB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632267"/>
              </p:ext>
            </p:extLst>
          </p:nvPr>
        </p:nvGraphicFramePr>
        <p:xfrm>
          <a:off x="-17929" y="3234411"/>
          <a:ext cx="4831975" cy="362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AD9373-2CB8-C23F-704A-C46BD69CF15C}"/>
              </a:ext>
            </a:extLst>
          </p:cNvPr>
          <p:cNvSpPr/>
          <p:nvPr/>
        </p:nvSpPr>
        <p:spPr>
          <a:xfrm>
            <a:off x="8887647" y="1472032"/>
            <a:ext cx="3208130" cy="657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If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Order Revenue at MSRP increases</a:t>
            </a:r>
            <a:r>
              <a:rPr lang="en-IN" sz="1200" dirty="0">
                <a:solidFill>
                  <a:schemeClr val="bg1"/>
                </a:solidFill>
              </a:rPr>
              <a:t>, then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 Gross profit at MSRP also increases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DD941-F024-25AF-4131-3E0759EBA326}"/>
              </a:ext>
            </a:extLst>
          </p:cNvPr>
          <p:cNvSpPr/>
          <p:nvPr/>
        </p:nvSpPr>
        <p:spPr>
          <a:xfrm>
            <a:off x="8887647" y="2730684"/>
            <a:ext cx="3208130" cy="60493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If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Order Revenue at MSRP decreases</a:t>
            </a:r>
            <a:r>
              <a:rPr lang="en-IN" sz="1200" dirty="0">
                <a:solidFill>
                  <a:schemeClr val="bg1"/>
                </a:solidFill>
              </a:rPr>
              <a:t>, then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 Gross Profit at MSRP also decreases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10AC97-95A0-0A44-AD53-66D570DD8F3F}"/>
              </a:ext>
            </a:extLst>
          </p:cNvPr>
          <p:cNvSpPr/>
          <p:nvPr/>
        </p:nvSpPr>
        <p:spPr>
          <a:xfrm>
            <a:off x="8887647" y="4200170"/>
            <a:ext cx="3208129" cy="688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If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Order Revenue at MSRP remains constant</a:t>
            </a:r>
            <a:r>
              <a:rPr lang="en-IN" sz="1200" dirty="0">
                <a:solidFill>
                  <a:schemeClr val="bg1"/>
                </a:solidFill>
              </a:rPr>
              <a:t>, then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 Gross Profit at MSRP also remains constant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5A0899-4743-E8CF-B81D-D6437C0D2FF5}"/>
              </a:ext>
            </a:extLst>
          </p:cNvPr>
          <p:cNvSpPr/>
          <p:nvPr/>
        </p:nvSpPr>
        <p:spPr>
          <a:xfrm>
            <a:off x="8887647" y="5595046"/>
            <a:ext cx="3208130" cy="9297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By all these things, we can conclude that 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is a direct relationship between Total Order Revenue at MSRP and Order Gross Profit at MSRP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2AC0609-516A-5A5F-14CA-7DB6B610436C}"/>
              </a:ext>
            </a:extLst>
          </p:cNvPr>
          <p:cNvSpPr/>
          <p:nvPr/>
        </p:nvSpPr>
        <p:spPr>
          <a:xfrm rot="5400000">
            <a:off x="5431286" y="2938005"/>
            <a:ext cx="1044364" cy="18664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CADF108-65BA-EF93-A2E6-E7E9EB6421C6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6886702" y="1800964"/>
            <a:ext cx="2000945" cy="207027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4066506-58BA-7218-D810-A23240CD7755}"/>
              </a:ext>
            </a:extLst>
          </p:cNvPr>
          <p:cNvCxnSpPr>
            <a:cxnSpLocks/>
          </p:cNvCxnSpPr>
          <p:nvPr/>
        </p:nvCxnSpPr>
        <p:spPr>
          <a:xfrm flipV="1">
            <a:off x="6913311" y="2986761"/>
            <a:ext cx="1936372" cy="884477"/>
          </a:xfrm>
          <a:prstGeom prst="bentConnector3">
            <a:avLst>
              <a:gd name="adj1" fmla="val 50463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D5FBF8E-1CD5-8ACA-7735-4F321316982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6886702" y="3871239"/>
            <a:ext cx="2000945" cy="67308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5321F22-A942-B27A-9D2B-24B91D94903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886702" y="3871239"/>
            <a:ext cx="2000945" cy="218866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F5A772-DDCC-E2F4-4443-108839D50BEE}"/>
              </a:ext>
            </a:extLst>
          </p:cNvPr>
          <p:cNvSpPr txBox="1"/>
          <p:nvPr/>
        </p:nvSpPr>
        <p:spPr>
          <a:xfrm>
            <a:off x="5054479" y="3455739"/>
            <a:ext cx="166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Relationship between Total Order Revenue at MSRP and Order Gross Profit at MSRP</a:t>
            </a:r>
          </a:p>
        </p:txBody>
      </p:sp>
    </p:spTree>
    <p:extLst>
      <p:ext uri="{BB962C8B-B14F-4D97-AF65-F5344CB8AC3E}">
        <p14:creationId xmlns:p14="http://schemas.microsoft.com/office/powerpoint/2010/main" val="15139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5FC05C6-A974-C97E-2A46-7FD2BE2E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17" y="5590243"/>
            <a:ext cx="12192000" cy="140652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Pie Chart Depicts the Top 10 Dispensed States on the basis of Profit. The </a:t>
            </a:r>
            <a:r>
              <a:rPr lang="en-US" sz="1800" b="1" dirty="0">
                <a:solidFill>
                  <a:srgbClr val="804E32"/>
                </a:solidFill>
                <a:cs typeface="Arial" panose="020B0604020202020204" pitchFamily="34" charset="0"/>
              </a:rPr>
              <a:t>Highest Value state is New York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and the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least-value state is Illinois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Line Graph Depicts the Top 10 Dispensed States on the basis of Total Order Revenue. The </a:t>
            </a:r>
            <a:r>
              <a:rPr lang="en-IN" sz="1800" b="1" dirty="0">
                <a:solidFill>
                  <a:srgbClr val="804E32"/>
                </a:solidFill>
                <a:cs typeface="Arial" panose="020B0604020202020204" pitchFamily="34" charset="0"/>
              </a:rPr>
              <a:t>Highest value state is New York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and the </a:t>
            </a: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Least value state is North Carolina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If you observe the </a:t>
            </a:r>
            <a:r>
              <a:rPr lang="en-IN" sz="1800" b="1" dirty="0">
                <a:solidFill>
                  <a:srgbClr val="804E32"/>
                </a:solidFill>
                <a:cs typeface="Arial" panose="020B0604020202020204" pitchFamily="34" charset="0"/>
              </a:rPr>
              <a:t>highest value state in both the charts is New York.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5154BA-7B1E-369D-AFCA-19FD04E4AE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596057"/>
              </p:ext>
            </p:extLst>
          </p:nvPr>
        </p:nvGraphicFramePr>
        <p:xfrm>
          <a:off x="0" y="795336"/>
          <a:ext cx="5181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C26C29F-3868-9B0E-BD76-3511734B2DC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39166192"/>
              </p:ext>
            </p:extLst>
          </p:nvPr>
        </p:nvGraphicFramePr>
        <p:xfrm>
          <a:off x="5181600" y="917224"/>
          <a:ext cx="6996112" cy="410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36E55D-4D0F-07C4-4A20-5F28B056273B}"/>
              </a:ext>
            </a:extLst>
          </p:cNvPr>
          <p:cNvSpPr txBox="1"/>
          <p:nvPr/>
        </p:nvSpPr>
        <p:spPr>
          <a:xfrm>
            <a:off x="1" y="13335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10 Dispensed States on the basis of Profit and Total Order Revenue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5136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010CEF2C-58F9-6472-F864-831DF5BB0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827537"/>
              </p:ext>
            </p:extLst>
          </p:nvPr>
        </p:nvGraphicFramePr>
        <p:xfrm>
          <a:off x="0" y="1226794"/>
          <a:ext cx="5126182" cy="487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AF58BC5-6ADB-FB73-D87A-F92834DFF377}"/>
              </a:ext>
            </a:extLst>
          </p:cNvPr>
          <p:cNvSpPr txBox="1">
            <a:spLocks/>
          </p:cNvSpPr>
          <p:nvPr/>
        </p:nvSpPr>
        <p:spPr>
          <a:xfrm>
            <a:off x="0" y="-369999"/>
            <a:ext cx="11353800" cy="1192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</a:rPr>
              <a:t>Comparing Top 2 RX Dosage Type on the basis of Total Order Revenue and Quarters(Order Date)</a:t>
            </a:r>
            <a:endParaRPr lang="en-IN" sz="2800" b="1" dirty="0"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24689E-0CD6-5881-BBE6-A75E00C2BC7A}"/>
              </a:ext>
            </a:extLst>
          </p:cNvPr>
          <p:cNvSpPr/>
          <p:nvPr/>
        </p:nvSpPr>
        <p:spPr>
          <a:xfrm>
            <a:off x="7887853" y="3283386"/>
            <a:ext cx="2207491" cy="1736436"/>
          </a:xfrm>
          <a:prstGeom prst="ellipse">
            <a:avLst/>
          </a:prstGeom>
          <a:gradFill>
            <a:gsLst>
              <a:gs pos="7000">
                <a:schemeClr val="accent4"/>
              </a:gs>
              <a:gs pos="100000">
                <a:schemeClr val="accent1">
                  <a:lumMod val="50000"/>
                </a:schemeClr>
              </a:gs>
              <a:gs pos="76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The combo chart compares the 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Top 2 RX Distributors </a:t>
            </a:r>
            <a:r>
              <a:rPr lang="en-IN" sz="1400" dirty="0"/>
              <a:t>on the basis of 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Total Order Revenue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3CE093-76A0-43C5-7E46-4ABAEF932F76}"/>
              </a:ext>
            </a:extLst>
          </p:cNvPr>
          <p:cNvSpPr/>
          <p:nvPr/>
        </p:nvSpPr>
        <p:spPr>
          <a:xfrm>
            <a:off x="10143832" y="1946360"/>
            <a:ext cx="1870364" cy="1478024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 the year 2007,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Cream</a:t>
            </a:r>
            <a:r>
              <a:rPr lang="en-IN" sz="1200" dirty="0"/>
              <a:t> Dominated over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Concentrate</a:t>
            </a:r>
            <a:r>
              <a:rPr lang="en-IN" sz="1200" dirty="0"/>
              <a:t> over all quarters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72DFB9-A6D3-7043-5D6C-8CB7DB6538FF}"/>
              </a:ext>
            </a:extLst>
          </p:cNvPr>
          <p:cNvSpPr/>
          <p:nvPr/>
        </p:nvSpPr>
        <p:spPr>
          <a:xfrm>
            <a:off x="7924789" y="572655"/>
            <a:ext cx="1870364" cy="1478024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 the year 2008,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Concentrate</a:t>
            </a:r>
            <a:r>
              <a:rPr lang="en-IN" sz="1200" dirty="0"/>
              <a:t> Dominated over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Cream</a:t>
            </a:r>
            <a:r>
              <a:rPr lang="en-IN" sz="1200" dirty="0"/>
              <a:t> over all quarters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62C0D8-0196-61C0-207E-5EC0FC5ABACC}"/>
              </a:ext>
            </a:extLst>
          </p:cNvPr>
          <p:cNvSpPr/>
          <p:nvPr/>
        </p:nvSpPr>
        <p:spPr>
          <a:xfrm>
            <a:off x="5571836" y="2036413"/>
            <a:ext cx="1870364" cy="1478024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 the year 2009,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Concentrate</a:t>
            </a:r>
            <a:r>
              <a:rPr lang="en-IN" sz="1200" dirty="0"/>
              <a:t> Dominated over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Cream</a:t>
            </a:r>
            <a:r>
              <a:rPr lang="en-IN" sz="1200" dirty="0"/>
              <a:t> over all quarters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88468F-5917-2E35-81C1-65FF4BF4C5BB}"/>
              </a:ext>
            </a:extLst>
          </p:cNvPr>
          <p:cNvSpPr/>
          <p:nvPr/>
        </p:nvSpPr>
        <p:spPr>
          <a:xfrm>
            <a:off x="5656117" y="5379976"/>
            <a:ext cx="1870364" cy="1478024"/>
          </a:xfrm>
          <a:prstGeom prst="ellipse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 the year 2010,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Cream</a:t>
            </a:r>
            <a:r>
              <a:rPr lang="en-IN" sz="1200" dirty="0"/>
              <a:t> Dominated over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Concentrate</a:t>
            </a:r>
            <a:r>
              <a:rPr lang="en-IN" sz="1200" dirty="0"/>
              <a:t> over all quarters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0E4F0E-5E5C-E98D-DF6F-53464259B1B4}"/>
              </a:ext>
            </a:extLst>
          </p:cNvPr>
          <p:cNvSpPr/>
          <p:nvPr/>
        </p:nvSpPr>
        <p:spPr>
          <a:xfrm>
            <a:off x="10321636" y="5379976"/>
            <a:ext cx="1870364" cy="1478024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Overall, as a sum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Cream</a:t>
            </a:r>
            <a:r>
              <a:rPr lang="en-IN" sz="1200" dirty="0"/>
              <a:t> Dominated over </a:t>
            </a:r>
            <a:r>
              <a:rPr lang="en-IN" sz="1200" b="1" dirty="0">
                <a:solidFill>
                  <a:schemeClr val="tx2">
                    <a:lumMod val="75000"/>
                  </a:schemeClr>
                </a:solidFill>
              </a:rPr>
              <a:t>Concentrate</a:t>
            </a:r>
            <a:r>
              <a:rPr lang="en-IN" sz="1200" dirty="0"/>
              <a:t> over all quarters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E40A5-B732-0913-4360-36CF95BB20FD}"/>
              </a:ext>
            </a:extLst>
          </p:cNvPr>
          <p:cNvCxnSpPr>
            <a:cxnSpLocks/>
            <a:stCxn id="2" idx="2"/>
            <a:endCxn id="8" idx="5"/>
          </p:cNvCxnSpPr>
          <p:nvPr/>
        </p:nvCxnSpPr>
        <p:spPr>
          <a:xfrm flipH="1" flipV="1">
            <a:off x="7168292" y="3297985"/>
            <a:ext cx="719561" cy="853619"/>
          </a:xfrm>
          <a:prstGeom prst="straightConnector1">
            <a:avLst/>
          </a:prstGeom>
          <a:ln w="38100" cmpd="thickThin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86787-6F57-C332-18C0-5B688D7D7E56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7252573" y="4765527"/>
            <a:ext cx="958560" cy="830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A20B9-B041-BA49-9670-D1B15CCBD8AE}"/>
              </a:ext>
            </a:extLst>
          </p:cNvPr>
          <p:cNvCxnSpPr>
            <a:cxnSpLocks/>
            <a:stCxn id="2" idx="5"/>
            <a:endCxn id="10" idx="1"/>
          </p:cNvCxnSpPr>
          <p:nvPr/>
        </p:nvCxnSpPr>
        <p:spPr>
          <a:xfrm>
            <a:off x="9772064" y="4765527"/>
            <a:ext cx="823480" cy="830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89664-324F-D352-E51F-C1ECFA6F2F13}"/>
              </a:ext>
            </a:extLst>
          </p:cNvPr>
          <p:cNvCxnSpPr>
            <a:cxnSpLocks/>
            <a:stCxn id="2" idx="6"/>
            <a:endCxn id="3" idx="4"/>
          </p:cNvCxnSpPr>
          <p:nvPr/>
        </p:nvCxnSpPr>
        <p:spPr>
          <a:xfrm flipV="1">
            <a:off x="10095344" y="3424384"/>
            <a:ext cx="983670" cy="727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7FE16-3FEB-9D02-D45C-9B604B0A1240}"/>
              </a:ext>
            </a:extLst>
          </p:cNvPr>
          <p:cNvCxnSpPr>
            <a:cxnSpLocks/>
            <a:stCxn id="2" idx="0"/>
            <a:endCxn id="5" idx="4"/>
          </p:cNvCxnSpPr>
          <p:nvPr/>
        </p:nvCxnSpPr>
        <p:spPr>
          <a:xfrm flipH="1" flipV="1">
            <a:off x="8859971" y="2050679"/>
            <a:ext cx="131628" cy="1232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8E051-AE57-1A02-9D2C-398FCC36869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7358587"/>
              </p:ext>
            </p:extLst>
          </p:nvPr>
        </p:nvGraphicFramePr>
        <p:xfrm>
          <a:off x="6643528" y="3429000"/>
          <a:ext cx="554847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1585D66-A9A7-1CE8-74BB-8E410CD9A5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789774"/>
              </p:ext>
            </p:extLst>
          </p:nvPr>
        </p:nvGraphicFramePr>
        <p:xfrm>
          <a:off x="7548282" y="78254"/>
          <a:ext cx="4970929" cy="3069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19DA522-60D8-C159-80A3-6C4524B4E243}"/>
              </a:ext>
            </a:extLst>
          </p:cNvPr>
          <p:cNvSpPr txBox="1"/>
          <p:nvPr/>
        </p:nvSpPr>
        <p:spPr>
          <a:xfrm>
            <a:off x="0" y="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Comparing Order Gross Profit at MSRP and MSRP per unit on the basis of Market Segment  </a:t>
            </a:r>
            <a:endParaRPr lang="en-IN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D8321-04A6-980D-89EB-758B630ED67A}"/>
              </a:ext>
            </a:extLst>
          </p:cNvPr>
          <p:cNvSpPr/>
          <p:nvPr/>
        </p:nvSpPr>
        <p:spPr>
          <a:xfrm>
            <a:off x="332509" y="1723079"/>
            <a:ext cx="5763491" cy="587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/>
              <a:t>The Pie chart deals with </a:t>
            </a:r>
            <a:r>
              <a:rPr lang="en-IN" sz="1400" b="1" dirty="0">
                <a:solidFill>
                  <a:schemeClr val="tx1"/>
                </a:solidFill>
              </a:rPr>
              <a:t>Order Gross Profit at MSRP. The Highest Market segment is Animal </a:t>
            </a:r>
            <a:r>
              <a:rPr lang="en-IN" sz="1400" dirty="0"/>
              <a:t>and the </a:t>
            </a:r>
            <a:r>
              <a:rPr lang="en-IN" sz="1400" b="1" dirty="0">
                <a:solidFill>
                  <a:schemeClr val="tx1"/>
                </a:solidFill>
              </a:rPr>
              <a:t>least is Human-OTC.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F2ADD-146D-61CA-F5AF-2B87237800CC}"/>
              </a:ext>
            </a:extLst>
          </p:cNvPr>
          <p:cNvSpPr/>
          <p:nvPr/>
        </p:nvSpPr>
        <p:spPr>
          <a:xfrm>
            <a:off x="332509" y="2604070"/>
            <a:ext cx="5763491" cy="587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/>
              <a:t>The Line graph deals with </a:t>
            </a:r>
            <a:r>
              <a:rPr lang="en-IN" sz="1400" b="1" dirty="0">
                <a:solidFill>
                  <a:schemeClr val="tx1"/>
                </a:solidFill>
              </a:rPr>
              <a:t>MSRP per unit</a:t>
            </a:r>
            <a:r>
              <a:rPr lang="en-IN" sz="1400" dirty="0">
                <a:solidFill>
                  <a:schemeClr val="tx1"/>
                </a:solidFill>
              </a:rPr>
              <a:t>. </a:t>
            </a:r>
            <a:r>
              <a:rPr lang="en-IN" sz="1400" b="1" dirty="0">
                <a:solidFill>
                  <a:schemeClr val="tx1"/>
                </a:solidFill>
              </a:rPr>
              <a:t>The Highest value in the Market segment is Animal </a:t>
            </a:r>
            <a:r>
              <a:rPr lang="en-IN" sz="1400" dirty="0"/>
              <a:t>and the </a:t>
            </a:r>
            <a:r>
              <a:rPr lang="en-IN" sz="1400" b="1" dirty="0">
                <a:solidFill>
                  <a:schemeClr val="tx1"/>
                </a:solidFill>
              </a:rPr>
              <a:t>least value is Human-OTC.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22706-44C9-CB48-4CB3-29D84E25F350}"/>
              </a:ext>
            </a:extLst>
          </p:cNvPr>
          <p:cNvSpPr/>
          <p:nvPr/>
        </p:nvSpPr>
        <p:spPr>
          <a:xfrm>
            <a:off x="332509" y="3485061"/>
            <a:ext cx="5763491" cy="58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/>
              <a:t>When we compare both the charts, </a:t>
            </a:r>
            <a:r>
              <a:rPr lang="en-IN" sz="1400" b="1" dirty="0">
                <a:solidFill>
                  <a:schemeClr val="tx1"/>
                </a:solidFill>
              </a:rPr>
              <a:t>the highest value is the same in both charts and the least value is also the same in both charts.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03B2F-1EF5-2E1E-4976-448E2402175D}"/>
              </a:ext>
            </a:extLst>
          </p:cNvPr>
          <p:cNvSpPr/>
          <p:nvPr/>
        </p:nvSpPr>
        <p:spPr>
          <a:xfrm>
            <a:off x="316618" y="4366051"/>
            <a:ext cx="5779382" cy="58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When we compare both charts, </a:t>
            </a:r>
            <a:r>
              <a:rPr lang="en-IN" sz="1400" b="1" dirty="0">
                <a:solidFill>
                  <a:schemeClr val="tx1"/>
                </a:solidFill>
              </a:rPr>
              <a:t>the second highest is also the same in both charts. The second highest is Human-RX.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818E0-F98E-2D72-12E8-777DC7D96CE3}"/>
              </a:ext>
            </a:extLst>
          </p:cNvPr>
          <p:cNvSpPr/>
          <p:nvPr/>
        </p:nvSpPr>
        <p:spPr>
          <a:xfrm>
            <a:off x="316618" y="5243935"/>
            <a:ext cx="5779382" cy="58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/>
              <a:t>On the whole, </a:t>
            </a:r>
            <a:r>
              <a:rPr lang="en-IN" sz="1400" b="1" dirty="0">
                <a:solidFill>
                  <a:schemeClr val="tx1"/>
                </a:solidFill>
              </a:rPr>
              <a:t>Order Gross Profit at MSRP and MSRP per unit are directly proportional </a:t>
            </a:r>
            <a:r>
              <a:rPr lang="en-IN" sz="1400" dirty="0"/>
              <a:t>on the basis of Market Segment.</a:t>
            </a:r>
          </a:p>
        </p:txBody>
      </p:sp>
    </p:spTree>
    <p:extLst>
      <p:ext uri="{BB962C8B-B14F-4D97-AF65-F5344CB8AC3E}">
        <p14:creationId xmlns:p14="http://schemas.microsoft.com/office/powerpoint/2010/main" val="68019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BCAB-3D59-EE04-0CD1-D8E57DF1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12030075" cy="9874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Top 3 RX Route on the Basis of Distributor Total Wholesale Cost and Years of Order Date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DC442A1D-F6FE-80F9-28ED-FA21FE8B6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674333"/>
              </p:ext>
            </p:extLst>
          </p:nvPr>
        </p:nvGraphicFramePr>
        <p:xfrm>
          <a:off x="7924800" y="1073151"/>
          <a:ext cx="4105275" cy="5370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7A9C566-167B-938D-B179-87BE2F5CA905}"/>
              </a:ext>
            </a:extLst>
          </p:cNvPr>
          <p:cNvSpPr/>
          <p:nvPr/>
        </p:nvSpPr>
        <p:spPr>
          <a:xfrm>
            <a:off x="1878106" y="1492623"/>
            <a:ext cx="3756212" cy="8964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Top 3 Routes Analysis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2B3D9-C251-3D19-9729-4D599153CBC3}"/>
              </a:ext>
            </a:extLst>
          </p:cNvPr>
          <p:cNvSpPr/>
          <p:nvPr/>
        </p:nvSpPr>
        <p:spPr>
          <a:xfrm>
            <a:off x="224117" y="3429001"/>
            <a:ext cx="1595718" cy="896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1</a:t>
            </a:r>
            <a:r>
              <a:rPr lang="en-US" baseline="30000" dirty="0"/>
              <a:t>st</a:t>
            </a:r>
            <a:r>
              <a:rPr lang="en-US" dirty="0"/>
              <a:t>  is Iv(Infusion)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A8AA3-F9D7-335C-3EB4-B289B284263F}"/>
              </a:ext>
            </a:extLst>
          </p:cNvPr>
          <p:cNvSpPr/>
          <p:nvPr/>
        </p:nvSpPr>
        <p:spPr>
          <a:xfrm>
            <a:off x="2910140" y="3429001"/>
            <a:ext cx="1595717" cy="89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2</a:t>
            </a:r>
            <a:r>
              <a:rPr lang="en-US" baseline="30000" dirty="0"/>
              <a:t>nd</a:t>
            </a:r>
            <a:r>
              <a:rPr lang="en-US" dirty="0"/>
              <a:t>  is Intramuscular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70971-61CF-9333-7E94-0BBE58267F09}"/>
              </a:ext>
            </a:extLst>
          </p:cNvPr>
          <p:cNvSpPr/>
          <p:nvPr/>
        </p:nvSpPr>
        <p:spPr>
          <a:xfrm>
            <a:off x="5827059" y="3429001"/>
            <a:ext cx="1398494" cy="896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</a:t>
            </a:r>
            <a:r>
              <a:rPr lang="en-US" baseline="30000" dirty="0"/>
              <a:t>rd</a:t>
            </a:r>
            <a:r>
              <a:rPr lang="en-US" dirty="0"/>
              <a:t> is Oral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37BC16-7612-D3EE-EBA7-6C2FCD56F829}"/>
              </a:ext>
            </a:extLst>
          </p:cNvPr>
          <p:cNvSpPr/>
          <p:nvPr/>
        </p:nvSpPr>
        <p:spPr>
          <a:xfrm>
            <a:off x="0" y="5114367"/>
            <a:ext cx="2043953" cy="165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Iv(Infusion) started with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$499K </a:t>
            </a:r>
            <a:r>
              <a:rPr lang="en-US" sz="1200" dirty="0"/>
              <a:t>in the year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2007</a:t>
            </a:r>
            <a:r>
              <a:rPr lang="en-US" sz="1200" dirty="0"/>
              <a:t>. Then later on till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2009</a:t>
            </a:r>
            <a:r>
              <a:rPr lang="en-US" sz="1200" dirty="0"/>
              <a:t> it showed a declining trend and reached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$427K </a:t>
            </a:r>
            <a:r>
              <a:rPr lang="en-US" sz="1200" dirty="0"/>
              <a:t>and finally, it reached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$476K </a:t>
            </a:r>
            <a:r>
              <a:rPr lang="en-US" sz="1200" dirty="0"/>
              <a:t>in the year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2010</a:t>
            </a:r>
            <a:r>
              <a:rPr lang="en-US" sz="1200" dirty="0"/>
              <a:t> by showing an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upward trend </a:t>
            </a:r>
            <a:r>
              <a:rPr lang="en-US" sz="1200" dirty="0"/>
              <a:t>from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2009 to 2010</a:t>
            </a:r>
            <a:r>
              <a:rPr lang="en-US" sz="1200" dirty="0"/>
              <a:t>.  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D0EBFD-AA9D-1EDE-E7E2-4B6AD14C7B3C}"/>
              </a:ext>
            </a:extLst>
          </p:cNvPr>
          <p:cNvSpPr/>
          <p:nvPr/>
        </p:nvSpPr>
        <p:spPr>
          <a:xfrm>
            <a:off x="2698377" y="5114367"/>
            <a:ext cx="2115670" cy="16579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Intramuscular started with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$367K </a:t>
            </a:r>
            <a:r>
              <a:rPr lang="en-US" sz="1200" dirty="0"/>
              <a:t>in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2007</a:t>
            </a:r>
            <a:r>
              <a:rPr lang="en-US" sz="1200" dirty="0"/>
              <a:t> and showed a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declining trend </a:t>
            </a:r>
            <a:r>
              <a:rPr lang="en-US" sz="1200" dirty="0"/>
              <a:t>till the year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2008</a:t>
            </a:r>
            <a:r>
              <a:rPr lang="en-US" sz="1200" dirty="0"/>
              <a:t> and reached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$279K</a:t>
            </a:r>
            <a:r>
              <a:rPr lang="en-US" sz="1200" dirty="0"/>
              <a:t>. From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2008 to 2009</a:t>
            </a:r>
            <a:r>
              <a:rPr lang="en-US" sz="1200" dirty="0"/>
              <a:t>, it showed an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upward trend </a:t>
            </a:r>
            <a:r>
              <a:rPr lang="en-US" sz="1200" dirty="0"/>
              <a:t>and reached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$316K</a:t>
            </a:r>
            <a:r>
              <a:rPr lang="en-US" sz="1200" dirty="0"/>
              <a:t>. Finally, from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2009 to 2010</a:t>
            </a:r>
            <a:r>
              <a:rPr lang="en-US" sz="1200" dirty="0"/>
              <a:t>, it showed a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slight dip </a:t>
            </a:r>
            <a:r>
              <a:rPr lang="en-US" sz="1200" dirty="0"/>
              <a:t>and reached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$310K</a:t>
            </a:r>
            <a:r>
              <a:rPr lang="en-US" sz="1200" dirty="0"/>
              <a:t>.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B2BB0-ACA0-574B-E04C-8D9E50DFF6D4}"/>
              </a:ext>
            </a:extLst>
          </p:cNvPr>
          <p:cNvSpPr/>
          <p:nvPr/>
        </p:nvSpPr>
        <p:spPr>
          <a:xfrm>
            <a:off x="5468471" y="5114367"/>
            <a:ext cx="2115670" cy="16579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Oral started with </a:t>
            </a:r>
            <a:r>
              <a:rPr lang="en-US" sz="1200" b="1" dirty="0">
                <a:solidFill>
                  <a:schemeClr val="accent2"/>
                </a:solidFill>
              </a:rPr>
              <a:t>$234K in 2007</a:t>
            </a:r>
            <a:r>
              <a:rPr lang="en-US" sz="1200" dirty="0"/>
              <a:t> and it showed an </a:t>
            </a:r>
            <a:r>
              <a:rPr lang="en-US" sz="1200" b="1" dirty="0">
                <a:solidFill>
                  <a:schemeClr val="accent2"/>
                </a:solidFill>
              </a:rPr>
              <a:t>upward trend</a:t>
            </a:r>
            <a:r>
              <a:rPr lang="en-US" sz="1200" dirty="0"/>
              <a:t> till the year </a:t>
            </a:r>
            <a:r>
              <a:rPr lang="en-US" sz="1200" b="1" dirty="0">
                <a:solidFill>
                  <a:schemeClr val="accent2"/>
                </a:solidFill>
              </a:rPr>
              <a:t>2008</a:t>
            </a:r>
            <a:r>
              <a:rPr lang="en-US" sz="1200" dirty="0"/>
              <a:t> and reached  </a:t>
            </a:r>
            <a:r>
              <a:rPr lang="en-US" sz="1200" b="1" dirty="0">
                <a:solidFill>
                  <a:schemeClr val="accent2"/>
                </a:solidFill>
              </a:rPr>
              <a:t>$258k</a:t>
            </a:r>
            <a:r>
              <a:rPr lang="en-US" sz="1200" dirty="0"/>
              <a:t>. And later it showed a </a:t>
            </a:r>
            <a:r>
              <a:rPr lang="en-US" sz="1200" b="1" dirty="0">
                <a:solidFill>
                  <a:schemeClr val="accent2"/>
                </a:solidFill>
              </a:rPr>
              <a:t>declining trend</a:t>
            </a:r>
            <a:r>
              <a:rPr lang="en-US" sz="1200" dirty="0"/>
              <a:t> till </a:t>
            </a:r>
            <a:r>
              <a:rPr lang="en-US" sz="1200" b="1" dirty="0">
                <a:solidFill>
                  <a:schemeClr val="accent2"/>
                </a:solidFill>
              </a:rPr>
              <a:t>2009</a:t>
            </a:r>
            <a:r>
              <a:rPr lang="en-US" sz="1200" dirty="0"/>
              <a:t> and reached </a:t>
            </a:r>
            <a:r>
              <a:rPr lang="en-US" sz="1200" b="1" dirty="0">
                <a:solidFill>
                  <a:schemeClr val="accent2"/>
                </a:solidFill>
              </a:rPr>
              <a:t>$190k</a:t>
            </a:r>
            <a:r>
              <a:rPr lang="en-US" sz="1200" dirty="0"/>
              <a:t>. And finally, it reached </a:t>
            </a:r>
            <a:r>
              <a:rPr lang="en-US" sz="1200" b="1" dirty="0">
                <a:solidFill>
                  <a:schemeClr val="accent2"/>
                </a:solidFill>
              </a:rPr>
              <a:t>$208K in 2010.</a:t>
            </a:r>
            <a:endParaRPr lang="en-IN" sz="1200" b="1" dirty="0">
              <a:solidFill>
                <a:schemeClr val="accent2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59B2631-A568-496B-B7D6-D006D86F9D42}"/>
              </a:ext>
            </a:extLst>
          </p:cNvPr>
          <p:cNvCxnSpPr>
            <a:cxnSpLocks/>
          </p:cNvCxnSpPr>
          <p:nvPr/>
        </p:nvCxnSpPr>
        <p:spPr>
          <a:xfrm rot="5400000">
            <a:off x="1869141" y="1541930"/>
            <a:ext cx="1039907" cy="2734236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79AA17-E129-E803-066F-340F7A36E20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4621306" y="1524000"/>
            <a:ext cx="1039907" cy="2770094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156C86-B93D-DA3B-4B4F-E34E1FAF177F}"/>
              </a:ext>
            </a:extLst>
          </p:cNvPr>
          <p:cNvCxnSpPr>
            <a:cxnSpLocks/>
          </p:cNvCxnSpPr>
          <p:nvPr/>
        </p:nvCxnSpPr>
        <p:spPr>
          <a:xfrm>
            <a:off x="3756212" y="2909047"/>
            <a:ext cx="0" cy="407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5542C-125D-5CB4-11E6-8F6E1009DC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21976" y="4325472"/>
            <a:ext cx="0" cy="717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49301-E03A-7AC0-AEFB-F3E6CF8B3436}"/>
              </a:ext>
            </a:extLst>
          </p:cNvPr>
          <p:cNvCxnSpPr>
            <a:stCxn id="8" idx="2"/>
          </p:cNvCxnSpPr>
          <p:nvPr/>
        </p:nvCxnSpPr>
        <p:spPr>
          <a:xfrm flipH="1">
            <a:off x="3707998" y="4325471"/>
            <a:ext cx="1" cy="717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C6E228-9240-B655-779E-D2782691CD63}"/>
              </a:ext>
            </a:extLst>
          </p:cNvPr>
          <p:cNvCxnSpPr>
            <a:stCxn id="9" idx="2"/>
          </p:cNvCxnSpPr>
          <p:nvPr/>
        </p:nvCxnSpPr>
        <p:spPr>
          <a:xfrm>
            <a:off x="6526306" y="4325471"/>
            <a:ext cx="0" cy="717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5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C6C1-56B1-6D8B-EBF6-D88DDCCB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977"/>
            <a:ext cx="6172200" cy="10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Comparing RX Distributors on the basis of Order Gross Profit Margin and Quarters(Order Date)</a:t>
            </a:r>
            <a:endParaRPr lang="en-IN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EF11-08B0-B57A-A82E-98BF28DD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59" y="1546413"/>
            <a:ext cx="5871882" cy="5589494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Area Chart depicts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Order Gross Profit Margin </a:t>
            </a:r>
            <a:r>
              <a:rPr lang="en-US" dirty="0"/>
              <a:t>for two RX Distributors. They are; </a:t>
            </a:r>
            <a:r>
              <a:rPr lang="en-US" b="1" dirty="0">
                <a:solidFill>
                  <a:schemeClr val="accent1"/>
                </a:solidFill>
              </a:rPr>
              <a:t>Wholesaler B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Wholesaler C</a:t>
            </a:r>
            <a:r>
              <a:rPr lang="en-US" dirty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we compare </a:t>
            </a:r>
            <a:r>
              <a:rPr lang="en-US" b="1" dirty="0">
                <a:solidFill>
                  <a:schemeClr val="accent1"/>
                </a:solidFill>
              </a:rPr>
              <a:t>Wholesaler B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Wholesaler C</a:t>
            </a:r>
            <a:r>
              <a:rPr lang="en-US" dirty="0"/>
              <a:t>, Wholesaler B dominates over Wholesaler C each and every year and for each and every quarter.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line Graph depicts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Order Gross Profit Margin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Wholesaler A</a:t>
            </a:r>
            <a:r>
              <a:rPr lang="en-US" dirty="0"/>
              <a:t> over the four years and each and every quarter.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Wholesaler A reaches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Highest value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61.6</a:t>
            </a:r>
            <a:r>
              <a:rPr lang="en-US" dirty="0"/>
              <a:t> in the year 2010 in quarter 3.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we compare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Wholesaler A </a:t>
            </a:r>
            <a:r>
              <a:rPr lang="en-US" dirty="0"/>
              <a:t>and   </a:t>
            </a:r>
            <a:r>
              <a:rPr lang="en-US" b="1" dirty="0">
                <a:solidFill>
                  <a:schemeClr val="accent2"/>
                </a:solidFill>
              </a:rPr>
              <a:t>Wholesaler C</a:t>
            </a:r>
            <a:r>
              <a:rPr lang="en-US" dirty="0"/>
              <a:t>, Wholesaler A dominates in the year 2008 in quarter 1. In remaining all the quarters, Wholesaler C dominates over Wholesaler A.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this, we can conclude that </a:t>
            </a:r>
            <a:r>
              <a:rPr lang="en-US" b="1" dirty="0">
                <a:solidFill>
                  <a:schemeClr val="accent1"/>
                </a:solidFill>
              </a:rPr>
              <a:t>Wholesaler B</a:t>
            </a:r>
            <a:r>
              <a:rPr lang="en-US" dirty="0"/>
              <a:t> dominates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Wholesaler A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Wholesaler C </a:t>
            </a:r>
            <a:r>
              <a:rPr lang="en-US" dirty="0"/>
              <a:t>in all quarters and all years.  </a:t>
            </a:r>
            <a:endParaRPr lang="en-IN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9AB87726-433B-B8CF-D3EC-87D129621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28332"/>
              </p:ext>
            </p:extLst>
          </p:nvPr>
        </p:nvGraphicFramePr>
        <p:xfrm>
          <a:off x="6019800" y="-38100"/>
          <a:ext cx="6172200" cy="39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ADD14AC-2F69-0B9D-97D1-4D6A11248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23721"/>
              </p:ext>
            </p:extLst>
          </p:nvPr>
        </p:nvGraphicFramePr>
        <p:xfrm>
          <a:off x="6343651" y="3550024"/>
          <a:ext cx="5848349" cy="358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4378-E4B4-02EF-A686-1D09E52A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464"/>
            <a:ext cx="12192000" cy="9437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Depicting top 10 States on the basis of MSRP per unit and Total Order Revenue at MSRP</a:t>
            </a:r>
            <a:endParaRPr lang="en-IN" sz="2800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068AF7-9CE7-43F0-6C1D-21A28ECFC6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2352058"/>
              </p:ext>
            </p:extLst>
          </p:nvPr>
        </p:nvGraphicFramePr>
        <p:xfrm>
          <a:off x="-523875" y="1001466"/>
          <a:ext cx="5181600" cy="48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F6E9E30-0AC7-A14B-152E-78EF38CAF7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7775047"/>
              </p:ext>
            </p:extLst>
          </p:nvPr>
        </p:nvGraphicFramePr>
        <p:xfrm>
          <a:off x="4724400" y="1019922"/>
          <a:ext cx="7267576" cy="3914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B536EC-F7C4-4468-41A4-14588EC498DB}"/>
              </a:ext>
            </a:extLst>
          </p:cNvPr>
          <p:cNvSpPr txBox="1"/>
          <p:nvPr/>
        </p:nvSpPr>
        <p:spPr>
          <a:xfrm>
            <a:off x="0" y="5558118"/>
            <a:ext cx="12299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The Pie chart Depicts the Top 10 States on the basis of MSRP per unit. Out of these Top 10 states, the Highest value is for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New York </a:t>
            </a:r>
            <a:r>
              <a:rPr lang="en-US" sz="1600" dirty="0">
                <a:cs typeface="Times New Roman" panose="02020603050405020304" pitchFamily="18" charset="0"/>
              </a:rPr>
              <a:t>and the Least is for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North Carolina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The Scatter Plot depicts the Top 10 States on the basis of Total Order Revenue at MSRP. Out of these Top 10 states, the Highest is for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New</a:t>
            </a:r>
            <a:r>
              <a:rPr lang="en-IN" sz="1600" dirty="0"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York</a:t>
            </a:r>
            <a:r>
              <a:rPr lang="en-IN" sz="1600" dirty="0">
                <a:cs typeface="Times New Roman" panose="02020603050405020304" pitchFamily="18" charset="0"/>
              </a:rPr>
              <a:t> and Least is for </a:t>
            </a:r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North Carolina</a:t>
            </a:r>
            <a:r>
              <a:rPr lang="en-IN" sz="1600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By these we can conclude that </a:t>
            </a: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MSRP per unit</a:t>
            </a:r>
            <a:r>
              <a:rPr lang="en-IN" sz="1600" b="1" dirty="0">
                <a:cs typeface="Times New Roman" panose="02020603050405020304" pitchFamily="18" charset="0"/>
              </a:rPr>
              <a:t> </a:t>
            </a:r>
            <a:r>
              <a:rPr lang="en-IN" sz="1600" dirty="0">
                <a:cs typeface="Times New Roman" panose="02020603050405020304" pitchFamily="18" charset="0"/>
              </a:rPr>
              <a:t>and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Total Order Revenue at MSRP </a:t>
            </a:r>
            <a:r>
              <a:rPr lang="en-IN" sz="1600" dirty="0">
                <a:cs typeface="Times New Roman" panose="02020603050405020304" pitchFamily="18" charset="0"/>
              </a:rPr>
              <a:t>are </a:t>
            </a:r>
            <a:r>
              <a:rPr lang="en-IN" sz="1600" b="1" dirty="0">
                <a:solidFill>
                  <a:srgbClr val="FF66CC"/>
                </a:solidFill>
                <a:cs typeface="Times New Roman" panose="02020603050405020304" pitchFamily="18" charset="0"/>
              </a:rPr>
              <a:t>directly proportional</a:t>
            </a:r>
            <a:r>
              <a:rPr lang="en-IN" sz="1600" dirty="0">
                <a:cs typeface="Times New Roman" panose="02020603050405020304" pitchFamily="18" charset="0"/>
              </a:rPr>
              <a:t>.</a:t>
            </a:r>
            <a:br>
              <a:rPr lang="en-IN" sz="1800" dirty="0"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04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2248</Words>
  <Application>Microsoft Office PowerPoint</Application>
  <PresentationFormat>Widescreen</PresentationFormat>
  <Paragraphs>253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3 RX Route on the Basis of Distributor Total Wholesale Cost and Years of Order Date</vt:lpstr>
      <vt:lpstr>Comparing RX Distributors on the basis of Order Gross Profit Margin and Quarters(Order Date)</vt:lpstr>
      <vt:lpstr>Depicting top 10 States on the basis of MSRP per unit and Total Order Revenue at MSRP</vt:lpstr>
      <vt:lpstr>Comparing Top 2 RX Routes on the basis of Distributor Retail Sales Price per unit and Quarters of Order Date.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Lalitha Santhosh Mandalika</dc:creator>
  <cp:lastModifiedBy>Lalitha Santhosh Mandalika</cp:lastModifiedBy>
  <cp:revision>16</cp:revision>
  <cp:lastPrinted>2023-03-11T02:34:00Z</cp:lastPrinted>
  <dcterms:created xsi:type="dcterms:W3CDTF">2023-02-26T01:22:18Z</dcterms:created>
  <dcterms:modified xsi:type="dcterms:W3CDTF">2023-03-11T02:44:42Z</dcterms:modified>
</cp:coreProperties>
</file>