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DF16-E733-4FCB-B5C3-940BC57AA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BC8D3-1EC3-4633-B08F-4817827813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8074E7-50B5-4EE5-9A93-2B8655942516}"/>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5" name="Footer Placeholder 4">
            <a:extLst>
              <a:ext uri="{FF2B5EF4-FFF2-40B4-BE49-F238E27FC236}">
                <a16:creationId xmlns:a16="http://schemas.microsoft.com/office/drawing/2014/main" id="{F06F6D7B-5B06-4C26-AE80-BF27CCC01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ADBF3-F15D-4F22-978A-2F44879C511A}"/>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48437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4C41-779B-4021-909E-515BEADDD6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F296A-FAD0-4C90-972E-8F3A59771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355D2-122C-46AC-9F45-F9049657388E}"/>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5" name="Footer Placeholder 4">
            <a:extLst>
              <a:ext uri="{FF2B5EF4-FFF2-40B4-BE49-F238E27FC236}">
                <a16:creationId xmlns:a16="http://schemas.microsoft.com/office/drawing/2014/main" id="{787CEE6A-CB5E-432C-8863-F88F8968E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59B79-B2A1-4BAE-AF4E-C5A45CD7454A}"/>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402393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E5A982-DBA6-4E7A-B5DD-B40B80EF25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933201-665E-46B2-9A33-D8777EC179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D46B2-73CA-4E83-BA17-2E346CFB3ADC}"/>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5" name="Footer Placeholder 4">
            <a:extLst>
              <a:ext uri="{FF2B5EF4-FFF2-40B4-BE49-F238E27FC236}">
                <a16:creationId xmlns:a16="http://schemas.microsoft.com/office/drawing/2014/main" id="{06AE7D4E-C973-4EC8-9AB4-0C8E1D608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A4621-42CD-4CC0-87A7-E8AF24D940E8}"/>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17778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6784-D960-4246-AD2D-89FD83C3C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67C3C-C6BC-44AF-BA28-8A58B8ECA8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285E1-4F1B-4A00-AE0E-4B2F5C5F8856}"/>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5" name="Footer Placeholder 4">
            <a:extLst>
              <a:ext uri="{FF2B5EF4-FFF2-40B4-BE49-F238E27FC236}">
                <a16:creationId xmlns:a16="http://schemas.microsoft.com/office/drawing/2014/main" id="{9B666958-8F31-47F5-9D9A-B0C9D95D0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0F051-032D-46E9-90F1-C2215E8594AB}"/>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362378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6A5B-9CA1-4A0D-8D2B-06D9197DA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826715-E18F-490F-BA55-BCC6B53D1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85117-F6CE-4BB7-8EC7-57566DDA6A8E}"/>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5" name="Footer Placeholder 4">
            <a:extLst>
              <a:ext uri="{FF2B5EF4-FFF2-40B4-BE49-F238E27FC236}">
                <a16:creationId xmlns:a16="http://schemas.microsoft.com/office/drawing/2014/main" id="{4EDA91A8-3743-4FD2-B16B-4E126BA77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86B78-F394-4056-A0AD-69FBC8EBD182}"/>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328772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C387-5E59-4E1B-9A1B-BB7F0E996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973BB-6080-49DB-B96E-3268B6A98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2471D-BB9E-42E2-8365-0FFFEE6FA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3951E7-9B80-4B09-9DD1-8863B0607866}"/>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6" name="Footer Placeholder 5">
            <a:extLst>
              <a:ext uri="{FF2B5EF4-FFF2-40B4-BE49-F238E27FC236}">
                <a16:creationId xmlns:a16="http://schemas.microsoft.com/office/drawing/2014/main" id="{DF03A4E7-CADB-479B-B8DE-58D189F9B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47F7E-E76F-4FF2-95DC-9AE28FFF63E7}"/>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54282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0840-969E-4657-967E-A5134F6FF3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4FF3C0-1F0B-4CB3-8714-462F539B37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72D5B1-4DB1-4A4E-8305-C4AF116D8F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C43291-547C-4415-84A7-458086051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A56CB0-EA08-43C4-A4CD-88514C92A7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9B547-2A7F-4D88-884D-8310F4E3EB5A}"/>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8" name="Footer Placeholder 7">
            <a:extLst>
              <a:ext uri="{FF2B5EF4-FFF2-40B4-BE49-F238E27FC236}">
                <a16:creationId xmlns:a16="http://schemas.microsoft.com/office/drawing/2014/main" id="{416488FF-574C-48EE-963A-B6ADC711DF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2BF3A5-B4A9-4891-9600-6CBAB6669ACD}"/>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315580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7C86-1057-4333-A402-477008FFC2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8AD0D8-A87A-4A7F-8AEB-EB4269F54460}"/>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4" name="Footer Placeholder 3">
            <a:extLst>
              <a:ext uri="{FF2B5EF4-FFF2-40B4-BE49-F238E27FC236}">
                <a16:creationId xmlns:a16="http://schemas.microsoft.com/office/drawing/2014/main" id="{FD0F0E5A-1553-4B8C-A2A7-F0E705107F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B2598-90B9-4253-9440-609C40D8ED01}"/>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160359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8B6EB-C99C-4099-A8C2-2F4C53071FC6}"/>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3" name="Footer Placeholder 2">
            <a:extLst>
              <a:ext uri="{FF2B5EF4-FFF2-40B4-BE49-F238E27FC236}">
                <a16:creationId xmlns:a16="http://schemas.microsoft.com/office/drawing/2014/main" id="{2FF931A4-3D2B-46BC-B312-35211DF2A0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CBE94F-A40A-4144-983F-22E250D87A9B}"/>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53769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BF3C-46B6-49E3-9A31-5D1071083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877395-AF9E-465A-897D-79E24E0D18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E029D-D100-4087-9BD0-31613BB43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B523E-A713-460B-9289-2E4E0D83ABCE}"/>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6" name="Footer Placeholder 5">
            <a:extLst>
              <a:ext uri="{FF2B5EF4-FFF2-40B4-BE49-F238E27FC236}">
                <a16:creationId xmlns:a16="http://schemas.microsoft.com/office/drawing/2014/main" id="{2E4F75F5-42CD-45EF-8B84-3323B05CA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14D4D-B885-43CA-9C03-92446F59E3DC}"/>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69235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E957-EB10-4ACD-AA31-8C36081F9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858069-8429-42AB-AC51-3A2495DC7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86CBC3-BA51-41F8-A853-79BA43998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FD5AA-0385-4347-8AD9-B7C0940BEA46}"/>
              </a:ext>
            </a:extLst>
          </p:cNvPr>
          <p:cNvSpPr>
            <a:spLocks noGrp="1"/>
          </p:cNvSpPr>
          <p:nvPr>
            <p:ph type="dt" sz="half" idx="10"/>
          </p:nvPr>
        </p:nvSpPr>
        <p:spPr/>
        <p:txBody>
          <a:bodyPr/>
          <a:lstStyle/>
          <a:p>
            <a:fld id="{813F42BC-B58D-4E10-84FC-A2BC20AEB801}" type="datetimeFigureOut">
              <a:rPr lang="en-US" smtClean="0"/>
              <a:t>11/22/2019</a:t>
            </a:fld>
            <a:endParaRPr lang="en-US"/>
          </a:p>
        </p:txBody>
      </p:sp>
      <p:sp>
        <p:nvSpPr>
          <p:cNvPr id="6" name="Footer Placeholder 5">
            <a:extLst>
              <a:ext uri="{FF2B5EF4-FFF2-40B4-BE49-F238E27FC236}">
                <a16:creationId xmlns:a16="http://schemas.microsoft.com/office/drawing/2014/main" id="{8B79D4C8-9EBB-47DE-ACE2-469CDD315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A123C-315F-4B00-BDE1-8C2954A7A09C}"/>
              </a:ext>
            </a:extLst>
          </p:cNvPr>
          <p:cNvSpPr>
            <a:spLocks noGrp="1"/>
          </p:cNvSpPr>
          <p:nvPr>
            <p:ph type="sldNum" sz="quarter" idx="12"/>
          </p:nvPr>
        </p:nvSpPr>
        <p:spPr/>
        <p:txBody>
          <a:bodyPr/>
          <a:lstStyle/>
          <a:p>
            <a:fld id="{119E3BE5-AC88-41E9-86A3-60BD03DF0FB4}" type="slidenum">
              <a:rPr lang="en-US" smtClean="0"/>
              <a:t>‹#›</a:t>
            </a:fld>
            <a:endParaRPr lang="en-US"/>
          </a:p>
        </p:txBody>
      </p:sp>
    </p:spTree>
    <p:extLst>
      <p:ext uri="{BB962C8B-B14F-4D97-AF65-F5344CB8AC3E}">
        <p14:creationId xmlns:p14="http://schemas.microsoft.com/office/powerpoint/2010/main" val="31363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3C124-1730-4801-8A8B-0A7D48893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42904E-6BAE-4D10-BE33-29FDEDECB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C466C-8ED2-4A81-AB0C-D956D99B0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F42BC-B58D-4E10-84FC-A2BC20AEB801}" type="datetimeFigureOut">
              <a:rPr lang="en-US" smtClean="0"/>
              <a:t>11/22/2019</a:t>
            </a:fld>
            <a:endParaRPr lang="en-US"/>
          </a:p>
        </p:txBody>
      </p:sp>
      <p:sp>
        <p:nvSpPr>
          <p:cNvPr id="5" name="Footer Placeholder 4">
            <a:extLst>
              <a:ext uri="{FF2B5EF4-FFF2-40B4-BE49-F238E27FC236}">
                <a16:creationId xmlns:a16="http://schemas.microsoft.com/office/drawing/2014/main" id="{99B300F9-5A17-4C12-B0B9-B035265E45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220368-ED9C-464E-BF99-6455F0764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E3BE5-AC88-41E9-86A3-60BD03DF0FB4}" type="slidenum">
              <a:rPr lang="en-US" smtClean="0"/>
              <a:t>‹#›</a:t>
            </a:fld>
            <a:endParaRPr lang="en-US"/>
          </a:p>
        </p:txBody>
      </p:sp>
    </p:spTree>
    <p:extLst>
      <p:ext uri="{BB962C8B-B14F-4D97-AF65-F5344CB8AC3E}">
        <p14:creationId xmlns:p14="http://schemas.microsoft.com/office/powerpoint/2010/main" val="261708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702701-6391-462C-BC2E-56839F4C005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95736" y="2988734"/>
            <a:ext cx="4200525" cy="3300730"/>
          </a:xfrm>
          <a:prstGeom prst="rect">
            <a:avLst/>
          </a:prstGeom>
        </p:spPr>
      </p:pic>
      <p:sp>
        <p:nvSpPr>
          <p:cNvPr id="5" name="Rectangle 4">
            <a:extLst>
              <a:ext uri="{FF2B5EF4-FFF2-40B4-BE49-F238E27FC236}">
                <a16:creationId xmlns:a16="http://schemas.microsoft.com/office/drawing/2014/main" id="{1AE03CAD-116E-4F32-BB78-0310E4C2FB89}"/>
              </a:ext>
            </a:extLst>
          </p:cNvPr>
          <p:cNvSpPr/>
          <p:nvPr/>
        </p:nvSpPr>
        <p:spPr>
          <a:xfrm>
            <a:off x="3047999" y="1255729"/>
            <a:ext cx="6096000" cy="1942968"/>
          </a:xfrm>
          <a:prstGeom prst="rect">
            <a:avLst/>
          </a:prstGeom>
        </p:spPr>
        <p:txBody>
          <a:bodyPr>
            <a:spAutoFit/>
          </a:bodyPr>
          <a:lstStyle/>
          <a:p>
            <a:pPr algn="ctr">
              <a:lnSpc>
                <a:spcPct val="107000"/>
              </a:lnSpc>
              <a:spcAft>
                <a:spcPts val="800"/>
              </a:spcAft>
            </a:pPr>
            <a:endParaRPr lang="en-CA" sz="20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sz="2000" b="1" dirty="0">
                <a:effectLst/>
                <a:latin typeface="Calibri" panose="020F0502020204030204" pitchFamily="34" charset="0"/>
                <a:ea typeface="Calibri" panose="020F0502020204030204" pitchFamily="34" charset="0"/>
                <a:cs typeface="Times New Roman" panose="02020603050405020304" pitchFamily="18" charset="0"/>
              </a:rPr>
              <a:t>IMAGE THRESHOLDING USING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dirty="0">
                <a:latin typeface="Calibri" panose="020F0502020204030204" pitchFamily="34" charset="0"/>
                <a:ea typeface="Calibri" panose="020F0502020204030204" pitchFamily="34" charset="0"/>
                <a:cs typeface="Times New Roman" panose="02020603050405020304" pitchFamily="18" charset="0"/>
              </a:rPr>
              <a:t>NON-PRAMETRIC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dirty="0">
                <a:latin typeface="Calibri" panose="020F0502020204030204" pitchFamily="34" charset="0"/>
                <a:ea typeface="Calibri" panose="020F0502020204030204" pitchFamily="34" charset="0"/>
                <a:cs typeface="Times New Roman" panose="02020603050405020304" pitchFamily="18" charset="0"/>
              </a:rPr>
              <a:t>FISHER INFORMATION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1C173AF9-B0B3-4C27-AA5B-71475DE3791C}"/>
              </a:ext>
            </a:extLst>
          </p:cNvPr>
          <p:cNvSpPr/>
          <p:nvPr/>
        </p:nvSpPr>
        <p:spPr>
          <a:xfrm>
            <a:off x="0" y="336136"/>
            <a:ext cx="12192000" cy="1096519"/>
          </a:xfrm>
          <a:prstGeom prst="rect">
            <a:avLst/>
          </a:prstGeom>
        </p:spPr>
        <p:txBody>
          <a:bodyPr wrap="square">
            <a:spAutoFit/>
          </a:bodyPr>
          <a:lstStyle/>
          <a:p>
            <a:pPr algn="ctr">
              <a:lnSpc>
                <a:spcPct val="107000"/>
              </a:lnSpc>
              <a:spcAft>
                <a:spcPts val="800"/>
              </a:spcAft>
            </a:pPr>
            <a:r>
              <a:rPr lang="en-CA" sz="2800" b="1" u="sng" dirty="0">
                <a:latin typeface="Calibri" panose="020F0502020204030204" pitchFamily="34" charset="0"/>
                <a:ea typeface="Calibri" panose="020F0502020204030204" pitchFamily="34" charset="0"/>
                <a:cs typeface="Times New Roman" panose="02020603050405020304" pitchFamily="18" charset="0"/>
              </a:rPr>
              <a:t>ADVANCED DIGITAL SIGNAL PROCESSING EECE8030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sz="2800" b="1" u="sng" dirty="0">
                <a:latin typeface="Calibri" panose="020F0502020204030204" pitchFamily="34" charset="0"/>
                <a:ea typeface="Calibri" panose="020F0502020204030204" pitchFamily="34" charset="0"/>
                <a:cs typeface="Times New Roman" panose="02020603050405020304" pitchFamily="18" charset="0"/>
              </a:rPr>
              <a:t>FINAL PROJECT PRSENTATION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66FEC92F-2ED2-47FA-B0FA-3E55EF09062A}"/>
              </a:ext>
            </a:extLst>
          </p:cNvPr>
          <p:cNvSpPr/>
          <p:nvPr/>
        </p:nvSpPr>
        <p:spPr>
          <a:xfrm>
            <a:off x="8286044" y="5098590"/>
            <a:ext cx="4628444" cy="1511055"/>
          </a:xfrm>
          <a:prstGeom prst="rect">
            <a:avLst/>
          </a:prstGeom>
        </p:spPr>
        <p:txBody>
          <a:bodyPr wrap="square">
            <a:spAutoFit/>
          </a:bodyPr>
          <a:lstStyle/>
          <a:p>
            <a:pPr algn="ctr">
              <a:lnSpc>
                <a:spcPct val="107000"/>
              </a:lnSpc>
              <a:spcAft>
                <a:spcPts val="800"/>
              </a:spcAft>
            </a:pPr>
            <a:r>
              <a:rPr lang="en-CA"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dirty="0">
                <a:latin typeface="Calibri" panose="020F0502020204030204" pitchFamily="34" charset="0"/>
                <a:ea typeface="Calibri" panose="020F0502020204030204" pitchFamily="34" charset="0"/>
                <a:cs typeface="Times New Roman" panose="02020603050405020304" pitchFamily="18" charset="0"/>
              </a:rPr>
              <a:t>SANTHOSH NAGENDRAN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CA" dirty="0">
                <a:latin typeface="Calibri" panose="020F0502020204030204" pitchFamily="34" charset="0"/>
                <a:ea typeface="Calibri" panose="020F0502020204030204" pitchFamily="34" charset="0"/>
                <a:cs typeface="Times New Roman" panose="02020603050405020304" pitchFamily="18" charset="0"/>
              </a:rPr>
              <a:t>8272767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864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668D-955C-4B96-8276-C5CD9CEF3261}"/>
              </a:ext>
            </a:extLst>
          </p:cNvPr>
          <p:cNvSpPr>
            <a:spLocks noGrp="1"/>
          </p:cNvSpPr>
          <p:nvPr>
            <p:ph type="title"/>
          </p:nvPr>
        </p:nvSpPr>
        <p:spPr/>
        <p:txBody>
          <a:bodyPr/>
          <a:lstStyle/>
          <a:p>
            <a:pPr algn="ctr"/>
            <a:r>
              <a:rPr lang="en-US" dirty="0"/>
              <a:t>OBJECTIVE</a:t>
            </a:r>
          </a:p>
        </p:txBody>
      </p:sp>
      <p:sp>
        <p:nvSpPr>
          <p:cNvPr id="3" name="Content Placeholder 2">
            <a:extLst>
              <a:ext uri="{FF2B5EF4-FFF2-40B4-BE49-F238E27FC236}">
                <a16:creationId xmlns:a16="http://schemas.microsoft.com/office/drawing/2014/main" id="{BFD22BAC-6AFC-4483-B7E1-69AA736DBE08}"/>
              </a:ext>
            </a:extLst>
          </p:cNvPr>
          <p:cNvSpPr>
            <a:spLocks noGrp="1"/>
          </p:cNvSpPr>
          <p:nvPr>
            <p:ph idx="1"/>
          </p:nvPr>
        </p:nvSpPr>
        <p:spPr/>
        <p:txBody>
          <a:bodyPr/>
          <a:lstStyle/>
          <a:p>
            <a:pPr marL="0" indent="0">
              <a:buNone/>
            </a:pPr>
            <a:r>
              <a:rPr lang="en-US" dirty="0"/>
              <a:t>The aim is to make a binary image (object and background) by which all the pixels with grey level higher than the determined threshold is classified as object and rest pixels are assigned to background or vice versa.</a:t>
            </a:r>
          </a:p>
        </p:txBody>
      </p:sp>
    </p:spTree>
    <p:extLst>
      <p:ext uri="{BB962C8B-B14F-4D97-AF65-F5344CB8AC3E}">
        <p14:creationId xmlns:p14="http://schemas.microsoft.com/office/powerpoint/2010/main" val="250550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EB4E-7053-4680-8E44-B2DAA00BBAA6}"/>
              </a:ext>
            </a:extLst>
          </p:cNvPr>
          <p:cNvSpPr>
            <a:spLocks noGrp="1"/>
          </p:cNvSpPr>
          <p:nvPr>
            <p:ph type="title"/>
          </p:nvPr>
        </p:nvSpPr>
        <p:spPr/>
        <p:txBody>
          <a:bodyPr/>
          <a:lstStyle/>
          <a:p>
            <a:pPr algn="ctr"/>
            <a:r>
              <a:rPr lang="en-US" dirty="0"/>
              <a:t>FISHER INFORMATION</a:t>
            </a:r>
          </a:p>
        </p:txBody>
      </p:sp>
      <p:sp>
        <p:nvSpPr>
          <p:cNvPr id="3" name="Content Placeholder 2">
            <a:extLst>
              <a:ext uri="{FF2B5EF4-FFF2-40B4-BE49-F238E27FC236}">
                <a16:creationId xmlns:a16="http://schemas.microsoft.com/office/drawing/2014/main" id="{E938EE30-FDCB-4E0A-B484-CE186D4B9C4B}"/>
              </a:ext>
            </a:extLst>
          </p:cNvPr>
          <p:cNvSpPr>
            <a:spLocks noGrp="1"/>
          </p:cNvSpPr>
          <p:nvPr>
            <p:ph idx="1"/>
          </p:nvPr>
        </p:nvSpPr>
        <p:spPr/>
        <p:txBody>
          <a:bodyPr/>
          <a:lstStyle/>
          <a:p>
            <a:pPr marL="0" indent="0">
              <a:buNone/>
            </a:pPr>
            <a:r>
              <a:rPr lang="en-US" dirty="0"/>
              <a:t>Fisher Information (FI) is an important concept in statistical estimation theory and information theory. Novel algorithm is developed based on non-parametric FI measure.</a:t>
            </a:r>
          </a:p>
        </p:txBody>
      </p:sp>
    </p:spTree>
    <p:extLst>
      <p:ext uri="{BB962C8B-B14F-4D97-AF65-F5344CB8AC3E}">
        <p14:creationId xmlns:p14="http://schemas.microsoft.com/office/powerpoint/2010/main" val="4217970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E447-2951-4FDF-8917-8C3685509D13}"/>
              </a:ext>
            </a:extLst>
          </p:cNvPr>
          <p:cNvSpPr>
            <a:spLocks noGrp="1"/>
          </p:cNvSpPr>
          <p:nvPr>
            <p:ph type="title"/>
          </p:nvPr>
        </p:nvSpPr>
        <p:spPr/>
        <p:txBody>
          <a:bodyPr/>
          <a:lstStyle/>
          <a:p>
            <a:pPr algn="ctr"/>
            <a:r>
              <a:rPr lang="en-US" dirty="0"/>
              <a:t>DESCRIPTION OF FI</a:t>
            </a:r>
          </a:p>
        </p:txBody>
      </p:sp>
      <p:sp>
        <p:nvSpPr>
          <p:cNvPr id="3" name="Content Placeholder 2">
            <a:extLst>
              <a:ext uri="{FF2B5EF4-FFF2-40B4-BE49-F238E27FC236}">
                <a16:creationId xmlns:a16="http://schemas.microsoft.com/office/drawing/2014/main" id="{DB84DB84-E89F-41DE-A77E-A3E834D4D73C}"/>
              </a:ext>
            </a:extLst>
          </p:cNvPr>
          <p:cNvSpPr>
            <a:spLocks noGrp="1"/>
          </p:cNvSpPr>
          <p:nvPr>
            <p:ph idx="1"/>
          </p:nvPr>
        </p:nvSpPr>
        <p:spPr/>
        <p:txBody>
          <a:bodyPr/>
          <a:lstStyle/>
          <a:p>
            <a:pPr marL="0" indent="0">
              <a:buNone/>
            </a:pPr>
            <a:r>
              <a:rPr lang="en-US" dirty="0"/>
              <a:t>This FI based thresholding considers an image histogram to be a probability distribution and then selects an optimal thresholding value that yields maximum fisher information (FI).</a:t>
            </a:r>
          </a:p>
        </p:txBody>
      </p:sp>
    </p:spTree>
    <p:extLst>
      <p:ext uri="{BB962C8B-B14F-4D97-AF65-F5344CB8AC3E}">
        <p14:creationId xmlns:p14="http://schemas.microsoft.com/office/powerpoint/2010/main" val="349411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EAFD0-6E17-4721-B352-362D4E209D99}"/>
              </a:ext>
            </a:extLst>
          </p:cNvPr>
          <p:cNvSpPr>
            <a:spLocks noGrp="1"/>
          </p:cNvSpPr>
          <p:nvPr>
            <p:ph type="title"/>
          </p:nvPr>
        </p:nvSpPr>
        <p:spPr/>
        <p:txBody>
          <a:bodyPr/>
          <a:lstStyle/>
          <a:p>
            <a:pPr algn="ctr"/>
            <a:r>
              <a:rPr lang="en-US" dirty="0"/>
              <a:t>FISHER INFORMATION THERSHOLDING</a:t>
            </a:r>
          </a:p>
        </p:txBody>
      </p:sp>
      <p:sp>
        <p:nvSpPr>
          <p:cNvPr id="3" name="Content Placeholder 2">
            <a:extLst>
              <a:ext uri="{FF2B5EF4-FFF2-40B4-BE49-F238E27FC236}">
                <a16:creationId xmlns:a16="http://schemas.microsoft.com/office/drawing/2014/main" id="{DACD1FAC-AA9F-4A69-A18D-44DEF5E102A7}"/>
              </a:ext>
            </a:extLst>
          </p:cNvPr>
          <p:cNvSpPr>
            <a:spLocks noGrp="1"/>
          </p:cNvSpPr>
          <p:nvPr>
            <p:ph idx="1"/>
          </p:nvPr>
        </p:nvSpPr>
        <p:spPr>
          <a:xfrm>
            <a:off x="0" y="1388533"/>
            <a:ext cx="12192000" cy="5469467"/>
          </a:xfrm>
        </p:spPr>
        <p:txBody>
          <a:bodyPr>
            <a:noAutofit/>
          </a:bodyPr>
          <a:lstStyle/>
          <a:p>
            <a:r>
              <a:rPr lang="en-US" dirty="0"/>
              <a:t> Pi = </a:t>
            </a:r>
            <a:r>
              <a:rPr lang="en-US" dirty="0" err="1"/>
              <a:t>ni</a:t>
            </a:r>
            <a:r>
              <a:rPr lang="en-US" dirty="0"/>
              <a:t>./N;</a:t>
            </a:r>
          </a:p>
          <a:p>
            <a:r>
              <a:rPr lang="en-US" dirty="0"/>
              <a:t> w1 = sum (Pi);</a:t>
            </a:r>
          </a:p>
          <a:p>
            <a:r>
              <a:rPr lang="en-US" dirty="0"/>
              <a:t> w2 = 1 - w1;</a:t>
            </a:r>
          </a:p>
          <a:p>
            <a:r>
              <a:rPr lang="pl-PL" dirty="0"/>
              <a:t> Ia = 1. /w1. * (sum ((((Pi+1) - Pi). ^2). /Pi));</a:t>
            </a:r>
          </a:p>
          <a:p>
            <a:r>
              <a:rPr lang="pl-PL" dirty="0"/>
              <a:t> Ib = 1. /w2. * (sum ((((Pi+1) - Pi). ^2). /Pi));</a:t>
            </a:r>
          </a:p>
          <a:p>
            <a:r>
              <a:rPr lang="pl-PL" dirty="0"/>
              <a:t> It = (w1. * Ia) + ((1-w1). * Ib);</a:t>
            </a:r>
          </a:p>
          <a:p>
            <a:r>
              <a:rPr lang="pl-PL" dirty="0"/>
              <a:t>tOpt = angle(max(((w1.*Ia) + ((1-w1).*Ib))));</a:t>
            </a:r>
            <a:endParaRPr lang="en-CA" dirty="0"/>
          </a:p>
          <a:p>
            <a:pPr marL="0" indent="0">
              <a:buNone/>
            </a:pPr>
            <a:r>
              <a:rPr lang="en-US" dirty="0"/>
              <a:t>Suppose that the pixel in the image are divided into two classes A and B by a gray level cutoff t. A is set of pixels with levels [0,1,…….,t], and the remaining pixels belong to B. A and B usually corresponds to the object class and the background class, or vice versa.</a:t>
            </a:r>
          </a:p>
        </p:txBody>
      </p:sp>
    </p:spTree>
    <p:extLst>
      <p:ext uri="{BB962C8B-B14F-4D97-AF65-F5344CB8AC3E}">
        <p14:creationId xmlns:p14="http://schemas.microsoft.com/office/powerpoint/2010/main" val="108795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EC11-127F-4A1B-ACE9-9A7ECE5F1DAB}"/>
              </a:ext>
            </a:extLst>
          </p:cNvPr>
          <p:cNvSpPr>
            <a:spLocks noGrp="1"/>
          </p:cNvSpPr>
          <p:nvPr>
            <p:ph type="title"/>
          </p:nvPr>
        </p:nvSpPr>
        <p:spPr/>
        <p:txBody>
          <a:bodyPr/>
          <a:lstStyle/>
          <a:p>
            <a:pPr algn="ctr"/>
            <a:r>
              <a:rPr lang="en-US" dirty="0"/>
              <a:t>ALGORITHM</a:t>
            </a:r>
          </a:p>
        </p:txBody>
      </p:sp>
      <p:sp>
        <p:nvSpPr>
          <p:cNvPr id="3" name="Content Placeholder 2">
            <a:extLst>
              <a:ext uri="{FF2B5EF4-FFF2-40B4-BE49-F238E27FC236}">
                <a16:creationId xmlns:a16="http://schemas.microsoft.com/office/drawing/2014/main" id="{754B1183-324F-4D13-927A-2C3E1A10B508}"/>
              </a:ext>
            </a:extLst>
          </p:cNvPr>
          <p:cNvSpPr>
            <a:spLocks noGrp="1"/>
          </p:cNvSpPr>
          <p:nvPr>
            <p:ph idx="1"/>
          </p:nvPr>
        </p:nvSpPr>
        <p:spPr/>
        <p:txBody>
          <a:bodyPr>
            <a:normAutofit/>
          </a:bodyPr>
          <a:lstStyle/>
          <a:p>
            <a:r>
              <a:rPr lang="en-US" dirty="0"/>
              <a:t>Let max=0 be the optimal threshold, and let max be the maximum value of the objective function. I</a:t>
            </a:r>
          </a:p>
          <a:p>
            <a:r>
              <a:rPr lang="en-US" dirty="0"/>
              <a:t>For t =1 to Maximum of gray intensities</a:t>
            </a:r>
          </a:p>
          <a:p>
            <a:r>
              <a:rPr lang="en-US" dirty="0"/>
              <a:t> Compute the function objective value that corresponds to the gray level t</a:t>
            </a:r>
          </a:p>
          <a:p>
            <a:pPr marL="0" indent="0">
              <a:buNone/>
            </a:pPr>
            <a:r>
              <a:rPr lang="en-US" dirty="0"/>
              <a:t>	If I(t) &gt; max,</a:t>
            </a:r>
          </a:p>
          <a:p>
            <a:pPr marL="0" indent="0">
              <a:buNone/>
            </a:pPr>
            <a:r>
              <a:rPr lang="en-US" dirty="0"/>
              <a:t>	Then max = I(t), Topt = t.</a:t>
            </a:r>
          </a:p>
          <a:p>
            <a:pPr marL="0" indent="0">
              <a:buNone/>
            </a:pPr>
            <a:r>
              <a:rPr lang="en-US" dirty="0"/>
              <a:t>	end</a:t>
            </a:r>
          </a:p>
          <a:p>
            <a:pPr marL="0" indent="0">
              <a:buNone/>
            </a:pPr>
            <a:r>
              <a:rPr lang="en-US" dirty="0"/>
              <a:t>Take Topt as the optimal threshold for segmenting the image.</a:t>
            </a:r>
          </a:p>
        </p:txBody>
      </p:sp>
    </p:spTree>
    <p:extLst>
      <p:ext uri="{BB962C8B-B14F-4D97-AF65-F5344CB8AC3E}">
        <p14:creationId xmlns:p14="http://schemas.microsoft.com/office/powerpoint/2010/main" val="93132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677B-8F64-48A0-8A1B-96A134AAEBDF}"/>
              </a:ext>
            </a:extLst>
          </p:cNvPr>
          <p:cNvSpPr>
            <a:spLocks noGrp="1"/>
          </p:cNvSpPr>
          <p:nvPr>
            <p:ph type="title"/>
          </p:nvPr>
        </p:nvSpPr>
        <p:spPr/>
        <p:txBody>
          <a:bodyPr/>
          <a:lstStyle/>
          <a:p>
            <a:pPr algn="ctr"/>
            <a:r>
              <a:rPr lang="en-US" dirty="0"/>
              <a:t>EXPERIMENTAL TEST</a:t>
            </a:r>
          </a:p>
        </p:txBody>
      </p:sp>
      <p:pic>
        <p:nvPicPr>
          <p:cNvPr id="5" name="Content Placeholder 4">
            <a:extLst>
              <a:ext uri="{FF2B5EF4-FFF2-40B4-BE49-F238E27FC236}">
                <a16:creationId xmlns:a16="http://schemas.microsoft.com/office/drawing/2014/main" id="{21E9780F-718F-4D56-9B33-B829A5CA43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143" y="1825625"/>
            <a:ext cx="6099713" cy="4351338"/>
          </a:xfrm>
        </p:spPr>
      </p:pic>
    </p:spTree>
    <p:extLst>
      <p:ext uri="{BB962C8B-B14F-4D97-AF65-F5344CB8AC3E}">
        <p14:creationId xmlns:p14="http://schemas.microsoft.com/office/powerpoint/2010/main" val="185186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9AB839-A93E-42E4-B0E0-12CD5103D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344356" cy="6858000"/>
          </a:xfrm>
          <a:prstGeom prst="rect">
            <a:avLst/>
          </a:prstGeom>
        </p:spPr>
      </p:pic>
      <p:pic>
        <p:nvPicPr>
          <p:cNvPr id="7" name="Picture 6">
            <a:extLst>
              <a:ext uri="{FF2B5EF4-FFF2-40B4-BE49-F238E27FC236}">
                <a16:creationId xmlns:a16="http://schemas.microsoft.com/office/drawing/2014/main" id="{A7C246DA-43F5-4037-9D5F-FE0A985A8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357" y="-1"/>
            <a:ext cx="5830063" cy="6858001"/>
          </a:xfrm>
          <a:prstGeom prst="rect">
            <a:avLst/>
          </a:prstGeom>
        </p:spPr>
      </p:pic>
    </p:spTree>
    <p:extLst>
      <p:ext uri="{BB962C8B-B14F-4D97-AF65-F5344CB8AC3E}">
        <p14:creationId xmlns:p14="http://schemas.microsoft.com/office/powerpoint/2010/main" val="3694749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367</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OBJECTIVE</vt:lpstr>
      <vt:lpstr>FISHER INFORMATION</vt:lpstr>
      <vt:lpstr>DESCRIPTION OF FI</vt:lpstr>
      <vt:lpstr>FISHER INFORMATION THERSHOLDING</vt:lpstr>
      <vt:lpstr>ALGORITHM</vt:lpstr>
      <vt:lpstr>EXPERIMENTAL TEST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Nagendran</dc:creator>
  <cp:lastModifiedBy>Santhosh Nagendran</cp:lastModifiedBy>
  <cp:revision>5</cp:revision>
  <dcterms:created xsi:type="dcterms:W3CDTF">2019-11-22T19:12:12Z</dcterms:created>
  <dcterms:modified xsi:type="dcterms:W3CDTF">2019-11-22T19:52:28Z</dcterms:modified>
</cp:coreProperties>
</file>