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9" r:id="rId9"/>
    <p:sldId id="262" r:id="rId10"/>
    <p:sldId id="263" r:id="rId11"/>
    <p:sldId id="264" r:id="rId12"/>
    <p:sldId id="272"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Growth Rate</a:t>
            </a:r>
            <a:r>
              <a:rPr lang="en-US" baseline="0" dirty="0"/>
              <a:t> Analysis (5 years)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Revenue</c:v>
                </c:pt>
              </c:strCache>
            </c:strRef>
          </c:tx>
          <c:spPr>
            <a:solidFill>
              <a:schemeClr val="accent1"/>
            </a:solidFill>
            <a:ln>
              <a:noFill/>
            </a:ln>
            <a:effectLst/>
          </c:spPr>
          <c:invertIfNegative val="0"/>
          <c:cat>
            <c:strRef>
              <c:f>Sheet1!$A$2:$A$7</c:f>
              <c:strCache>
                <c:ptCount val="5"/>
                <c:pt idx="0">
                  <c:v>Year 1</c:v>
                </c:pt>
                <c:pt idx="1">
                  <c:v>Year 2</c:v>
                </c:pt>
                <c:pt idx="2">
                  <c:v>Year 3</c:v>
                </c:pt>
                <c:pt idx="3">
                  <c:v>Year 4</c:v>
                </c:pt>
                <c:pt idx="4">
                  <c:v>Year 5</c:v>
                </c:pt>
              </c:strCache>
            </c:strRef>
          </c:cat>
          <c:val>
            <c:numRef>
              <c:f>Sheet1!$B$2:$B$7</c:f>
              <c:numCache>
                <c:formatCode>General</c:formatCode>
                <c:ptCount val="6"/>
                <c:pt idx="0">
                  <c:v>650</c:v>
                </c:pt>
                <c:pt idx="1">
                  <c:v>750</c:v>
                </c:pt>
                <c:pt idx="2">
                  <c:v>880</c:v>
                </c:pt>
                <c:pt idx="3">
                  <c:v>950</c:v>
                </c:pt>
                <c:pt idx="4">
                  <c:v>1000</c:v>
                </c:pt>
              </c:numCache>
            </c:numRef>
          </c:val>
          <c:extLst>
            <c:ext xmlns:c16="http://schemas.microsoft.com/office/drawing/2014/chart" uri="{C3380CC4-5D6E-409C-BE32-E72D297353CC}">
              <c16:uniqueId val="{00000000-0CCD-4B43-919E-7C1127CF9011}"/>
            </c:ext>
          </c:extLst>
        </c:ser>
        <c:ser>
          <c:idx val="1"/>
          <c:order val="1"/>
          <c:tx>
            <c:strRef>
              <c:f>Sheet1!$C$1</c:f>
              <c:strCache>
                <c:ptCount val="1"/>
                <c:pt idx="0">
                  <c:v>Expense</c:v>
                </c:pt>
              </c:strCache>
            </c:strRef>
          </c:tx>
          <c:spPr>
            <a:solidFill>
              <a:schemeClr val="accent2"/>
            </a:solidFill>
            <a:ln>
              <a:noFill/>
            </a:ln>
            <a:effectLst/>
          </c:spPr>
          <c:invertIfNegative val="0"/>
          <c:cat>
            <c:strRef>
              <c:f>Sheet1!$A$2:$A$7</c:f>
              <c:strCache>
                <c:ptCount val="5"/>
                <c:pt idx="0">
                  <c:v>Year 1</c:v>
                </c:pt>
                <c:pt idx="1">
                  <c:v>Year 2</c:v>
                </c:pt>
                <c:pt idx="2">
                  <c:v>Year 3</c:v>
                </c:pt>
                <c:pt idx="3">
                  <c:v>Year 4</c:v>
                </c:pt>
                <c:pt idx="4">
                  <c:v>Year 5</c:v>
                </c:pt>
              </c:strCache>
            </c:strRef>
          </c:cat>
          <c:val>
            <c:numRef>
              <c:f>Sheet1!$C$2:$C$7</c:f>
              <c:numCache>
                <c:formatCode>General</c:formatCode>
                <c:ptCount val="6"/>
                <c:pt idx="0">
                  <c:v>750</c:v>
                </c:pt>
                <c:pt idx="1">
                  <c:v>600</c:v>
                </c:pt>
                <c:pt idx="2">
                  <c:v>700</c:v>
                </c:pt>
                <c:pt idx="3">
                  <c:v>750</c:v>
                </c:pt>
                <c:pt idx="4">
                  <c:v>750</c:v>
                </c:pt>
              </c:numCache>
            </c:numRef>
          </c:val>
          <c:extLst>
            <c:ext xmlns:c16="http://schemas.microsoft.com/office/drawing/2014/chart" uri="{C3380CC4-5D6E-409C-BE32-E72D297353CC}">
              <c16:uniqueId val="{00000001-0CCD-4B43-919E-7C1127CF9011}"/>
            </c:ext>
          </c:extLst>
        </c:ser>
        <c:ser>
          <c:idx val="2"/>
          <c:order val="2"/>
          <c:tx>
            <c:strRef>
              <c:f>Sheet1!$D$1</c:f>
              <c:strCache>
                <c:ptCount val="1"/>
                <c:pt idx="0">
                  <c:v>Profit</c:v>
                </c:pt>
              </c:strCache>
            </c:strRef>
          </c:tx>
          <c:spPr>
            <a:solidFill>
              <a:schemeClr val="accent3"/>
            </a:solidFill>
            <a:ln>
              <a:noFill/>
            </a:ln>
            <a:effectLst/>
          </c:spPr>
          <c:invertIfNegative val="0"/>
          <c:cat>
            <c:strRef>
              <c:f>Sheet1!$A$2:$A$7</c:f>
              <c:strCache>
                <c:ptCount val="5"/>
                <c:pt idx="0">
                  <c:v>Year 1</c:v>
                </c:pt>
                <c:pt idx="1">
                  <c:v>Year 2</c:v>
                </c:pt>
                <c:pt idx="2">
                  <c:v>Year 3</c:v>
                </c:pt>
                <c:pt idx="3">
                  <c:v>Year 4</c:v>
                </c:pt>
                <c:pt idx="4">
                  <c:v>Year 5</c:v>
                </c:pt>
              </c:strCache>
            </c:strRef>
          </c:cat>
          <c:val>
            <c:numRef>
              <c:f>Sheet1!$D$2:$D$7</c:f>
              <c:numCache>
                <c:formatCode>General</c:formatCode>
                <c:ptCount val="6"/>
                <c:pt idx="0">
                  <c:v>-100</c:v>
                </c:pt>
                <c:pt idx="1">
                  <c:v>150</c:v>
                </c:pt>
                <c:pt idx="2">
                  <c:v>180</c:v>
                </c:pt>
                <c:pt idx="3">
                  <c:v>200</c:v>
                </c:pt>
                <c:pt idx="4">
                  <c:v>250</c:v>
                </c:pt>
              </c:numCache>
            </c:numRef>
          </c:val>
          <c:extLst>
            <c:ext xmlns:c16="http://schemas.microsoft.com/office/drawing/2014/chart" uri="{C3380CC4-5D6E-409C-BE32-E72D297353CC}">
              <c16:uniqueId val="{00000002-0CCD-4B43-919E-7C1127CF9011}"/>
            </c:ext>
          </c:extLst>
        </c:ser>
        <c:dLbls>
          <c:showLegendKey val="0"/>
          <c:showVal val="0"/>
          <c:showCatName val="0"/>
          <c:showSerName val="0"/>
          <c:showPercent val="0"/>
          <c:showBubbleSize val="0"/>
        </c:dLbls>
        <c:gapWidth val="219"/>
        <c:overlap val="-27"/>
        <c:axId val="359747224"/>
        <c:axId val="359742960"/>
      </c:barChart>
      <c:catAx>
        <c:axId val="359747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742960"/>
        <c:crosses val="autoZero"/>
        <c:auto val="1"/>
        <c:lblAlgn val="ctr"/>
        <c:lblOffset val="100"/>
        <c:noMultiLvlLbl val="0"/>
      </c:catAx>
      <c:valAx>
        <c:axId val="35974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9747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2E656C77-A110-4B73-AF48-F04305A7CD16}"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247693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E656C77-A110-4B73-AF48-F04305A7CD16}"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219802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E656C77-A110-4B73-AF48-F04305A7CD16}"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242234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E656C77-A110-4B73-AF48-F04305A7CD16}"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302201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656C77-A110-4B73-AF48-F04305A7CD16}" type="datetimeFigureOut">
              <a:rPr lang="en-CA" smtClean="0"/>
              <a:t>2018-11-19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428561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E656C77-A110-4B73-AF48-F04305A7CD16}" type="datetimeFigureOut">
              <a:rPr lang="en-CA" smtClean="0"/>
              <a:t>2018-11-19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121302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E656C77-A110-4B73-AF48-F04305A7CD16}" type="datetimeFigureOut">
              <a:rPr lang="en-CA" smtClean="0"/>
              <a:t>2018-11-19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224032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E656C77-A110-4B73-AF48-F04305A7CD16}" type="datetimeFigureOut">
              <a:rPr lang="en-CA" smtClean="0"/>
              <a:t>2018-11-19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47782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56C77-A110-4B73-AF48-F04305A7CD16}" type="datetimeFigureOut">
              <a:rPr lang="en-CA" smtClean="0"/>
              <a:t>2018-11-19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314577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656C77-A110-4B73-AF48-F04305A7CD16}" type="datetimeFigureOut">
              <a:rPr lang="en-CA" smtClean="0"/>
              <a:t>2018-11-19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158903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656C77-A110-4B73-AF48-F04305A7CD16}" type="datetimeFigureOut">
              <a:rPr lang="en-CA" smtClean="0"/>
              <a:t>2018-11-19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17EEEAF-5641-48D6-8A4C-4FC1791FEEA5}" type="slidenum">
              <a:rPr lang="en-CA" smtClean="0"/>
              <a:t>‹#›</a:t>
            </a:fld>
            <a:endParaRPr lang="en-CA"/>
          </a:p>
        </p:txBody>
      </p:sp>
    </p:spTree>
    <p:extLst>
      <p:ext uri="{BB962C8B-B14F-4D97-AF65-F5344CB8AC3E}">
        <p14:creationId xmlns:p14="http://schemas.microsoft.com/office/powerpoint/2010/main" val="323854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56C77-A110-4B73-AF48-F04305A7CD16}" type="datetimeFigureOut">
              <a:rPr lang="en-CA" smtClean="0"/>
              <a:t>2018-11-19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EEEAF-5641-48D6-8A4C-4FC1791FEEA5}" type="slidenum">
              <a:rPr lang="en-CA" smtClean="0"/>
              <a:t>‹#›</a:t>
            </a:fld>
            <a:endParaRPr lang="en-CA"/>
          </a:p>
        </p:txBody>
      </p:sp>
    </p:spTree>
    <p:extLst>
      <p:ext uri="{BB962C8B-B14F-4D97-AF65-F5344CB8AC3E}">
        <p14:creationId xmlns:p14="http://schemas.microsoft.com/office/powerpoint/2010/main" val="992777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8061" y="281355"/>
            <a:ext cx="8112369" cy="890954"/>
          </a:xfrm>
        </p:spPr>
        <p:txBody>
          <a:bodyPr>
            <a:normAutofit fontScale="90000"/>
          </a:bodyPr>
          <a:lstStyle/>
          <a:p>
            <a:r>
              <a:rPr lang="en-US">
                <a:latin typeface="Times New Roman" panose="02020603050405020304" pitchFamily="18" charset="0"/>
                <a:cs typeface="Times New Roman" panose="02020603050405020304" pitchFamily="18" charset="0"/>
              </a:rPr>
              <a:t>Glitter </a:t>
            </a:r>
            <a:r>
              <a:rPr lang="en-US" dirty="0">
                <a:latin typeface="Times New Roman" panose="02020603050405020304" pitchFamily="18" charset="0"/>
                <a:cs typeface="Times New Roman" panose="02020603050405020304" pitchFamily="18" charset="0"/>
              </a:rPr>
              <a:t>King </a:t>
            </a:r>
            <a:r>
              <a:rPr lang="en-US" sz="2000" dirty="0">
                <a:latin typeface="Times New Roman" panose="02020603050405020304" pitchFamily="18" charset="0"/>
                <a:cs typeface="Times New Roman" panose="02020603050405020304" pitchFamily="18" charset="0"/>
              </a:rPr>
              <a:t>Adorn Great</a:t>
            </a:r>
            <a:endParaRPr lang="en-CA"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52245" y="1585667"/>
            <a:ext cx="9144000" cy="4604118"/>
          </a:xfrm>
        </p:spPr>
        <p:txBody>
          <a:bodyPr>
            <a:normAutofit lnSpcReduction="10000"/>
          </a:bodyPr>
          <a:lstStyle/>
          <a:p>
            <a:pPr algn="l"/>
            <a:r>
              <a:rPr lang="en-US" sz="3600" dirty="0">
                <a:latin typeface="Times New Roman" panose="02020603050405020304" pitchFamily="18" charset="0"/>
                <a:cs typeface="Times New Roman" panose="02020603050405020304" pitchFamily="18" charset="0"/>
              </a:rPr>
              <a:t>Santhosh Nagendran – 8272767</a:t>
            </a:r>
          </a:p>
          <a:p>
            <a:pPr algn="l"/>
            <a:r>
              <a:rPr lang="en-US" sz="2800" dirty="0">
                <a:latin typeface="Times New Roman" panose="02020603050405020304" pitchFamily="18" charset="0"/>
                <a:cs typeface="Times New Roman" panose="02020603050405020304" pitchFamily="18" charset="0"/>
              </a:rPr>
              <a:t>Managing Director</a:t>
            </a:r>
          </a:p>
          <a:p>
            <a:pPr algn="l"/>
            <a:endParaRPr lang="en-US" sz="6700" dirty="0">
              <a:latin typeface="Times New Roman" panose="02020603050405020304" pitchFamily="18" charset="0"/>
              <a:cs typeface="Times New Roman" panose="02020603050405020304" pitchFamily="18" charset="0"/>
            </a:endParaRPr>
          </a:p>
          <a:p>
            <a:pPr algn="l"/>
            <a:r>
              <a:rPr lang="en-US" sz="3600" dirty="0">
                <a:latin typeface="Times New Roman" panose="02020603050405020304" pitchFamily="18" charset="0"/>
                <a:cs typeface="Times New Roman" panose="02020603050405020304" pitchFamily="18" charset="0"/>
              </a:rPr>
              <a:t>425, Wilson Avenue ,</a:t>
            </a:r>
          </a:p>
          <a:p>
            <a:pPr algn="l"/>
            <a:r>
              <a:rPr lang="en-US" sz="3600" dirty="0">
                <a:latin typeface="Times New Roman" panose="02020603050405020304" pitchFamily="18" charset="0"/>
                <a:cs typeface="Times New Roman" panose="02020603050405020304" pitchFamily="18" charset="0"/>
              </a:rPr>
              <a:t>Kitchener,</a:t>
            </a:r>
          </a:p>
          <a:p>
            <a:pPr algn="l"/>
            <a:r>
              <a:rPr lang="en-US" sz="3600" dirty="0">
                <a:latin typeface="Times New Roman" panose="02020603050405020304" pitchFamily="18" charset="0"/>
                <a:cs typeface="Times New Roman" panose="02020603050405020304" pitchFamily="18" charset="0"/>
              </a:rPr>
              <a:t>Ontario – N2C 2R8</a:t>
            </a:r>
          </a:p>
          <a:p>
            <a:pPr algn="l"/>
            <a:r>
              <a:rPr lang="en-US" sz="3600" dirty="0">
                <a:latin typeface="Times New Roman" panose="02020603050405020304" pitchFamily="18" charset="0"/>
                <a:cs typeface="Times New Roman" panose="02020603050405020304" pitchFamily="18" charset="0"/>
              </a:rPr>
              <a:t>santhoshguptha95@gmail.com</a:t>
            </a:r>
          </a:p>
          <a:p>
            <a:pPr algn="l"/>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14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74E1-D741-4D4F-BCEE-5BD13AF5F79B}"/>
              </a:ext>
            </a:extLst>
          </p:cNvPr>
          <p:cNvSpPr>
            <a:spLocks noGrp="1"/>
          </p:cNvSpPr>
          <p:nvPr>
            <p:ph type="title"/>
          </p:nvPr>
        </p:nvSpPr>
        <p:spPr>
          <a:xfrm>
            <a:off x="838200" y="365126"/>
            <a:ext cx="10515600" cy="485480"/>
          </a:xfrm>
        </p:spPr>
        <p:txBody>
          <a:bodyPr>
            <a:normAutofit fontScale="90000"/>
          </a:bodyPr>
          <a:lstStyle/>
          <a:p>
            <a:r>
              <a:rPr lang="en-CA" dirty="0">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66E5AC-7208-49A6-BA9E-8D3CF8E6CB5C}"/>
              </a:ext>
            </a:extLst>
          </p:cNvPr>
          <p:cNvSpPr>
            <a:spLocks noGrp="1"/>
          </p:cNvSpPr>
          <p:nvPr>
            <p:ph idx="1"/>
          </p:nvPr>
        </p:nvSpPr>
        <p:spPr>
          <a:xfrm>
            <a:off x="742506" y="1041992"/>
            <a:ext cx="10611293" cy="5450881"/>
          </a:xfrm>
        </p:spPr>
        <p:txBody>
          <a:bodyPr>
            <a:normAutofit fontScale="55000" lnSpcReduction="20000"/>
          </a:bodyPr>
          <a:lstStyle/>
          <a:p>
            <a:r>
              <a:rPr lang="en-CA" sz="3300" dirty="0">
                <a:latin typeface="Times New Roman" panose="02020603050405020304" pitchFamily="18" charset="0"/>
                <a:cs typeface="Times New Roman" panose="02020603050405020304" pitchFamily="18" charset="0"/>
              </a:rPr>
              <a:t>Cost of goods (Gold)</a:t>
            </a:r>
          </a:p>
          <a:p>
            <a:pPr marL="0" indent="0">
              <a:buNone/>
            </a:pPr>
            <a:r>
              <a:rPr lang="en-CA" sz="3300" dirty="0">
                <a:latin typeface="Times New Roman" panose="02020603050405020304" pitchFamily="18" charset="0"/>
                <a:cs typeface="Times New Roman" panose="02020603050405020304" pitchFamily="18" charset="0"/>
              </a:rPr>
              <a:t>1gm = ~$46.25 for 24Kt (99.99%)</a:t>
            </a:r>
          </a:p>
          <a:p>
            <a:pPr marL="0" indent="0">
              <a:buNone/>
            </a:pPr>
            <a:r>
              <a:rPr lang="en-CA" sz="3300" dirty="0">
                <a:latin typeface="Times New Roman" panose="02020603050405020304" pitchFamily="18" charset="0"/>
                <a:cs typeface="Times New Roman" panose="02020603050405020304" pitchFamily="18" charset="0"/>
              </a:rPr>
              <a:t>Production = Labour + Making Cost (Electricity, Instruments, Maintenance, Rent, Transportation and others)</a:t>
            </a:r>
          </a:p>
          <a:p>
            <a:pPr marL="0" indent="0">
              <a:buNone/>
            </a:pPr>
            <a:r>
              <a:rPr lang="en-CA" sz="3300" dirty="0">
                <a:latin typeface="Times New Roman" panose="02020603050405020304" pitchFamily="18" charset="0"/>
                <a:cs typeface="Times New Roman" panose="02020603050405020304" pitchFamily="18" charset="0"/>
              </a:rPr>
              <a:t>	= $(0.5+0.25+0.5+0.5+1+1) </a:t>
            </a:r>
          </a:p>
          <a:p>
            <a:pPr marL="0" indent="0">
              <a:buNone/>
            </a:pPr>
            <a:r>
              <a:rPr lang="en-CA" sz="3300" dirty="0">
                <a:latin typeface="Times New Roman" panose="02020603050405020304" pitchFamily="18" charset="0"/>
                <a:cs typeface="Times New Roman" panose="02020603050405020304" pitchFamily="18" charset="0"/>
              </a:rPr>
              <a:t>	= ~$3.75</a:t>
            </a:r>
          </a:p>
          <a:p>
            <a:r>
              <a:rPr lang="en-CA" sz="3300" dirty="0">
                <a:latin typeface="Times New Roman" panose="02020603050405020304" pitchFamily="18" charset="0"/>
                <a:cs typeface="Times New Roman" panose="02020603050405020304" pitchFamily="18" charset="0"/>
              </a:rPr>
              <a:t>Cost price for 1gm = Actual Cost of the material + Production Cost</a:t>
            </a:r>
          </a:p>
          <a:p>
            <a:pPr marL="0" indent="0">
              <a:buNone/>
            </a:pPr>
            <a:r>
              <a:rPr lang="en-CA" sz="3300" dirty="0">
                <a:latin typeface="Times New Roman" panose="02020603050405020304" pitchFamily="18" charset="0"/>
                <a:cs typeface="Times New Roman" panose="02020603050405020304" pitchFamily="18" charset="0"/>
              </a:rPr>
              <a:t>	= $46.25+$3.75</a:t>
            </a:r>
          </a:p>
          <a:p>
            <a:pPr marL="0" indent="0">
              <a:buNone/>
            </a:pPr>
            <a:r>
              <a:rPr lang="en-CA" sz="3300" dirty="0">
                <a:latin typeface="Times New Roman" panose="02020603050405020304" pitchFamily="18" charset="0"/>
                <a:cs typeface="Times New Roman" panose="02020603050405020304" pitchFamily="18" charset="0"/>
              </a:rPr>
              <a:t>	= ~$50</a:t>
            </a:r>
          </a:p>
          <a:p>
            <a:r>
              <a:rPr lang="en-CA" sz="3300" dirty="0">
                <a:latin typeface="Times New Roman" panose="02020603050405020304" pitchFamily="18" charset="0"/>
                <a:cs typeface="Times New Roman" panose="02020603050405020304" pitchFamily="18" charset="0"/>
              </a:rPr>
              <a:t>Selling Price = CP + (Profit% * CP) where Profit% is set by us (Let us take 30% in this case)</a:t>
            </a:r>
          </a:p>
          <a:p>
            <a:pPr marL="0" indent="0">
              <a:buNone/>
            </a:pPr>
            <a:r>
              <a:rPr lang="en-CA" sz="3300" dirty="0">
                <a:latin typeface="Times New Roman" panose="02020603050405020304" pitchFamily="18" charset="0"/>
                <a:cs typeface="Times New Roman" panose="02020603050405020304" pitchFamily="18" charset="0"/>
              </a:rPr>
              <a:t>	SP = $50 + (.3*50)   </a:t>
            </a:r>
          </a:p>
          <a:p>
            <a:pPr marL="0" indent="0">
              <a:buNone/>
            </a:pPr>
            <a:r>
              <a:rPr lang="en-CA" sz="3300" dirty="0">
                <a:latin typeface="Times New Roman" panose="02020603050405020304" pitchFamily="18" charset="0"/>
                <a:cs typeface="Times New Roman" panose="02020603050405020304" pitchFamily="18" charset="0"/>
              </a:rPr>
              <a:t>	=  $65/gm</a:t>
            </a:r>
          </a:p>
          <a:p>
            <a:r>
              <a:rPr lang="en-CA" sz="3300" dirty="0">
                <a:latin typeface="Times New Roman" panose="02020603050405020304" pitchFamily="18" charset="0"/>
                <a:cs typeface="Times New Roman" panose="02020603050405020304" pitchFamily="18" charset="0"/>
              </a:rPr>
              <a:t>Revenue = Units Sold * SP</a:t>
            </a:r>
          </a:p>
          <a:p>
            <a:pPr marL="0" indent="0">
              <a:buNone/>
            </a:pPr>
            <a:r>
              <a:rPr lang="en-CA" sz="3300" dirty="0">
                <a:latin typeface="Times New Roman" panose="02020603050405020304" pitchFamily="18" charset="0"/>
                <a:cs typeface="Times New Roman" panose="02020603050405020304" pitchFamily="18" charset="0"/>
              </a:rPr>
              <a:t>	Units sold is 10 Tonne = 10,000,000gm/year</a:t>
            </a:r>
          </a:p>
          <a:p>
            <a:pPr marL="0" indent="0">
              <a:buNone/>
            </a:pPr>
            <a:r>
              <a:rPr lang="en-CA" sz="3300" dirty="0">
                <a:latin typeface="Times New Roman" panose="02020603050405020304" pitchFamily="18" charset="0"/>
                <a:cs typeface="Times New Roman" panose="02020603050405020304" pitchFamily="18" charset="0"/>
              </a:rPr>
              <a:t>	Revenue = 10,000,000 * 65 = $650,000,000/year</a:t>
            </a:r>
          </a:p>
          <a:p>
            <a:r>
              <a:rPr lang="en-CA" sz="3300" dirty="0">
                <a:latin typeface="Times New Roman" panose="02020603050405020304" pitchFamily="18" charset="0"/>
                <a:cs typeface="Times New Roman" panose="02020603050405020304" pitchFamily="18" charset="0"/>
              </a:rPr>
              <a:t>Cost of goods sold per year = CP*Units Sold </a:t>
            </a:r>
          </a:p>
          <a:p>
            <a:pPr marL="0" indent="0">
              <a:buNone/>
            </a:pPr>
            <a:r>
              <a:rPr lang="en-CA" sz="3300" dirty="0">
                <a:latin typeface="Times New Roman" panose="02020603050405020304" pitchFamily="18" charset="0"/>
                <a:cs typeface="Times New Roman" panose="02020603050405020304" pitchFamily="18" charset="0"/>
              </a:rPr>
              <a:t>	= $50*10,000,000 </a:t>
            </a:r>
          </a:p>
          <a:p>
            <a:pPr marL="0" indent="0">
              <a:buNone/>
            </a:pPr>
            <a:r>
              <a:rPr lang="en-CA" sz="3300" dirty="0">
                <a:latin typeface="Times New Roman" panose="02020603050405020304" pitchFamily="18" charset="0"/>
                <a:cs typeface="Times New Roman" panose="02020603050405020304" pitchFamily="18" charset="0"/>
              </a:rPr>
              <a:t>	 = ~$500,000,000</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35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3CF8-9D6D-45C3-81EC-3F562ED20346}"/>
              </a:ext>
            </a:extLst>
          </p:cNvPr>
          <p:cNvSpPr>
            <a:spLocks noGrp="1"/>
          </p:cNvSpPr>
          <p:nvPr>
            <p:ph type="title"/>
          </p:nvPr>
        </p:nvSpPr>
        <p:spPr>
          <a:xfrm>
            <a:off x="838200" y="322596"/>
            <a:ext cx="10515600" cy="485478"/>
          </a:xfrm>
        </p:spPr>
        <p:txBody>
          <a:bodyPr>
            <a:normAutofit fontScale="90000"/>
          </a:bodyPr>
          <a:lstStyle/>
          <a:p>
            <a:r>
              <a:rPr lang="en-CA" dirty="0">
                <a:latin typeface="Times New Roman" panose="02020603050405020304" pitchFamily="18" charset="0"/>
                <a:cs typeface="Times New Roman" panose="02020603050405020304" pitchFamily="18" charset="0"/>
              </a:rPr>
              <a:t>Cont.…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DA9676-4E41-434B-8A17-0DF152DD1A0F}"/>
              </a:ext>
            </a:extLst>
          </p:cNvPr>
          <p:cNvSpPr>
            <a:spLocks noGrp="1"/>
          </p:cNvSpPr>
          <p:nvPr>
            <p:ph idx="1"/>
          </p:nvPr>
        </p:nvSpPr>
        <p:spPr>
          <a:xfrm>
            <a:off x="838200" y="914400"/>
            <a:ext cx="10515600" cy="5464582"/>
          </a:xfrm>
        </p:spPr>
        <p:txBody>
          <a:bodyPr>
            <a:normAutofit fontScale="70000" lnSpcReduction="20000"/>
          </a:bodyPr>
          <a:lstStyle/>
          <a:p>
            <a:r>
              <a:rPr lang="en-CA" dirty="0">
                <a:latin typeface="Times New Roman" panose="02020603050405020304" pitchFamily="18" charset="0"/>
                <a:cs typeface="Times New Roman" panose="02020603050405020304" pitchFamily="18" charset="0"/>
              </a:rPr>
              <a:t>Gross Margin/Year = Revenue – Cost of Goods sold </a:t>
            </a:r>
          </a:p>
          <a:p>
            <a:pPr marL="0" indent="0">
              <a:buNone/>
            </a:pPr>
            <a:r>
              <a:rPr lang="en-CA" dirty="0">
                <a:latin typeface="Times New Roman" panose="02020603050405020304" pitchFamily="18" charset="0"/>
                <a:cs typeface="Times New Roman" panose="02020603050405020304" pitchFamily="18" charset="0"/>
              </a:rPr>
              <a:t>	= $650,000,000 - $500,000,000 </a:t>
            </a:r>
          </a:p>
          <a:p>
            <a:pPr marL="0" indent="0">
              <a:buNone/>
            </a:pPr>
            <a:r>
              <a:rPr lang="en-CA" dirty="0">
                <a:latin typeface="Times New Roman" panose="02020603050405020304" pitchFamily="18" charset="0"/>
                <a:cs typeface="Times New Roman" panose="02020603050405020304" pitchFamily="18" charset="0"/>
              </a:rPr>
              <a:t>	= ~$150,000,000</a:t>
            </a:r>
          </a:p>
          <a:p>
            <a:r>
              <a:rPr lang="en-CA" dirty="0">
                <a:latin typeface="Times New Roman" panose="02020603050405020304" pitchFamily="18" charset="0"/>
                <a:cs typeface="Times New Roman" panose="02020603050405020304" pitchFamily="18" charset="0"/>
              </a:rPr>
              <a:t>Gross Margin% = Gross Margin/Revenue</a:t>
            </a:r>
          </a:p>
          <a:p>
            <a:pPr marL="0" indent="0">
              <a:buNone/>
            </a:pPr>
            <a:r>
              <a:rPr lang="en-CA" dirty="0">
                <a:latin typeface="Times New Roman" panose="02020603050405020304" pitchFamily="18" charset="0"/>
                <a:cs typeface="Times New Roman" panose="02020603050405020304" pitchFamily="18" charset="0"/>
              </a:rPr>
              <a:t>	 = $150 Million/$650 Million </a:t>
            </a:r>
          </a:p>
          <a:p>
            <a:pPr marL="0" indent="0">
              <a:buNone/>
            </a:pPr>
            <a:r>
              <a:rPr lang="en-CA" dirty="0">
                <a:latin typeface="Times New Roman" panose="02020603050405020304" pitchFamily="18" charset="0"/>
                <a:cs typeface="Times New Roman" panose="02020603050405020304" pitchFamily="18" charset="0"/>
              </a:rPr>
              <a:t>	 = 23.07%</a:t>
            </a:r>
          </a:p>
          <a:p>
            <a:r>
              <a:rPr lang="en-CA" dirty="0">
                <a:latin typeface="Times New Roman" panose="02020603050405020304" pitchFamily="18" charset="0"/>
                <a:cs typeface="Times New Roman" panose="02020603050405020304" pitchFamily="18" charset="0"/>
              </a:rPr>
              <a:t>Fixed Cost per  = Rent, administration cost, Management Cost, Sales &amp; Marketing Costs</a:t>
            </a:r>
          </a:p>
          <a:p>
            <a:pPr marL="0" indent="0">
              <a:buNone/>
            </a:pPr>
            <a:r>
              <a:rPr lang="en-CA" dirty="0">
                <a:latin typeface="Times New Roman" panose="02020603050405020304" pitchFamily="18" charset="0"/>
                <a:cs typeface="Times New Roman" panose="02020603050405020304" pitchFamily="18" charset="0"/>
              </a:rPr>
              <a:t>	= $4.5/gm</a:t>
            </a:r>
          </a:p>
          <a:p>
            <a:r>
              <a:rPr lang="en-CA" dirty="0">
                <a:latin typeface="Times New Roman" panose="02020603050405020304" pitchFamily="18" charset="0"/>
                <a:cs typeface="Times New Roman" panose="02020603050405020304" pitchFamily="18" charset="0"/>
              </a:rPr>
              <a:t>Projected Fixed Cost/year = Units Sold * Fixed Cost</a:t>
            </a:r>
          </a:p>
          <a:p>
            <a:pPr marL="0" indent="0">
              <a:buNone/>
            </a:pPr>
            <a:r>
              <a:rPr lang="en-CA" dirty="0">
                <a:latin typeface="Times New Roman" panose="02020603050405020304" pitchFamily="18" charset="0"/>
                <a:cs typeface="Times New Roman" panose="02020603050405020304" pitchFamily="18" charset="0"/>
              </a:rPr>
              <a:t>	= 10,000,000*4.5</a:t>
            </a:r>
          </a:p>
          <a:p>
            <a:pPr marL="0" indent="0">
              <a:buNone/>
            </a:pPr>
            <a:r>
              <a:rPr lang="en-CA" dirty="0">
                <a:latin typeface="Times New Roman" panose="02020603050405020304" pitchFamily="18" charset="0"/>
                <a:cs typeface="Times New Roman" panose="02020603050405020304" pitchFamily="18" charset="0"/>
              </a:rPr>
              <a:t>	= $45Million</a:t>
            </a:r>
          </a:p>
          <a:p>
            <a:r>
              <a:rPr lang="en-CA" dirty="0">
                <a:latin typeface="Times New Roman" panose="02020603050405020304" pitchFamily="18" charset="0"/>
                <a:cs typeface="Times New Roman" panose="02020603050405020304" pitchFamily="18" charset="0"/>
              </a:rPr>
              <a:t>Breakeven Point = Fixed Cost/Gross Margin% </a:t>
            </a:r>
          </a:p>
          <a:p>
            <a:pPr marL="0" indent="0">
              <a:buNone/>
            </a:pPr>
            <a:r>
              <a:rPr lang="en-CA" dirty="0">
                <a:latin typeface="Times New Roman" panose="02020603050405020304" pitchFamily="18" charset="0"/>
                <a:cs typeface="Times New Roman" panose="02020603050405020304" pitchFamily="18" charset="0"/>
              </a:rPr>
              <a:t>	= $45 Million/0.2307</a:t>
            </a:r>
          </a:p>
          <a:p>
            <a:pPr marL="0" indent="0">
              <a:buNone/>
            </a:pPr>
            <a:r>
              <a:rPr lang="en-CA" dirty="0">
                <a:latin typeface="Times New Roman" panose="02020603050405020304" pitchFamily="18" charset="0"/>
                <a:cs typeface="Times New Roman" panose="02020603050405020304" pitchFamily="18" charset="0"/>
              </a:rPr>
              <a:t>	= ~$195Million</a:t>
            </a:r>
          </a:p>
          <a:p>
            <a:pPr marL="0" indent="0">
              <a:buNone/>
            </a:pPr>
            <a:r>
              <a:rPr lang="en-CA" dirty="0">
                <a:latin typeface="Times New Roman" panose="02020603050405020304" pitchFamily="18" charset="0"/>
                <a:cs typeface="Times New Roman" panose="02020603050405020304" pitchFamily="18" charset="0"/>
              </a:rPr>
              <a:t>So, according to the calculation it is clear that our business will be breaking even after </a:t>
            </a:r>
            <a:r>
              <a:rPr lang="en-CA" b="1" i="1" u="sng" dirty="0">
                <a:latin typeface="Times New Roman" panose="02020603050405020304" pitchFamily="18" charset="0"/>
                <a:cs typeface="Times New Roman" panose="02020603050405020304" pitchFamily="18" charset="0"/>
              </a:rPr>
              <a:t>6months</a:t>
            </a:r>
            <a:r>
              <a:rPr lang="en-CA" dirty="0">
                <a:latin typeface="Times New Roman" panose="02020603050405020304" pitchFamily="18" charset="0"/>
                <a:cs typeface="Times New Roman" panose="02020603050405020304" pitchFamily="18" charset="0"/>
              </a:rPr>
              <a:t> from start of the business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79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271C532-CF4E-46BE-BE55-D99836FDF260}"/>
              </a:ext>
            </a:extLst>
          </p:cNvPr>
          <p:cNvGraphicFramePr/>
          <p:nvPr>
            <p:extLst>
              <p:ext uri="{D42A27DB-BD31-4B8C-83A1-F6EECF244321}">
                <p14:modId xmlns:p14="http://schemas.microsoft.com/office/powerpoint/2010/main" val="343674319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077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B865-9625-410E-90A6-E28F6B033FDC}"/>
              </a:ext>
            </a:extLst>
          </p:cNvPr>
          <p:cNvSpPr>
            <a:spLocks noGrp="1"/>
          </p:cNvSpPr>
          <p:nvPr>
            <p:ph type="title"/>
          </p:nvPr>
        </p:nvSpPr>
        <p:spPr>
          <a:xfrm>
            <a:off x="838200" y="365125"/>
            <a:ext cx="10515600" cy="915035"/>
          </a:xfrm>
        </p:spPr>
        <p:txBody>
          <a:bodyPr>
            <a:normAutofit/>
          </a:bodyPr>
          <a:lstStyle/>
          <a:p>
            <a:pPr algn="ctr"/>
            <a:r>
              <a:rPr lang="en-CA" sz="4000" dirty="0">
                <a:latin typeface="Times New Roman" panose="02020603050405020304" pitchFamily="18" charset="0"/>
                <a:cs typeface="Times New Roman" panose="02020603050405020304" pitchFamily="18" charset="0"/>
              </a:rPr>
              <a:t>Team</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A1D10A-940C-4D9D-9558-CFAA7DE0EF6F}"/>
              </a:ext>
            </a:extLst>
          </p:cNvPr>
          <p:cNvSpPr>
            <a:spLocks noGrp="1"/>
          </p:cNvSpPr>
          <p:nvPr>
            <p:ph idx="1"/>
          </p:nvPr>
        </p:nvSpPr>
        <p:spPr>
          <a:xfrm>
            <a:off x="838200" y="1280160"/>
            <a:ext cx="10515600" cy="5383530"/>
          </a:xfrm>
        </p:spPr>
        <p:txBody>
          <a:bodyPr>
            <a:normAutofit lnSpcReduction="10000"/>
          </a:bodyPr>
          <a:lstStyle/>
          <a:p>
            <a:r>
              <a:rPr lang="en-CA" dirty="0">
                <a:latin typeface="Times New Roman" panose="02020603050405020304" pitchFamily="18" charset="0"/>
                <a:cs typeface="Times New Roman" panose="02020603050405020304" pitchFamily="18" charset="0"/>
              </a:rPr>
              <a:t>Two different teams will be existing in the production lines, for existing models and for processing the orders received. Specially meant for quick processing.</a:t>
            </a:r>
          </a:p>
          <a:p>
            <a:r>
              <a:rPr lang="en-CA" dirty="0">
                <a:latin typeface="Times New Roman" panose="02020603050405020304" pitchFamily="18" charset="0"/>
                <a:cs typeface="Times New Roman" panose="02020603050405020304" pitchFamily="18" charset="0"/>
              </a:rPr>
              <a:t>Separate teams for maintenance, handmade designs making, machine made, weighing and testing, calibration, accounting, service engineers, marketing, sales, staffing, transport, packaging, repairs and support, help centres and accessories.</a:t>
            </a:r>
          </a:p>
          <a:p>
            <a:r>
              <a:rPr lang="en-CA" dirty="0">
                <a:latin typeface="Times New Roman" panose="02020603050405020304" pitchFamily="18" charset="0"/>
                <a:cs typeface="Times New Roman" panose="02020603050405020304" pitchFamily="18" charset="0"/>
              </a:rPr>
              <a:t>Including all the employees it should be around 18,000 employees as we are concentrating on both the production and retail department. The production will be in conventional hand made and machine made so we really need lot of people to work day and night.</a:t>
            </a:r>
          </a:p>
          <a:p>
            <a:r>
              <a:rPr lang="en-CA" dirty="0">
                <a:latin typeface="Times New Roman" panose="02020603050405020304" pitchFamily="18" charset="0"/>
                <a:cs typeface="Times New Roman" panose="02020603050405020304" pitchFamily="18" charset="0"/>
              </a:rPr>
              <a:t>Our ultimate goal is to process the order and to deliver any sort of product in 2 business days.</a:t>
            </a:r>
          </a:p>
        </p:txBody>
      </p:sp>
    </p:spTree>
    <p:extLst>
      <p:ext uri="{BB962C8B-B14F-4D97-AF65-F5344CB8AC3E}">
        <p14:creationId xmlns:p14="http://schemas.microsoft.com/office/powerpoint/2010/main" val="240710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97EC-721F-4AEC-8FDE-8793EC35BA39}"/>
              </a:ext>
            </a:extLst>
          </p:cNvPr>
          <p:cNvSpPr>
            <a:spLocks noGrp="1"/>
          </p:cNvSpPr>
          <p:nvPr>
            <p:ph type="title"/>
          </p:nvPr>
        </p:nvSpPr>
        <p:spPr/>
        <p:txBody>
          <a:bodyPr>
            <a:normAutofit/>
          </a:bodyPr>
          <a:lstStyle/>
          <a:p>
            <a:pPr algn="ctr"/>
            <a:r>
              <a:rPr lang="en-CA" sz="4000" dirty="0">
                <a:latin typeface="Times New Roman" panose="02020603050405020304" pitchFamily="18" charset="0"/>
                <a:cs typeface="Times New Roman" panose="02020603050405020304" pitchFamily="18" charset="0"/>
              </a:rPr>
              <a:t>Risks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772407-CBEE-4C5F-9470-7E60DBF4B75C}"/>
              </a:ext>
            </a:extLst>
          </p:cNvPr>
          <p:cNvSpPr>
            <a:spLocks noGrp="1"/>
          </p:cNvSpPr>
          <p:nvPr>
            <p:ph idx="1"/>
          </p:nvPr>
        </p:nvSpPr>
        <p:spPr>
          <a:xfrm>
            <a:off x="838200" y="1448435"/>
            <a:ext cx="10515600" cy="4351338"/>
          </a:xfrm>
        </p:spPr>
        <p:txBody>
          <a:bodyPr>
            <a:normAutofit fontScale="92500" lnSpcReduction="10000"/>
          </a:bodyPr>
          <a:lstStyle/>
          <a:p>
            <a:r>
              <a:rPr lang="en-CA" dirty="0">
                <a:latin typeface="Times New Roman" panose="02020603050405020304" pitchFamily="18" charset="0"/>
                <a:cs typeface="Times New Roman" panose="02020603050405020304" pitchFamily="18" charset="0"/>
              </a:rPr>
              <a:t>As we are dealing with big money and expensive ornaments, high security is needed at several places like in production, transportation, stores, etc.</a:t>
            </a:r>
          </a:p>
          <a:p>
            <a:r>
              <a:rPr lang="en-CA" dirty="0">
                <a:latin typeface="Times New Roman" panose="02020603050405020304" pitchFamily="18" charset="0"/>
                <a:cs typeface="Times New Roman" panose="02020603050405020304" pitchFamily="18" charset="0"/>
              </a:rPr>
              <a:t>All the measuring instruments at the production and sales line should be calibrated every single day because it should be more precise.</a:t>
            </a:r>
          </a:p>
          <a:p>
            <a:r>
              <a:rPr lang="en-CA" dirty="0">
                <a:latin typeface="Times New Roman" panose="02020603050405020304" pitchFamily="18" charset="0"/>
                <a:cs typeface="Times New Roman" panose="02020603050405020304" pitchFamily="18" charset="0"/>
              </a:rPr>
              <a:t>Every employees should be more concern about the environment they are working that they don’t miss anything and should have a good knowledge about the ornaments they are dealing with.</a:t>
            </a:r>
          </a:p>
          <a:p>
            <a:r>
              <a:rPr lang="en-CA" dirty="0">
                <a:latin typeface="Times New Roman" panose="02020603050405020304" pitchFamily="18" charset="0"/>
                <a:cs typeface="Times New Roman" panose="02020603050405020304" pitchFamily="18" charset="0"/>
              </a:rPr>
              <a:t>We should be more conscious in security department by implementing burglar alarms, metal detectors, high quality cameras and monitoring. </a:t>
            </a:r>
          </a:p>
          <a:p>
            <a:r>
              <a:rPr lang="en-CA" dirty="0">
                <a:latin typeface="Times New Roman" panose="02020603050405020304" pitchFamily="18" charset="0"/>
                <a:cs typeface="Times New Roman" panose="02020603050405020304" pitchFamily="18" charset="0"/>
              </a:rPr>
              <a:t>Price update of gold every hour</a:t>
            </a:r>
          </a:p>
          <a:p>
            <a:r>
              <a:rPr lang="en-CA" dirty="0">
                <a:latin typeface="Times New Roman" panose="02020603050405020304" pitchFamily="18" charset="0"/>
                <a:cs typeface="Times New Roman" panose="02020603050405020304" pitchFamily="18" charset="0"/>
              </a:rPr>
              <a:t>Stocking and maintenance.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FC50-CE76-4E00-9E55-9F3EDAC90F14}"/>
              </a:ext>
            </a:extLst>
          </p:cNvPr>
          <p:cNvSpPr>
            <a:spLocks noGrp="1"/>
          </p:cNvSpPr>
          <p:nvPr>
            <p:ph type="title"/>
          </p:nvPr>
        </p:nvSpPr>
        <p:spPr/>
        <p:txBody>
          <a:bodyPr>
            <a:normAutofit/>
          </a:bodyPr>
          <a:lstStyle/>
          <a:p>
            <a:pPr algn="ctr"/>
            <a:r>
              <a:rPr lang="en-CA" sz="4000" dirty="0">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BD3243-0083-40A1-9005-89543F725860}"/>
              </a:ext>
            </a:extLst>
          </p:cNvPr>
          <p:cNvSpPr>
            <a:spLocks noGrp="1"/>
          </p:cNvSpPr>
          <p:nvPr>
            <p:ph idx="1"/>
          </p:nvPr>
        </p:nvSpPr>
        <p:spPr>
          <a:xfrm>
            <a:off x="838200" y="1597025"/>
            <a:ext cx="10515600" cy="4351338"/>
          </a:xfrm>
        </p:spPr>
        <p:txBody>
          <a:bodyPr/>
          <a:lstStyle/>
          <a:p>
            <a:r>
              <a:rPr lang="en-CA" dirty="0">
                <a:latin typeface="Times New Roman" panose="02020603050405020304" pitchFamily="18" charset="0"/>
                <a:cs typeface="Times New Roman" panose="02020603050405020304" pitchFamily="18" charset="0"/>
              </a:rPr>
              <a:t>The quoted figure to start the business from the scratch will be </a:t>
            </a:r>
            <a:r>
              <a:rPr lang="en-CA" b="1" i="1" u="sng" dirty="0">
                <a:latin typeface="Times New Roman" panose="02020603050405020304" pitchFamily="18" charset="0"/>
                <a:cs typeface="Times New Roman" panose="02020603050405020304" pitchFamily="18" charset="0"/>
              </a:rPr>
              <a:t>$195 million </a:t>
            </a:r>
            <a:r>
              <a:rPr lang="en-CA" dirty="0">
                <a:latin typeface="Times New Roman" panose="02020603050405020304" pitchFamily="18" charset="0"/>
                <a:cs typeface="Times New Roman" panose="02020603050405020304" pitchFamily="18" charset="0"/>
              </a:rPr>
              <a:t>and I have got another $95million as equity.</a:t>
            </a:r>
          </a:p>
          <a:p>
            <a:r>
              <a:rPr lang="en-CA" dirty="0">
                <a:latin typeface="Times New Roman" panose="02020603050405020304" pitchFamily="18" charset="0"/>
                <a:cs typeface="Times New Roman" panose="02020603050405020304" pitchFamily="18" charset="0"/>
              </a:rPr>
              <a:t>It has good market all around the world, profitable business and the death rate of the business is very low. Best long run.</a:t>
            </a:r>
          </a:p>
          <a:p>
            <a:r>
              <a:rPr lang="en-CA" dirty="0">
                <a:latin typeface="Times New Roman" panose="02020603050405020304" pitchFamily="18" charset="0"/>
                <a:cs typeface="Times New Roman" panose="02020603050405020304" pitchFamily="18" charset="0"/>
              </a:rPr>
              <a:t>As our business also concentrates on the employment prospective it will be good to the society as well.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7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Background</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The love towards the personal adornment for people exist since 11,000 BC. People using </a:t>
            </a:r>
            <a:r>
              <a:rPr lang="en-US" b="1" i="1" u="sng" dirty="0">
                <a:latin typeface="Times New Roman" panose="02020603050405020304" pitchFamily="18" charset="0"/>
                <a:cs typeface="Times New Roman" panose="02020603050405020304" pitchFamily="18" charset="0"/>
              </a:rPr>
              <a:t>jewellery</a:t>
            </a:r>
            <a:r>
              <a:rPr lang="en-US" dirty="0">
                <a:latin typeface="Times New Roman" panose="02020603050405020304" pitchFamily="18" charset="0"/>
                <a:cs typeface="Times New Roman" panose="02020603050405020304" pitchFamily="18" charset="0"/>
              </a:rPr>
              <a:t> as their adornment medium since 5,000 years. In most cultures, jewellery can be understood as a status symbol because of its material property, pattern, meaningful symbols. Jewellery has been made to adorn nearly every body parts from hairpins to toe rings. It is being used by both the sexes and different age groups which may vary greatly between cultures. Adult women have been the most consistent wearers of jewellery.</a:t>
            </a:r>
          </a:p>
          <a:p>
            <a:r>
              <a:rPr lang="en-US" dirty="0">
                <a:latin typeface="Times New Roman" panose="02020603050405020304" pitchFamily="18" charset="0"/>
                <a:cs typeface="Times New Roman" panose="02020603050405020304" pitchFamily="18" charset="0"/>
              </a:rPr>
              <a:t>So my objective is to manufacture Quality Conscious, Aesthetic, Perfection and Business Ethical </a:t>
            </a:r>
            <a:r>
              <a:rPr lang="en-US" b="1" i="1" u="sng" dirty="0">
                <a:latin typeface="Times New Roman" panose="02020603050405020304" pitchFamily="18" charset="0"/>
                <a:cs typeface="Times New Roman" panose="02020603050405020304" pitchFamily="18" charset="0"/>
              </a:rPr>
              <a:t>Gold Jewells </a:t>
            </a:r>
            <a:r>
              <a:rPr lang="en-US" dirty="0">
                <a:latin typeface="Times New Roman" panose="02020603050405020304" pitchFamily="18" charset="0"/>
                <a:cs typeface="Times New Roman" panose="02020603050405020304" pitchFamily="18" charset="0"/>
              </a:rPr>
              <a:t> and to obtain retail market globally. </a:t>
            </a:r>
            <a:endParaRPr lang="en-CA"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72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In the real world there are different categories of jewellery types,</a:t>
            </a:r>
          </a:p>
          <a:p>
            <a:r>
              <a:rPr lang="en-US" dirty="0">
                <a:latin typeface="Times New Roman" panose="02020603050405020304" pitchFamily="18" charset="0"/>
                <a:cs typeface="Times New Roman" panose="02020603050405020304" pitchFamily="18" charset="0"/>
              </a:rPr>
              <a:t>Antique Collections</a:t>
            </a:r>
          </a:p>
          <a:p>
            <a:r>
              <a:rPr lang="en-US" dirty="0">
                <a:latin typeface="Times New Roman" panose="02020603050405020304" pitchFamily="18" charset="0"/>
                <a:cs typeface="Times New Roman" panose="02020603050405020304" pitchFamily="18" charset="0"/>
              </a:rPr>
              <a:t>Temple Collections</a:t>
            </a:r>
          </a:p>
          <a:p>
            <a:r>
              <a:rPr lang="en-US" dirty="0">
                <a:latin typeface="Times New Roman" panose="02020603050405020304" pitchFamily="18" charset="0"/>
                <a:cs typeface="Times New Roman" panose="02020603050405020304" pitchFamily="18" charset="0"/>
              </a:rPr>
              <a:t>Occasion Specific</a:t>
            </a:r>
          </a:p>
          <a:p>
            <a:r>
              <a:rPr lang="en-US" dirty="0">
                <a:latin typeface="Times New Roman" panose="02020603050405020304" pitchFamily="18" charset="0"/>
                <a:cs typeface="Times New Roman" panose="02020603050405020304" pitchFamily="18" charset="0"/>
              </a:rPr>
              <a:t>Fancy Collections and so on…</a:t>
            </a:r>
          </a:p>
          <a:p>
            <a:pPr marL="0" indent="0">
              <a:buNone/>
            </a:pPr>
            <a:r>
              <a:rPr lang="en-US" dirty="0">
                <a:latin typeface="Times New Roman" panose="02020603050405020304" pitchFamily="18" charset="0"/>
                <a:cs typeface="Times New Roman" panose="02020603050405020304" pitchFamily="18" charset="0"/>
              </a:rPr>
              <a:t>Most of the time, people have their dream model in their minds and even some have thought of designing their own model by themselves, but they are disappointed when they are stepping to the shops ending up with different models or stuffs without 100% satisfaction.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31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Solution	</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5595"/>
            <a:ext cx="10515600" cy="4751410"/>
          </a:xfrm>
        </p:spPr>
        <p:txBody>
          <a:bodyPr>
            <a:normAutofit lnSpcReduction="10000"/>
          </a:bodyPr>
          <a:lstStyle/>
          <a:p>
            <a:r>
              <a:rPr lang="en-US" dirty="0">
                <a:latin typeface="Times New Roman" panose="02020603050405020304" pitchFamily="18" charset="0"/>
                <a:cs typeface="Times New Roman" panose="02020603050405020304" pitchFamily="18" charset="0"/>
              </a:rPr>
              <a:t>Our idea is to bring all together. We will be providing the customers with 400,000 designs that they would haven’t imagined putting all kind of categories, designs and jewelries  on a screens at our retail stores.</a:t>
            </a:r>
          </a:p>
          <a:p>
            <a:r>
              <a:rPr lang="en-US" dirty="0">
                <a:latin typeface="Times New Roman" panose="02020603050405020304" pitchFamily="18" charset="0"/>
                <a:cs typeface="Times New Roman" panose="02020603050405020304" pitchFamily="18" charset="0"/>
              </a:rPr>
              <a:t>And to be one step ahead to keep customer satisfaction, the customers themselves can become designers at our place. They can design their own dream design with the help of designer software installed at the screens available at the stores which will be obviously user friendly with options of pick and place., etc.</a:t>
            </a:r>
          </a:p>
          <a:p>
            <a:r>
              <a:rPr lang="en-US" dirty="0">
                <a:latin typeface="Times New Roman" panose="02020603050405020304" pitchFamily="18" charset="0"/>
                <a:cs typeface="Times New Roman" panose="02020603050405020304" pitchFamily="18" charset="0"/>
              </a:rPr>
              <a:t>Ultimate aim is 100% customer satisfaction.</a:t>
            </a:r>
          </a:p>
          <a:p>
            <a:r>
              <a:rPr lang="en-US" dirty="0">
                <a:latin typeface="Times New Roman" panose="02020603050405020304" pitchFamily="18" charset="0"/>
                <a:cs typeface="Times New Roman" panose="02020603050405020304" pitchFamily="18" charset="0"/>
              </a:rPr>
              <a:t> UVP - Quality Consciousness, Perfection, Uniqueness of Design, Aesthetics and Business Ethics.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36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2CA2-1689-4118-AD2C-14EDF06F3602}"/>
              </a:ext>
            </a:extLst>
          </p:cNvPr>
          <p:cNvSpPr>
            <a:spLocks noGrp="1"/>
          </p:cNvSpPr>
          <p:nvPr>
            <p:ph type="title"/>
          </p:nvPr>
        </p:nvSpPr>
        <p:spPr>
          <a:xfrm>
            <a:off x="838200" y="365125"/>
            <a:ext cx="10515600" cy="666233"/>
          </a:xfrm>
        </p:spPr>
        <p:txBody>
          <a:bodyPr>
            <a:normAutofit fontScale="90000"/>
          </a:bodyPr>
          <a:lstStyle/>
          <a:p>
            <a:pPr algn="ctr"/>
            <a:r>
              <a:rPr lang="en-CA" dirty="0">
                <a:latin typeface="Times New Roman" panose="02020603050405020304" pitchFamily="18" charset="0"/>
                <a:cs typeface="Times New Roman" panose="02020603050405020304" pitchFamily="18" charset="0"/>
              </a:rPr>
              <a:t>Products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2AA33A-066C-4F3E-823A-D996A3E9D51E}"/>
              </a:ext>
            </a:extLst>
          </p:cNvPr>
          <p:cNvSpPr>
            <a:spLocks noGrp="1"/>
          </p:cNvSpPr>
          <p:nvPr>
            <p:ph idx="1"/>
          </p:nvPr>
        </p:nvSpPr>
        <p:spPr>
          <a:xfrm>
            <a:off x="838200" y="1031358"/>
            <a:ext cx="10515600" cy="5145605"/>
          </a:xfrm>
        </p:spPr>
        <p:txBody>
          <a:bodyPr>
            <a:normAutofit lnSpcReduction="10000"/>
          </a:bodyPr>
          <a:lstStyle/>
          <a:p>
            <a:r>
              <a:rPr lang="en-CA" dirty="0">
                <a:latin typeface="Times New Roman" panose="02020603050405020304" pitchFamily="18" charset="0"/>
                <a:cs typeface="Times New Roman" panose="02020603050405020304" pitchFamily="18" charset="0"/>
              </a:rPr>
              <a:t>Gold jewels (Initial plan)</a:t>
            </a:r>
          </a:p>
          <a:p>
            <a:r>
              <a:rPr lang="en-CA" dirty="0">
                <a:latin typeface="Times New Roman" panose="02020603050405020304" pitchFamily="18" charset="0"/>
                <a:cs typeface="Times New Roman" panose="02020603050405020304" pitchFamily="18" charset="0"/>
              </a:rPr>
              <a:t>Silvers (Can be added further)</a:t>
            </a:r>
          </a:p>
          <a:p>
            <a:r>
              <a:rPr lang="en-CA" dirty="0">
                <a:latin typeface="Times New Roman" panose="02020603050405020304" pitchFamily="18" charset="0"/>
                <a:cs typeface="Times New Roman" panose="02020603050405020304" pitchFamily="18" charset="0"/>
              </a:rPr>
              <a:t>Platinum (Can be added further)</a:t>
            </a:r>
          </a:p>
          <a:p>
            <a:r>
              <a:rPr lang="en-CA" dirty="0">
                <a:latin typeface="Times New Roman" panose="02020603050405020304" pitchFamily="18" charset="0"/>
                <a:cs typeface="Times New Roman" panose="02020603050405020304" pitchFamily="18" charset="0"/>
              </a:rPr>
              <a:t>Diamonds (Can be added further)</a:t>
            </a:r>
          </a:p>
          <a:p>
            <a:pPr marL="0" indent="0">
              <a:buNone/>
            </a:pPr>
            <a:endParaRPr lang="en-CA" dirty="0">
              <a:latin typeface="Times New Roman" panose="02020603050405020304" pitchFamily="18" charset="0"/>
              <a:cs typeface="Times New Roman" panose="02020603050405020304" pitchFamily="18" charset="0"/>
            </a:endParaRPr>
          </a:p>
          <a:p>
            <a:pPr marL="0" indent="0" algn="ctr">
              <a:buNone/>
            </a:pPr>
            <a:r>
              <a:rPr lang="en-CA" sz="4000" dirty="0">
                <a:latin typeface="Times New Roman" panose="02020603050405020304" pitchFamily="18" charset="0"/>
                <a:cs typeface="Times New Roman" panose="02020603050405020304" pitchFamily="18" charset="0"/>
              </a:rPr>
              <a:t>Services</a:t>
            </a:r>
          </a:p>
          <a:p>
            <a:r>
              <a:rPr lang="en-CA" dirty="0">
                <a:latin typeface="Times New Roman" panose="02020603050405020304" pitchFamily="18" charset="0"/>
                <a:cs typeface="Times New Roman" panose="02020603050405020304" pitchFamily="18" charset="0"/>
              </a:rPr>
              <a:t>Self designing</a:t>
            </a:r>
          </a:p>
          <a:p>
            <a:r>
              <a:rPr lang="en-CA" dirty="0">
                <a:latin typeface="Times New Roman" panose="02020603050405020304" pitchFamily="18" charset="0"/>
                <a:cs typeface="Times New Roman" panose="02020603050405020304" pitchFamily="18" charset="0"/>
              </a:rPr>
              <a:t>Best exchange rates</a:t>
            </a:r>
          </a:p>
          <a:p>
            <a:r>
              <a:rPr lang="en-CA" dirty="0">
                <a:latin typeface="Times New Roman" panose="02020603050405020304" pitchFamily="18" charset="0"/>
                <a:cs typeface="Times New Roman" panose="02020603050405020304" pitchFamily="18" charset="0"/>
              </a:rPr>
              <a:t>Quality tests</a:t>
            </a:r>
          </a:p>
          <a:p>
            <a:r>
              <a:rPr lang="en-CA" dirty="0">
                <a:latin typeface="Times New Roman" panose="02020603050405020304" pitchFamily="18" charset="0"/>
                <a:cs typeface="Times New Roman" panose="02020603050405020304" pitchFamily="18" charset="0"/>
              </a:rPr>
              <a:t>Financing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44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SWOT Analysis</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8434"/>
            <a:ext cx="10515600" cy="4920467"/>
          </a:xfrm>
        </p:spPr>
        <p:txBody>
          <a:bodyPr>
            <a:normAutofit lnSpcReduction="10000"/>
          </a:bodyPr>
          <a:lstStyle/>
          <a:p>
            <a:r>
              <a:rPr lang="en-US" dirty="0">
                <a:latin typeface="Times New Roman" panose="02020603050405020304" pitchFamily="18" charset="0"/>
                <a:cs typeface="Times New Roman" panose="02020603050405020304" pitchFamily="18" charset="0"/>
              </a:rPr>
              <a:t>High Quality jewelry at competitive prices and having large number of designs (400,000).</a:t>
            </a:r>
          </a:p>
          <a:p>
            <a:r>
              <a:rPr lang="en-US" dirty="0">
                <a:latin typeface="Times New Roman" panose="02020603050405020304" pitchFamily="18" charset="0"/>
                <a:cs typeface="Times New Roman" panose="02020603050405020304" pitchFamily="18" charset="0"/>
              </a:rPr>
              <a:t>100% customer satisfaction when it matters service, satisfaction, price, relationship, innovative designs both by the company and the customers, management, deals, current rates,. Etc.</a:t>
            </a:r>
          </a:p>
          <a:p>
            <a:r>
              <a:rPr lang="en-CA" dirty="0">
                <a:latin typeface="Times New Roman" panose="02020603050405020304" pitchFamily="18" charset="0"/>
                <a:cs typeface="Times New Roman" panose="02020603050405020304" pitchFamily="18" charset="0"/>
              </a:rPr>
              <a:t>Challenges are deep accounting, keen noticing of things happening around, file maintenance, updating prices, current trends and models. </a:t>
            </a:r>
          </a:p>
          <a:p>
            <a:r>
              <a:rPr lang="en-US" dirty="0">
                <a:latin typeface="Times New Roman" panose="02020603050405020304" pitchFamily="18" charset="0"/>
                <a:cs typeface="Times New Roman" panose="02020603050405020304" pitchFamily="18" charset="0"/>
              </a:rPr>
              <a:t>We could also add up all sort of  Jewells for example silvers, diamonds, platinum, and other sort of precious stones,. Etc.</a:t>
            </a:r>
          </a:p>
          <a:p>
            <a:r>
              <a:rPr lang="en-US" dirty="0">
                <a:latin typeface="Times New Roman" panose="02020603050405020304" pitchFamily="18" charset="0"/>
                <a:cs typeface="Times New Roman" panose="02020603050405020304" pitchFamily="18" charset="0"/>
              </a:rPr>
              <a:t>Similar retail stores with the same concept or even more can become quicker as ours is available globally so we should explore a lot and try to stick with price skimming and premium pricing strategies.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91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0270"/>
          </a:xfrm>
        </p:spPr>
        <p:txBody>
          <a:bodyPr/>
          <a:lstStyle/>
          <a:p>
            <a:pPr algn="ctr"/>
            <a:r>
              <a:rPr lang="en-US" dirty="0">
                <a:latin typeface="Times New Roman" panose="02020603050405020304" pitchFamily="18" charset="0"/>
                <a:cs typeface="Times New Roman" panose="02020603050405020304" pitchFamily="18" charset="0"/>
              </a:rPr>
              <a:t>Market</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5396"/>
            <a:ext cx="10515600" cy="4667147"/>
          </a:xfrm>
        </p:spPr>
        <p:txBody>
          <a:bodyPr>
            <a:normAutofit/>
          </a:bodyPr>
          <a:lstStyle/>
          <a:p>
            <a:r>
              <a:rPr lang="en-US" dirty="0">
                <a:latin typeface="Times New Roman" panose="02020603050405020304" pitchFamily="18" charset="0"/>
                <a:cs typeface="Times New Roman" panose="02020603050405020304" pitchFamily="18" charset="0"/>
              </a:rPr>
              <a:t>Jewellery market is available globally and according to 2017 statistics</a:t>
            </a:r>
          </a:p>
          <a:p>
            <a:pPr marL="0" indent="0">
              <a:buNone/>
            </a:pPr>
            <a:r>
              <a:rPr lang="en-US" dirty="0">
                <a:latin typeface="Times New Roman" panose="02020603050405020304" pitchFamily="18" charset="0"/>
                <a:cs typeface="Times New Roman" panose="02020603050405020304" pitchFamily="18" charset="0"/>
              </a:rPr>
              <a:t>   China, U.S, India and Middle east countries leads the market sales           where China made history with the overall sales of $111.5 Billion USD.</a:t>
            </a:r>
          </a:p>
          <a:p>
            <a:r>
              <a:rPr lang="en-US" dirty="0">
                <a:latin typeface="Times New Roman" panose="02020603050405020304" pitchFamily="18" charset="0"/>
                <a:cs typeface="Times New Roman" panose="02020603050405020304" pitchFamily="18" charset="0"/>
              </a:rPr>
              <a:t>And in production perspective the following countries leads every year with different ranks, China, Australia, Russia, South Africa, U.S, Canada and Peru.</a:t>
            </a:r>
          </a:p>
          <a:p>
            <a:r>
              <a:rPr lang="en-US" dirty="0">
                <a:latin typeface="Times New Roman" panose="02020603050405020304" pitchFamily="18" charset="0"/>
                <a:cs typeface="Times New Roman" panose="02020603050405020304" pitchFamily="18" charset="0"/>
              </a:rPr>
              <a:t>The death rate of our market is very low because, as for as people’s crush towards the adornment exist, our market do exist.</a:t>
            </a:r>
          </a:p>
          <a:p>
            <a:r>
              <a:rPr lang="en-US" dirty="0">
                <a:latin typeface="Times New Roman" panose="02020603050405020304" pitchFamily="18" charset="0"/>
                <a:cs typeface="Times New Roman" panose="02020603050405020304" pitchFamily="18" charset="0"/>
              </a:rPr>
              <a:t>Apart form this our target customers are adult women who have been the most consistent wearers of jewellery.</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0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2B63-2B62-48E0-9081-530F92C73450}"/>
              </a:ext>
            </a:extLst>
          </p:cNvPr>
          <p:cNvSpPr>
            <a:spLocks noGrp="1"/>
          </p:cNvSpPr>
          <p:nvPr>
            <p:ph type="title"/>
          </p:nvPr>
        </p:nvSpPr>
        <p:spPr>
          <a:xfrm>
            <a:off x="838200" y="365126"/>
            <a:ext cx="10515600" cy="315912"/>
          </a:xfrm>
        </p:spPr>
        <p:txBody>
          <a:bodyPr>
            <a:noAutofit/>
          </a:bodyPr>
          <a:lstStyle/>
          <a:p>
            <a:pPr algn="ctr"/>
            <a:r>
              <a:rPr lang="en-CA" sz="3200" dirty="0">
                <a:latin typeface="Times New Roman" panose="02020603050405020304" pitchFamily="18" charset="0"/>
                <a:cs typeface="Times New Roman" panose="02020603050405020304" pitchFamily="18" charset="0"/>
              </a:rPr>
              <a:t>Operating Plan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3BA18D-2B94-4BD6-92CD-828F3E60FC41}"/>
              </a:ext>
            </a:extLst>
          </p:cNvPr>
          <p:cNvSpPr>
            <a:spLocks noGrp="1"/>
          </p:cNvSpPr>
          <p:nvPr>
            <p:ph idx="1"/>
          </p:nvPr>
        </p:nvSpPr>
        <p:spPr>
          <a:xfrm>
            <a:off x="838200" y="681038"/>
            <a:ext cx="10515600" cy="6176962"/>
          </a:xfrm>
        </p:spPr>
        <p:txBody>
          <a:bodyPr>
            <a:normAutofit/>
          </a:bodyPr>
          <a:lstStyle/>
          <a:p>
            <a:pPr marL="0" indent="0" algn="ctr">
              <a:buNone/>
            </a:pPr>
            <a:r>
              <a:rPr lang="en-CA" dirty="0">
                <a:latin typeface="Times New Roman" panose="02020603050405020304" pitchFamily="18" charset="0"/>
                <a:cs typeface="Times New Roman" panose="02020603050405020304" pitchFamily="18" charset="0"/>
              </a:rPr>
              <a:t>								</a:t>
            </a:r>
          </a:p>
          <a:p>
            <a:pPr marL="0" indent="0">
              <a:buNone/>
            </a:pPr>
            <a:r>
              <a:rPr lang="en-CA"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Stocking</a:t>
            </a:r>
            <a:r>
              <a:rPr lang="en-CA"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Ordering</a:t>
            </a:r>
          </a:p>
          <a:p>
            <a:pPr marL="0" indent="0">
              <a:buNone/>
            </a:pPr>
            <a:r>
              <a:rPr lang="en-CA" sz="2000" dirty="0">
                <a:latin typeface="Times New Roman" panose="02020603050405020304" pitchFamily="18" charset="0"/>
                <a:cs typeface="Times New Roman" panose="02020603050405020304" pitchFamily="18" charset="0"/>
              </a:rPr>
              <a:t>Stocks (Already existing Models)</a:t>
            </a:r>
          </a:p>
          <a:p>
            <a:pPr marL="0" indent="0" algn="ctr">
              <a:buNone/>
            </a:pPr>
            <a:r>
              <a:rPr lang="en-CA" sz="1800" dirty="0">
                <a:latin typeface="Times New Roman" panose="02020603050405020304" pitchFamily="18" charset="0"/>
                <a:cs typeface="Times New Roman" panose="02020603050405020304" pitchFamily="18" charset="0"/>
              </a:rPr>
              <a:t>Production (Handmade &amp; Machine cut)</a:t>
            </a:r>
          </a:p>
          <a:p>
            <a:pPr marL="0" indent="0" algn="ctr">
              <a:buNone/>
            </a:pPr>
            <a:r>
              <a:rPr lang="en-CA" sz="1800" dirty="0">
                <a:latin typeface="Times New Roman" panose="02020603050405020304" pitchFamily="18" charset="0"/>
                <a:cs typeface="Times New Roman" panose="02020603050405020304" pitchFamily="18" charset="0"/>
              </a:rPr>
              <a:t>Weighing &amp; testing</a:t>
            </a:r>
          </a:p>
          <a:p>
            <a:pPr marL="0" indent="0" algn="ctr">
              <a:buNone/>
            </a:pPr>
            <a:r>
              <a:rPr lang="en-CA" sz="1800" dirty="0">
                <a:latin typeface="Times New Roman" panose="02020603050405020304" pitchFamily="18" charset="0"/>
                <a:cs typeface="Times New Roman" panose="02020603050405020304" pitchFamily="18" charset="0"/>
              </a:rPr>
              <a:t>Packaging</a:t>
            </a:r>
          </a:p>
          <a:p>
            <a:pPr marL="0" indent="0" algn="ctr">
              <a:buNone/>
            </a:pPr>
            <a:r>
              <a:rPr lang="en-CA" sz="1800" dirty="0">
                <a:latin typeface="Times New Roman" panose="02020603050405020304" pitchFamily="18" charset="0"/>
                <a:cs typeface="Times New Roman" panose="02020603050405020304" pitchFamily="18" charset="0"/>
              </a:rPr>
              <a:t>Transportation</a:t>
            </a:r>
          </a:p>
          <a:p>
            <a:pPr marL="0" indent="0" algn="ctr">
              <a:buNone/>
            </a:pPr>
            <a:r>
              <a:rPr lang="en-CA" sz="1800" dirty="0">
                <a:latin typeface="Times New Roman" panose="02020603050405020304" pitchFamily="18" charset="0"/>
                <a:cs typeface="Times New Roman" panose="02020603050405020304" pitchFamily="18" charset="0"/>
              </a:rPr>
              <a:t>Display</a:t>
            </a:r>
          </a:p>
          <a:p>
            <a:pPr marL="0" indent="0">
              <a:buNone/>
            </a:pPr>
            <a:r>
              <a:rPr lang="en-CA" sz="2000" dirty="0">
                <a:latin typeface="Times New Roman" panose="02020603050405020304" pitchFamily="18" charset="0"/>
                <a:cs typeface="Times New Roman" panose="02020603050405020304" pitchFamily="18" charset="0"/>
              </a:rPr>
              <a:t>Ordering (Customized Models)</a:t>
            </a:r>
          </a:p>
          <a:p>
            <a:pPr marL="0" indent="0" algn="ctr">
              <a:buNone/>
            </a:pPr>
            <a:r>
              <a:rPr lang="en-CA" sz="1800" dirty="0">
                <a:latin typeface="Times New Roman" panose="02020603050405020304" pitchFamily="18" charset="0"/>
                <a:cs typeface="Times New Roman" panose="02020603050405020304" pitchFamily="18" charset="0"/>
              </a:rPr>
              <a:t>Model received from users digitally</a:t>
            </a:r>
          </a:p>
          <a:p>
            <a:pPr marL="0" indent="0" algn="ctr">
              <a:buNone/>
            </a:pPr>
            <a:r>
              <a:rPr lang="en-CA" sz="1800" dirty="0">
                <a:latin typeface="Times New Roman" panose="02020603050405020304" pitchFamily="18" charset="0"/>
                <a:cs typeface="Times New Roman" panose="02020603050405020304" pitchFamily="18" charset="0"/>
              </a:rPr>
              <a:t>Sent to makers (Extraction of design)</a:t>
            </a:r>
          </a:p>
          <a:p>
            <a:pPr marL="0" indent="0" algn="ctr">
              <a:buNone/>
            </a:pPr>
            <a:r>
              <a:rPr lang="en-CA" sz="1800" dirty="0">
                <a:latin typeface="Times New Roman" panose="02020603050405020304" pitchFamily="18" charset="0"/>
                <a:cs typeface="Times New Roman" panose="02020603050405020304" pitchFamily="18" charset="0"/>
              </a:rPr>
              <a:t>Production</a:t>
            </a:r>
          </a:p>
          <a:p>
            <a:pPr marL="0" indent="0" algn="ctr">
              <a:buNone/>
            </a:pPr>
            <a:r>
              <a:rPr lang="en-CA" sz="1800" dirty="0">
                <a:latin typeface="Times New Roman" panose="02020603050405020304" pitchFamily="18" charset="0"/>
                <a:cs typeface="Times New Roman" panose="02020603050405020304" pitchFamily="18" charset="0"/>
              </a:rPr>
              <a:t>Weighing</a:t>
            </a:r>
            <a:r>
              <a:rPr lang="en-US" sz="1800" dirty="0">
                <a:latin typeface="Times New Roman" panose="02020603050405020304" pitchFamily="18" charset="0"/>
                <a:cs typeface="Times New Roman" panose="02020603050405020304" pitchFamily="18" charset="0"/>
              </a:rPr>
              <a:t> &amp; testing</a:t>
            </a:r>
          </a:p>
          <a:p>
            <a:pPr marL="0" indent="0" algn="ctr">
              <a:buNone/>
            </a:pPr>
            <a:r>
              <a:rPr lang="en-US" sz="1800" dirty="0">
                <a:latin typeface="Times New Roman" panose="02020603050405020304" pitchFamily="18" charset="0"/>
                <a:cs typeface="Times New Roman" panose="02020603050405020304" pitchFamily="18" charset="0"/>
              </a:rPr>
              <a:t>packaging</a:t>
            </a:r>
          </a:p>
          <a:p>
            <a:pPr marL="0" indent="0" algn="ctr">
              <a:buNone/>
            </a:pPr>
            <a:r>
              <a:rPr lang="en-CA"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ransportation &amp; Delivery</a:t>
            </a: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CA" sz="18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0E543177-A025-40A1-9FA7-109E30052DB7}"/>
              </a:ext>
            </a:extLst>
          </p:cNvPr>
          <p:cNvCxnSpPr>
            <a:cxnSpLocks/>
            <a:stCxn id="2" idx="2"/>
          </p:cNvCxnSpPr>
          <p:nvPr/>
        </p:nvCxnSpPr>
        <p:spPr>
          <a:xfrm>
            <a:off x="6096000" y="681038"/>
            <a:ext cx="0" cy="1876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6EAD143-2817-45A7-AE18-EE2755DF8B6D}"/>
              </a:ext>
            </a:extLst>
          </p:cNvPr>
          <p:cNvCxnSpPr/>
          <p:nvPr/>
        </p:nvCxnSpPr>
        <p:spPr>
          <a:xfrm>
            <a:off x="4446270" y="880110"/>
            <a:ext cx="3383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0584A0-633E-4F9F-AC64-EE656DFF81C6}"/>
              </a:ext>
            </a:extLst>
          </p:cNvPr>
          <p:cNvCxnSpPr>
            <a:cxnSpLocks/>
          </p:cNvCxnSpPr>
          <p:nvPr/>
        </p:nvCxnSpPr>
        <p:spPr>
          <a:xfrm>
            <a:off x="4446270" y="880110"/>
            <a:ext cx="0" cy="354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B07B5D8-CFBA-4B42-A47F-E8C747388E77}"/>
              </a:ext>
            </a:extLst>
          </p:cNvPr>
          <p:cNvCxnSpPr>
            <a:cxnSpLocks/>
          </p:cNvCxnSpPr>
          <p:nvPr/>
        </p:nvCxnSpPr>
        <p:spPr>
          <a:xfrm>
            <a:off x="7829550" y="880110"/>
            <a:ext cx="0" cy="354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88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Financials</a:t>
            </a:r>
            <a:endParaRPr lang="en-C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8435"/>
            <a:ext cx="10515600" cy="4351338"/>
          </a:xfrm>
        </p:spPr>
        <p:txBody>
          <a:bodyPr/>
          <a:lstStyle/>
          <a:p>
            <a:r>
              <a:rPr lang="en-US" dirty="0">
                <a:latin typeface="Times New Roman" panose="02020603050405020304" pitchFamily="18" charset="0"/>
                <a:cs typeface="Times New Roman" panose="02020603050405020304" pitchFamily="18" charset="0"/>
              </a:rPr>
              <a:t>Cash flow</a:t>
            </a:r>
          </a:p>
          <a:p>
            <a:pPr marL="0" indent="0">
              <a:buNone/>
            </a:pPr>
            <a:r>
              <a:rPr lang="en-US" dirty="0">
                <a:latin typeface="Times New Roman" panose="02020603050405020304" pitchFamily="18" charset="0"/>
                <a:cs typeface="Times New Roman" panose="02020603050405020304" pitchFamily="18" charset="0"/>
              </a:rPr>
              <a:t>As we are dealing with the retail stores, there is less possibility for the credit. As soon as we sell the product we will be paid. But there are lots of chances for us to owe money from the gold suppliers and there will be operating expenses present, so the cash flow will be good for us.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CA" dirty="0">
                <a:latin typeface="Times New Roman" panose="02020603050405020304" pitchFamily="18" charset="0"/>
                <a:cs typeface="Times New Roman" panose="02020603050405020304" pitchFamily="18" charset="0"/>
              </a:rPr>
              <a:t>To make justification for the Cash flow of the business, the following parameters like Gross margin, revenue, Break even, Fixed cost </a:t>
            </a:r>
            <a:r>
              <a:rPr lang="en-CA" dirty="0" err="1">
                <a:latin typeface="Times New Roman" panose="02020603050405020304" pitchFamily="18" charset="0"/>
                <a:cs typeface="Times New Roman" panose="02020603050405020304" pitchFamily="18" charset="0"/>
              </a:rPr>
              <a:t>etc</a:t>
            </a:r>
            <a:r>
              <a:rPr lang="en-CA" dirty="0">
                <a:latin typeface="Times New Roman" panose="02020603050405020304" pitchFamily="18" charset="0"/>
                <a:cs typeface="Times New Roman" panose="02020603050405020304" pitchFamily="18" charset="0"/>
              </a:rPr>
              <a:t>,. were showed in the upcoming slides with some rough calculations with some set parameters like (Unit sales, Price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981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1107</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Glitter King Adorn Great</vt:lpstr>
      <vt:lpstr>Background</vt:lpstr>
      <vt:lpstr>Problem </vt:lpstr>
      <vt:lpstr>Solution </vt:lpstr>
      <vt:lpstr>Products</vt:lpstr>
      <vt:lpstr>SWOT Analysis</vt:lpstr>
      <vt:lpstr>Market</vt:lpstr>
      <vt:lpstr>Operating Plan</vt:lpstr>
      <vt:lpstr>Financials</vt:lpstr>
      <vt:lpstr>Cont.…</vt:lpstr>
      <vt:lpstr>Cont.…</vt:lpstr>
      <vt:lpstr>PowerPoint Presentation</vt:lpstr>
      <vt:lpstr>Team</vt:lpstr>
      <vt:lpstr>Risks</vt:lpstr>
      <vt:lpstr>Conclusion</vt:lpstr>
    </vt:vector>
  </TitlesOfParts>
  <Company>Conestoga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Gliter King</dc:title>
  <dc:creator>Santhosh Nagendran</dc:creator>
  <cp:lastModifiedBy>Santhosh Nagendran</cp:lastModifiedBy>
  <cp:revision>43</cp:revision>
  <dcterms:created xsi:type="dcterms:W3CDTF">2018-11-13T23:41:06Z</dcterms:created>
  <dcterms:modified xsi:type="dcterms:W3CDTF">2018-11-20T04:30:58Z</dcterms:modified>
</cp:coreProperties>
</file>