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92" r:id="rId2"/>
    <p:sldId id="270" r:id="rId3"/>
    <p:sldId id="291" r:id="rId4"/>
    <p:sldId id="267" r:id="rId5"/>
    <p:sldId id="287" r:id="rId6"/>
    <p:sldId id="266" r:id="rId7"/>
    <p:sldId id="265" r:id="rId8"/>
    <p:sldId id="264" r:id="rId9"/>
    <p:sldId id="263" r:id="rId10"/>
    <p:sldId id="262" r:id="rId11"/>
    <p:sldId id="286" r:id="rId12"/>
    <p:sldId id="261" r:id="rId13"/>
    <p:sldId id="269" r:id="rId14"/>
    <p:sldId id="260" r:id="rId15"/>
    <p:sldId id="259" r:id="rId16"/>
    <p:sldId id="276" r:id="rId17"/>
    <p:sldId id="275" r:id="rId18"/>
    <p:sldId id="274" r:id="rId19"/>
    <p:sldId id="273" r:id="rId20"/>
    <p:sldId id="272" r:id="rId21"/>
    <p:sldId id="271" r:id="rId22"/>
    <p:sldId id="258" r:id="rId23"/>
    <p:sldId id="285" r:id="rId24"/>
    <p:sldId id="284" r:id="rId25"/>
    <p:sldId id="288"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56" autoAdjust="0"/>
  </p:normalViewPr>
  <p:slideViewPr>
    <p:cSldViewPr>
      <p:cViewPr varScale="1">
        <p:scale>
          <a:sx n="80" d="100"/>
          <a:sy n="80" d="100"/>
        </p:scale>
        <p:origin x="1526" y="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3F2EE26-7B08-4E86-B275-FBA9CB4F9443}" type="datetimeFigureOut">
              <a:rPr lang="en-CA" smtClean="0"/>
              <a:t>2019-01-07</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29BAE5-A04A-4277-B60D-2809E06993E1}" type="slidenum">
              <a:rPr lang="en-CA" smtClean="0"/>
              <a:t>‹#›</a:t>
            </a:fld>
            <a:endParaRPr lang="en-CA"/>
          </a:p>
        </p:txBody>
      </p:sp>
    </p:spTree>
    <p:extLst>
      <p:ext uri="{BB962C8B-B14F-4D97-AF65-F5344CB8AC3E}">
        <p14:creationId xmlns:p14="http://schemas.microsoft.com/office/powerpoint/2010/main" val="1546344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E6CE2-9928-4577-9333-A990C506443C}" type="datetimeFigureOut">
              <a:rPr lang="en-CA" smtClean="0"/>
              <a:pPr/>
              <a:t>2019-01-07</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1"/>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FF092E-2981-4F88-82D2-E7BA72AA8213}" type="slidenum">
              <a:rPr lang="en-CA" smtClean="0"/>
              <a:pPr/>
              <a:t>‹#›</a:t>
            </a:fld>
            <a:endParaRPr lang="en-CA"/>
          </a:p>
        </p:txBody>
      </p:sp>
    </p:spTree>
    <p:extLst>
      <p:ext uri="{BB962C8B-B14F-4D97-AF65-F5344CB8AC3E}">
        <p14:creationId xmlns:p14="http://schemas.microsoft.com/office/powerpoint/2010/main" val="32292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en.wikipedia.org/wiki/Programming_language" TargetMode="External"/><Relationship Id="rId13" Type="http://schemas.openxmlformats.org/officeDocument/2006/relationships/hyperlink" Target="http://en.wikipedia.org/wiki/Java_bytecode" TargetMode="External"/><Relationship Id="rId18" Type="http://schemas.openxmlformats.org/officeDocument/2006/relationships/hyperlink" Target="http://en.wikipedia.org/wiki/Clang" TargetMode="External"/><Relationship Id="rId3" Type="http://schemas.openxmlformats.org/officeDocument/2006/relationships/hyperlink" Target="http://en.wikipedia.org/wiki/Compiler" TargetMode="External"/><Relationship Id="rId7" Type="http://schemas.openxmlformats.org/officeDocument/2006/relationships/hyperlink" Target="http://en.wikipedia.org/wiki/Run-time" TargetMode="External"/><Relationship Id="rId12" Type="http://schemas.openxmlformats.org/officeDocument/2006/relationships/hyperlink" Target="http://en.wikipedia.org/wiki/Haskell_(programming_language)" TargetMode="External"/><Relationship Id="rId17" Type="http://schemas.openxmlformats.org/officeDocument/2006/relationships/hyperlink" Target="http://en.wikipedia.org/wiki/GLSL" TargetMode="External"/><Relationship Id="rId2" Type="http://schemas.openxmlformats.org/officeDocument/2006/relationships/slide" Target="../slides/slide14.xml"/><Relationship Id="rId16" Type="http://schemas.openxmlformats.org/officeDocument/2006/relationships/hyperlink" Target="http://en.wikipedia.org/wiki/ActionScript" TargetMode="External"/><Relationship Id="rId1" Type="http://schemas.openxmlformats.org/officeDocument/2006/relationships/notesMaster" Target="../notesMasters/notesMaster1.xml"/><Relationship Id="rId6" Type="http://schemas.openxmlformats.org/officeDocument/2006/relationships/hyperlink" Target="http://en.wikipedia.org/wiki/Link-time" TargetMode="External"/><Relationship Id="rId11" Type="http://schemas.openxmlformats.org/officeDocument/2006/relationships/hyperlink" Target="http://en.wikipedia.org/wiki/Ada_(programming_language)" TargetMode="External"/><Relationship Id="rId5" Type="http://schemas.openxmlformats.org/officeDocument/2006/relationships/hyperlink" Target="http://en.wikipedia.org/wiki/Compile-time" TargetMode="External"/><Relationship Id="rId15" Type="http://schemas.openxmlformats.org/officeDocument/2006/relationships/hyperlink" Target="http://en.wikipedia.org/wiki/Ruby_(programming_language)" TargetMode="External"/><Relationship Id="rId10" Type="http://schemas.openxmlformats.org/officeDocument/2006/relationships/hyperlink" Target="http://en.wikipedia.org/wiki/Fortran" TargetMode="External"/><Relationship Id="rId4" Type="http://schemas.openxmlformats.org/officeDocument/2006/relationships/hyperlink" Target="http://en.wikipedia.org/wiki/C++" TargetMode="External"/><Relationship Id="rId9" Type="http://schemas.openxmlformats.org/officeDocument/2006/relationships/hyperlink" Target="http://en.wikipedia.org/wiki/Objective-C" TargetMode="External"/><Relationship Id="rId14" Type="http://schemas.openxmlformats.org/officeDocument/2006/relationships/hyperlink" Target="http://en.wikipedia.org/wiki/Python_(programming_languag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Taken from the </a:t>
            </a:r>
            <a:r>
              <a:rPr lang="en-CA" dirty="0" err="1" smtClean="0"/>
              <a:t>Udemy</a:t>
            </a:r>
            <a:r>
              <a:rPr lang="en-CA" dirty="0" smtClean="0"/>
              <a:t> site..</a:t>
            </a:r>
          </a:p>
          <a:p>
            <a:r>
              <a:rPr lang="en-CA" dirty="0" smtClean="0"/>
              <a:t>Note that Perl is not even in the count.. </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2</a:t>
            </a:fld>
            <a:endParaRPr lang="en-CA"/>
          </a:p>
        </p:txBody>
      </p:sp>
    </p:spTree>
    <p:extLst>
      <p:ext uri="{BB962C8B-B14F-4D97-AF65-F5344CB8AC3E}">
        <p14:creationId xmlns:p14="http://schemas.microsoft.com/office/powerpoint/2010/main" val="2685827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7FF092E-2981-4F88-82D2-E7BA72AA8213}" type="slidenum">
              <a:rPr lang="en-CA" smtClean="0"/>
              <a:pPr/>
              <a:t>11</a:t>
            </a:fld>
            <a:endParaRPr lang="en-CA"/>
          </a:p>
        </p:txBody>
      </p:sp>
    </p:spTree>
    <p:extLst>
      <p:ext uri="{BB962C8B-B14F-4D97-AF65-F5344CB8AC3E}">
        <p14:creationId xmlns:p14="http://schemas.microsoft.com/office/powerpoint/2010/main" val="2247930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Open but under their control.. Including</a:t>
            </a:r>
            <a:r>
              <a:rPr lang="en-US" baseline="0" dirty="0" smtClean="0"/>
              <a:t> the ability to break out!</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12</a:t>
            </a:fld>
            <a:endParaRPr lang="en-CA"/>
          </a:p>
        </p:txBody>
      </p:sp>
    </p:spTree>
    <p:extLst>
      <p:ext uri="{BB962C8B-B14F-4D97-AF65-F5344CB8AC3E}">
        <p14:creationId xmlns:p14="http://schemas.microsoft.com/office/powerpoint/2010/main" val="4078678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all of the above</a:t>
            </a:r>
            <a:r>
              <a:rPr lang="en-US" baseline="0" dirty="0" smtClean="0"/>
              <a:t> but mostly its about ease of use!! </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13</a:t>
            </a:fld>
            <a:endParaRPr lang="en-CA"/>
          </a:p>
        </p:txBody>
      </p:sp>
    </p:spTree>
    <p:extLst>
      <p:ext uri="{BB962C8B-B14F-4D97-AF65-F5344CB8AC3E}">
        <p14:creationId xmlns:p14="http://schemas.microsoft.com/office/powerpoint/2010/main" val="1232246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b="0" i="0" kern="1200" dirty="0" smtClean="0">
                <a:solidFill>
                  <a:schemeClr val="tx1"/>
                </a:solidFill>
                <a:latin typeface="+mn-lt"/>
                <a:ea typeface="+mn-ea"/>
                <a:cs typeface="+mn-cs"/>
              </a:rPr>
              <a:t>The </a:t>
            </a:r>
            <a:r>
              <a:rPr lang="en-CA" sz="1200" b="1" i="0" kern="1200" dirty="0" smtClean="0">
                <a:solidFill>
                  <a:schemeClr val="tx1"/>
                </a:solidFill>
                <a:latin typeface="+mn-lt"/>
                <a:ea typeface="+mn-ea"/>
                <a:cs typeface="+mn-cs"/>
              </a:rPr>
              <a:t>Low Level Virtual Machine</a:t>
            </a:r>
            <a:r>
              <a:rPr lang="en-CA" sz="1200" b="0" i="0" kern="1200" dirty="0" smtClean="0">
                <a:solidFill>
                  <a:schemeClr val="tx1"/>
                </a:solidFill>
                <a:latin typeface="+mn-lt"/>
                <a:ea typeface="+mn-ea"/>
                <a:cs typeface="+mn-cs"/>
              </a:rPr>
              <a:t> (</a:t>
            </a:r>
            <a:r>
              <a:rPr lang="en-CA" sz="1200" b="1" i="0" kern="1200" dirty="0" smtClean="0">
                <a:solidFill>
                  <a:schemeClr val="tx1"/>
                </a:solidFill>
                <a:latin typeface="+mn-lt"/>
                <a:ea typeface="+mn-ea"/>
                <a:cs typeface="+mn-cs"/>
              </a:rPr>
              <a:t>LLVM</a:t>
            </a:r>
            <a:r>
              <a:rPr lang="en-CA" sz="1200" b="0" i="0" kern="1200" dirty="0" smtClean="0">
                <a:solidFill>
                  <a:schemeClr val="tx1"/>
                </a:solidFill>
                <a:latin typeface="+mn-lt"/>
                <a:ea typeface="+mn-ea"/>
                <a:cs typeface="+mn-cs"/>
              </a:rPr>
              <a:t>) is a </a:t>
            </a:r>
            <a:r>
              <a:rPr lang="en-CA" sz="1200" b="0" i="0" u="none" strike="noStrike" kern="1200" dirty="0" smtClean="0">
                <a:solidFill>
                  <a:schemeClr val="tx1"/>
                </a:solidFill>
                <a:latin typeface="+mn-lt"/>
                <a:ea typeface="+mn-ea"/>
                <a:cs typeface="+mn-cs"/>
                <a:hlinkClick r:id="rId3" tooltip="Compiler"/>
              </a:rPr>
              <a:t>compiler</a:t>
            </a:r>
            <a:r>
              <a:rPr lang="en-CA" sz="1200" b="0" i="0" kern="1200" dirty="0" smtClean="0">
                <a:solidFill>
                  <a:schemeClr val="tx1"/>
                </a:solidFill>
                <a:latin typeface="+mn-lt"/>
                <a:ea typeface="+mn-ea"/>
                <a:cs typeface="+mn-cs"/>
              </a:rPr>
              <a:t> infrastructure, written in </a:t>
            </a:r>
            <a:r>
              <a:rPr lang="en-CA" sz="1200" b="0" i="0" u="none" strike="noStrike" kern="1200" dirty="0" smtClean="0">
                <a:solidFill>
                  <a:schemeClr val="tx1"/>
                </a:solidFill>
                <a:latin typeface="+mn-lt"/>
                <a:ea typeface="+mn-ea"/>
                <a:cs typeface="+mn-cs"/>
                <a:hlinkClick r:id="rId4" tooltip="C++"/>
              </a:rPr>
              <a:t>C++</a:t>
            </a:r>
            <a:r>
              <a:rPr lang="en-CA" sz="1200" b="0" i="0" kern="1200" dirty="0" smtClean="0">
                <a:solidFill>
                  <a:schemeClr val="tx1"/>
                </a:solidFill>
                <a:latin typeface="+mn-lt"/>
                <a:ea typeface="+mn-ea"/>
                <a:cs typeface="+mn-cs"/>
              </a:rPr>
              <a:t>, which is designed for </a:t>
            </a:r>
            <a:r>
              <a:rPr lang="en-CA" sz="1200" b="0" i="0" u="none" strike="noStrike" kern="1200" dirty="0" smtClean="0">
                <a:solidFill>
                  <a:schemeClr val="tx1"/>
                </a:solidFill>
                <a:latin typeface="+mn-lt"/>
                <a:ea typeface="+mn-ea"/>
                <a:cs typeface="+mn-cs"/>
                <a:hlinkClick r:id="rId5" tooltip="Compile-time"/>
              </a:rPr>
              <a:t>compile-time</a:t>
            </a:r>
            <a:r>
              <a:rPr lang="en-CA" sz="1200" b="0" i="0" kern="1200" dirty="0" smtClean="0">
                <a:solidFill>
                  <a:schemeClr val="tx1"/>
                </a:solidFill>
                <a:latin typeface="+mn-lt"/>
                <a:ea typeface="+mn-ea"/>
                <a:cs typeface="+mn-cs"/>
              </a:rPr>
              <a:t>, </a:t>
            </a:r>
            <a:r>
              <a:rPr lang="en-CA" sz="1200" b="0" i="0" u="none" strike="noStrike" kern="1200" dirty="0" smtClean="0">
                <a:solidFill>
                  <a:schemeClr val="tx1"/>
                </a:solidFill>
                <a:latin typeface="+mn-lt"/>
                <a:ea typeface="+mn-ea"/>
                <a:cs typeface="+mn-cs"/>
                <a:hlinkClick r:id="rId6" tooltip="Link-time"/>
              </a:rPr>
              <a:t>link-time</a:t>
            </a:r>
            <a:r>
              <a:rPr lang="en-CA" sz="1200" b="0" i="0" kern="1200" dirty="0" smtClean="0">
                <a:solidFill>
                  <a:schemeClr val="tx1"/>
                </a:solidFill>
                <a:latin typeface="+mn-lt"/>
                <a:ea typeface="+mn-ea"/>
                <a:cs typeface="+mn-cs"/>
              </a:rPr>
              <a:t>, </a:t>
            </a:r>
            <a:r>
              <a:rPr lang="en-CA" sz="1200" b="0" i="0" u="none" strike="noStrike" kern="1200" dirty="0" smtClean="0">
                <a:solidFill>
                  <a:schemeClr val="tx1"/>
                </a:solidFill>
                <a:latin typeface="+mn-lt"/>
                <a:ea typeface="+mn-ea"/>
                <a:cs typeface="+mn-cs"/>
                <a:hlinkClick r:id="rId7" tooltip="Run-time"/>
              </a:rPr>
              <a:t>run-time</a:t>
            </a:r>
            <a:r>
              <a:rPr lang="en-CA" sz="1200" b="0" i="0" kern="1200" dirty="0" smtClean="0">
                <a:solidFill>
                  <a:schemeClr val="tx1"/>
                </a:solidFill>
                <a:latin typeface="+mn-lt"/>
                <a:ea typeface="+mn-ea"/>
                <a:cs typeface="+mn-cs"/>
              </a:rPr>
              <a:t>, and "idle-time" optimization of programs written in arbitrary </a:t>
            </a:r>
            <a:r>
              <a:rPr lang="en-CA" sz="1200" b="0" i="0" u="none" strike="noStrike" kern="1200" dirty="0" smtClean="0">
                <a:solidFill>
                  <a:schemeClr val="tx1"/>
                </a:solidFill>
                <a:latin typeface="+mn-lt"/>
                <a:ea typeface="+mn-ea"/>
                <a:cs typeface="+mn-cs"/>
                <a:hlinkClick r:id="rId8" tooltip="Programming language"/>
              </a:rPr>
              <a:t>programming languages</a:t>
            </a:r>
            <a:r>
              <a:rPr lang="en-CA" sz="1200" b="0" i="0" kern="1200" dirty="0" smtClean="0">
                <a:solidFill>
                  <a:schemeClr val="tx1"/>
                </a:solidFill>
                <a:latin typeface="+mn-lt"/>
                <a:ea typeface="+mn-ea"/>
                <a:cs typeface="+mn-cs"/>
              </a:rPr>
              <a:t>. Originally implemented for C/C++, the language-agnostic design (and the success) of LLVM has since spawned a wide variety of </a:t>
            </a:r>
            <a:r>
              <a:rPr lang="en-CA" sz="1200" b="0" i="0" u="none" strike="noStrike" kern="1200" dirty="0" smtClean="0">
                <a:solidFill>
                  <a:schemeClr val="tx1"/>
                </a:solidFill>
                <a:latin typeface="+mn-lt"/>
                <a:ea typeface="+mn-ea"/>
                <a:cs typeface="+mn-cs"/>
                <a:hlinkClick r:id="rId3" tooltip="Compiler"/>
              </a:rPr>
              <a:t>front ends</a:t>
            </a:r>
            <a:r>
              <a:rPr lang="en-CA" sz="1200" b="0" i="0" kern="1200" dirty="0" smtClean="0">
                <a:solidFill>
                  <a:schemeClr val="tx1"/>
                </a:solidFill>
                <a:latin typeface="+mn-lt"/>
                <a:ea typeface="+mn-ea"/>
                <a:cs typeface="+mn-cs"/>
              </a:rPr>
              <a:t>, including </a:t>
            </a:r>
            <a:r>
              <a:rPr lang="en-CA" sz="1200" b="0" i="0" u="sng" kern="1200" dirty="0" smtClean="0">
                <a:solidFill>
                  <a:schemeClr val="tx1"/>
                </a:solidFill>
                <a:latin typeface="+mn-lt"/>
                <a:ea typeface="+mn-ea"/>
                <a:cs typeface="+mn-cs"/>
                <a:hlinkClick r:id="rId9" tooltip="Objective-C"/>
              </a:rPr>
              <a:t>Objective-C</a:t>
            </a:r>
            <a:r>
              <a:rPr lang="en-CA" sz="1200" b="0" i="0" kern="1200" dirty="0" smtClean="0">
                <a:solidFill>
                  <a:schemeClr val="tx1"/>
                </a:solidFill>
                <a:latin typeface="+mn-lt"/>
                <a:ea typeface="+mn-ea"/>
                <a:cs typeface="+mn-cs"/>
              </a:rPr>
              <a:t>, </a:t>
            </a:r>
            <a:r>
              <a:rPr lang="en-CA" sz="1200" b="0" i="0" u="none" strike="noStrike" kern="1200" dirty="0" smtClean="0">
                <a:solidFill>
                  <a:schemeClr val="tx1"/>
                </a:solidFill>
                <a:latin typeface="+mn-lt"/>
                <a:ea typeface="+mn-ea"/>
                <a:cs typeface="+mn-cs"/>
                <a:hlinkClick r:id="rId10" tooltip="Fortran"/>
              </a:rPr>
              <a:t>Fortran</a:t>
            </a:r>
            <a:r>
              <a:rPr lang="en-CA" sz="1200" b="0" i="0" kern="1200" dirty="0" smtClean="0">
                <a:solidFill>
                  <a:schemeClr val="tx1"/>
                </a:solidFill>
                <a:latin typeface="+mn-lt"/>
                <a:ea typeface="+mn-ea"/>
                <a:cs typeface="+mn-cs"/>
              </a:rPr>
              <a:t>, </a:t>
            </a:r>
            <a:r>
              <a:rPr lang="en-CA" sz="1200" b="0" i="0" u="none" strike="noStrike" kern="1200" dirty="0" err="1" smtClean="0">
                <a:solidFill>
                  <a:schemeClr val="tx1"/>
                </a:solidFill>
                <a:latin typeface="+mn-lt"/>
                <a:ea typeface="+mn-ea"/>
                <a:cs typeface="+mn-cs"/>
                <a:hlinkClick r:id="rId11" tooltip="Ada (programming language)"/>
              </a:rPr>
              <a:t>Ada</a:t>
            </a:r>
            <a:r>
              <a:rPr lang="en-CA" sz="1200" b="0" i="0" kern="1200" dirty="0" smtClean="0">
                <a:solidFill>
                  <a:schemeClr val="tx1"/>
                </a:solidFill>
                <a:latin typeface="+mn-lt"/>
                <a:ea typeface="+mn-ea"/>
                <a:cs typeface="+mn-cs"/>
              </a:rPr>
              <a:t>, </a:t>
            </a:r>
            <a:r>
              <a:rPr lang="en-CA" sz="1200" b="0" i="0" u="none" strike="noStrike" kern="1200" dirty="0" err="1" smtClean="0">
                <a:solidFill>
                  <a:schemeClr val="tx1"/>
                </a:solidFill>
                <a:latin typeface="+mn-lt"/>
                <a:ea typeface="+mn-ea"/>
                <a:cs typeface="+mn-cs"/>
                <a:hlinkClick r:id="rId12" tooltip="Haskell (programming language)"/>
              </a:rPr>
              <a:t>Haskell</a:t>
            </a:r>
            <a:r>
              <a:rPr lang="en-CA" sz="1200" b="0" i="0" kern="1200" dirty="0" err="1" smtClean="0">
                <a:solidFill>
                  <a:schemeClr val="tx1"/>
                </a:solidFill>
                <a:latin typeface="+mn-lt"/>
                <a:ea typeface="+mn-ea"/>
                <a:cs typeface="+mn-cs"/>
              </a:rPr>
              <a:t>,</a:t>
            </a:r>
            <a:r>
              <a:rPr lang="en-CA" sz="1200" b="0" i="0" u="none" strike="noStrike" kern="1200" dirty="0" err="1" smtClean="0">
                <a:solidFill>
                  <a:schemeClr val="tx1"/>
                </a:solidFill>
                <a:latin typeface="+mn-lt"/>
                <a:ea typeface="+mn-ea"/>
                <a:cs typeface="+mn-cs"/>
                <a:hlinkClick r:id="rId13" tooltip="Java bytecode"/>
              </a:rPr>
              <a:t>Java</a:t>
            </a:r>
            <a:r>
              <a:rPr lang="en-CA" sz="1200" b="0" i="0" u="none" strike="noStrike" kern="1200" dirty="0" smtClean="0">
                <a:solidFill>
                  <a:schemeClr val="tx1"/>
                </a:solidFill>
                <a:latin typeface="+mn-lt"/>
                <a:ea typeface="+mn-ea"/>
                <a:cs typeface="+mn-cs"/>
                <a:hlinkClick r:id="rId13" tooltip="Java bytecode"/>
              </a:rPr>
              <a:t> </a:t>
            </a:r>
            <a:r>
              <a:rPr lang="en-CA" sz="1200" b="0" i="0" u="none" strike="noStrike" kern="1200" dirty="0" err="1" smtClean="0">
                <a:solidFill>
                  <a:schemeClr val="tx1"/>
                </a:solidFill>
                <a:latin typeface="+mn-lt"/>
                <a:ea typeface="+mn-ea"/>
                <a:cs typeface="+mn-cs"/>
                <a:hlinkClick r:id="rId13" tooltip="Java bytecode"/>
              </a:rPr>
              <a:t>bytecode</a:t>
            </a:r>
            <a:r>
              <a:rPr lang="en-CA" sz="1200" b="0" i="0" kern="1200" dirty="0" smtClean="0">
                <a:solidFill>
                  <a:schemeClr val="tx1"/>
                </a:solidFill>
                <a:latin typeface="+mn-lt"/>
                <a:ea typeface="+mn-ea"/>
                <a:cs typeface="+mn-cs"/>
              </a:rPr>
              <a:t>, </a:t>
            </a:r>
            <a:r>
              <a:rPr lang="en-CA" sz="1200" b="0" i="0" u="none" strike="noStrike" kern="1200" dirty="0" smtClean="0">
                <a:solidFill>
                  <a:schemeClr val="tx1"/>
                </a:solidFill>
                <a:latin typeface="+mn-lt"/>
                <a:ea typeface="+mn-ea"/>
                <a:cs typeface="+mn-cs"/>
                <a:hlinkClick r:id="rId14" tooltip="Python (programming language)"/>
              </a:rPr>
              <a:t>Python</a:t>
            </a:r>
            <a:r>
              <a:rPr lang="en-CA" sz="1200" b="0" i="0" kern="1200" dirty="0" smtClean="0">
                <a:solidFill>
                  <a:schemeClr val="tx1"/>
                </a:solidFill>
                <a:latin typeface="+mn-lt"/>
                <a:ea typeface="+mn-ea"/>
                <a:cs typeface="+mn-cs"/>
              </a:rPr>
              <a:t>, </a:t>
            </a:r>
            <a:r>
              <a:rPr lang="en-CA" sz="1200" b="0" i="0" u="none" strike="noStrike" kern="1200" dirty="0" smtClean="0">
                <a:solidFill>
                  <a:schemeClr val="tx1"/>
                </a:solidFill>
                <a:latin typeface="+mn-lt"/>
                <a:ea typeface="+mn-ea"/>
                <a:cs typeface="+mn-cs"/>
                <a:hlinkClick r:id="rId15" tooltip="Ruby (programming language)"/>
              </a:rPr>
              <a:t>Ruby</a:t>
            </a:r>
            <a:r>
              <a:rPr lang="en-CA" sz="1200" b="0" i="0" kern="1200" dirty="0" smtClean="0">
                <a:solidFill>
                  <a:schemeClr val="tx1"/>
                </a:solidFill>
                <a:latin typeface="+mn-lt"/>
                <a:ea typeface="+mn-ea"/>
                <a:cs typeface="+mn-cs"/>
              </a:rPr>
              <a:t>, </a:t>
            </a:r>
            <a:r>
              <a:rPr lang="en-CA" sz="1200" b="0" i="0" u="none" strike="noStrike" kern="1200" dirty="0" err="1" smtClean="0">
                <a:solidFill>
                  <a:schemeClr val="tx1"/>
                </a:solidFill>
                <a:latin typeface="+mn-lt"/>
                <a:ea typeface="+mn-ea"/>
                <a:cs typeface="+mn-cs"/>
                <a:hlinkClick r:id="rId16" tooltip="ActionScript"/>
              </a:rPr>
              <a:t>ActionScript</a:t>
            </a:r>
            <a:r>
              <a:rPr lang="en-CA" sz="1200" b="0" i="0" kern="1200" dirty="0" smtClean="0">
                <a:solidFill>
                  <a:schemeClr val="tx1"/>
                </a:solidFill>
                <a:latin typeface="+mn-lt"/>
                <a:ea typeface="+mn-ea"/>
                <a:cs typeface="+mn-cs"/>
              </a:rPr>
              <a:t>, </a:t>
            </a:r>
            <a:r>
              <a:rPr lang="en-CA" sz="1200" b="0" i="0" u="none" strike="noStrike" kern="1200" dirty="0" smtClean="0">
                <a:solidFill>
                  <a:schemeClr val="tx1"/>
                </a:solidFill>
                <a:latin typeface="+mn-lt"/>
                <a:ea typeface="+mn-ea"/>
                <a:cs typeface="+mn-cs"/>
                <a:hlinkClick r:id="rId17" tooltip="GLSL"/>
              </a:rPr>
              <a:t>GLSL</a:t>
            </a:r>
            <a:r>
              <a:rPr lang="en-CA" sz="1200" b="0" i="0" kern="1200" dirty="0" smtClean="0">
                <a:solidFill>
                  <a:schemeClr val="tx1"/>
                </a:solidFill>
                <a:latin typeface="+mn-lt"/>
                <a:ea typeface="+mn-ea"/>
                <a:cs typeface="+mn-cs"/>
              </a:rPr>
              <a:t>, </a:t>
            </a:r>
            <a:r>
              <a:rPr lang="en-CA" sz="1200" b="0" i="0" u="none" strike="noStrike" kern="1200" dirty="0" smtClean="0">
                <a:solidFill>
                  <a:schemeClr val="tx1"/>
                </a:solidFill>
                <a:latin typeface="+mn-lt"/>
                <a:ea typeface="+mn-ea"/>
                <a:cs typeface="+mn-cs"/>
                <a:hlinkClick r:id="rId18" tooltip="Clang"/>
              </a:rPr>
              <a:t>Clang</a:t>
            </a:r>
            <a:r>
              <a:rPr lang="en-CA" sz="1200" b="0" i="0" kern="1200" dirty="0" smtClean="0">
                <a:solidFill>
                  <a:schemeClr val="tx1"/>
                </a:solidFill>
                <a:latin typeface="+mn-lt"/>
                <a:ea typeface="+mn-ea"/>
                <a:cs typeface="+mn-cs"/>
              </a:rPr>
              <a:t>, and others.</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14</a:t>
            </a:fld>
            <a:endParaRPr lang="en-CA"/>
          </a:p>
        </p:txBody>
      </p:sp>
    </p:spTree>
    <p:extLst>
      <p:ext uri="{BB962C8B-B14F-4D97-AF65-F5344CB8AC3E}">
        <p14:creationId xmlns:p14="http://schemas.microsoft.com/office/powerpoint/2010/main" val="353077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Unladen</a:t>
            </a:r>
            <a:r>
              <a:rPr lang="en-CA" baseline="0" dirty="0" smtClean="0"/>
              <a:t> swallow ended around 2010 with mixed results</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15</a:t>
            </a:fld>
            <a:endParaRPr lang="en-CA"/>
          </a:p>
        </p:txBody>
      </p:sp>
    </p:spTree>
    <p:extLst>
      <p:ext uri="{BB962C8B-B14F-4D97-AF65-F5344CB8AC3E}">
        <p14:creationId xmlns:p14="http://schemas.microsoft.com/office/powerpoint/2010/main" val="33395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7FF092E-2981-4F88-82D2-E7BA72AA8213}" type="slidenum">
              <a:rPr lang="en-CA" smtClean="0"/>
              <a:pPr/>
              <a:t>16</a:t>
            </a:fld>
            <a:endParaRPr lang="en-CA"/>
          </a:p>
        </p:txBody>
      </p:sp>
    </p:spTree>
    <p:extLst>
      <p:ext uri="{BB962C8B-B14F-4D97-AF65-F5344CB8AC3E}">
        <p14:creationId xmlns:p14="http://schemas.microsoft.com/office/powerpoint/2010/main" val="1653827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Jpl</a:t>
            </a:r>
            <a:r>
              <a:rPr lang="en-CA" baseline="0" dirty="0" smtClean="0"/>
              <a:t> – jet propulsion lab</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17</a:t>
            </a:fld>
            <a:endParaRPr lang="en-CA"/>
          </a:p>
        </p:txBody>
      </p:sp>
    </p:spTree>
    <p:extLst>
      <p:ext uri="{BB962C8B-B14F-4D97-AF65-F5344CB8AC3E}">
        <p14:creationId xmlns:p14="http://schemas.microsoft.com/office/powerpoint/2010/main" val="3257426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Windows</a:t>
            </a:r>
            <a:r>
              <a:rPr lang="en-US" baseline="0" dirty="0" smtClean="0"/>
              <a:t> is </a:t>
            </a:r>
            <a:r>
              <a:rPr lang="en-US" baseline="0" dirty="0" err="1" smtClean="0"/>
              <a:t>Posix</a:t>
            </a:r>
            <a:r>
              <a:rPr lang="en-US" baseline="0" dirty="0" smtClean="0"/>
              <a:t> compliant. </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18</a:t>
            </a:fld>
            <a:endParaRPr lang="en-CA"/>
          </a:p>
        </p:txBody>
      </p:sp>
    </p:spTree>
    <p:extLst>
      <p:ext uri="{BB962C8B-B14F-4D97-AF65-F5344CB8AC3E}">
        <p14:creationId xmlns:p14="http://schemas.microsoft.com/office/powerpoint/2010/main" val="1504839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b="0" i="1" kern="1200" dirty="0" err="1" smtClean="0">
                <a:solidFill>
                  <a:schemeClr val="tx1"/>
                </a:solidFill>
                <a:effectLst/>
                <a:latin typeface="+mn-lt"/>
                <a:ea typeface="+mn-ea"/>
                <a:cs typeface="+mn-cs"/>
              </a:rPr>
              <a:t>Tk</a:t>
            </a:r>
            <a:r>
              <a:rPr lang="en-CA" sz="1200" b="0" kern="1200" dirty="0" smtClean="0">
                <a:solidFill>
                  <a:schemeClr val="tx1"/>
                </a:solidFill>
                <a:effectLst/>
                <a:latin typeface="+mn-lt"/>
                <a:ea typeface="+mn-ea"/>
                <a:cs typeface="+mn-cs"/>
              </a:rPr>
              <a:t> is an open source, cross-platform toolkit that provides a library of basic elements for building a </a:t>
            </a:r>
            <a:r>
              <a:rPr lang="en-CA" sz="1200" b="0" i="1" kern="1200" dirty="0" smtClean="0">
                <a:solidFill>
                  <a:schemeClr val="tx1"/>
                </a:solidFill>
                <a:effectLst/>
                <a:latin typeface="+mn-lt"/>
                <a:ea typeface="+mn-ea"/>
                <a:cs typeface="+mn-cs"/>
              </a:rPr>
              <a:t>graphical user interface</a:t>
            </a:r>
            <a:r>
              <a:rPr lang="en-CA" sz="1200" b="0" kern="1200" dirty="0" smtClean="0">
                <a:solidFill>
                  <a:schemeClr val="tx1"/>
                </a:solidFill>
                <a:effectLst/>
                <a:latin typeface="+mn-lt"/>
                <a:ea typeface="+mn-ea"/>
                <a:cs typeface="+mn-cs"/>
              </a:rPr>
              <a:t> (</a:t>
            </a:r>
            <a:r>
              <a:rPr lang="en-CA" sz="1200" b="0" i="1" kern="1200" dirty="0" smtClean="0">
                <a:solidFill>
                  <a:schemeClr val="tx1"/>
                </a:solidFill>
                <a:effectLst/>
                <a:latin typeface="+mn-lt"/>
                <a:ea typeface="+mn-ea"/>
                <a:cs typeface="+mn-cs"/>
              </a:rPr>
              <a:t>GUI</a:t>
            </a:r>
            <a:r>
              <a:rPr lang="en-CA" sz="1200" b="0" kern="1200" dirty="0" smtClean="0">
                <a:solidFill>
                  <a:schemeClr val="tx1"/>
                </a:solidFill>
                <a:effectLst/>
                <a:latin typeface="+mn-lt"/>
                <a:ea typeface="+mn-ea"/>
                <a:cs typeface="+mn-cs"/>
              </a:rPr>
              <a:t>) in many different </a:t>
            </a:r>
            <a:r>
              <a:rPr lang="en-CA" sz="1200" b="1" kern="1200" dirty="0" smtClean="0">
                <a:solidFill>
                  <a:schemeClr val="tx1"/>
                </a:solidFill>
                <a:effectLst/>
                <a:latin typeface="+mn-lt"/>
                <a:ea typeface="+mn-ea"/>
                <a:cs typeface="+mn-cs"/>
              </a:rPr>
              <a:t>... </a:t>
            </a:r>
            <a:r>
              <a:rPr lang="en-CA" sz="1200" b="1" kern="1200" dirty="0" err="1" smtClean="0">
                <a:solidFill>
                  <a:schemeClr val="tx1"/>
                </a:solidFill>
                <a:effectLst/>
                <a:latin typeface="+mn-lt"/>
                <a:ea typeface="+mn-ea"/>
                <a:cs typeface="+mn-cs"/>
              </a:rPr>
              <a:t>Tk</a:t>
            </a:r>
            <a:r>
              <a:rPr lang="en-CA" sz="1200" b="1" kern="1200" dirty="0" smtClean="0">
                <a:solidFill>
                  <a:schemeClr val="tx1"/>
                </a:solidFill>
                <a:effectLst/>
                <a:latin typeface="+mn-lt"/>
                <a:ea typeface="+mn-ea"/>
                <a:cs typeface="+mn-cs"/>
              </a:rPr>
              <a:t> (</a:t>
            </a:r>
            <a:r>
              <a:rPr lang="en-CA" sz="1200" b="1" kern="1200" dirty="0" err="1" smtClean="0">
                <a:solidFill>
                  <a:schemeClr val="tx1"/>
                </a:solidFill>
                <a:effectLst/>
                <a:latin typeface="+mn-lt"/>
                <a:ea typeface="+mn-ea"/>
                <a:cs typeface="+mn-cs"/>
              </a:rPr>
              <a:t>tcl</a:t>
            </a:r>
            <a:r>
              <a:rPr lang="en-CA" sz="1200" b="1" kern="1200" dirty="0" smtClean="0">
                <a:solidFill>
                  <a:schemeClr val="tx1"/>
                </a:solidFill>
                <a:effectLst/>
                <a:latin typeface="+mn-lt"/>
                <a:ea typeface="+mn-ea"/>
                <a:cs typeface="+mn-cs"/>
              </a:rPr>
              <a:t>) is a language.. </a:t>
            </a:r>
            <a:r>
              <a:rPr lang="en-CA" sz="1200" b="0" kern="1200" dirty="0" smtClean="0">
                <a:solidFill>
                  <a:schemeClr val="tx1"/>
                </a:solidFill>
                <a:effectLst/>
                <a:latin typeface="+mn-lt"/>
                <a:ea typeface="+mn-ea"/>
                <a:cs typeface="+mn-cs"/>
              </a:rPr>
              <a:t/>
            </a:r>
            <a:br>
              <a:rPr lang="en-CA" sz="1200" b="0" kern="1200" dirty="0" smtClean="0">
                <a:solidFill>
                  <a:schemeClr val="tx1"/>
                </a:solidFill>
                <a:effectLst/>
                <a:latin typeface="+mn-lt"/>
                <a:ea typeface="+mn-ea"/>
                <a:cs typeface="+mn-cs"/>
              </a:rPr>
            </a:br>
            <a:endParaRPr lang="en-US" dirty="0" smtClean="0"/>
          </a:p>
          <a:p>
            <a:endParaRPr lang="en-US" dirty="0" smtClean="0"/>
          </a:p>
          <a:p>
            <a:r>
              <a:rPr lang="en-US" dirty="0" err="1" smtClean="0"/>
              <a:t>Tkinter</a:t>
            </a:r>
            <a:r>
              <a:rPr lang="en-US" dirty="0" smtClean="0"/>
              <a:t> GUIs have</a:t>
            </a:r>
            <a:r>
              <a:rPr lang="en-US" baseline="0" dirty="0" smtClean="0"/>
              <a:t> extensions for all OSs  </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19</a:t>
            </a:fld>
            <a:endParaRPr lang="en-CA"/>
          </a:p>
        </p:txBody>
      </p:sp>
    </p:spTree>
    <p:extLst>
      <p:ext uri="{BB962C8B-B14F-4D97-AF65-F5344CB8AC3E}">
        <p14:creationId xmlns:p14="http://schemas.microsoft.com/office/powerpoint/2010/main" val="1170022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7FF092E-2981-4F88-82D2-E7BA72AA8213}" type="slidenum">
              <a:rPr lang="en-CA" smtClean="0"/>
              <a:pPr/>
              <a:t>20</a:t>
            </a:fld>
            <a:endParaRPr lang="en-CA"/>
          </a:p>
        </p:txBody>
      </p:sp>
    </p:spTree>
    <p:extLst>
      <p:ext uri="{BB962C8B-B14F-4D97-AF65-F5344CB8AC3E}">
        <p14:creationId xmlns:p14="http://schemas.microsoft.com/office/powerpoint/2010/main" val="83605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FF092E-2981-4F88-82D2-E7BA72AA8213}" type="slidenum">
              <a:rPr lang="en-CA" smtClean="0"/>
              <a:pPr/>
              <a:t>3</a:t>
            </a:fld>
            <a:endParaRPr lang="en-CA"/>
          </a:p>
        </p:txBody>
      </p:sp>
    </p:spTree>
    <p:extLst>
      <p:ext uri="{BB962C8B-B14F-4D97-AF65-F5344CB8AC3E}">
        <p14:creationId xmlns:p14="http://schemas.microsoft.com/office/powerpoint/2010/main" val="763115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7FF092E-2981-4F88-82D2-E7BA72AA8213}" type="slidenum">
              <a:rPr lang="en-CA" smtClean="0"/>
              <a:pPr/>
              <a:t>21</a:t>
            </a:fld>
            <a:endParaRPr lang="en-CA"/>
          </a:p>
        </p:txBody>
      </p:sp>
    </p:spTree>
    <p:extLst>
      <p:ext uri="{BB962C8B-B14F-4D97-AF65-F5344CB8AC3E}">
        <p14:creationId xmlns:p14="http://schemas.microsoft.com/office/powerpoint/2010/main" val="652872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7FF092E-2981-4F88-82D2-E7BA72AA8213}" type="slidenum">
              <a:rPr lang="en-CA" smtClean="0"/>
              <a:pPr/>
              <a:t>22</a:t>
            </a:fld>
            <a:endParaRPr lang="en-CA"/>
          </a:p>
        </p:txBody>
      </p:sp>
    </p:spTree>
    <p:extLst>
      <p:ext uri="{BB962C8B-B14F-4D97-AF65-F5344CB8AC3E}">
        <p14:creationId xmlns:p14="http://schemas.microsoft.com/office/powerpoint/2010/main" val="3758012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7FF092E-2981-4F88-82D2-E7BA72AA8213}" type="slidenum">
              <a:rPr lang="en-CA" smtClean="0"/>
              <a:pPr/>
              <a:t>23</a:t>
            </a:fld>
            <a:endParaRPr lang="en-CA"/>
          </a:p>
        </p:txBody>
      </p:sp>
    </p:spTree>
    <p:extLst>
      <p:ext uri="{BB962C8B-B14F-4D97-AF65-F5344CB8AC3E}">
        <p14:creationId xmlns:p14="http://schemas.microsoft.com/office/powerpoint/2010/main" val="3871542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7FF092E-2981-4F88-82D2-E7BA72AA8213}" type="slidenum">
              <a:rPr lang="en-CA" smtClean="0"/>
              <a:pPr/>
              <a:t>24</a:t>
            </a:fld>
            <a:endParaRPr lang="en-CA"/>
          </a:p>
        </p:txBody>
      </p:sp>
    </p:spTree>
    <p:extLst>
      <p:ext uri="{BB962C8B-B14F-4D97-AF65-F5344CB8AC3E}">
        <p14:creationId xmlns:p14="http://schemas.microsoft.com/office/powerpoint/2010/main" val="225972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Sample code </a:t>
            </a:r>
            <a:r>
              <a:rPr lang="en-CA" smtClean="0"/>
              <a:t>showing indents..</a:t>
            </a:r>
            <a:r>
              <a:rPr lang="en-CA" baseline="0" smtClean="0"/>
              <a:t> </a:t>
            </a:r>
            <a:endParaRPr lang="en-CA"/>
          </a:p>
        </p:txBody>
      </p:sp>
      <p:sp>
        <p:nvSpPr>
          <p:cNvPr id="4" name="Slide Number Placeholder 3"/>
          <p:cNvSpPr>
            <a:spLocks noGrp="1"/>
          </p:cNvSpPr>
          <p:nvPr>
            <p:ph type="sldNum" sz="quarter" idx="10"/>
          </p:nvPr>
        </p:nvSpPr>
        <p:spPr/>
        <p:txBody>
          <a:bodyPr/>
          <a:lstStyle/>
          <a:p>
            <a:fld id="{37FF092E-2981-4F88-82D2-E7BA72AA8213}" type="slidenum">
              <a:rPr lang="en-CA" smtClean="0"/>
              <a:pPr/>
              <a:t>25</a:t>
            </a:fld>
            <a:endParaRPr lang="en-CA"/>
          </a:p>
        </p:txBody>
      </p:sp>
    </p:spTree>
    <p:extLst>
      <p:ext uri="{BB962C8B-B14F-4D97-AF65-F5344CB8AC3E}">
        <p14:creationId xmlns:p14="http://schemas.microsoft.com/office/powerpoint/2010/main" val="4019721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7FF092E-2981-4F88-82D2-E7BA72AA8213}" type="slidenum">
              <a:rPr lang="en-CA" smtClean="0"/>
              <a:pPr/>
              <a:t>26</a:t>
            </a:fld>
            <a:endParaRPr lang="en-CA"/>
          </a:p>
        </p:txBody>
      </p:sp>
    </p:spTree>
    <p:extLst>
      <p:ext uri="{BB962C8B-B14F-4D97-AF65-F5344CB8AC3E}">
        <p14:creationId xmlns:p14="http://schemas.microsoft.com/office/powerpoint/2010/main" val="769057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What is really different is tons of </a:t>
            </a:r>
            <a:r>
              <a:rPr lang="en-CA" dirty="0" err="1" smtClean="0"/>
              <a:t>minutae</a:t>
            </a:r>
            <a:r>
              <a:rPr lang="en-CA" baseline="0" dirty="0" smtClean="0"/>
              <a:t> !!</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4</a:t>
            </a:fld>
            <a:endParaRPr lang="en-CA"/>
          </a:p>
        </p:txBody>
      </p:sp>
    </p:spTree>
    <p:extLst>
      <p:ext uri="{BB962C8B-B14F-4D97-AF65-F5344CB8AC3E}">
        <p14:creationId xmlns:p14="http://schemas.microsoft.com/office/powerpoint/2010/main" val="1009555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uniformity we mean that there is typically one obvious way to do anything.. </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5</a:t>
            </a:fld>
            <a:endParaRPr lang="en-CA"/>
          </a:p>
        </p:txBody>
      </p:sp>
    </p:spTree>
    <p:extLst>
      <p:ext uri="{BB962C8B-B14F-4D97-AF65-F5344CB8AC3E}">
        <p14:creationId xmlns:p14="http://schemas.microsoft.com/office/powerpoint/2010/main" val="107554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Execellent</a:t>
            </a:r>
            <a:r>
              <a:rPr lang="en-CA" baseline="0" dirty="0" smtClean="0"/>
              <a:t> for prototyping!</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6</a:t>
            </a:fld>
            <a:endParaRPr lang="en-CA"/>
          </a:p>
        </p:txBody>
      </p:sp>
    </p:spTree>
    <p:extLst>
      <p:ext uri="{BB962C8B-B14F-4D97-AF65-F5344CB8AC3E}">
        <p14:creationId xmlns:p14="http://schemas.microsoft.com/office/powerpoint/2010/main" val="1382896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Multiple options must mean multiple libraries.. </a:t>
            </a:r>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7</a:t>
            </a:fld>
            <a:endParaRPr lang="en-CA"/>
          </a:p>
        </p:txBody>
      </p:sp>
    </p:spTree>
    <p:extLst>
      <p:ext uri="{BB962C8B-B14F-4D97-AF65-F5344CB8AC3E}">
        <p14:creationId xmlns:p14="http://schemas.microsoft.com/office/powerpoint/2010/main" val="1518556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7FF092E-2981-4F88-82D2-E7BA72AA8213}" type="slidenum">
              <a:rPr lang="en-CA" smtClean="0"/>
              <a:pPr/>
              <a:t>8</a:t>
            </a:fld>
            <a:endParaRPr lang="en-CA"/>
          </a:p>
        </p:txBody>
      </p:sp>
    </p:spTree>
    <p:extLst>
      <p:ext uri="{BB962C8B-B14F-4D97-AF65-F5344CB8AC3E}">
        <p14:creationId xmlns:p14="http://schemas.microsoft.com/office/powerpoint/2010/main" val="372656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Python as a “control” language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SOAP - </a:t>
            </a:r>
            <a:r>
              <a:rPr lang="en-CA" dirty="0" smtClean="0"/>
              <a:t>In response to these proprietary and complex protocols, a number of people in the Internet community have created SOAP, </a:t>
            </a:r>
            <a:r>
              <a:rPr lang="en-CA" b="1" dirty="0" smtClean="0"/>
              <a:t>the Simple Object Access Protocol</a:t>
            </a:r>
            <a:r>
              <a:rPr lang="en-CA" dirty="0" smtClean="0"/>
              <a:t>, that makes it extremely easy to create distributed applications. Two of the biggest proponents of SOAP have been Dave </a:t>
            </a:r>
            <a:r>
              <a:rPr lang="en-CA" dirty="0" err="1" smtClean="0"/>
              <a:t>Winer</a:t>
            </a:r>
            <a:r>
              <a:rPr lang="en-CA" dirty="0" smtClean="0"/>
              <a:t> (famous for his Scripting News “weblog”) and Microsoft, which is not usually associated with open standards and cross-platform protocols. Regardless of what we in the Linux community might think, Microsoft has publicly embraced SOAP, making it a cornerstone of its .NET effort.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Distributed-object technology and remote-procedure calls have existed for many years on a variety of platforms. In almost every case, this technology was restricted to a particular language or platform. DCOM (Distributed Component Object Model) allows objects of any language to communicate but only under Windows. Java's RMI (Remote Method Invocation) can only communicate with other Java objects. CORBA is an exception to this, allowing objects to communicate across platforms and languages, but CORBA is complex, has taken awhile to get off the ground and isn't yet a part of most programmers' knowledge 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smtClean="0"/>
          </a:p>
          <a:p>
            <a:endParaRPr lang="en-CA" dirty="0"/>
          </a:p>
        </p:txBody>
      </p:sp>
      <p:sp>
        <p:nvSpPr>
          <p:cNvPr id="4" name="Slide Number Placeholder 3"/>
          <p:cNvSpPr>
            <a:spLocks noGrp="1"/>
          </p:cNvSpPr>
          <p:nvPr>
            <p:ph type="sldNum" sz="quarter" idx="10"/>
          </p:nvPr>
        </p:nvSpPr>
        <p:spPr/>
        <p:txBody>
          <a:bodyPr/>
          <a:lstStyle/>
          <a:p>
            <a:fld id="{37FF092E-2981-4F88-82D2-E7BA72AA8213}" type="slidenum">
              <a:rPr lang="en-CA" smtClean="0"/>
              <a:pPr/>
              <a:t>9</a:t>
            </a:fld>
            <a:endParaRPr lang="en-CA"/>
          </a:p>
        </p:txBody>
      </p:sp>
    </p:spTree>
    <p:extLst>
      <p:ext uri="{BB962C8B-B14F-4D97-AF65-F5344CB8AC3E}">
        <p14:creationId xmlns:p14="http://schemas.microsoft.com/office/powerpoint/2010/main" val="263487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37FF092E-2981-4F88-82D2-E7BA72AA8213}" type="slidenum">
              <a:rPr lang="en-CA" smtClean="0"/>
              <a:pPr/>
              <a:t>10</a:t>
            </a:fld>
            <a:endParaRPr lang="en-CA"/>
          </a:p>
        </p:txBody>
      </p:sp>
    </p:spTree>
    <p:extLst>
      <p:ext uri="{BB962C8B-B14F-4D97-AF65-F5344CB8AC3E}">
        <p14:creationId xmlns:p14="http://schemas.microsoft.com/office/powerpoint/2010/main" val="266108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CA" dirty="0"/>
          </a:p>
        </p:txBody>
      </p:sp>
      <p:sp>
        <p:nvSpPr>
          <p:cNvPr id="3" name="Subtitle 2"/>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009617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US" sz="2400" dirty="0" smtClean="0">
                <a:latin typeface="Comic Sans MS" pitchFamily="66" charset="0"/>
              </a:rPr>
              <a:t>Primary difference from Perl..</a:t>
            </a:r>
          </a:p>
          <a:p>
            <a:pPr>
              <a:buNone/>
            </a:pPr>
            <a:endParaRPr lang="en-US" sz="2400" dirty="0" smtClean="0">
              <a:latin typeface="Comic Sans MS" pitchFamily="66" charset="0"/>
            </a:endParaRPr>
          </a:p>
          <a:p>
            <a:r>
              <a:rPr lang="en-CA" sz="2400" dirty="0" smtClean="0">
                <a:latin typeface="Comic Sans MS" pitchFamily="66" charset="0"/>
              </a:rPr>
              <a:t>Python created by a mathematician -&gt; language with a high degree of uniformity—its syntax and toolset are remarkably coherent. </a:t>
            </a:r>
          </a:p>
          <a:p>
            <a:r>
              <a:rPr lang="en-CA" sz="2400" dirty="0" smtClean="0">
                <a:latin typeface="Comic Sans MS" pitchFamily="66" charset="0"/>
              </a:rPr>
              <a:t>Most of the language follows from a small set of core concepts.</a:t>
            </a:r>
          </a:p>
          <a:p>
            <a:r>
              <a:rPr lang="en-CA" sz="2400" dirty="0" smtClean="0">
                <a:latin typeface="Comic Sans MS" pitchFamily="66" charset="0"/>
              </a:rPr>
              <a:t>The creator of the Perl is a linguist, its design reflects this. </a:t>
            </a:r>
          </a:p>
          <a:p>
            <a:r>
              <a:rPr lang="en-CA" sz="2400" dirty="0" smtClean="0">
                <a:latin typeface="Comic Sans MS" pitchFamily="66" charset="0"/>
              </a:rPr>
              <a:t>There are many ways to accomplish the same tasks in Perl, and language constructs interact in </a:t>
            </a:r>
            <a:r>
              <a:rPr lang="en-CA" sz="2400" b="1" dirty="0" smtClean="0">
                <a:latin typeface="Comic Sans MS" pitchFamily="66" charset="0"/>
              </a:rPr>
              <a:t>context-sensitive and sometimes quite subtle ways</a:t>
            </a:r>
            <a:r>
              <a:rPr lang="en-CA" sz="2400" dirty="0" smtClean="0">
                <a:latin typeface="Comic Sans MS" pitchFamily="66" charset="0"/>
              </a:rPr>
              <a:t>—much like natural language.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US" sz="2400" dirty="0" smtClean="0">
                <a:latin typeface="Comic Sans MS" pitchFamily="66" charset="0"/>
              </a:rPr>
              <a:t>Primary difference from Perl..</a:t>
            </a:r>
          </a:p>
          <a:p>
            <a:pPr>
              <a:buNone/>
            </a:pPr>
            <a:endParaRPr lang="en-US" sz="2400" dirty="0" smtClean="0">
              <a:latin typeface="Comic Sans MS" pitchFamily="66" charset="0"/>
            </a:endParaRPr>
          </a:p>
          <a:p>
            <a:r>
              <a:rPr lang="en-CA" sz="2400" dirty="0" smtClean="0">
                <a:latin typeface="Comic Sans MS" pitchFamily="66" charset="0"/>
              </a:rPr>
              <a:t>Python adopts a somewhat minimalist approach. </a:t>
            </a:r>
          </a:p>
          <a:p>
            <a:pPr lvl="1"/>
            <a:r>
              <a:rPr lang="en-CA" sz="2400" dirty="0" smtClean="0">
                <a:latin typeface="Comic Sans MS" pitchFamily="66" charset="0"/>
              </a:rPr>
              <a:t>There is usually just one obvious way to code</a:t>
            </a:r>
          </a:p>
          <a:p>
            <a:r>
              <a:rPr lang="en-CA" sz="2400" dirty="0" smtClean="0">
                <a:latin typeface="Comic Sans MS" pitchFamily="66" charset="0"/>
              </a:rPr>
              <a:t>Python doesn’t make arbitrary decisions for you</a:t>
            </a:r>
          </a:p>
          <a:p>
            <a:pPr lvl="1"/>
            <a:r>
              <a:rPr lang="en-CA" sz="2400" dirty="0" smtClean="0">
                <a:latin typeface="Comic Sans MS" pitchFamily="66" charset="0"/>
              </a:rPr>
              <a:t>Explicit is better than implicit, and simple is better than complex.</a:t>
            </a:r>
          </a:p>
          <a:p>
            <a:pPr lvl="1"/>
            <a:endParaRPr lang="en-US" sz="2400" dirty="0">
              <a:latin typeface="Comic Sans MS" pitchFamily="66" charset="0"/>
            </a:endParaRPr>
          </a:p>
          <a:p>
            <a:r>
              <a:rPr lang="en-CA" sz="2400" dirty="0">
                <a:latin typeface="Comic Sans MS" pitchFamily="66" charset="0"/>
              </a:rPr>
              <a:t>Perl motto: “There’s more than one way to do it.” </a:t>
            </a:r>
          </a:p>
          <a:p>
            <a:r>
              <a:rPr lang="en-CA" sz="2400" dirty="0">
                <a:latin typeface="Comic Sans MS" pitchFamily="66" charset="0"/>
              </a:rPr>
              <a:t>Perl culture: “freedom of expression”</a:t>
            </a:r>
          </a:p>
          <a:p>
            <a:endParaRPr lang="en-CA" dirty="0">
              <a:latin typeface="Comic Sans MS"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endParaRPr lang="en-CA" sz="2400" dirty="0" smtClean="0"/>
          </a:p>
          <a:p>
            <a:pPr>
              <a:buNone/>
            </a:pPr>
            <a:endParaRPr lang="en-US" sz="2400" dirty="0" smtClean="0">
              <a:latin typeface="Comic Sans MS" pitchFamily="66" charset="0"/>
            </a:endParaRPr>
          </a:p>
          <a:p>
            <a:pPr>
              <a:buNone/>
            </a:pPr>
            <a:r>
              <a:rPr lang="en-US" sz="2400" dirty="0" smtClean="0">
                <a:latin typeface="Comic Sans MS" pitchFamily="66" charset="0"/>
              </a:rPr>
              <a:t> 	</a:t>
            </a:r>
            <a:r>
              <a:rPr lang="en-CA" sz="2400" dirty="0" smtClean="0">
                <a:latin typeface="Comic Sans MS" pitchFamily="66" charset="0"/>
              </a:rPr>
              <a:t>The Python implementation is under “Python Software Foundation License” </a:t>
            </a:r>
          </a:p>
          <a:p>
            <a:pPr>
              <a:buNone/>
            </a:pPr>
            <a:endParaRPr lang="en-CA" sz="2400" dirty="0">
              <a:latin typeface="Comic Sans MS" pitchFamily="66" charset="0"/>
            </a:endParaRPr>
          </a:p>
          <a:p>
            <a:pPr>
              <a:buNone/>
            </a:pPr>
            <a:r>
              <a:rPr lang="en-CA" sz="2400" dirty="0" smtClean="0">
                <a:latin typeface="Comic Sans MS" pitchFamily="66" charset="0"/>
              </a:rPr>
              <a:t>	Open source license that makes it </a:t>
            </a:r>
            <a:r>
              <a:rPr lang="en-CA" sz="2400" b="1" dirty="0" smtClean="0">
                <a:latin typeface="Comic Sans MS" pitchFamily="66" charset="0"/>
              </a:rPr>
              <a:t>freely usable and distributable, even for commercial use</a:t>
            </a:r>
            <a:r>
              <a:rPr lang="en-CA" sz="2400" dirty="0" smtClean="0">
                <a:latin typeface="Comic Sans MS" pitchFamily="66" charset="0"/>
              </a:rPr>
              <a:t>. But there are restrictions mostly having to do with control of the core language itself. </a:t>
            </a:r>
          </a:p>
          <a:p>
            <a:pPr>
              <a:buNone/>
            </a:pPr>
            <a:endParaRPr lang="en-CA" sz="2400" dirty="0">
              <a:latin typeface="Comic Sans MS" pitchFamily="66" charset="0"/>
            </a:endParaRPr>
          </a:p>
          <a:p>
            <a:pPr>
              <a:buNone/>
            </a:pPr>
            <a:r>
              <a:rPr lang="en-CA" sz="2400" dirty="0" smtClean="0">
                <a:latin typeface="Comic Sans MS" pitchFamily="66" charset="0"/>
              </a:rPr>
              <a:t>	Open, but not GPL.</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US" sz="2400" dirty="0" smtClean="0">
                <a:latin typeface="Comic Sans MS" pitchFamily="66" charset="0"/>
              </a:rPr>
              <a:t>Python is a “scripting” language..</a:t>
            </a:r>
          </a:p>
          <a:p>
            <a:pPr>
              <a:buNone/>
            </a:pPr>
            <a:endParaRPr lang="en-US" sz="2400" dirty="0" smtClean="0">
              <a:latin typeface="Comic Sans MS" pitchFamily="66" charset="0"/>
            </a:endParaRPr>
          </a:p>
          <a:p>
            <a:r>
              <a:rPr lang="en-US" sz="2400" dirty="0" smtClean="0">
                <a:latin typeface="Comic Sans MS" pitchFamily="66" charset="0"/>
              </a:rPr>
              <a:t>Ambiguous meaning </a:t>
            </a:r>
          </a:p>
          <a:p>
            <a:pPr lvl="1"/>
            <a:r>
              <a:rPr lang="en-US" sz="2400" dirty="0" smtClean="0">
                <a:latin typeface="Comic Sans MS" pitchFamily="66" charset="0"/>
              </a:rPr>
              <a:t>Shell language?</a:t>
            </a:r>
          </a:p>
          <a:p>
            <a:pPr lvl="1"/>
            <a:r>
              <a:rPr lang="en-US" sz="2400" dirty="0" smtClean="0">
                <a:latin typeface="Comic Sans MS" pitchFamily="66" charset="0"/>
              </a:rPr>
              <a:t>Control Language?</a:t>
            </a:r>
          </a:p>
          <a:p>
            <a:pPr lvl="1"/>
            <a:r>
              <a:rPr lang="en-US" sz="2400" dirty="0" smtClean="0">
                <a:latin typeface="Comic Sans MS" pitchFamily="66" charset="0"/>
              </a:rPr>
              <a:t>Ease of use?? </a:t>
            </a:r>
          </a:p>
          <a:p>
            <a:endParaRPr lang="en-US" sz="2400" dirty="0" smtClean="0">
              <a:latin typeface="Comic Sans MS" pitchFamily="66" charset="0"/>
            </a:endParaRPr>
          </a:p>
          <a:p>
            <a:pPr>
              <a:buNone/>
            </a:pPr>
            <a:r>
              <a:rPr lang="en-CA" sz="2400" dirty="0" smtClean="0"/>
              <a:t>-&gt;  </a:t>
            </a:r>
            <a:r>
              <a:rPr lang="en-CA" sz="2400" b="1" dirty="0" smtClean="0"/>
              <a:t>“</a:t>
            </a:r>
            <a:r>
              <a:rPr lang="en-CA" sz="2400" b="1" dirty="0" smtClean="0">
                <a:latin typeface="Comic Sans MS" pitchFamily="66" charset="0"/>
              </a:rPr>
              <a:t>simple language used for quickly coding tasks”</a:t>
            </a:r>
            <a:endParaRPr lang="en-US" sz="2400" b="1" dirty="0" smtClean="0">
              <a:latin typeface="Comic Sans MS" pitchFamily="66" charset="0"/>
            </a:endParaRPr>
          </a:p>
          <a:p>
            <a:pPr>
              <a:buNone/>
            </a:pPr>
            <a:endParaRPr lang="en-US" sz="2400" dirty="0" smtClean="0">
              <a:latin typeface="Comic Sans MS" pitchFamily="66" charset="0"/>
            </a:endParaRPr>
          </a:p>
          <a:p>
            <a:pPr>
              <a:buNone/>
            </a:pPr>
            <a:r>
              <a:rPr lang="en-US" sz="2400" dirty="0" smtClean="0">
                <a:latin typeface="Comic Sans MS" pitchFamily="66" charset="0"/>
              </a:rPr>
              <a:t> </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US" sz="2400" dirty="0" smtClean="0">
                <a:latin typeface="Comic Sans MS" pitchFamily="66" charset="0"/>
              </a:rPr>
              <a:t>Python is an interpreted language.. </a:t>
            </a:r>
          </a:p>
          <a:p>
            <a:pPr>
              <a:buNone/>
            </a:pPr>
            <a:endParaRPr lang="en-US" sz="2400" dirty="0" smtClean="0">
              <a:latin typeface="Comic Sans MS" pitchFamily="66" charset="0"/>
            </a:endParaRPr>
          </a:p>
          <a:p>
            <a:r>
              <a:rPr lang="en-US" sz="2400" dirty="0" smtClean="0">
                <a:latin typeface="Comic Sans MS" pitchFamily="66" charset="0"/>
              </a:rPr>
              <a:t>No compiling necessary.. the Python interpreter “interprets” the script</a:t>
            </a:r>
          </a:p>
          <a:p>
            <a:endParaRPr lang="en-US" sz="2400" dirty="0" smtClean="0">
              <a:latin typeface="Comic Sans MS" pitchFamily="66" charset="0"/>
            </a:endParaRPr>
          </a:p>
          <a:p>
            <a:r>
              <a:rPr lang="en-US" sz="2400" dirty="0" smtClean="0">
                <a:latin typeface="Comic Sans MS" pitchFamily="66" charset="0"/>
              </a:rPr>
              <a:t>But.. No compiled version.. Which could have financial implications</a:t>
            </a:r>
            <a:endParaRPr lang="en-CA" sz="2400" dirty="0" smtClean="0">
              <a:latin typeface="Comic Sans MS"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US" sz="2400" dirty="0" smtClean="0">
                <a:latin typeface="Comic Sans MS" pitchFamily="66" charset="0"/>
              </a:rPr>
              <a:t>The downside/upside</a:t>
            </a:r>
          </a:p>
          <a:p>
            <a:pPr>
              <a:buNone/>
            </a:pPr>
            <a:endParaRPr lang="en-CA" sz="2400" dirty="0" smtClean="0"/>
          </a:p>
          <a:p>
            <a:r>
              <a:rPr lang="en-CA" sz="2400" dirty="0" smtClean="0">
                <a:latin typeface="Comic Sans MS" pitchFamily="66" charset="0"/>
              </a:rPr>
              <a:t>Python compiles (i.e., translates) source code statements to intermediate format “</a:t>
            </a:r>
            <a:r>
              <a:rPr lang="en-CA" sz="2400" i="1" dirty="0" smtClean="0">
                <a:latin typeface="Comic Sans MS" pitchFamily="66" charset="0"/>
              </a:rPr>
              <a:t>byte code” </a:t>
            </a:r>
          </a:p>
          <a:p>
            <a:pPr lvl="1"/>
            <a:r>
              <a:rPr lang="en-CA" sz="2000" i="1" dirty="0" smtClean="0">
                <a:latin typeface="Comic Sans MS" pitchFamily="66" charset="0"/>
              </a:rPr>
              <a:t>Byte code is run in the interpreter. </a:t>
            </a:r>
            <a:endParaRPr lang="en-CA" sz="2000" dirty="0" smtClean="0">
              <a:latin typeface="Comic Sans MS" pitchFamily="66" charset="0"/>
            </a:endParaRPr>
          </a:p>
          <a:p>
            <a:r>
              <a:rPr lang="en-CA" sz="2400" dirty="0" smtClean="0">
                <a:latin typeface="Comic Sans MS" pitchFamily="66" charset="0"/>
              </a:rPr>
              <a:t>Byte code provides portability, it is platform-independent</a:t>
            </a:r>
          </a:p>
          <a:p>
            <a:r>
              <a:rPr lang="en-CA" sz="2400" dirty="0" smtClean="0">
                <a:latin typeface="Comic Sans MS" pitchFamily="66" charset="0"/>
              </a:rPr>
              <a:t>Because Python is not compiled all the way down to machine code some programs will run more slowly</a:t>
            </a:r>
            <a:endParaRPr lang="en-US" sz="2400" dirty="0" smtClean="0">
              <a:latin typeface="Comic Sans MS" pitchFamily="66" charset="0"/>
            </a:endParaRPr>
          </a:p>
          <a:p>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endParaRPr lang="en-CA" sz="2400" dirty="0" smtClean="0">
              <a:latin typeface="Comic Sans MS" pitchFamily="66" charset="0"/>
            </a:endParaRPr>
          </a:p>
          <a:p>
            <a:r>
              <a:rPr lang="en-CA" sz="2400" dirty="0" smtClean="0">
                <a:latin typeface="Comic Sans MS" pitchFamily="66" charset="0"/>
              </a:rPr>
              <a:t>There still are some domains that do require optimal execution speeds. </a:t>
            </a:r>
          </a:p>
          <a:p>
            <a:pPr lvl="1"/>
            <a:r>
              <a:rPr lang="en-CA" sz="2400" dirty="0" smtClean="0">
                <a:latin typeface="Comic Sans MS" pitchFamily="66" charset="0"/>
              </a:rPr>
              <a:t>i.e. numeric programming and animation</a:t>
            </a:r>
          </a:p>
          <a:p>
            <a:r>
              <a:rPr lang="en-CA" sz="2400" dirty="0" err="1" smtClean="0">
                <a:latin typeface="Comic Sans MS" pitchFamily="66" charset="0"/>
              </a:rPr>
              <a:t>Py</a:t>
            </a:r>
            <a:r>
              <a:rPr lang="en-CA" sz="2400" dirty="0" smtClean="0">
                <a:latin typeface="Comic Sans MS" pitchFamily="66" charset="0"/>
              </a:rPr>
              <a:t> can split off those parts of the app into </a:t>
            </a:r>
            <a:r>
              <a:rPr lang="en-CA" sz="2400" i="1" dirty="0" smtClean="0">
                <a:latin typeface="Comic Sans MS" pitchFamily="66" charset="0"/>
              </a:rPr>
              <a:t>compiled extensions, and link those </a:t>
            </a:r>
            <a:r>
              <a:rPr lang="en-CA" sz="2400" dirty="0" smtClean="0">
                <a:latin typeface="Comic Sans MS" pitchFamily="66" charset="0"/>
              </a:rPr>
              <a:t>to Python scripts.</a:t>
            </a:r>
          </a:p>
          <a:p>
            <a:pPr lvl="1"/>
            <a:r>
              <a:rPr lang="en-CA" sz="2400" dirty="0" smtClean="0">
                <a:latin typeface="Comic Sans MS" pitchFamily="66" charset="0"/>
              </a:rPr>
              <a:t>This is really just an instance of the Python-as-control-language</a:t>
            </a:r>
          </a:p>
          <a:p>
            <a:pPr lvl="1"/>
            <a:r>
              <a:rPr lang="en-CA" sz="2400" dirty="0" smtClean="0">
                <a:latin typeface="Comic Sans MS" pitchFamily="66" charset="0"/>
              </a:rPr>
              <a:t>Example: is the </a:t>
            </a:r>
            <a:r>
              <a:rPr lang="en-CA" sz="2400" i="1" dirty="0" err="1" smtClean="0">
                <a:latin typeface="Comic Sans MS" pitchFamily="66" charset="0"/>
              </a:rPr>
              <a:t>NumPy</a:t>
            </a:r>
            <a:r>
              <a:rPr lang="en-CA" sz="2400" i="1" dirty="0" smtClean="0">
                <a:latin typeface="Comic Sans MS" pitchFamily="66" charset="0"/>
              </a:rPr>
              <a:t> numeric programming extension for </a:t>
            </a:r>
            <a:r>
              <a:rPr lang="en-CA" sz="2400" dirty="0" smtClean="0">
                <a:latin typeface="Comic Sans MS" pitchFamily="66" charset="0"/>
              </a:rPr>
              <a:t>Python; </a:t>
            </a:r>
          </a:p>
          <a:p>
            <a:pPr>
              <a:buNone/>
            </a:pPr>
            <a:r>
              <a:rPr lang="en-US" sz="2400" dirty="0" smtClean="0">
                <a:latin typeface="Comic Sans MS" pitchFamily="66" charset="0"/>
              </a:rPr>
              <a:t> </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fontScale="92500" lnSpcReduction="10000"/>
          </a:bodyPr>
          <a:lstStyle/>
          <a:p>
            <a:endParaRPr lang="en-CA" sz="2400" dirty="0" smtClean="0"/>
          </a:p>
          <a:p>
            <a:r>
              <a:rPr lang="en-CA" sz="2400" b="1" dirty="0" smtClean="0">
                <a:latin typeface="Comic Sans MS" pitchFamily="66" charset="0"/>
              </a:rPr>
              <a:t>Google</a:t>
            </a:r>
            <a:r>
              <a:rPr lang="en-CA" sz="2400" dirty="0" smtClean="0">
                <a:latin typeface="Comic Sans MS" pitchFamily="66" charset="0"/>
              </a:rPr>
              <a:t> makes extensive use of Python in its web search system, and employs Python’s creator.</a:t>
            </a:r>
          </a:p>
          <a:p>
            <a:r>
              <a:rPr lang="en-CA" sz="2400" b="1" dirty="0" smtClean="0">
                <a:latin typeface="Comic Sans MS" pitchFamily="66" charset="0"/>
              </a:rPr>
              <a:t>YouTube</a:t>
            </a:r>
            <a:r>
              <a:rPr lang="en-CA" sz="2400" dirty="0" smtClean="0">
                <a:latin typeface="Comic Sans MS" pitchFamily="66" charset="0"/>
              </a:rPr>
              <a:t> is largely written in Python.</a:t>
            </a:r>
          </a:p>
          <a:p>
            <a:r>
              <a:rPr lang="en-CA" sz="2400" b="1" dirty="0" err="1" smtClean="0">
                <a:latin typeface="Comic Sans MS" pitchFamily="66" charset="0"/>
              </a:rPr>
              <a:t>BitTorrent</a:t>
            </a:r>
            <a:endParaRPr lang="en-CA" sz="2400" b="1" dirty="0" smtClean="0">
              <a:latin typeface="Comic Sans MS" pitchFamily="66" charset="0"/>
            </a:endParaRPr>
          </a:p>
          <a:p>
            <a:r>
              <a:rPr lang="en-CA" sz="2400" b="1" dirty="0" smtClean="0">
                <a:latin typeface="Comic Sans MS" pitchFamily="66" charset="0"/>
              </a:rPr>
              <a:t>Intel, Cisco, Hewlett-Packard, Seagate, Qualcomm</a:t>
            </a:r>
            <a:r>
              <a:rPr lang="en-CA" sz="2400" dirty="0" smtClean="0">
                <a:latin typeface="Comic Sans MS" pitchFamily="66" charset="0"/>
              </a:rPr>
              <a:t>, and </a:t>
            </a:r>
            <a:r>
              <a:rPr lang="en-CA" sz="2400" b="1" dirty="0" smtClean="0">
                <a:latin typeface="Comic Sans MS" pitchFamily="66" charset="0"/>
              </a:rPr>
              <a:t>IBM</a:t>
            </a:r>
            <a:r>
              <a:rPr lang="en-CA" sz="2400" dirty="0" smtClean="0">
                <a:latin typeface="Comic Sans MS" pitchFamily="66" charset="0"/>
              </a:rPr>
              <a:t> use Python for hardware testing.</a:t>
            </a:r>
          </a:p>
          <a:p>
            <a:r>
              <a:rPr lang="en-CA" sz="2400" b="1" dirty="0" smtClean="0">
                <a:latin typeface="Comic Sans MS" pitchFamily="66" charset="0"/>
              </a:rPr>
              <a:t>Industrial Light &amp; Magic, Pixar, </a:t>
            </a:r>
            <a:r>
              <a:rPr lang="en-CA" sz="2400" dirty="0" smtClean="0">
                <a:latin typeface="Comic Sans MS" pitchFamily="66" charset="0"/>
              </a:rPr>
              <a:t>and others use Python in the production of movie animation.</a:t>
            </a:r>
          </a:p>
          <a:p>
            <a:r>
              <a:rPr lang="en-CA" sz="2400" dirty="0" smtClean="0">
                <a:latin typeface="Comic Sans MS" pitchFamily="66" charset="0"/>
              </a:rPr>
              <a:t>JPMorgan Chase, UBS, </a:t>
            </a:r>
            <a:r>
              <a:rPr lang="en-CA" sz="2400" dirty="0" err="1" smtClean="0">
                <a:latin typeface="Comic Sans MS" pitchFamily="66" charset="0"/>
              </a:rPr>
              <a:t>Getco</a:t>
            </a:r>
            <a:r>
              <a:rPr lang="en-CA" sz="2400" dirty="0" smtClean="0">
                <a:latin typeface="Comic Sans MS" pitchFamily="66" charset="0"/>
              </a:rPr>
              <a:t>, and Citadel apply Python for financial market forecasting.</a:t>
            </a:r>
          </a:p>
          <a:p>
            <a:r>
              <a:rPr lang="en-CA" sz="2400" b="1" dirty="0" smtClean="0">
                <a:latin typeface="Comic Sans MS" pitchFamily="66" charset="0"/>
              </a:rPr>
              <a:t>NASA, Los Alamos, </a:t>
            </a:r>
            <a:r>
              <a:rPr lang="en-CA" sz="2400" b="1" dirty="0" err="1" smtClean="0">
                <a:latin typeface="Comic Sans MS" pitchFamily="66" charset="0"/>
              </a:rPr>
              <a:t>Fermilab</a:t>
            </a:r>
            <a:r>
              <a:rPr lang="en-CA" sz="2400" b="1" dirty="0" smtClean="0">
                <a:latin typeface="Comic Sans MS" pitchFamily="66" charset="0"/>
              </a:rPr>
              <a:t>, JPL</a:t>
            </a:r>
            <a:r>
              <a:rPr lang="en-CA" sz="2400" dirty="0" smtClean="0">
                <a:latin typeface="Comic Sans MS" pitchFamily="66" charset="0"/>
              </a:rPr>
              <a:t>, and others use Python for scientific programming tasks</a:t>
            </a:r>
          </a:p>
          <a:p>
            <a:r>
              <a:rPr lang="en-CA" sz="2400" dirty="0" smtClean="0">
                <a:latin typeface="Comic Sans MS" pitchFamily="66" charset="0"/>
              </a:rPr>
              <a:t>The </a:t>
            </a:r>
            <a:r>
              <a:rPr lang="en-CA" sz="2400" b="1" dirty="0" smtClean="0">
                <a:latin typeface="Comic Sans MS" pitchFamily="66" charset="0"/>
              </a:rPr>
              <a:t>NSA</a:t>
            </a:r>
            <a:r>
              <a:rPr lang="en-CA" sz="2400" dirty="0" smtClean="0">
                <a:latin typeface="Comic Sans MS" pitchFamily="66" charset="0"/>
              </a:rPr>
              <a:t> uses Python for cryptography and intelligence analysis.</a:t>
            </a:r>
          </a:p>
          <a:p>
            <a:r>
              <a:rPr lang="en-CA" sz="2400" b="1" dirty="0" smtClean="0">
                <a:latin typeface="Comic Sans MS" pitchFamily="66" charset="0"/>
              </a:rPr>
              <a:t>Cisco NS-OX </a:t>
            </a:r>
            <a:r>
              <a:rPr lang="en-CA" sz="2400" dirty="0" smtClean="0">
                <a:latin typeface="Comic Sans MS" pitchFamily="66" charset="0"/>
              </a:rPr>
              <a:t>support Python</a:t>
            </a:r>
          </a:p>
          <a:p>
            <a:pPr>
              <a:buNone/>
            </a:pP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US" sz="2400" b="1" u="sng" dirty="0" smtClean="0">
                <a:latin typeface="Comic Sans MS" pitchFamily="66" charset="0"/>
              </a:rPr>
              <a:t>System Programming:</a:t>
            </a:r>
          </a:p>
          <a:p>
            <a:pPr>
              <a:buNone/>
            </a:pPr>
            <a:endParaRPr lang="en-US" sz="2400" dirty="0" smtClean="0">
              <a:latin typeface="Comic Sans MS" pitchFamily="66" charset="0"/>
            </a:endParaRPr>
          </a:p>
          <a:p>
            <a:r>
              <a:rPr lang="en-CA" sz="2400" dirty="0" smtClean="0">
                <a:latin typeface="Comic Sans MS" pitchFamily="66" charset="0"/>
              </a:rPr>
              <a:t>Python’s built-in interfaces to OS services make it ideal for writing portable apps</a:t>
            </a:r>
            <a:endParaRPr lang="en-CA" sz="2400" i="1" dirty="0" smtClean="0">
              <a:latin typeface="Comic Sans MS" pitchFamily="66" charset="0"/>
            </a:endParaRPr>
          </a:p>
          <a:p>
            <a:r>
              <a:rPr lang="en-CA" sz="2400" dirty="0" smtClean="0">
                <a:latin typeface="Comic Sans MS" pitchFamily="66" charset="0"/>
              </a:rPr>
              <a:t>Python’s standard library comes with POSIX bindings and support for all the usual OS tools: environment variables, files, sockets, pipes, processes, threads, regular expression pattern matching, command-line arguments, shell-command launchers, and more. </a:t>
            </a:r>
          </a:p>
          <a:p>
            <a:r>
              <a:rPr lang="en-CA" sz="2400" dirty="0" smtClean="0">
                <a:latin typeface="Comic Sans MS" pitchFamily="66" charset="0"/>
              </a:rPr>
              <a:t>The bulk of Python’s system interfaces are designed to be portable; for example, a script that copies directory trees typically runs unchanged on all major Python platforms</a:t>
            </a:r>
            <a:endParaRPr lang="en-CA" sz="2400" dirty="0">
              <a:latin typeface="Comic Sans MS"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US" sz="2400" b="1" u="sng" dirty="0" smtClean="0">
                <a:latin typeface="Comic Sans MS" pitchFamily="66" charset="0"/>
              </a:rPr>
              <a:t>GUIs</a:t>
            </a:r>
          </a:p>
          <a:p>
            <a:endParaRPr lang="en-CA" sz="2400" dirty="0" smtClean="0"/>
          </a:p>
          <a:p>
            <a:r>
              <a:rPr lang="en-CA" sz="2400" dirty="0" smtClean="0">
                <a:latin typeface="Comic Sans MS" pitchFamily="66" charset="0"/>
              </a:rPr>
              <a:t>Python comes with a standard OO interface to the toolkit GUI API called </a:t>
            </a:r>
            <a:r>
              <a:rPr lang="en-CA" sz="2400" dirty="0" err="1" smtClean="0">
                <a:latin typeface="Comic Sans MS" pitchFamily="66" charset="0"/>
              </a:rPr>
              <a:t>Tkinter</a:t>
            </a:r>
            <a:r>
              <a:rPr lang="en-CA" sz="2400" dirty="0" smtClean="0">
                <a:latin typeface="Comic Sans MS" pitchFamily="66" charset="0"/>
              </a:rPr>
              <a:t>, which allows Python programs to implement</a:t>
            </a:r>
            <a:r>
              <a:rPr lang="en-CA" sz="2400" i="1" dirty="0" smtClean="0">
                <a:latin typeface="Comic Sans MS" pitchFamily="66" charset="0"/>
              </a:rPr>
              <a:t> </a:t>
            </a:r>
            <a:r>
              <a:rPr lang="en-CA" sz="2400" dirty="0" smtClean="0">
                <a:latin typeface="Comic Sans MS" pitchFamily="66" charset="0"/>
              </a:rPr>
              <a:t>portable GUIs with a native look and feel. </a:t>
            </a:r>
          </a:p>
          <a:p>
            <a:endParaRPr lang="en-CA" sz="2400" dirty="0" smtClean="0">
              <a:latin typeface="Comic Sans MS" pitchFamily="66" charset="0"/>
            </a:endParaRPr>
          </a:p>
          <a:p>
            <a:r>
              <a:rPr lang="en-CA" sz="2400" dirty="0" smtClean="0">
                <a:latin typeface="Comic Sans MS" pitchFamily="66" charset="0"/>
              </a:rPr>
              <a:t>Python/</a:t>
            </a:r>
            <a:r>
              <a:rPr lang="en-CA" sz="2400" dirty="0" err="1" smtClean="0">
                <a:latin typeface="Comic Sans MS" pitchFamily="66" charset="0"/>
              </a:rPr>
              <a:t>Tkinter</a:t>
            </a:r>
            <a:r>
              <a:rPr lang="en-CA" sz="2400" dirty="0" smtClean="0">
                <a:latin typeface="Comic Sans MS" pitchFamily="66" charset="0"/>
              </a:rPr>
              <a:t> GUIs </a:t>
            </a:r>
            <a:r>
              <a:rPr lang="en-CA" sz="2400" u="sng" dirty="0" smtClean="0">
                <a:latin typeface="Comic Sans MS" pitchFamily="66" charset="0"/>
              </a:rPr>
              <a:t>run unchanged</a:t>
            </a:r>
            <a:r>
              <a:rPr lang="en-CA" sz="2400" dirty="0" smtClean="0">
                <a:latin typeface="Comic Sans MS" pitchFamily="66" charset="0"/>
              </a:rPr>
              <a:t> on MS Windows, X Windows (on Unix and Linux), and the Mac OS</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marL="0" indent="0">
              <a:buNone/>
            </a:pPr>
            <a:r>
              <a:rPr lang="en-CA" sz="2000" dirty="0" smtClean="0">
                <a:latin typeface="Comic Sans MS" pitchFamily="66" charset="0"/>
              </a:rPr>
              <a:t>Which is better??</a:t>
            </a:r>
            <a:endParaRPr lang="en-CA" sz="2000" dirty="0">
              <a:latin typeface="Comic Sans MS" pitchFamily="66"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23" y="1295400"/>
            <a:ext cx="6990942"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CA" sz="2400" b="1" u="sng" dirty="0" smtClean="0">
                <a:latin typeface="Comic Sans MS" pitchFamily="66" charset="0"/>
              </a:rPr>
              <a:t>Internet Scripting</a:t>
            </a:r>
          </a:p>
          <a:p>
            <a:endParaRPr lang="en-CA" sz="2400" dirty="0" smtClean="0"/>
          </a:p>
          <a:p>
            <a:r>
              <a:rPr lang="en-CA" sz="2400" dirty="0" smtClean="0">
                <a:latin typeface="Comic Sans MS" pitchFamily="66" charset="0"/>
              </a:rPr>
              <a:t>Python comes with standard Internet modules that allow Python programs to perform a wide variety of networking tasks, in client and server modes. </a:t>
            </a:r>
          </a:p>
          <a:p>
            <a:pPr lvl="1"/>
            <a:r>
              <a:rPr lang="en-CA" sz="2000" dirty="0" smtClean="0">
                <a:latin typeface="Comic Sans MS" pitchFamily="66" charset="0"/>
              </a:rPr>
              <a:t>communicate over sockets; extract form info from server-side CGI scripts; transfer files by FTP; process XML files; manipulate email; fetch web pages; parse HTML and XML ..</a:t>
            </a:r>
          </a:p>
          <a:p>
            <a:pPr marL="457200" lvl="1" indent="0">
              <a:buNone/>
            </a:pPr>
            <a:endParaRPr lang="en-CA" sz="2000" dirty="0" smtClean="0">
              <a:latin typeface="Comic Sans MS" pitchFamily="66" charset="0"/>
            </a:endParaRPr>
          </a:p>
          <a:p>
            <a:r>
              <a:rPr lang="en-CA" sz="2400" dirty="0" smtClean="0">
                <a:latin typeface="Comic Sans MS" pitchFamily="66" charset="0"/>
              </a:rPr>
              <a:t>Also lots of third-party tools available for doing Internet programming in Python. </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CA" sz="2400" b="1" u="sng" dirty="0" smtClean="0">
                <a:latin typeface="Comic Sans MS" pitchFamily="66" charset="0"/>
              </a:rPr>
              <a:t>Component Integration</a:t>
            </a:r>
          </a:p>
          <a:p>
            <a:pPr>
              <a:buNone/>
            </a:pPr>
            <a:endParaRPr lang="en-CA" sz="2400" dirty="0" smtClean="0">
              <a:latin typeface="Comic Sans MS" pitchFamily="66" charset="0"/>
            </a:endParaRPr>
          </a:p>
          <a:p>
            <a:r>
              <a:rPr lang="en-CA" sz="2400" dirty="0" smtClean="0">
                <a:latin typeface="Comic Sans MS" pitchFamily="66" charset="0"/>
              </a:rPr>
              <a:t>Embedding Python in a product enables onsite customizations to be coded without having to recompile the entire product, or ship its source code at all.</a:t>
            </a:r>
            <a:r>
              <a:rPr lang="en-US" sz="2400" dirty="0" smtClean="0">
                <a:latin typeface="Comic Sans MS" pitchFamily="66" charset="0"/>
              </a:rPr>
              <a:t> </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US" sz="2400" b="1" u="sng" dirty="0" smtClean="0">
                <a:latin typeface="Comic Sans MS" pitchFamily="66" charset="0"/>
              </a:rPr>
              <a:t>Other Python specialties..</a:t>
            </a:r>
          </a:p>
          <a:p>
            <a:pPr>
              <a:buNone/>
            </a:pPr>
            <a:endParaRPr lang="en-US" sz="2400" dirty="0" smtClean="0">
              <a:latin typeface="Comic Sans MS" pitchFamily="66" charset="0"/>
            </a:endParaRPr>
          </a:p>
          <a:p>
            <a:r>
              <a:rPr lang="en-US" sz="2400" dirty="0" smtClean="0">
                <a:latin typeface="Comic Sans MS" pitchFamily="66" charset="0"/>
              </a:rPr>
              <a:t>Database programming</a:t>
            </a:r>
          </a:p>
          <a:p>
            <a:r>
              <a:rPr lang="en-US" sz="2400" dirty="0" smtClean="0">
                <a:latin typeface="Comic Sans MS" pitchFamily="66" charset="0"/>
              </a:rPr>
              <a:t>Rapid prototyping</a:t>
            </a:r>
          </a:p>
          <a:p>
            <a:r>
              <a:rPr lang="en-US" sz="2400" dirty="0" smtClean="0">
                <a:latin typeface="Comic Sans MS" pitchFamily="66" charset="0"/>
              </a:rPr>
              <a:t>Numeric and scientific programming</a:t>
            </a:r>
          </a:p>
          <a:p>
            <a:r>
              <a:rPr lang="en-CA" sz="2400" dirty="0" smtClean="0">
                <a:latin typeface="Comic Sans MS" pitchFamily="66" charset="0"/>
              </a:rPr>
              <a:t>Gaming, Images, AI, XML, Robots</a:t>
            </a:r>
          </a:p>
          <a:p>
            <a:r>
              <a:rPr lang="en-CA" sz="2400" dirty="0" smtClean="0">
                <a:latin typeface="Comic Sans MS" pitchFamily="66" charset="0"/>
              </a:rPr>
              <a:t>Mobile apps!</a:t>
            </a:r>
            <a:r>
              <a:rPr lang="en-US" sz="2400" dirty="0" smtClean="0">
                <a:latin typeface="Comic Sans MS" pitchFamily="66" charset="0"/>
              </a:rPr>
              <a:t> </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US" sz="2400" b="1" u="sng" dirty="0" smtClean="0">
                <a:latin typeface="Comic Sans MS" pitchFamily="66" charset="0"/>
              </a:rPr>
              <a:t>Everything in Python is an Object.. but..</a:t>
            </a:r>
          </a:p>
          <a:p>
            <a:pPr>
              <a:buNone/>
            </a:pPr>
            <a:endParaRPr lang="en-US" sz="2400" dirty="0" smtClean="0">
              <a:latin typeface="Comic Sans MS" pitchFamily="66" charset="0"/>
            </a:endParaRPr>
          </a:p>
          <a:p>
            <a:r>
              <a:rPr lang="en-US" sz="2400" dirty="0" smtClean="0">
                <a:latin typeface="Comic Sans MS" pitchFamily="66" charset="0"/>
              </a:rPr>
              <a:t>Python built from the ground up as OO</a:t>
            </a:r>
            <a:endParaRPr lang="en-CA" sz="2400" dirty="0" smtClean="0">
              <a:latin typeface="Comic Sans MS" pitchFamily="66" charset="0"/>
            </a:endParaRPr>
          </a:p>
          <a:p>
            <a:r>
              <a:rPr lang="en-CA" sz="2400" dirty="0" smtClean="0">
                <a:latin typeface="Comic Sans MS" pitchFamily="66" charset="0"/>
              </a:rPr>
              <a:t>BUT.. </a:t>
            </a:r>
            <a:r>
              <a:rPr lang="en-CA" sz="2400" b="1" dirty="0" smtClean="0">
                <a:latin typeface="Comic Sans MS" pitchFamily="66" charset="0"/>
              </a:rPr>
              <a:t>OO tools are optional</a:t>
            </a:r>
            <a:r>
              <a:rPr lang="en-CA" sz="2400" dirty="0" smtClean="0">
                <a:latin typeface="Comic Sans MS" pitchFamily="66" charset="0"/>
              </a:rPr>
              <a:t>.. can be applied if and when needed</a:t>
            </a:r>
          </a:p>
          <a:p>
            <a:r>
              <a:rPr lang="en-CA" sz="2400" dirty="0" smtClean="0">
                <a:latin typeface="Comic Sans MS" pitchFamily="66" charset="0"/>
              </a:rPr>
              <a:t>You can go far without having to</a:t>
            </a:r>
            <a:r>
              <a:rPr lang="en-CA" sz="2400" i="1" dirty="0" smtClean="0">
                <a:latin typeface="Comic Sans MS" pitchFamily="66" charset="0"/>
              </a:rPr>
              <a:t> </a:t>
            </a:r>
            <a:r>
              <a:rPr lang="en-CA" sz="2400" dirty="0" smtClean="0">
                <a:latin typeface="Comic Sans MS" pitchFamily="66" charset="0"/>
              </a:rPr>
              <a:t>become an object guru all at once. </a:t>
            </a:r>
          </a:p>
          <a:p>
            <a:pPr lvl="1"/>
            <a:r>
              <a:rPr lang="en-CA" sz="2000" dirty="0" smtClean="0">
                <a:latin typeface="Comic Sans MS" pitchFamily="66" charset="0"/>
              </a:rPr>
              <a:t>Much like C++, Python supports both procedural and object-oriented programming modes.</a:t>
            </a:r>
          </a:p>
          <a:p>
            <a:pPr lvl="1"/>
            <a:r>
              <a:rPr lang="en-CA" sz="2000" dirty="0" smtClean="0">
                <a:latin typeface="Comic Sans MS" pitchFamily="66" charset="0"/>
              </a:rPr>
              <a:t>This is especially useful in tactical development modes, which preclude design phases.</a:t>
            </a:r>
            <a:r>
              <a:rPr lang="en-US" sz="2000" dirty="0" smtClean="0">
                <a:latin typeface="Comic Sans MS" pitchFamily="66" charset="0"/>
              </a:rPr>
              <a:t> </a:t>
            </a:r>
            <a:endParaRPr lang="en-CA" sz="2000" dirty="0">
              <a:latin typeface="Comic Sans MS"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fontScale="92500"/>
          </a:bodyPr>
          <a:lstStyle/>
          <a:p>
            <a:pPr>
              <a:buNone/>
            </a:pPr>
            <a:r>
              <a:rPr lang="en-US" sz="2400" dirty="0" smtClean="0">
                <a:latin typeface="Comic Sans MS" pitchFamily="66" charset="0"/>
              </a:rPr>
              <a:t>Its Powerful:</a:t>
            </a:r>
          </a:p>
          <a:p>
            <a:pPr>
              <a:buNone/>
            </a:pPr>
            <a:endParaRPr lang="en-US" sz="2400" dirty="0" smtClean="0">
              <a:latin typeface="Comic Sans MS" pitchFamily="66" charset="0"/>
            </a:endParaRPr>
          </a:p>
          <a:p>
            <a:pPr>
              <a:buNone/>
            </a:pPr>
            <a:r>
              <a:rPr lang="en-CA" sz="2400" i="1" dirty="0" smtClean="0">
                <a:latin typeface="Comic Sans MS" pitchFamily="66" charset="0"/>
              </a:rPr>
              <a:t>Dynamic typing</a:t>
            </a:r>
          </a:p>
          <a:p>
            <a:r>
              <a:rPr lang="en-CA" sz="2400" dirty="0" smtClean="0">
                <a:latin typeface="Comic Sans MS" pitchFamily="66" charset="0"/>
              </a:rPr>
              <a:t>It doesn’t require complicated type and size declarations in your code. </a:t>
            </a:r>
          </a:p>
          <a:p>
            <a:pPr>
              <a:buNone/>
            </a:pPr>
            <a:endParaRPr lang="en-CA" sz="2400" i="1" dirty="0" smtClean="0">
              <a:latin typeface="Comic Sans MS" pitchFamily="66" charset="0"/>
            </a:endParaRPr>
          </a:p>
          <a:p>
            <a:pPr>
              <a:buNone/>
            </a:pPr>
            <a:r>
              <a:rPr lang="en-CA" sz="2400" i="1" dirty="0" smtClean="0">
                <a:latin typeface="Comic Sans MS" pitchFamily="66" charset="0"/>
              </a:rPr>
              <a:t>Automatic memory management</a:t>
            </a:r>
          </a:p>
          <a:p>
            <a:r>
              <a:rPr lang="en-CA" sz="2400" dirty="0" smtClean="0">
                <a:latin typeface="Comic Sans MS" pitchFamily="66" charset="0"/>
              </a:rPr>
              <a:t>Automatically allocates objects and reclaims (“garbage collects”) them, most grow and shrink on demand. </a:t>
            </a:r>
          </a:p>
          <a:p>
            <a:pPr>
              <a:buNone/>
            </a:pPr>
            <a:endParaRPr lang="en-CA" sz="2400" i="1" dirty="0" smtClean="0">
              <a:latin typeface="Comic Sans MS" pitchFamily="66" charset="0"/>
            </a:endParaRPr>
          </a:p>
          <a:p>
            <a:pPr>
              <a:buNone/>
            </a:pPr>
            <a:r>
              <a:rPr lang="en-CA" sz="2400" i="1" dirty="0" smtClean="0">
                <a:latin typeface="Comic Sans MS" pitchFamily="66" charset="0"/>
              </a:rPr>
              <a:t>Programming-in-the-large support for building larger systems</a:t>
            </a:r>
          </a:p>
          <a:p>
            <a:r>
              <a:rPr lang="en-CA" sz="2400" dirty="0" smtClean="0">
                <a:latin typeface="Comic Sans MS" pitchFamily="66" charset="0"/>
              </a:rPr>
              <a:t>Modules, classes, and exceptions. </a:t>
            </a:r>
            <a:endParaRPr lang="en-CA" sz="2400" i="1" dirty="0" smtClean="0">
              <a:latin typeface="Comic Sans MS" pitchFamily="66" charset="0"/>
            </a:endParaRPr>
          </a:p>
          <a:p>
            <a:r>
              <a:rPr lang="en-CA" sz="2400" dirty="0" smtClean="0">
                <a:latin typeface="Comic Sans MS" pitchFamily="66" charset="0"/>
              </a:rPr>
              <a:t>Provides commonly used data structures</a:t>
            </a:r>
          </a:p>
          <a:p>
            <a:r>
              <a:rPr lang="en-CA" sz="2400" dirty="0" smtClean="0">
                <a:latin typeface="Comic Sans MS" pitchFamily="66" charset="0"/>
              </a:rPr>
              <a:t>Data structures can grow and shrink on demand, can be arbitrarily nested to represent complex information</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CA" sz="2400" dirty="0" smtClean="0">
                <a:latin typeface="Comic Sans MS" pitchFamily="66" charset="0"/>
              </a:rPr>
              <a:t>One more thing.. no bracketing for </a:t>
            </a:r>
            <a:r>
              <a:rPr lang="en-CA" sz="2400" smtClean="0">
                <a:latin typeface="Comic Sans MS" pitchFamily="66" charset="0"/>
              </a:rPr>
              <a:t>code blocks! </a:t>
            </a:r>
            <a:endParaRPr lang="en-CA" sz="2400" dirty="0">
              <a:latin typeface="Comic Sans MS" pitchFamily="66" charset="0"/>
            </a:endParaRPr>
          </a:p>
        </p:txBody>
      </p:sp>
      <p:pic>
        <p:nvPicPr>
          <p:cNvPr id="1026" name="Picture 2"/>
          <p:cNvPicPr>
            <a:picLocks noChangeAspect="1" noChangeArrowheads="1"/>
          </p:cNvPicPr>
          <p:nvPr/>
        </p:nvPicPr>
        <p:blipFill>
          <a:blip r:embed="rId3" cstate="print"/>
          <a:srcRect/>
          <a:stretch>
            <a:fillRect/>
          </a:stretch>
        </p:blipFill>
        <p:spPr bwMode="auto">
          <a:xfrm>
            <a:off x="1620962" y="1028700"/>
            <a:ext cx="5902076"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endParaRPr lang="en-US" sz="2400" dirty="0" smtClean="0">
              <a:latin typeface="Comic Sans MS" pitchFamily="66" charset="0"/>
            </a:endParaRPr>
          </a:p>
          <a:p>
            <a:pPr>
              <a:buNone/>
            </a:pPr>
            <a:r>
              <a:rPr lang="en-US" sz="4400" dirty="0" smtClean="0">
                <a:latin typeface="Comic Sans MS" pitchFamily="66" charset="0"/>
              </a:rPr>
              <a:t>				    FIN</a:t>
            </a:r>
            <a:endParaRPr lang="en-CA" sz="4400" dirty="0">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219"/>
            <a:ext cx="8455446"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1186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CA" sz="2400" dirty="0" smtClean="0">
                <a:latin typeface="Comic Sans MS" pitchFamily="66" charset="0"/>
              </a:rPr>
              <a:t>Python 2 or 3 ?</a:t>
            </a:r>
          </a:p>
          <a:p>
            <a:pPr>
              <a:buNone/>
            </a:pPr>
            <a:endParaRPr lang="en-CA" sz="2400" dirty="0" smtClean="0">
              <a:latin typeface="Comic Sans MS" pitchFamily="66" charset="0"/>
            </a:endParaRPr>
          </a:p>
          <a:p>
            <a:r>
              <a:rPr lang="en-CA" sz="2400" dirty="0" smtClean="0">
                <a:latin typeface="Comic Sans MS" pitchFamily="66" charset="0"/>
              </a:rPr>
              <a:t>3 is incompatible with 2!</a:t>
            </a:r>
          </a:p>
          <a:p>
            <a:pPr lvl="1"/>
            <a:r>
              <a:rPr lang="en-CA" sz="2400" dirty="0" smtClean="0">
                <a:latin typeface="Comic Sans MS" pitchFamily="66" charset="0"/>
              </a:rPr>
              <a:t>But well written v2 is easy to port to Python 3</a:t>
            </a:r>
          </a:p>
          <a:p>
            <a:r>
              <a:rPr lang="en-CA" sz="2400" dirty="0" smtClean="0">
                <a:latin typeface="Comic Sans MS" pitchFamily="66" charset="0"/>
              </a:rPr>
              <a:t>Many libraries have been ported.. some have not!</a:t>
            </a:r>
          </a:p>
          <a:p>
            <a:r>
              <a:rPr lang="en-CA" sz="2400" dirty="0" smtClean="0">
                <a:latin typeface="Comic Sans MS" pitchFamily="66" charset="0"/>
              </a:rPr>
              <a:t>Porting older packages is a non-trivial task, some systems (fewer and fewer) may be stuck with Python 2 for some software </a:t>
            </a:r>
          </a:p>
          <a:p>
            <a:r>
              <a:rPr lang="en-CA" sz="2400" dirty="0" smtClean="0">
                <a:latin typeface="Comic Sans MS" pitchFamily="66" charset="0"/>
              </a:rPr>
              <a:t>Lots of documentation is still in 2.x – but 3.x is gaining</a:t>
            </a:r>
          </a:p>
          <a:p>
            <a:pPr>
              <a:buNone/>
            </a:pPr>
            <a:endParaRPr lang="en-CA" sz="2400" dirty="0" smtClean="0"/>
          </a:p>
          <a:p>
            <a:pPr>
              <a:buNone/>
            </a:pPr>
            <a:r>
              <a:rPr lang="en-CA" sz="2400" dirty="0" smtClean="0"/>
              <a:t>We will use v3 but be aware of how it has changed from v2.x</a:t>
            </a:r>
          </a:p>
          <a:p>
            <a:pPr>
              <a:buNone/>
            </a:pP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US" sz="2400" dirty="0" smtClean="0">
                <a:latin typeface="Comic Sans MS" pitchFamily="66" charset="0"/>
              </a:rPr>
              <a:t>Why is Python so blooming excellent?</a:t>
            </a:r>
          </a:p>
          <a:p>
            <a:pPr>
              <a:buNone/>
            </a:pPr>
            <a:endParaRPr lang="en-US" sz="2400" dirty="0" smtClean="0">
              <a:latin typeface="Comic Sans MS" pitchFamily="66" charset="0"/>
            </a:endParaRPr>
          </a:p>
          <a:p>
            <a:pPr>
              <a:buNone/>
            </a:pPr>
            <a:r>
              <a:rPr lang="en-CA" sz="2400" i="1" dirty="0" smtClean="0">
                <a:latin typeface="Comic Sans MS" pitchFamily="66" charset="0"/>
              </a:rPr>
              <a:t>1 - Software quality</a:t>
            </a:r>
          </a:p>
          <a:p>
            <a:pPr>
              <a:buNone/>
            </a:pPr>
            <a:endParaRPr lang="en-CA" sz="2400" i="1" dirty="0" smtClean="0">
              <a:latin typeface="Comic Sans MS" pitchFamily="66" charset="0"/>
            </a:endParaRPr>
          </a:p>
          <a:p>
            <a:r>
              <a:rPr lang="en-CA" sz="2400" dirty="0" smtClean="0">
                <a:latin typeface="Comic Sans MS" pitchFamily="66" charset="0"/>
              </a:rPr>
              <a:t>Readability</a:t>
            </a:r>
          </a:p>
          <a:p>
            <a:r>
              <a:rPr lang="en-US" sz="2400" dirty="0" smtClean="0">
                <a:latin typeface="Comic Sans MS" pitchFamily="66" charset="0"/>
              </a:rPr>
              <a:t>Unambiguous and easy to understand thus r</a:t>
            </a:r>
            <a:r>
              <a:rPr lang="en-CA" sz="2400" dirty="0" smtClean="0">
                <a:latin typeface="Comic Sans MS" pitchFamily="66" charset="0"/>
              </a:rPr>
              <a:t>e-usable and maintainable—much more so than traditional scripting languages.</a:t>
            </a:r>
          </a:p>
          <a:p>
            <a:r>
              <a:rPr lang="en-CA" sz="2400" dirty="0" smtClean="0">
                <a:latin typeface="Comic Sans MS" pitchFamily="66" charset="0"/>
              </a:rPr>
              <a:t>The uniformity of Python code makes it easy to understand, even if you did not write it. </a:t>
            </a:r>
          </a:p>
          <a:p>
            <a:r>
              <a:rPr lang="en-CA" sz="2400" dirty="0" smtClean="0">
                <a:latin typeface="Comic Sans MS" pitchFamily="66" charset="0"/>
              </a:rPr>
              <a:t>Deep support for more advanced software reuse mechanisms, OOP.</a:t>
            </a:r>
            <a:r>
              <a:rPr lang="en-US" sz="2400" dirty="0" smtClean="0">
                <a:latin typeface="Comic Sans MS" pitchFamily="66" charset="0"/>
              </a:rPr>
              <a:t> </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CA" sz="2400" i="1" dirty="0" smtClean="0">
                <a:latin typeface="Comic Sans MS" pitchFamily="66" charset="0"/>
              </a:rPr>
              <a:t>2 -Developer productivity</a:t>
            </a:r>
          </a:p>
          <a:p>
            <a:endParaRPr lang="en-CA" sz="2400" dirty="0" smtClean="0">
              <a:latin typeface="Comic Sans MS" pitchFamily="66" charset="0"/>
            </a:endParaRPr>
          </a:p>
          <a:p>
            <a:r>
              <a:rPr lang="en-US" sz="2400" dirty="0" smtClean="0">
                <a:latin typeface="Comic Sans MS" pitchFamily="66" charset="0"/>
              </a:rPr>
              <a:t>Python is optimized for speed of development!</a:t>
            </a:r>
            <a:endParaRPr lang="en-CA" sz="2400" dirty="0" smtClean="0">
              <a:latin typeface="Comic Sans MS" pitchFamily="66" charset="0"/>
            </a:endParaRPr>
          </a:p>
          <a:p>
            <a:r>
              <a:rPr lang="en-CA" sz="2400" dirty="0" smtClean="0">
                <a:latin typeface="Comic Sans MS" pitchFamily="66" charset="0"/>
              </a:rPr>
              <a:t>Many times </a:t>
            </a:r>
            <a:r>
              <a:rPr lang="en-CA" sz="2400" u="sng" dirty="0" smtClean="0">
                <a:latin typeface="Comic Sans MS" pitchFamily="66" charset="0"/>
              </a:rPr>
              <a:t>faster development </a:t>
            </a:r>
            <a:r>
              <a:rPr lang="en-CA" sz="2400" dirty="0" smtClean="0">
                <a:latin typeface="Comic Sans MS" pitchFamily="66" charset="0"/>
              </a:rPr>
              <a:t>than compiled or statically typed languages such as C, C++, and Java. </a:t>
            </a:r>
          </a:p>
          <a:p>
            <a:r>
              <a:rPr lang="en-CA" sz="2400" dirty="0" smtClean="0">
                <a:latin typeface="Comic Sans MS" pitchFamily="66" charset="0"/>
              </a:rPr>
              <a:t>Python code is typically </a:t>
            </a:r>
            <a:r>
              <a:rPr lang="en-CA" sz="2400" b="1" dirty="0" smtClean="0">
                <a:solidFill>
                  <a:srgbClr val="FF0000"/>
                </a:solidFill>
                <a:latin typeface="Comic Sans MS" pitchFamily="66" charset="0"/>
              </a:rPr>
              <a:t>one-third to one-fifth </a:t>
            </a:r>
            <a:r>
              <a:rPr lang="en-CA" sz="2400" dirty="0" smtClean="0">
                <a:solidFill>
                  <a:srgbClr val="FF0000"/>
                </a:solidFill>
                <a:latin typeface="Comic Sans MS" pitchFamily="66" charset="0"/>
              </a:rPr>
              <a:t>the size of  equivalent C++ or Java code</a:t>
            </a:r>
            <a:r>
              <a:rPr lang="en-CA" sz="2400" dirty="0" smtClean="0">
                <a:latin typeface="Comic Sans MS" pitchFamily="66" charset="0"/>
              </a:rPr>
              <a:t>. </a:t>
            </a:r>
          </a:p>
          <a:p>
            <a:pPr lvl="1"/>
            <a:r>
              <a:rPr lang="en-CA" sz="2000" dirty="0" smtClean="0">
                <a:latin typeface="Comic Sans MS" pitchFamily="66" charset="0"/>
              </a:rPr>
              <a:t>less to type, less to debug, and less to maintain after the fact. </a:t>
            </a:r>
          </a:p>
          <a:p>
            <a:r>
              <a:rPr lang="en-CA" sz="2400" dirty="0" smtClean="0">
                <a:latin typeface="Comic Sans MS" pitchFamily="66" charset="0"/>
              </a:rPr>
              <a:t>Python programs also run immediately, no compiling and  linking..</a:t>
            </a:r>
          </a:p>
          <a:p>
            <a:r>
              <a:rPr lang="en-CA" sz="2400" dirty="0" smtClean="0">
                <a:latin typeface="Comic Sans MS" pitchFamily="66" charset="0"/>
              </a:rPr>
              <a:t>But Python is slower than C &amp; C++</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US" sz="2400" dirty="0" smtClean="0">
                <a:latin typeface="Comic Sans MS" pitchFamily="66" charset="0"/>
              </a:rPr>
              <a:t>3- Program Portability:</a:t>
            </a:r>
          </a:p>
          <a:p>
            <a:pPr>
              <a:buNone/>
            </a:pPr>
            <a:endParaRPr lang="en-US" sz="2400" dirty="0" smtClean="0">
              <a:latin typeface="Comic Sans MS" pitchFamily="66" charset="0"/>
            </a:endParaRPr>
          </a:p>
          <a:p>
            <a:r>
              <a:rPr lang="en-CA" sz="2400" dirty="0" smtClean="0">
                <a:latin typeface="Comic Sans MS" pitchFamily="66" charset="0"/>
              </a:rPr>
              <a:t>Typically runs unchanged on </a:t>
            </a:r>
            <a:r>
              <a:rPr lang="en-CA" sz="2400" u="sng" dirty="0" smtClean="0">
                <a:latin typeface="Comic Sans MS" pitchFamily="66" charset="0"/>
              </a:rPr>
              <a:t>all major computer platforms. </a:t>
            </a:r>
          </a:p>
          <a:p>
            <a:r>
              <a:rPr lang="en-CA" sz="2400" dirty="0" smtClean="0">
                <a:latin typeface="Comic Sans MS" pitchFamily="66" charset="0"/>
              </a:rPr>
              <a:t>Porting Python code between Linux and Windows is usually just a matter of copying a script between machines. </a:t>
            </a:r>
          </a:p>
          <a:p>
            <a:r>
              <a:rPr lang="en-CA" sz="2400" dirty="0" smtClean="0">
                <a:latin typeface="Comic Sans MS" pitchFamily="66" charset="0"/>
              </a:rPr>
              <a:t>Offers multiple options for coding portable GUIs, </a:t>
            </a:r>
            <a:r>
              <a:rPr lang="en-CA" sz="2400" dirty="0" err="1" smtClean="0">
                <a:latin typeface="Comic Sans MS" pitchFamily="66" charset="0"/>
              </a:rPr>
              <a:t>db</a:t>
            </a:r>
            <a:r>
              <a:rPr lang="en-CA" sz="2400" dirty="0" smtClean="0">
                <a:latin typeface="Comic Sans MS" pitchFamily="66" charset="0"/>
              </a:rPr>
              <a:t> access programs, www systems, and more. </a:t>
            </a:r>
          </a:p>
          <a:p>
            <a:r>
              <a:rPr lang="en-CA" sz="2400" dirty="0" smtClean="0">
                <a:latin typeface="Comic Sans MS" pitchFamily="66" charset="0"/>
              </a:rPr>
              <a:t>OS interfaces (</a:t>
            </a:r>
            <a:r>
              <a:rPr lang="en-CA" sz="2400" dirty="0" err="1" smtClean="0">
                <a:latin typeface="Comic Sans MS" pitchFamily="66" charset="0"/>
              </a:rPr>
              <a:t>eg</a:t>
            </a:r>
            <a:r>
              <a:rPr lang="en-CA" sz="2400" dirty="0" smtClean="0">
                <a:latin typeface="Comic Sans MS" pitchFamily="66" charset="0"/>
              </a:rPr>
              <a:t> program launches and directory processing) are as portable in Python as they can possibly be.</a:t>
            </a:r>
            <a:r>
              <a:rPr lang="en-US" sz="2400" dirty="0" smtClean="0">
                <a:latin typeface="Comic Sans MS" pitchFamily="66" charset="0"/>
              </a:rPr>
              <a:t> </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CA" sz="2400" dirty="0" smtClean="0">
                <a:latin typeface="Comic Sans MS" pitchFamily="66" charset="0"/>
              </a:rPr>
              <a:t>4-Support libraries</a:t>
            </a:r>
          </a:p>
          <a:p>
            <a:r>
              <a:rPr lang="en-CA" sz="2400" dirty="0" smtClean="0">
                <a:latin typeface="Comic Sans MS" pitchFamily="66" charset="0"/>
              </a:rPr>
              <a:t>Comes with a large collection of prebuilt and portable functionality - the standard library. </a:t>
            </a:r>
          </a:p>
          <a:p>
            <a:pPr lvl="1"/>
            <a:r>
              <a:rPr lang="en-CA" sz="2400" dirty="0" smtClean="0">
                <a:latin typeface="Comic Sans MS" pitchFamily="66" charset="0"/>
              </a:rPr>
              <a:t>Supports an array of app-level programming tasks, from text pattern matching to network scripting. </a:t>
            </a:r>
          </a:p>
          <a:p>
            <a:r>
              <a:rPr lang="en-CA" sz="2400" dirty="0" smtClean="0">
                <a:latin typeface="Comic Sans MS" pitchFamily="66" charset="0"/>
              </a:rPr>
              <a:t>A vast collection of third-party application support software. </a:t>
            </a:r>
          </a:p>
          <a:p>
            <a:pPr lvl="1"/>
            <a:r>
              <a:rPr lang="en-CA" sz="2000" dirty="0" smtClean="0">
                <a:latin typeface="Comic Sans MS" pitchFamily="66" charset="0"/>
              </a:rPr>
              <a:t>Tools for web site construction, numeric programming, serial IF access, game development, mobile platforms etc. etc. </a:t>
            </a:r>
          </a:p>
          <a:p>
            <a:pPr marL="457200" lvl="1" indent="0">
              <a:buNone/>
            </a:pPr>
            <a:endParaRPr lang="en-CA" sz="2000" dirty="0" smtClean="0">
              <a:latin typeface="Comic Sans MS" pitchFamily="66" charset="0"/>
            </a:endParaRPr>
          </a:p>
          <a:p>
            <a:r>
              <a:rPr lang="en-CA" sz="2400" dirty="0" smtClean="0">
                <a:latin typeface="Comic Sans MS" pitchFamily="66" charset="0"/>
              </a:rPr>
              <a:t>Ex: the </a:t>
            </a:r>
            <a:r>
              <a:rPr lang="en-CA" sz="2400" dirty="0" err="1" smtClean="0">
                <a:latin typeface="Comic Sans MS" pitchFamily="66" charset="0"/>
              </a:rPr>
              <a:t>NumPy</a:t>
            </a:r>
            <a:r>
              <a:rPr lang="en-CA" sz="2400" dirty="0" smtClean="0">
                <a:latin typeface="Comic Sans MS" pitchFamily="66" charset="0"/>
              </a:rPr>
              <a:t> extension has been described as a free and more powerful equivalent to the </a:t>
            </a:r>
            <a:r>
              <a:rPr lang="en-CA" sz="2400" dirty="0" err="1" smtClean="0">
                <a:latin typeface="Comic Sans MS" pitchFamily="66" charset="0"/>
              </a:rPr>
              <a:t>Matlab</a:t>
            </a:r>
            <a:r>
              <a:rPr lang="en-CA" sz="2400" dirty="0" smtClean="0">
                <a:latin typeface="Comic Sans MS" pitchFamily="66" charset="0"/>
              </a:rPr>
              <a:t> numeric programming system.</a:t>
            </a:r>
          </a:p>
          <a:p>
            <a:endParaRPr lang="en-CA" sz="2400" dirty="0" smtClean="0">
              <a:latin typeface="Comic Sans MS" pitchFamily="66"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ln w="28575">
            <a:solidFill>
              <a:schemeClr val="tx2">
                <a:lumMod val="40000"/>
                <a:lumOff val="60000"/>
              </a:schemeClr>
            </a:solidFill>
          </a:ln>
        </p:spPr>
        <p:txBody>
          <a:bodyPr>
            <a:normAutofit/>
          </a:bodyPr>
          <a:lstStyle/>
          <a:p>
            <a:pPr>
              <a:buNone/>
            </a:pPr>
            <a:r>
              <a:rPr lang="en-CA" sz="2400" i="1" dirty="0" smtClean="0">
                <a:latin typeface="Comic Sans MS" pitchFamily="66" charset="0"/>
              </a:rPr>
              <a:t>5- Component integration</a:t>
            </a:r>
          </a:p>
          <a:p>
            <a:endParaRPr lang="en-CA" sz="2400" dirty="0" smtClean="0">
              <a:latin typeface="Comic Sans MS" pitchFamily="66" charset="0"/>
            </a:endParaRPr>
          </a:p>
          <a:p>
            <a:r>
              <a:rPr lang="en-CA" sz="2400" dirty="0" smtClean="0">
                <a:latin typeface="Comic Sans MS" pitchFamily="66" charset="0"/>
              </a:rPr>
              <a:t>Python scripts can easily communicate with other parts of an application, using a variety of integration mechanisms. </a:t>
            </a:r>
          </a:p>
          <a:p>
            <a:r>
              <a:rPr lang="en-CA" sz="2400" b="1" dirty="0" smtClean="0">
                <a:latin typeface="Comic Sans MS" pitchFamily="66" charset="0"/>
              </a:rPr>
              <a:t>Allows Python to be used as a product customization and extension tool. </a:t>
            </a:r>
          </a:p>
          <a:p>
            <a:r>
              <a:rPr lang="en-CA" sz="2400" dirty="0" smtClean="0">
                <a:latin typeface="Comic Sans MS" pitchFamily="66" charset="0"/>
              </a:rPr>
              <a:t>Python code can call and be called by C and C++ libraries, Java components, use frameworks like COM and .NET, SOAP, XML, RPC, and CORBA.</a:t>
            </a:r>
            <a:endParaRPr lang="en-CA" sz="2400" dirty="0">
              <a:latin typeface="Comic Sans MS"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1787</TotalTime>
  <Words>1678</Words>
  <Application>Microsoft Office PowerPoint</Application>
  <PresentationFormat>On-screen Show (4:3)</PresentationFormat>
  <Paragraphs>203</Paragraphs>
  <Slides>26</Slides>
  <Notes>25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Comic Sans MS</vt:lpstr>
      <vt:lpstr>Office Theme</vt:lpstr>
      <vt:lpstr>Introduction to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Bill</dc:creator>
  <cp:lastModifiedBy>Alireza Sharifi</cp:lastModifiedBy>
  <cp:revision>87</cp:revision>
  <cp:lastPrinted>2012-09-27T13:32:09Z</cp:lastPrinted>
  <dcterms:created xsi:type="dcterms:W3CDTF">2006-08-16T00:00:00Z</dcterms:created>
  <dcterms:modified xsi:type="dcterms:W3CDTF">2019-01-07T14:34:09Z</dcterms:modified>
</cp:coreProperties>
</file>