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304" r:id="rId5"/>
    <p:sldId id="271" r:id="rId6"/>
    <p:sldId id="302" r:id="rId7"/>
    <p:sldId id="319" r:id="rId8"/>
    <p:sldId id="320" r:id="rId9"/>
    <p:sldId id="321" r:id="rId10"/>
    <p:sldId id="322" r:id="rId11"/>
    <p:sldId id="323" r:id="rId12"/>
    <p:sldId id="324" r:id="rId13"/>
    <p:sldId id="326" r:id="rId14"/>
    <p:sldId id="275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5" r:id="rId24"/>
    <p:sldId id="317" r:id="rId25"/>
    <p:sldId id="316" r:id="rId26"/>
    <p:sldId id="300" r:id="rId27"/>
    <p:sldId id="301" r:id="rId28"/>
    <p:sldId id="325" r:id="rId29"/>
    <p:sldId id="303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434" autoAdjust="0"/>
  </p:normalViewPr>
  <p:slideViewPr>
    <p:cSldViewPr>
      <p:cViewPr varScale="1">
        <p:scale>
          <a:sx n="70" d="100"/>
          <a:sy n="70" d="100"/>
        </p:scale>
        <p:origin x="-840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8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871A2-7878-4A91-A23E-A08562868BBD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1D1BE-E6C9-4358-9E1C-32A7C1EF0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1D1BE-E6C9-4358-9E1C-32A7C1EF0B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1D1BE-E6C9-4358-9E1C-32A7C1EF0B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9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E933-5D4C-42E6-B8BE-43C1A8971C05}" type="datetimeFigureOut">
              <a:rPr lang="en-IN" smtClean="0"/>
              <a:pPr/>
              <a:t>30-01-2017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B95D-BA9C-4690-9DA2-5D6A57680A1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53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ROBOT+HOTEL = ROBOTEL</a:t>
            </a:r>
            <a:endParaRPr lang="en-IN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 Number   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 Members : 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PRASANNA KUMAR R	(13BIC012)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		MATHIVANAN D		(13BIC020)</a:t>
            </a: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SANTHOSH 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13BIC030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VIGNESH V	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13BIC035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Guide: Mr.P.Kathirvel,M.E.,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Assistant Professor, Department of ICE.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4805249" y="3795393"/>
            <a:ext cx="1687830" cy="10579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if W.F==1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8044" y="2121533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speech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Instructions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8044" y="1271903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Table-3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(011)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7409" y="2973703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Servo operation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839" y="5156198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5729" y="5140958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0839" y="5942328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operation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80054" y="1215388"/>
            <a:ext cx="0" cy="34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0689" y="1565908"/>
            <a:ext cx="431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6464" y="1830703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36464" y="2667633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6464" y="3494403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0689" y="4329428"/>
            <a:ext cx="0" cy="805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48449" y="4329428"/>
            <a:ext cx="0" cy="826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9094" y="5710553"/>
            <a:ext cx="0" cy="236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90539" y="4329428"/>
            <a:ext cx="1057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0689" y="4329428"/>
            <a:ext cx="925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23594" y="137843"/>
            <a:ext cx="11421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TABLE-3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723594" y="-6819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765629" y="1146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3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723594" y="2324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723594" y="3955016"/>
            <a:ext cx="54400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r>
              <a:rPr lang="en-US" sz="1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YES                                 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723594" y="1146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4549294" y="3735705"/>
            <a:ext cx="1687830" cy="10579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if W.F==1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2089" y="2061845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speech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Instructions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089" y="1219200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Table-4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(100)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1454" y="2914015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Servo operation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4884" y="5096510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9774" y="5081270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4884" y="5882640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operation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24099" y="1155700"/>
            <a:ext cx="0" cy="34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24734" y="1506220"/>
            <a:ext cx="431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80509" y="1771015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80509" y="2607945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80509" y="3434715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24734" y="4269740"/>
            <a:ext cx="0" cy="805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92494" y="4269740"/>
            <a:ext cx="0" cy="826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63139" y="5650865"/>
            <a:ext cx="0" cy="236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34584" y="4269740"/>
            <a:ext cx="1057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24734" y="4269740"/>
            <a:ext cx="925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363211" y="395069"/>
            <a:ext cx="11421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TABLE-4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67639" y="-7416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509674" y="1041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467639" y="1727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811729" y="3900408"/>
            <a:ext cx="59554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YES		NO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467639" y="1087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82925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82925" algn="l"/>
              </a:tabLst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829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5128027" y="4408487"/>
            <a:ext cx="1733550" cy="53975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 smtClean="0">
              <a:effectLst/>
              <a:latin typeface="Times New Roman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smtClean="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4147" y="1938972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Select any table number for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Clearing the table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5742" y="2750502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goes to that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Particular table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5178827" y="3592512"/>
            <a:ext cx="1733550" cy="53975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 smtClean="0">
              <a:effectLst/>
              <a:latin typeface="Times New Roman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smtClean="0">
                <a:effectLst/>
                <a:latin typeface="Times New Roman"/>
                <a:ea typeface="Calibri"/>
                <a:cs typeface="Times New Roman"/>
              </a:rPr>
              <a:t>Robot </a:t>
            </a: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arm 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operation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5055637" y="5256212"/>
            <a:ext cx="1733550" cy="53975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 smtClean="0">
              <a:effectLst/>
              <a:latin typeface="Times New Roman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smtClean="0">
                <a:effectLst/>
                <a:latin typeface="Times New Roman"/>
                <a:ea typeface="Calibri"/>
                <a:cs typeface="Times New Roman"/>
              </a:rPr>
              <a:t>Robot </a:t>
            </a: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arm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operation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18932" y="2497772"/>
            <a:ext cx="0" cy="25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97977" y="3343592"/>
            <a:ext cx="0" cy="25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18297" y="4139882"/>
            <a:ext cx="0" cy="25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99247" y="4947602"/>
            <a:ext cx="0" cy="3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8414" y="697548"/>
            <a:ext cx="3326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CLEARING THE TABLE: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085107" y="-765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7488" y="12687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Floor design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Robot moment towards each </a:t>
            </a:r>
            <a:r>
              <a:rPr lang="en-US" dirty="0" smtClean="0"/>
              <a:t>table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Robot speech instructions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5440" y="548680"/>
            <a:ext cx="343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PHASE-I PROGRESS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79976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24804"/>
              </p:ext>
            </p:extLst>
          </p:nvPr>
        </p:nvGraphicFramePr>
        <p:xfrm>
          <a:off x="844127" y="2420888"/>
          <a:ext cx="10441160" cy="3565512"/>
        </p:xfrm>
        <a:graphic>
          <a:graphicData uri="http://schemas.openxmlformats.org/drawingml/2006/table">
            <a:tbl>
              <a:tblPr/>
              <a:tblGrid>
                <a:gridCol w="5220580"/>
                <a:gridCol w="5220580"/>
              </a:tblGrid>
              <a:tr h="3826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PHASE-II</a:t>
                      </a:r>
                      <a:endParaRPr lang="en-US" sz="2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Planned</a:t>
                      </a:r>
                      <a:r>
                        <a:rPr lang="en-US" baseline="0" dirty="0" smtClean="0"/>
                        <a:t> work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Completed</a:t>
                      </a:r>
                      <a:r>
                        <a:rPr lang="en-US" baseline="0" dirty="0" smtClean="0"/>
                        <a:t> work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2552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Mobile</a:t>
                      </a:r>
                      <a:r>
                        <a:rPr lang="en-US" baseline="0" dirty="0" smtClean="0"/>
                        <a:t> Application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smtClean="0"/>
                        <a:t>Robot arm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smtClean="0"/>
                        <a:t>Assembling the robot with arm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smtClean="0"/>
                        <a:t>LCD display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smtClean="0"/>
                        <a:t>LED design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smtClean="0"/>
                        <a:t>Triggering of the robot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smtClean="0"/>
                        <a:t>Final outlook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Robot arm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Assembling</a:t>
                      </a:r>
                      <a:r>
                        <a:rPr lang="en-US" baseline="0" dirty="0" smtClean="0"/>
                        <a:t> the robot with arm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US" baseline="0" dirty="0" smtClean="0"/>
                        <a:t>Outline of the mobile application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7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icrocontroller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motor(60rpm)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driver(L293D)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amplifier(LM380)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and ultra sonic sensor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module, SD card module and SD card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5v, 6v and 12v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Speaker, Sound Sensor and Buzzer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400" y="495946"/>
            <a:ext cx="69857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ARDUINO MEGA MICROCONTROLLER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3120"/>
          <a:stretch/>
        </p:blipFill>
        <p:spPr>
          <a:xfrm>
            <a:off x="6816080" y="1412776"/>
            <a:ext cx="4333866" cy="4325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416" y="1484784"/>
            <a:ext cx="51269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Micro controller(ATmega2560)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Operating voltage = 5v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Input voltage = 7-12v(recommended)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Input voltage = 6-20v(limits)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Digital I/O pins = 54(15 PWM)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Analog Input pins = 16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DC current per I/O pin = 40mA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DC current for 3.3v pin = 50mA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Flash memory = 256kB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SRAM = 8kB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EEPROM = 4kB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Clock speed = 16MHz</a:t>
            </a:r>
          </a:p>
        </p:txBody>
      </p:sp>
    </p:spTree>
    <p:extLst>
      <p:ext uri="{BB962C8B-B14F-4D97-AF65-F5344CB8AC3E}">
        <p14:creationId xmlns:p14="http://schemas.microsoft.com/office/powerpoint/2010/main" val="34356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464" y="1052736"/>
            <a:ext cx="28986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SERVO MOTOR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9996" r="9304" b="6108"/>
          <a:stretch/>
        </p:blipFill>
        <p:spPr>
          <a:xfrm>
            <a:off x="7069540" y="1542196"/>
            <a:ext cx="3971499" cy="41079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2696" y="2072690"/>
            <a:ext cx="46549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Weight = 55g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Dimension = 40.7x19.7x42.9mm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Stall torque = 11kgf.cm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Operating speed = 0.14s/60</a:t>
            </a:r>
            <a:r>
              <a:rPr lang="en-US" sz="2400" dirty="0" smtClean="0">
                <a:latin typeface="Rockwell"/>
              </a:rPr>
              <a:t>˚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Operating voltage= 6v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Running current = 500mA-900mA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Stall current = 2.5A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Dead band width = 5µs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1467" y="1107743"/>
            <a:ext cx="21991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DC MOTOR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556791"/>
            <a:ext cx="4660887" cy="37256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9456" y="2060848"/>
            <a:ext cx="57873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12v DC Motor with gear box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Motor speed = 60rpm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Base motor speed = 3000rpm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Shaft diameter = 6mm(with internal hole)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Weight = 125gm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Torque = 2kgcm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No-load current = 60mA(max)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Load current = 300mA(max)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14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472" y="836712"/>
            <a:ext cx="44417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MOTOR DRIVER(L293D)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30" y="839263"/>
            <a:ext cx="3024250" cy="2820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t="3791" r="4707" b="9050"/>
          <a:stretch/>
        </p:blipFill>
        <p:spPr>
          <a:xfrm rot="20603406">
            <a:off x="6359313" y="4091423"/>
            <a:ext cx="3179929" cy="2306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1504" y="1860869"/>
            <a:ext cx="36236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Supply voltage = 5-12v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Compatible = 2 DC motor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Supply voltage = 12v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Input voltage = 5v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Output voltage = 12v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Enable pins =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Input pins = 4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Output pins = 4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464" y="806077"/>
            <a:ext cx="49686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AUDIO AMPLIFIER(LM380)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035446"/>
            <a:ext cx="3954016" cy="2965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6519" y="2035446"/>
            <a:ext cx="43284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Voltage range = 10v-22v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Power drain = 0.13W(</a:t>
            </a:r>
            <a:r>
              <a:rPr lang="en-US" sz="2400" dirty="0" err="1" smtClean="0"/>
              <a:t>Vs</a:t>
            </a:r>
            <a:r>
              <a:rPr lang="en-US" sz="2400" dirty="0" smtClean="0"/>
              <a:t>=18v)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Voltage gain fixed = 50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Peak current capability = 1.3A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Input referenced to Gnd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Standard dual-in-line package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High input impedance = 150k</a:t>
            </a:r>
            <a:r>
              <a:rPr lang="el-GR" sz="2400" dirty="0" smtClean="0"/>
              <a:t>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87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endParaRPr lang="en-IN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main objective of the project is 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replace the hotel servants with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robotel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robots.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help us to reduce the man power with good efficiency and without any ignorance.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1052736"/>
            <a:ext cx="36808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INFRA RED SENSOR</a:t>
            </a:r>
            <a:endParaRPr lang="en-US" sz="3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7" t="6127" r="22721" b="14338"/>
          <a:stretch/>
        </p:blipFill>
        <p:spPr>
          <a:xfrm>
            <a:off x="6888088" y="2031248"/>
            <a:ext cx="4271749" cy="320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0588" y="2202864"/>
            <a:ext cx="46987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Sensitive area = 2 elements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Spectral response = 5-14µm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Supply voltage = 3-15v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Output voltage = 20mv peak-peak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Operating temperature = 30-70</a:t>
            </a:r>
            <a:r>
              <a:rPr lang="en-US" sz="2400" dirty="0" smtClean="0">
                <a:latin typeface="Rockwell"/>
              </a:rPr>
              <a:t>˚</a:t>
            </a:r>
            <a:r>
              <a:rPr lang="en-US" sz="2400" dirty="0" smtClean="0"/>
              <a:t>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Viewing angle = 95</a:t>
            </a:r>
            <a:r>
              <a:rPr lang="en-US" sz="2400" dirty="0" smtClean="0">
                <a:latin typeface="Rockwell"/>
              </a:rPr>
              <a:t>˚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D</a:t>
            </a:r>
            <a:r>
              <a:rPr lang="en-US" sz="2400" dirty="0" smtClean="0"/>
              <a:t>etection angle = up to 30 feet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Noise = 20µV peak-peak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2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440" y="764704"/>
            <a:ext cx="403681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ULTRASONIC SENSOR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072480"/>
            <a:ext cx="4557886" cy="45578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5440" y="1772816"/>
            <a:ext cx="606351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HC-SR04 Ultrasonic module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Operating voltage = DC-5v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Operating current = 15mA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Operating frequency = 40KHz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Farthest Range = 4m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Nearest Range = 2cm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Measuring angle = 15</a:t>
            </a:r>
            <a:r>
              <a:rPr lang="en-US" sz="2400" dirty="0" smtClean="0">
                <a:latin typeface="Rockwell"/>
              </a:rPr>
              <a:t>˚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Input trigger signal = 10us TTL pulse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Output echo signal = output TTL level signal,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proportional with range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Dimensions = 45*20*15mm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9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795299"/>
            <a:ext cx="41089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BLUETOOTH MODULE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620688"/>
            <a:ext cx="4762500" cy="476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7448" y="1988840"/>
            <a:ext cx="70748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Frequency = 2.4GHz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Modulation = GFSK(Gaussian Frequency Shift Keying)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Emission power = </a:t>
            </a:r>
            <a:r>
              <a:rPr lang="en-US" sz="2400" dirty="0" smtClean="0">
                <a:latin typeface="Rockwell"/>
              </a:rPr>
              <a:t>≤ </a:t>
            </a:r>
            <a:r>
              <a:rPr lang="en-US" sz="2400" dirty="0" smtClean="0"/>
              <a:t>4dBm, class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Sensitivity = </a:t>
            </a:r>
            <a:r>
              <a:rPr lang="en-US" sz="2400" dirty="0" smtClean="0">
                <a:latin typeface="Rockwell"/>
              </a:rPr>
              <a:t>≤ </a:t>
            </a:r>
            <a:r>
              <a:rPr lang="en-US" sz="2400" dirty="0" smtClean="0"/>
              <a:t>-84dBm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Speed = asynchronous(2.1mbps/160kbps),</a:t>
            </a:r>
          </a:p>
          <a:p>
            <a:r>
              <a:rPr lang="en-US" sz="2400" dirty="0" smtClean="0"/>
              <a:t>                    synchronous (1mbps/1mbps)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Power supply = 3.3v DC, 50A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Dimension = 26.9mmx13mmx2.2mm</a:t>
            </a:r>
          </a:p>
        </p:txBody>
      </p:sp>
    </p:spTree>
    <p:extLst>
      <p:ext uri="{BB962C8B-B14F-4D97-AF65-F5344CB8AC3E}">
        <p14:creationId xmlns:p14="http://schemas.microsoft.com/office/powerpoint/2010/main" val="25251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463" y="744959"/>
            <a:ext cx="56051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LIQUID CRYSTAL DISPLAY(LCD)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0" t="9035" b="22898"/>
          <a:stretch/>
        </p:blipFill>
        <p:spPr>
          <a:xfrm>
            <a:off x="7832939" y="981204"/>
            <a:ext cx="3179630" cy="2251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3767" r="2638" b="18963"/>
          <a:stretch/>
        </p:blipFill>
        <p:spPr>
          <a:xfrm>
            <a:off x="7968208" y="4005064"/>
            <a:ext cx="3548417" cy="2169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9463" y="1647164"/>
            <a:ext cx="66161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Supply voltage = 4.7-5.3v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Backlight </a:t>
            </a:r>
            <a:r>
              <a:rPr lang="en-US" sz="2400" dirty="0" err="1" smtClean="0"/>
              <a:t>Vcc</a:t>
            </a:r>
            <a:r>
              <a:rPr lang="en-US" sz="2400" dirty="0"/>
              <a:t> </a:t>
            </a:r>
            <a:r>
              <a:rPr lang="en-US" sz="2400" dirty="0" smtClean="0"/>
              <a:t>= 5v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8bit data pins = DB0-DB7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Contrast adjustment through variable resistance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Command register selection = 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Data register selection = high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Low to write to the register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High to read from the register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Sends data to data pins when a high to low pulse </a:t>
            </a:r>
          </a:p>
          <a:p>
            <a:r>
              <a:rPr lang="en-US" sz="2400" dirty="0" smtClean="0"/>
              <a:t>     is given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7488" y="799953"/>
            <a:ext cx="17690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BATTERY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44824"/>
            <a:ext cx="4879117" cy="3812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2315" y="1881758"/>
            <a:ext cx="43456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Weight = 1.96kg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Voltage = 12v DC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Capacity = 7AH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Technology = seal Lead Acid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Cycle use = 14.5 to 14.9v DC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Standby use = 13.6 to 13.8v DC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Initial current = &lt;2.8A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Standby charge voltage = 13.8v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Estimated standby time = 7hrs </a:t>
            </a:r>
          </a:p>
        </p:txBody>
      </p:sp>
    </p:spTree>
    <p:extLst>
      <p:ext uri="{BB962C8B-B14F-4D97-AF65-F5344CB8AC3E}">
        <p14:creationId xmlns:p14="http://schemas.microsoft.com/office/powerpoint/2010/main" val="23740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9212" y="653207"/>
            <a:ext cx="17935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SPEAKER</a:t>
            </a:r>
            <a:endParaRPr lang="en-US" sz="3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7" r="-511" b="22753"/>
          <a:stretch/>
        </p:blipFill>
        <p:spPr>
          <a:xfrm rot="18987246">
            <a:off x="7250646" y="2383678"/>
            <a:ext cx="3726098" cy="2122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0" b="3318"/>
          <a:stretch/>
        </p:blipFill>
        <p:spPr>
          <a:xfrm>
            <a:off x="4340424" y="3469782"/>
            <a:ext cx="2520280" cy="2323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00" y="653205"/>
            <a:ext cx="53190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SD CARD MODULE+SD CARD</a:t>
            </a:r>
            <a:endParaRPr lang="en-US" sz="3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98164" y="550770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r>
              <a:rPr lang="el-GR" sz="2400" dirty="0" smtClean="0"/>
              <a:t>Ω</a:t>
            </a:r>
            <a:r>
              <a:rPr lang="en-US" sz="2400" dirty="0" smtClean="0"/>
              <a:t>, 0.5W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74400"/>
            <a:ext cx="3645024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ADVANTAGES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may control any crowds with priority constrains.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 maintenance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gives its entire dedication and maximum work capacity even 24*7.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Initial investment  is enough.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260648"/>
            <a:ext cx="6998568" cy="1143000"/>
          </a:xfrm>
        </p:spPr>
        <p:txBody>
          <a:bodyPr/>
          <a:lstStyle/>
          <a:p>
            <a:pPr algn="l"/>
            <a:r>
              <a:rPr lang="en-US" sz="3400" b="1" dirty="0" smtClean="0"/>
              <a:t>PROGRESS (WORKS COMPLETED)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371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Floor design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Robot moment towards each table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Robot Arm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Robot speech instructions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Outline of mobile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Assembling the robot with arm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48" y="1331866"/>
            <a:ext cx="4572000" cy="438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71664" y="622242"/>
            <a:ext cx="6192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Assembling the robot with ARM</a:t>
            </a:r>
            <a:endParaRPr lang="en-US" sz="3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2"/>
          <a:stretch/>
        </p:blipFill>
        <p:spPr>
          <a:xfrm>
            <a:off x="2063552" y="1916832"/>
            <a:ext cx="3240360" cy="4232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882963"/>
            <a:ext cx="3312368" cy="42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448" y="764704"/>
            <a:ext cx="9361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WORKS TO BE COMPLETED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7448" y="1653523"/>
            <a:ext cx="10297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Mobile application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LCD display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LED design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Robot triggering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smtClean="0"/>
              <a:t>Final </a:t>
            </a:r>
            <a:r>
              <a:rPr lang="en-US" sz="3200" smtClean="0"/>
              <a:t>outlook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576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EXISTING MODEL</a:t>
            </a:r>
            <a:endParaRPr lang="en-IN" sz="3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56" y="2360928"/>
            <a:ext cx="288032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360374"/>
            <a:ext cx="2978274" cy="1674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00" y="2393510"/>
            <a:ext cx="2952328" cy="16444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365104"/>
            <a:ext cx="2978274" cy="18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03" y="4365104"/>
            <a:ext cx="2916436" cy="1800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01" y="4365103"/>
            <a:ext cx="2952328" cy="180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772816"/>
            <a:ext cx="82523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</a:p>
          <a:p>
            <a:pPr algn="ctr"/>
            <a:r>
              <a:rPr lang="en-US" sz="9600" dirty="0" smtClean="0"/>
              <a:t> panel members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761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6565" y="836712"/>
            <a:ext cx="70378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smtClean="0"/>
              <a:t>DISADVANTAGES OF EXISTING MODEL</a:t>
            </a:r>
            <a:endParaRPr lang="en-US" sz="3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5042" y="1916832"/>
            <a:ext cx="5978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Costly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More space occupation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Energy </a:t>
            </a:r>
            <a:r>
              <a:rPr lang="en-US" sz="3200" dirty="0" smtClean="0"/>
              <a:t>loss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Wrong delivery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Labour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Human values goes down</a:t>
            </a:r>
          </a:p>
        </p:txBody>
      </p:sp>
    </p:spTree>
    <p:extLst>
      <p:ext uri="{BB962C8B-B14F-4D97-AF65-F5344CB8AC3E}">
        <p14:creationId xmlns:p14="http://schemas.microsoft.com/office/powerpoint/2010/main" val="5939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/>
          </p:cNvSpPr>
          <p:nvPr/>
        </p:nvSpPr>
        <p:spPr>
          <a:xfrm>
            <a:off x="1974712" y="4544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400" b="1" dirty="0" smtClean="0"/>
              <a:t>PROPOSED MODEL</a:t>
            </a:r>
            <a:endParaRPr lang="en-IN" sz="3400" b="1" dirty="0"/>
          </a:p>
        </p:txBody>
      </p:sp>
      <p:sp>
        <p:nvSpPr>
          <p:cNvPr id="160" name="Rectangle 159"/>
          <p:cNvSpPr/>
          <p:nvPr/>
        </p:nvSpPr>
        <p:spPr>
          <a:xfrm>
            <a:off x="3835429" y="1988840"/>
            <a:ext cx="3186033" cy="1085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799702" y="1963165"/>
            <a:ext cx="1080120" cy="371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SPEAKER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27094" y="2109574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LED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255086" y="3116261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ULTRASONIC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567454" y="4711154"/>
            <a:ext cx="104411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5V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988833" y="3402612"/>
            <a:ext cx="1440160" cy="660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CONTROLLER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727694" y="2622922"/>
            <a:ext cx="122413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AMPLIFIER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(LM380)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115626" y="3631034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(L293D)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735806" y="3631034"/>
            <a:ext cx="100811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DC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MOTOR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295646" y="4711154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BLUETOOTH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MODULE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294048" y="4242768"/>
            <a:ext cx="114621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IR SENSOR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399102" y="4921209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CARD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32271" y="4921209"/>
            <a:ext cx="953139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MODULE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439662" y="5611254"/>
            <a:ext cx="998837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12V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/>
          <p:cNvCxnSpPr>
            <a:stCxn id="174" idx="3"/>
            <a:endCxn id="175" idx="1"/>
          </p:cNvCxnSpPr>
          <p:nvPr/>
        </p:nvCxnSpPr>
        <p:spPr>
          <a:xfrm>
            <a:off x="3335206" y="5173237"/>
            <a:ext cx="397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5440473" y="4063082"/>
            <a:ext cx="0" cy="1110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595836" y="4351114"/>
            <a:ext cx="5731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5168942" y="406308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63" idx="3"/>
          </p:cNvCxnSpPr>
          <p:nvPr/>
        </p:nvCxnSpPr>
        <p:spPr>
          <a:xfrm>
            <a:off x="3479222" y="3332285"/>
            <a:ext cx="1116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595836" y="3332285"/>
            <a:ext cx="0" cy="370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595836" y="3703042"/>
            <a:ext cx="3929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551230" y="2825095"/>
            <a:ext cx="0" cy="445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551230" y="3270994"/>
            <a:ext cx="11691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4720393" y="327099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440260" y="4351114"/>
            <a:ext cx="1104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4494573" y="4351114"/>
            <a:ext cx="101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720393" y="3595030"/>
            <a:ext cx="2684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62" idx="3"/>
          </p:cNvCxnSpPr>
          <p:nvPr/>
        </p:nvCxnSpPr>
        <p:spPr>
          <a:xfrm flipH="1" flipV="1">
            <a:off x="3191190" y="2289594"/>
            <a:ext cx="521527" cy="2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428993" y="3487018"/>
            <a:ext cx="866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7295646" y="2946958"/>
            <a:ext cx="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169" idx="1"/>
          </p:cNvCxnSpPr>
          <p:nvPr/>
        </p:nvCxnSpPr>
        <p:spPr>
          <a:xfrm>
            <a:off x="7295646" y="2946958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69" idx="0"/>
            <a:endCxn id="161" idx="2"/>
          </p:cNvCxnSpPr>
          <p:nvPr/>
        </p:nvCxnSpPr>
        <p:spPr>
          <a:xfrm flipV="1">
            <a:off x="8339762" y="233489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65" idx="0"/>
          </p:cNvCxnSpPr>
          <p:nvPr/>
        </p:nvCxnSpPr>
        <p:spPr>
          <a:xfrm flipV="1">
            <a:off x="6089512" y="406308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862319" y="5071194"/>
            <a:ext cx="4333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6862319" y="3859189"/>
            <a:ext cx="0" cy="121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6428993" y="3859189"/>
            <a:ext cx="43332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6431550" y="3732847"/>
            <a:ext cx="396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6827594" y="3732847"/>
            <a:ext cx="2513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70" idx="3"/>
          </p:cNvCxnSpPr>
          <p:nvPr/>
        </p:nvCxnSpPr>
        <p:spPr>
          <a:xfrm>
            <a:off x="8267754" y="3919066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76" idx="3"/>
          </p:cNvCxnSpPr>
          <p:nvPr/>
        </p:nvCxnSpPr>
        <p:spPr>
          <a:xfrm>
            <a:off x="8438499" y="5881284"/>
            <a:ext cx="441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8879822" y="4465191"/>
            <a:ext cx="0" cy="1416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7939080" y="4465191"/>
            <a:ext cx="940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V="1">
            <a:off x="7943718" y="4207098"/>
            <a:ext cx="0" cy="2580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8438499" y="5935290"/>
            <a:ext cx="1593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10031950" y="3433012"/>
            <a:ext cx="0" cy="247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10029990" y="2823174"/>
            <a:ext cx="1960" cy="579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 flipV="1">
            <a:off x="8951830" y="2802942"/>
            <a:ext cx="1080120" cy="10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031950" y="3402612"/>
            <a:ext cx="0" cy="3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029990" y="5881284"/>
            <a:ext cx="0" cy="5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4756396" y="5485240"/>
            <a:ext cx="2322585" cy="90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MOBILE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PHONE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(ROBOTEL, BLUE TERMS APP)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816" y="1108284"/>
            <a:ext cx="361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Block diagram(Robot):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960525" y="2537456"/>
            <a:ext cx="890860" cy="39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SERVO MOTOR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83015" y="2536428"/>
            <a:ext cx="890860" cy="392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SERVO MOTOR 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971459" y="2537456"/>
            <a:ext cx="856135" cy="392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SERVO MOTOR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5410" y="2109574"/>
            <a:ext cx="14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ROBOT ARM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708913" y="3094259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9335629" y="1684371"/>
            <a:ext cx="1392642" cy="557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6V SUPPLY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endCxn id="93" idx="2"/>
          </p:cNvCxnSpPr>
          <p:nvPr/>
        </p:nvCxnSpPr>
        <p:spPr>
          <a:xfrm flipV="1">
            <a:off x="10031950" y="2241958"/>
            <a:ext cx="0" cy="8743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021462" y="2551719"/>
            <a:ext cx="340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361566" y="1760597"/>
            <a:ext cx="0" cy="776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361566" y="1776808"/>
            <a:ext cx="1974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75" idx="3"/>
          </p:cNvCxnSpPr>
          <p:nvPr/>
        </p:nvCxnSpPr>
        <p:spPr>
          <a:xfrm flipV="1">
            <a:off x="4685410" y="5168768"/>
            <a:ext cx="755063" cy="4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270563" y="370304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Sound sensor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>
            <a:off x="3494699" y="3919066"/>
            <a:ext cx="1494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327094" y="2627980"/>
            <a:ext cx="86409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LCD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191190" y="2825095"/>
            <a:ext cx="340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32271" y="3139088"/>
            <a:ext cx="1250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712717" y="2294240"/>
            <a:ext cx="0" cy="84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91645" y="3139088"/>
            <a:ext cx="0" cy="347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3590762" y="1174600"/>
            <a:ext cx="5184576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white">
          <a:xfrm>
            <a:off x="4248109" y="1584260"/>
            <a:ext cx="3888432" cy="4003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0802" y="2333655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" name="Rectangle 4"/>
          <p:cNvSpPr/>
          <p:nvPr/>
        </p:nvSpPr>
        <p:spPr bwMode="white">
          <a:xfrm>
            <a:off x="4166826" y="2333655"/>
            <a:ext cx="14401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93728" y="2333655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7816283" y="2333655"/>
            <a:ext cx="1440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" name="Rectangle 7"/>
          <p:cNvSpPr/>
          <p:nvPr/>
        </p:nvSpPr>
        <p:spPr bwMode="white">
          <a:xfrm>
            <a:off x="8064533" y="2349501"/>
            <a:ext cx="144016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00657" y="2333655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51452" y="4709919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6101" y="4709919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4393728" y="4709919"/>
            <a:ext cx="1440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64533" y="4709919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16283" y="4709919"/>
            <a:ext cx="14401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white">
          <a:xfrm>
            <a:off x="8300657" y="4709919"/>
            <a:ext cx="14401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43671" y="5308138"/>
            <a:ext cx="297307" cy="558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7"/>
          <p:cNvSpPr txBox="1"/>
          <p:nvPr/>
        </p:nvSpPr>
        <p:spPr>
          <a:xfrm>
            <a:off x="2520630" y="4709919"/>
            <a:ext cx="849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 1</a:t>
            </a:r>
            <a:endParaRPr lang="en-US" dirty="0"/>
          </a:p>
        </p:txBody>
      </p:sp>
      <p:sp>
        <p:nvSpPr>
          <p:cNvPr id="18" name="TextBox 1"/>
          <p:cNvSpPr txBox="1"/>
          <p:nvPr/>
        </p:nvSpPr>
        <p:spPr>
          <a:xfrm>
            <a:off x="2520630" y="2349501"/>
            <a:ext cx="849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 2</a:t>
            </a:r>
            <a:endParaRPr lang="en-US" dirty="0"/>
          </a:p>
        </p:txBody>
      </p:sp>
      <p:sp>
        <p:nvSpPr>
          <p:cNvPr id="19" name="TextBox 2"/>
          <p:cNvSpPr txBox="1"/>
          <p:nvPr/>
        </p:nvSpPr>
        <p:spPr>
          <a:xfrm>
            <a:off x="9038636" y="2333655"/>
            <a:ext cx="849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 3</a:t>
            </a:r>
            <a:endParaRPr lang="en-US" dirty="0"/>
          </a:p>
        </p:txBody>
      </p:sp>
      <p:sp>
        <p:nvSpPr>
          <p:cNvPr id="20" name="TextBox 8"/>
          <p:cNvSpPr txBox="1"/>
          <p:nvPr/>
        </p:nvSpPr>
        <p:spPr>
          <a:xfrm>
            <a:off x="9038636" y="4709919"/>
            <a:ext cx="849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 4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 rot="16200000">
            <a:off x="5696996" y="2938796"/>
            <a:ext cx="972108" cy="129614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559314" y="2477671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574657" y="4853935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31644" y="2493517"/>
            <a:ext cx="3031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43179" y="4893663"/>
            <a:ext cx="291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1"/>
          <p:cNvSpPr txBox="1"/>
          <p:nvPr/>
        </p:nvSpPr>
        <p:spPr>
          <a:xfrm>
            <a:off x="5046649" y="6189674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 Room/Kitchen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6183050" y="5867123"/>
            <a:ext cx="9275" cy="322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46649" y="6189674"/>
            <a:ext cx="2272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TextBox 36"/>
          <p:cNvSpPr txBox="1"/>
          <p:nvPr/>
        </p:nvSpPr>
        <p:spPr>
          <a:xfrm>
            <a:off x="4720189" y="298994"/>
            <a:ext cx="29257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dirty="0" smtClean="0"/>
              <a:t>HOTEL FLOOR</a:t>
            </a:r>
            <a:endParaRPr lang="en-US" sz="3400" b="1" dirty="0"/>
          </a:p>
        </p:txBody>
      </p:sp>
      <p:sp>
        <p:nvSpPr>
          <p:cNvPr id="30" name="TextBox 37"/>
          <p:cNvSpPr txBox="1"/>
          <p:nvPr/>
        </p:nvSpPr>
        <p:spPr>
          <a:xfrm>
            <a:off x="9111536" y="3262779"/>
            <a:ext cx="11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Robot </a:t>
            </a:r>
          </a:p>
          <a:p>
            <a:r>
              <a:rPr lang="en-US" dirty="0" smtClean="0"/>
              <a:t>workspace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8136541" y="3585944"/>
            <a:ext cx="97499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/>
          <p:nvPr/>
        </p:nvSpPr>
        <p:spPr>
          <a:xfrm>
            <a:off x="1893343" y="3585944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White floor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2" idx="3"/>
          </p:cNvCxnSpPr>
          <p:nvPr/>
        </p:nvCxnSpPr>
        <p:spPr>
          <a:xfrm flipH="1">
            <a:off x="3147917" y="3770610"/>
            <a:ext cx="13898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4"/>
          <p:cNvSpPr txBox="1"/>
          <p:nvPr/>
        </p:nvSpPr>
        <p:spPr>
          <a:xfrm>
            <a:off x="1893343" y="5308347"/>
            <a:ext cx="156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Black boarders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4" idx="3"/>
          </p:cNvCxnSpPr>
          <p:nvPr/>
        </p:nvCxnSpPr>
        <p:spPr>
          <a:xfrm flipH="1">
            <a:off x="3455887" y="5493013"/>
            <a:ext cx="7829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5214819" y="1322228"/>
            <a:ext cx="1123950" cy="412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Start</a:t>
            </a:r>
            <a:endParaRPr lang="en-US" sz="1200">
              <a:effectLst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5039" y="2009933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Connect with </a:t>
            </a:r>
            <a:endParaRPr lang="en-US" sz="12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Mobile phone</a:t>
            </a:r>
            <a:endParaRPr lang="en-US" sz="1200">
              <a:effectLst/>
              <a:ea typeface="Calibri"/>
              <a:cs typeface="Times New Roman"/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828739" y="4741703"/>
            <a:ext cx="1733550" cy="53975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 smtClean="0">
              <a:effectLst/>
              <a:latin typeface="Times New Roman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smtClean="0">
                <a:effectLst/>
                <a:latin typeface="Times New Roman"/>
                <a:ea typeface="Calibri"/>
                <a:cs typeface="Times New Roman"/>
              </a:rPr>
              <a:t>Turn </a:t>
            </a: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on the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LED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n-US" sz="1200" dirty="0">
              <a:effectLst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954" y="3879373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Sound sensor </a:t>
            </a:r>
            <a:endParaRPr lang="en-US" sz="12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Input</a:t>
            </a:r>
            <a:endParaRPr lang="en-US" sz="1200">
              <a:effectLst/>
              <a:ea typeface="Calibri"/>
              <a:cs typeface="Times New Roman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4910654" y="2902108"/>
            <a:ext cx="1733550" cy="53975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 smtClean="0">
              <a:effectLst/>
              <a:latin typeface="Times New Roman"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 smtClean="0">
                <a:effectLst/>
                <a:latin typeface="Times New Roman"/>
                <a:ea typeface="Calibri"/>
                <a:cs typeface="Times New Roman"/>
              </a:rPr>
              <a:t>Turn </a:t>
            </a: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on the 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Robot</a:t>
            </a:r>
            <a:endParaRPr lang="en-US" sz="12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en-US" sz="1200" dirty="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0269" y="5574188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Select any table for</a:t>
            </a:r>
            <a:endParaRPr lang="en-US" sz="12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Food Delivery</a:t>
            </a:r>
            <a:endParaRPr lang="en-US" sz="120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29804" y="1726088"/>
            <a:ext cx="0" cy="287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39964" y="2572543"/>
            <a:ext cx="0" cy="32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39964" y="3441858"/>
            <a:ext cx="0" cy="441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39964" y="4441983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39964" y="5278913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6964" y="5866923"/>
            <a:ext cx="379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26854" y="5864383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9909" y="552985"/>
            <a:ext cx="32403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FLOWCHART: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897579" y="-116752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4948555" y="3390582"/>
            <a:ext cx="1687830" cy="10579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if W.F==1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1350" y="1716722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speech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Instructions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1350" y="874077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Table-1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(001)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0715" y="2568892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Servo operation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4145" y="4751387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9035" y="4736147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4145" y="5537517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operation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23360" y="802322"/>
            <a:ext cx="0" cy="34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23995" y="1161097"/>
            <a:ext cx="431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79770" y="1425892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79770" y="2262822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79770" y="3089592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23995" y="3924617"/>
            <a:ext cx="0" cy="805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91755" y="3924617"/>
            <a:ext cx="0" cy="826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62400" y="5305742"/>
            <a:ext cx="0" cy="236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33845" y="3924617"/>
            <a:ext cx="1057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23995" y="3924617"/>
            <a:ext cx="925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89075" y="177066"/>
            <a:ext cx="11421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TABLE-1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866900" y="-10868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908935" y="7385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1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866900" y="-1724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668618" y="3367722"/>
            <a:ext cx="39164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lang="en-US" sz="1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YES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NO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1866900" y="7419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4713159" y="3511549"/>
            <a:ext cx="1687830" cy="10579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if W.F==1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5954" y="1837689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speech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Instructions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5954" y="995044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Table-2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(010)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5319" y="2689859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Servo operation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8749" y="4872354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 dirty="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3639" y="4857114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Kitchen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(101)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8749" y="5658484"/>
            <a:ext cx="27559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Robot arm </a:t>
            </a:r>
            <a:endParaRPr lang="en-US" sz="1100">
              <a:effectLst/>
              <a:ea typeface="Calibri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>
                <a:effectLst/>
                <a:latin typeface="Times New Roman"/>
                <a:ea typeface="Calibri"/>
                <a:cs typeface="Times New Roman"/>
              </a:rPr>
              <a:t>operation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87964" y="931544"/>
            <a:ext cx="0" cy="349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88599" y="1282064"/>
            <a:ext cx="4311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44374" y="1546859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44374" y="2383789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44374" y="3210559"/>
            <a:ext cx="0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88599" y="4045584"/>
            <a:ext cx="0" cy="805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56359" y="4045584"/>
            <a:ext cx="0" cy="826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27004" y="5426709"/>
            <a:ext cx="0" cy="236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98449" y="4045584"/>
            <a:ext cx="1057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88599" y="4045584"/>
            <a:ext cx="925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36113" y="82599"/>
            <a:ext cx="11421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TABLE-2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31504" y="-9658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673539" y="8248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90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631504" y="-514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631504" y="405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228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228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631504" y="8629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671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436113" y="3725173"/>
            <a:ext cx="55611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r>
              <a:rPr lang="en-US" sz="12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YES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NO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958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631504" y="17773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82925" algn="l"/>
              </a:tabLst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82925" algn="l"/>
              </a:tabLst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829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942</Words>
  <Application>Microsoft Office PowerPoint</Application>
  <PresentationFormat>Custom</PresentationFormat>
  <Paragraphs>350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ROBOT+HOTEL = ROBOTEL</vt:lpstr>
      <vt:lpstr>OBJECTIVE  </vt:lpstr>
      <vt:lpstr>EXISTING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PROGRESS (WORKS COMPLETED)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DYE PREPARATION SYSTEM FOR PAPER INDUSTRY</dc:title>
  <dc:creator>SONY</dc:creator>
  <cp:lastModifiedBy>MATHIV ANAN</cp:lastModifiedBy>
  <cp:revision>282</cp:revision>
  <dcterms:created xsi:type="dcterms:W3CDTF">2013-04-30T08:44:09Z</dcterms:created>
  <dcterms:modified xsi:type="dcterms:W3CDTF">2017-01-30T11:38:43Z</dcterms:modified>
</cp:coreProperties>
</file>