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7" r:id="rId5"/>
    <p:sldId id="258" r:id="rId6"/>
    <p:sldId id="259" r:id="rId7"/>
    <p:sldId id="261" r:id="rId8"/>
    <p:sldId id="268" r:id="rId9"/>
    <p:sldId id="262" r:id="rId10"/>
    <p:sldId id="263" r:id="rId11"/>
    <p:sldId id="264" r:id="rId12"/>
    <p:sldId id="265" r:id="rId13"/>
    <p:sldId id="267" r:id="rId14"/>
    <p:sldId id="26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8EF004D-5C9D-4D06-8784-928C6C7AECCD}" v="33" dt="2024-07-22T11:08:03.77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0" autoAdjust="0"/>
  </p:normalViewPr>
  <p:slideViewPr>
    <p:cSldViewPr snapToGrid="0">
      <p:cViewPr varScale="1">
        <p:scale>
          <a:sx n="84" d="100"/>
          <a:sy n="84" d="100"/>
        </p:scale>
        <p:origin x="629" y="7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22-07-2024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17E254F1-4415-47BF-9E91-C5D4B9A33350}" type="slidenum">
              <a:rPr lang="en-IN" smtClean="0"/>
              <a:t>1</a:t>
            </a:fld>
            <a:endParaRPr lang="en-IN"/>
          </a:p>
        </p:txBody>
      </p:sp>
    </p:spTree>
    <p:extLst>
      <p:ext uri="{BB962C8B-B14F-4D97-AF65-F5344CB8AC3E}">
        <p14:creationId xmlns:p14="http://schemas.microsoft.com/office/powerpoint/2010/main" val="3897808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7/22/2024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7/22/2024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7/22/2024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7/22/2024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7/22/2024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7/22/2024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7/22/2024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7/22/2024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7/22/2024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7/22/2024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7/22/2024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7/22/2024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www.linkedin.com/in/santhosh-palem" TargetMode="External"/><Relationship Id="rId2" Type="http://schemas.openxmlformats.org/officeDocument/2006/relationships/hyperlink" Target="https://github.com/SanthoshPalem/Cyber-Security-Internship"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1275384" y="1530135"/>
            <a:ext cx="9636212" cy="643777"/>
          </a:xfrm>
        </p:spPr>
        <p:txBody>
          <a:bodyPr>
            <a:normAutofit/>
          </a:bodyPr>
          <a:lstStyle/>
          <a:p>
            <a:pPr algn="ctr"/>
            <a:r>
              <a:rPr lang="en-GB" sz="3600" dirty="0"/>
              <a:t>Student </a:t>
            </a:r>
            <a:r>
              <a:rPr lang="en-GB" dirty="0"/>
              <a:t>Details</a:t>
            </a:r>
            <a:endParaRPr lang="en-US" dirty="0"/>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4" name="TextBox 13">
            <a:extLst>
              <a:ext uri="{FF2B5EF4-FFF2-40B4-BE49-F238E27FC236}">
                <a16:creationId xmlns:a16="http://schemas.microsoft.com/office/drawing/2014/main" id="{636D0FEE-F4EE-5789-0576-02D6020082E3}"/>
              </a:ext>
            </a:extLst>
          </p:cNvPr>
          <p:cNvSpPr txBox="1"/>
          <p:nvPr/>
        </p:nvSpPr>
        <p:spPr>
          <a:xfrm>
            <a:off x="2509036" y="2432304"/>
            <a:ext cx="9881083" cy="3014436"/>
          </a:xfrm>
          <a:prstGeom prst="rect">
            <a:avLst/>
          </a:prstGeom>
          <a:noFill/>
        </p:spPr>
        <p:txBody>
          <a:bodyPr wrap="square" numCol="1" spcCol="2160000" rtlCol="0" anchor="ctr">
            <a:spAutoFit/>
          </a:bodyPr>
          <a:lstStyle/>
          <a:p>
            <a:pPr algn="just">
              <a:lnSpc>
                <a:spcPct val="150000"/>
              </a:lnSpc>
            </a:pPr>
            <a:r>
              <a:rPr lang="en-IN" dirty="0">
                <a:latin typeface="Times New Roman" panose="02020603050405020304" pitchFamily="18" charset="0"/>
                <a:cs typeface="Times New Roman" panose="02020603050405020304" pitchFamily="18" charset="0"/>
              </a:rPr>
              <a:t>NAME     : P . SANTHOSH                   </a:t>
            </a:r>
          </a:p>
          <a:p>
            <a:pPr algn="just">
              <a:lnSpc>
                <a:spcPct val="150000"/>
              </a:lnSpc>
            </a:pPr>
            <a:r>
              <a:rPr lang="en-IN" dirty="0">
                <a:latin typeface="Times New Roman" panose="02020603050405020304" pitchFamily="18" charset="0"/>
                <a:cs typeface="Times New Roman" panose="02020603050405020304" pitchFamily="18" charset="0"/>
              </a:rPr>
              <a:t>ADMISSION NO   : AP22110011276</a:t>
            </a:r>
          </a:p>
          <a:p>
            <a:pPr algn="just">
              <a:lnSpc>
                <a:spcPct val="150000"/>
              </a:lnSpc>
            </a:pPr>
            <a:r>
              <a:rPr lang="en-IN" dirty="0">
                <a:latin typeface="Times New Roman" panose="02020603050405020304" pitchFamily="18" charset="0"/>
                <a:cs typeface="Times New Roman" panose="02020603050405020304" pitchFamily="18" charset="0"/>
              </a:rPr>
              <a:t>INSTITUTE     : SRM UNIVERSITY </a:t>
            </a:r>
          </a:p>
          <a:p>
            <a:pPr algn="just">
              <a:lnSpc>
                <a:spcPct val="150000"/>
              </a:lnSpc>
            </a:pPr>
            <a:r>
              <a:rPr lang="en-IN" dirty="0">
                <a:latin typeface="Times New Roman" panose="02020603050405020304" pitchFamily="18" charset="0"/>
                <a:cs typeface="Times New Roman" panose="02020603050405020304" pitchFamily="18" charset="0"/>
              </a:rPr>
              <a:t>SKILLBUILD : santhosh_palem@srmap.edu.in</a:t>
            </a:r>
          </a:p>
          <a:p>
            <a:pPr algn="just">
              <a:lnSpc>
                <a:spcPct val="150000"/>
              </a:lnSpc>
            </a:pPr>
            <a:r>
              <a:rPr lang="en-IN" dirty="0">
                <a:latin typeface="Times New Roman" panose="02020603050405020304" pitchFamily="18" charset="0"/>
                <a:cs typeface="Times New Roman" panose="02020603050405020304" pitchFamily="18" charset="0"/>
              </a:rPr>
              <a:t>DOMAIN : CYBER SECURITY</a:t>
            </a:r>
          </a:p>
          <a:p>
            <a:pPr algn="just">
              <a:lnSpc>
                <a:spcPct val="150000"/>
              </a:lnSpc>
            </a:pPr>
            <a:r>
              <a:rPr lang="en-IN" dirty="0">
                <a:latin typeface="Times New Roman" panose="02020603050405020304" pitchFamily="18" charset="0"/>
                <a:cs typeface="Times New Roman" panose="02020603050405020304" pitchFamily="18" charset="0"/>
              </a:rPr>
              <a:t>DATE OF JOINING : 03-06-2024</a:t>
            </a:r>
          </a:p>
          <a:p>
            <a:pPr algn="just">
              <a:lnSpc>
                <a:spcPct val="150000"/>
              </a:lnSpc>
            </a:pPr>
            <a:r>
              <a:rPr lang="en-IN" dirty="0">
                <a:latin typeface="Times New Roman" panose="02020603050405020304" pitchFamily="18" charset="0"/>
                <a:cs typeface="Times New Roman" panose="02020603050405020304" pitchFamily="18" charset="0"/>
              </a:rPr>
              <a:t>DATE OF ENDING: 25-07-2024</a:t>
            </a:r>
          </a:p>
        </p:txBody>
      </p:sp>
      <p:pic>
        <p:nvPicPr>
          <p:cNvPr id="25" name="Picture 24">
            <a:extLst>
              <a:ext uri="{FF2B5EF4-FFF2-40B4-BE49-F238E27FC236}">
                <a16:creationId xmlns:a16="http://schemas.microsoft.com/office/drawing/2014/main" id="{3E6D0591-C046-D4E7-394B-80499A7E3650}"/>
              </a:ext>
            </a:extLst>
          </p:cNvPr>
          <p:cNvPicPr>
            <a:picLocks noChangeAspect="1"/>
          </p:cNvPicPr>
          <p:nvPr/>
        </p:nvPicPr>
        <p:blipFill rotWithShape="1">
          <a:blip r:embed="rId3"/>
          <a:srcRect l="1" r="-1" b="13312"/>
          <a:stretch/>
        </p:blipFill>
        <p:spPr>
          <a:xfrm>
            <a:off x="8066549" y="2862073"/>
            <a:ext cx="1616415" cy="174414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GB"/>
              <a:t>Results</a:t>
            </a:r>
            <a:endParaRPr lang="en-US"/>
          </a:p>
        </p:txBody>
      </p:sp>
      <p:pic>
        <p:nvPicPr>
          <p:cNvPr id="7" name="Content Placeholder 6">
            <a:extLst>
              <a:ext uri="{FF2B5EF4-FFF2-40B4-BE49-F238E27FC236}">
                <a16:creationId xmlns:a16="http://schemas.microsoft.com/office/drawing/2014/main" id="{1E28F734-E2FA-327C-57E2-B03C92C21CD0}"/>
              </a:ext>
            </a:extLst>
          </p:cNvPr>
          <p:cNvPicPr>
            <a:picLocks noGrp="1" noChangeAspect="1"/>
          </p:cNvPicPr>
          <p:nvPr>
            <p:ph idx="1"/>
          </p:nvPr>
        </p:nvPicPr>
        <p:blipFill>
          <a:blip r:embed="rId2"/>
          <a:stretch>
            <a:fillRect/>
          </a:stretch>
        </p:blipFill>
        <p:spPr>
          <a:xfrm>
            <a:off x="6503146" y="1361735"/>
            <a:ext cx="5490773" cy="3868634"/>
          </a:xfrm>
        </p:spPr>
      </p:pic>
      <p:pic>
        <p:nvPicPr>
          <p:cNvPr id="9" name="Picture 8">
            <a:extLst>
              <a:ext uri="{FF2B5EF4-FFF2-40B4-BE49-F238E27FC236}">
                <a16:creationId xmlns:a16="http://schemas.microsoft.com/office/drawing/2014/main" id="{E9DA14F6-C9CA-A2EA-AE7B-5689E4977A6E}"/>
              </a:ext>
            </a:extLst>
          </p:cNvPr>
          <p:cNvPicPr>
            <a:picLocks noChangeAspect="1"/>
          </p:cNvPicPr>
          <p:nvPr/>
        </p:nvPicPr>
        <p:blipFill>
          <a:blip r:embed="rId3"/>
          <a:stretch>
            <a:fillRect/>
          </a:stretch>
        </p:blipFill>
        <p:spPr>
          <a:xfrm>
            <a:off x="383110" y="1471463"/>
            <a:ext cx="2724377" cy="2390762"/>
          </a:xfrm>
          <a:prstGeom prst="rect">
            <a:avLst/>
          </a:prstGeom>
        </p:spPr>
      </p:pic>
      <p:pic>
        <p:nvPicPr>
          <p:cNvPr id="12" name="Picture 11">
            <a:extLst>
              <a:ext uri="{FF2B5EF4-FFF2-40B4-BE49-F238E27FC236}">
                <a16:creationId xmlns:a16="http://schemas.microsoft.com/office/drawing/2014/main" id="{07F01A75-F715-1849-FE60-AD4D89D0E10B}"/>
              </a:ext>
            </a:extLst>
          </p:cNvPr>
          <p:cNvPicPr>
            <a:picLocks noChangeAspect="1"/>
          </p:cNvPicPr>
          <p:nvPr/>
        </p:nvPicPr>
        <p:blipFill>
          <a:blip r:embed="rId3"/>
          <a:stretch>
            <a:fillRect/>
          </a:stretch>
        </p:blipFill>
        <p:spPr>
          <a:xfrm>
            <a:off x="3507310" y="1471463"/>
            <a:ext cx="2724377" cy="2390762"/>
          </a:xfrm>
          <a:prstGeom prst="rect">
            <a:avLst/>
          </a:prstGeom>
        </p:spPr>
      </p:pic>
      <p:sp>
        <p:nvSpPr>
          <p:cNvPr id="13" name="TextBox 12">
            <a:extLst>
              <a:ext uri="{FF2B5EF4-FFF2-40B4-BE49-F238E27FC236}">
                <a16:creationId xmlns:a16="http://schemas.microsoft.com/office/drawing/2014/main" id="{F494C8D6-1BF0-DFF4-A875-BB0A8B4CC8ED}"/>
              </a:ext>
            </a:extLst>
          </p:cNvPr>
          <p:cNvSpPr txBox="1"/>
          <p:nvPr/>
        </p:nvSpPr>
        <p:spPr>
          <a:xfrm>
            <a:off x="1152144" y="4206240"/>
            <a:ext cx="2432304" cy="369332"/>
          </a:xfrm>
          <a:prstGeom prst="rect">
            <a:avLst/>
          </a:prstGeom>
          <a:noFill/>
        </p:spPr>
        <p:txBody>
          <a:bodyPr wrap="square" rtlCol="0">
            <a:spAutoFit/>
          </a:bodyPr>
          <a:lstStyle/>
          <a:p>
            <a:r>
              <a:rPr lang="en-IN" dirty="0"/>
              <a:t>Normal Image</a:t>
            </a:r>
          </a:p>
        </p:txBody>
      </p:sp>
      <p:sp>
        <p:nvSpPr>
          <p:cNvPr id="15" name="TextBox 14">
            <a:extLst>
              <a:ext uri="{FF2B5EF4-FFF2-40B4-BE49-F238E27FC236}">
                <a16:creationId xmlns:a16="http://schemas.microsoft.com/office/drawing/2014/main" id="{5200DBD9-BF35-88B7-7961-C4585DCC5DE8}"/>
              </a:ext>
            </a:extLst>
          </p:cNvPr>
          <p:cNvSpPr txBox="1"/>
          <p:nvPr/>
        </p:nvSpPr>
        <p:spPr>
          <a:xfrm>
            <a:off x="3973654" y="4206240"/>
            <a:ext cx="1933370" cy="369332"/>
          </a:xfrm>
          <a:prstGeom prst="rect">
            <a:avLst/>
          </a:prstGeom>
          <a:noFill/>
        </p:spPr>
        <p:txBody>
          <a:bodyPr wrap="square">
            <a:spAutoFit/>
          </a:bodyPr>
          <a:lstStyle/>
          <a:p>
            <a:r>
              <a:rPr lang="en-IN" dirty="0"/>
              <a:t>Encrypted Image</a:t>
            </a:r>
          </a:p>
        </p:txBody>
      </p:sp>
    </p:spTree>
    <p:extLst>
      <p:ext uri="{BB962C8B-B14F-4D97-AF65-F5344CB8AC3E}">
        <p14:creationId xmlns:p14="http://schemas.microsoft.com/office/powerpoint/2010/main" val="33196273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GB" dirty="0"/>
              <a:t>links</a:t>
            </a:r>
            <a:endParaRPr lang="en-US" dirty="0"/>
          </a:p>
        </p:txBody>
      </p:sp>
      <p:sp>
        <p:nvSpPr>
          <p:cNvPr id="4" name="TextBox 3">
            <a:extLst>
              <a:ext uri="{FF2B5EF4-FFF2-40B4-BE49-F238E27FC236}">
                <a16:creationId xmlns:a16="http://schemas.microsoft.com/office/drawing/2014/main" id="{1D532822-1A66-E5F6-B536-95E8BC857F32}"/>
              </a:ext>
            </a:extLst>
          </p:cNvPr>
          <p:cNvSpPr txBox="1"/>
          <p:nvPr/>
        </p:nvSpPr>
        <p:spPr>
          <a:xfrm>
            <a:off x="722376" y="1508760"/>
            <a:ext cx="7580376" cy="2159822"/>
          </a:xfrm>
          <a:prstGeom prst="rect">
            <a:avLst/>
          </a:prstGeom>
          <a:noFill/>
        </p:spPr>
        <p:txBody>
          <a:bodyPr wrap="square" rtlCol="0">
            <a:spAutoFit/>
          </a:bodyPr>
          <a:lstStyle/>
          <a:p>
            <a:r>
              <a:rPr lang="en-IN" b="1" dirty="0"/>
              <a:t>Project Link : </a:t>
            </a:r>
            <a:r>
              <a:rPr lang="en-IN" dirty="0">
                <a:solidFill>
                  <a:schemeClr val="accent1"/>
                </a:solidFill>
                <a:hlinkClick r:id="rId2"/>
              </a:rPr>
              <a:t>https://github.com/SanthoshPalem/Cyber-Security-Internship</a:t>
            </a:r>
            <a:r>
              <a:rPr lang="en-IN" dirty="0">
                <a:solidFill>
                  <a:schemeClr val="accent1"/>
                </a:solidFill>
              </a:rPr>
              <a:t>  </a:t>
            </a:r>
            <a:r>
              <a:rPr lang="en-IN" dirty="0"/>
              <a:t>(press ctrl + </a:t>
            </a:r>
            <a:r>
              <a:rPr lang="en-IN"/>
              <a:t>left click to </a:t>
            </a:r>
            <a:r>
              <a:rPr lang="en-IN" dirty="0"/>
              <a:t>open the links)</a:t>
            </a:r>
          </a:p>
          <a:p>
            <a:pPr>
              <a:lnSpc>
                <a:spcPct val="300000"/>
              </a:lnSpc>
            </a:pPr>
            <a:r>
              <a:rPr lang="en-IN" b="1" dirty="0"/>
              <a:t>IBM Skill Build Email ID : </a:t>
            </a:r>
            <a:r>
              <a:rPr lang="en-IN" b="1" dirty="0">
                <a:solidFill>
                  <a:schemeClr val="accent1"/>
                </a:solidFill>
              </a:rPr>
              <a:t>santhosh_palem@srmap.edu.in</a:t>
            </a:r>
          </a:p>
          <a:p>
            <a:pPr>
              <a:lnSpc>
                <a:spcPct val="300000"/>
              </a:lnSpc>
            </a:pPr>
            <a:r>
              <a:rPr lang="en-IN" b="1" dirty="0"/>
              <a:t>LinkedIn : </a:t>
            </a:r>
            <a:r>
              <a:rPr lang="en-IN" b="0" i="0" dirty="0">
                <a:effectLst/>
                <a:highlight>
                  <a:srgbClr val="FFFFFF"/>
                </a:highlight>
                <a:latin typeface="-apple-system"/>
                <a:hlinkClick r:id="rId3"/>
              </a:rPr>
              <a:t>www.linkedin.com/in/santhosh-palem</a:t>
            </a:r>
            <a:endParaRPr lang="en-IN" b="1" dirty="0"/>
          </a:p>
        </p:txBody>
      </p:sp>
    </p:spTree>
    <p:extLst>
      <p:ext uri="{BB962C8B-B14F-4D97-AF65-F5344CB8AC3E}">
        <p14:creationId xmlns:p14="http://schemas.microsoft.com/office/powerpoint/2010/main" val="9585896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C7E1CFC-0ABB-5F6B-D84B-09A6F9971253}"/>
              </a:ext>
            </a:extLst>
          </p:cNvPr>
          <p:cNvSpPr txBox="1"/>
          <p:nvPr/>
        </p:nvSpPr>
        <p:spPr>
          <a:xfrm>
            <a:off x="1395662" y="1684421"/>
            <a:ext cx="9930063" cy="4197559"/>
          </a:xfrm>
          <a:prstGeom prst="rect">
            <a:avLst/>
          </a:prstGeom>
          <a:noFill/>
        </p:spPr>
        <p:txBody>
          <a:bodyPr wrap="square" rtlCol="0">
            <a:spAutoFit/>
          </a:bodyPr>
          <a:lstStyle/>
          <a:p>
            <a:pPr marL="0" marR="0" lvl="0" indent="0" algn="l" defTabSz="914400" rtl="0" eaLnBrk="0" fontAlgn="base" latinLnBrk="0" hangingPunct="0">
              <a:lnSpc>
                <a:spcPct val="15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Project Title</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lang="en-US" dirty="0"/>
              <a:t>Image-Based Steganography: Enhancing Security through Hidden Messages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5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nSpc>
                <a:spcPct val="150000"/>
              </a:lnSpc>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Problem Statement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lang="en-US" dirty="0"/>
              <a:t>With the exponential growth of digital communication, ensuring the confidentiality and integrity of sensitive information has become a paramount concern. Traditional encryption methods, while effective, are often targeted by cybercriminals and can raise suspicion when intercepted. Steganography, the practice of concealing information within other non-secret data, offers an additional layer of security by hiding the very existence of the message.</a:t>
            </a:r>
          </a:p>
          <a:p>
            <a:pPr>
              <a:lnSpc>
                <a:spcPct val="150000"/>
              </a:lnSpc>
            </a:pPr>
            <a:r>
              <a:rPr lang="en-US" b="1" dirty="0"/>
              <a:t>Image Steganography</a:t>
            </a:r>
            <a:r>
              <a:rPr lang="en-US" dirty="0"/>
              <a:t>, a branch of steganography, leverages digital images as the medium for embedding hidden data. Despite its potential, image steganography faces several challenges,</a:t>
            </a:r>
          </a:p>
          <a:p>
            <a:pPr marL="0" marR="0" lvl="0" indent="0" algn="just" defTabSz="914400" rtl="0" eaLnBrk="0" fontAlgn="base" latinLnBrk="0" hangingPunct="0">
              <a:lnSpc>
                <a:spcPct val="15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428357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chor="ctr"/>
          <a:lstStyle/>
          <a:p>
            <a:r>
              <a:rPr lang="en-US"/>
              <a:t>AGENDA</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654344" y="1611757"/>
            <a:ext cx="11029615" cy="3634486"/>
          </a:xfrm>
        </p:spPr>
        <p:txBody>
          <a:bodyPr>
            <a:normAutofit/>
          </a:bodyPr>
          <a:lstStyle/>
          <a:p>
            <a:pPr marL="0" indent="0">
              <a:lnSpc>
                <a:spcPct val="150000"/>
              </a:lnSpc>
              <a:buNone/>
            </a:pPr>
            <a:r>
              <a:rPr lang="en-US" dirty="0"/>
              <a:t>Our steganography project aims to ensure secure data transmission by embedding and extracting hidden messages within digital images using the Least Significant Bit (LSB) technique and XOR encryption. Key objectives include maintaining the invisibility and security of hidden messages, simplifying implementation through the use of standard image formats, and customizing algorithms and user interfaces for enhanced performance and usability. The project emphasizes concealing messages without noticeable alterations, using XOR encryption for additional data protection, and providing practical code examples to demonstrate the embedding and extraction processes. Detailed modeling steps and practical implementation showcase the project's thorough approach to secure communication.</a:t>
            </a:r>
          </a:p>
        </p:txBody>
      </p:sp>
    </p:spTree>
    <p:extLst>
      <p:ext uri="{BB962C8B-B14F-4D97-AF65-F5344CB8AC3E}">
        <p14:creationId xmlns:p14="http://schemas.microsoft.com/office/powerpoint/2010/main" val="2116825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chor="ctr"/>
          <a:lstStyle/>
          <a:p>
            <a:r>
              <a:rPr lang="en-US"/>
              <a:t>PROJECT  OVERVIEW</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2" y="2112264"/>
            <a:ext cx="11029616" cy="3863086"/>
          </a:xfrm>
        </p:spPr>
        <p:txBody>
          <a:bodyPr>
            <a:normAutofit fontScale="85000" lnSpcReduction="10000"/>
          </a:bodyPr>
          <a:lstStyle/>
          <a:p>
            <a:pPr marL="0" indent="0">
              <a:buNone/>
            </a:pPr>
            <a:r>
              <a:rPr lang="en-US" b="1" dirty="0">
                <a:solidFill>
                  <a:schemeClr val="accent1"/>
                </a:solidFill>
              </a:rPr>
              <a:t>Objectives</a:t>
            </a:r>
            <a:r>
              <a:rPr lang="en-US" b="1" dirty="0">
                <a:solidFill>
                  <a:schemeClr val="accent2"/>
                </a:solidFill>
              </a:rPr>
              <a:t>:</a:t>
            </a:r>
            <a:r>
              <a:rPr lang="en-US" b="1" dirty="0"/>
              <a:t> </a:t>
            </a:r>
            <a:r>
              <a:rPr lang="en-US" dirty="0"/>
              <a:t>Embedding and extracting hidden messages within digital images using the Least Significant Bit (LSB) technique combined with XOR encryption.</a:t>
            </a:r>
          </a:p>
          <a:p>
            <a:pPr marL="0" indent="0">
              <a:buNone/>
            </a:pPr>
            <a:r>
              <a:rPr lang="en-US" b="1" dirty="0">
                <a:solidFill>
                  <a:schemeClr val="accent1"/>
                </a:solidFill>
              </a:rPr>
              <a:t>Methodology:</a:t>
            </a:r>
          </a:p>
          <a:p>
            <a:pPr algn="just"/>
            <a:r>
              <a:rPr lang="en-US" b="1" dirty="0"/>
              <a:t>LSB Technique</a:t>
            </a:r>
            <a:r>
              <a:rPr lang="en-US" dirty="0"/>
              <a:t>: Modifying the least significant bits of pixel values to embed secret data, ensuring minimal visual changes to the host image.</a:t>
            </a:r>
          </a:p>
          <a:p>
            <a:pPr algn="just"/>
            <a:r>
              <a:rPr lang="en-US" b="1" dirty="0"/>
              <a:t>XOR Encryption</a:t>
            </a:r>
            <a:r>
              <a:rPr lang="en-US" dirty="0"/>
              <a:t>: Enhancing security by encrypting data before embedding, making it difficult for unauthorized users to decipher the hidden                                     message.</a:t>
            </a:r>
          </a:p>
          <a:p>
            <a:pPr marL="0" indent="0">
              <a:buNone/>
            </a:pPr>
            <a:r>
              <a:rPr lang="en-US" b="1" dirty="0">
                <a:solidFill>
                  <a:schemeClr val="accent1"/>
                </a:solidFill>
              </a:rPr>
              <a:t>Applications:</a:t>
            </a:r>
          </a:p>
          <a:p>
            <a:pPr>
              <a:buFont typeface="Wingdings" panose="05000000000000000000" pitchFamily="2" charset="2"/>
              <a:buChar char="§"/>
            </a:pPr>
            <a:r>
              <a:rPr lang="en-US" dirty="0"/>
              <a:t>Personal privacy and secure data storage.</a:t>
            </a:r>
          </a:p>
          <a:p>
            <a:pPr>
              <a:buFont typeface="Wingdings" panose="05000000000000000000" pitchFamily="2" charset="2"/>
              <a:buChar char="§"/>
            </a:pPr>
            <a:r>
              <a:rPr lang="en-US" dirty="0"/>
              <a:t>Stealthy communication in restrictive environments.</a:t>
            </a:r>
            <a:endParaRPr lang="en-US" b="1" dirty="0"/>
          </a:p>
          <a:p>
            <a:pPr>
              <a:buFont typeface="Wingdings" panose="05000000000000000000" pitchFamily="2" charset="2"/>
              <a:buChar char="§"/>
            </a:pPr>
            <a:r>
              <a:rPr lang="en-US" dirty="0"/>
              <a:t>Secure transmission of sensitive information.</a:t>
            </a:r>
          </a:p>
          <a:p>
            <a:pPr>
              <a:buFont typeface="Wingdings" panose="05000000000000000000" pitchFamily="2" charset="2"/>
              <a:buChar char="§"/>
            </a:pPr>
            <a:r>
              <a:rPr lang="en-US" dirty="0"/>
              <a:t>Ensuring confidential communication channels.</a:t>
            </a:r>
          </a:p>
          <a:p>
            <a:pPr>
              <a:buFont typeface="Wingdings" panose="05000000000000000000" pitchFamily="2" charset="2"/>
              <a:buChar char="§"/>
            </a:pPr>
            <a:r>
              <a:rPr lang="en-US" dirty="0"/>
              <a:t>Safeguarding anonymity and protecting sources.</a:t>
            </a:r>
          </a:p>
          <a:p>
            <a:pPr>
              <a:buFont typeface="Wingdings" panose="05000000000000000000" pitchFamily="2" charset="2"/>
              <a:buChar char="§"/>
            </a:pPr>
            <a:endParaRPr lang="en-US" dirty="0"/>
          </a:p>
          <a:p>
            <a:pPr>
              <a:buFont typeface="Wingdings" panose="05000000000000000000" pitchFamily="2" charset="2"/>
              <a:buChar char="§"/>
            </a:pPr>
            <a:endParaRPr lang="en-US" dirty="0"/>
          </a:p>
          <a:p>
            <a:pPr marL="0" indent="0">
              <a:buNone/>
            </a:pPr>
            <a:endParaRPr lang="en-US" dirty="0"/>
          </a:p>
        </p:txBody>
      </p:sp>
    </p:spTree>
    <p:extLst>
      <p:ext uri="{BB962C8B-B14F-4D97-AF65-F5344CB8AC3E}">
        <p14:creationId xmlns:p14="http://schemas.microsoft.com/office/powerpoint/2010/main" val="5846532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DA700-901E-8F9D-EEEF-34AC2FAB55D2}"/>
              </a:ext>
            </a:extLst>
          </p:cNvPr>
          <p:cNvSpPr>
            <a:spLocks noGrp="1"/>
          </p:cNvSpPr>
          <p:nvPr>
            <p:ph type="title"/>
          </p:nvPr>
        </p:nvSpPr>
        <p:spPr>
          <a:xfrm>
            <a:off x="581192" y="702156"/>
            <a:ext cx="11029616" cy="568860"/>
          </a:xfrm>
        </p:spPr>
        <p:txBody>
          <a:bodyPr/>
          <a:lstStyle/>
          <a:p>
            <a:r>
              <a:rPr lang="en-IN" dirty="0"/>
              <a:t>Project overview  </a:t>
            </a:r>
          </a:p>
        </p:txBody>
      </p:sp>
      <p:pic>
        <p:nvPicPr>
          <p:cNvPr id="5" name="Content Placeholder 4">
            <a:extLst>
              <a:ext uri="{FF2B5EF4-FFF2-40B4-BE49-F238E27FC236}">
                <a16:creationId xmlns:a16="http://schemas.microsoft.com/office/drawing/2014/main" id="{9190D245-1B86-CA81-EFD2-05FDEDC32180}"/>
              </a:ext>
            </a:extLst>
          </p:cNvPr>
          <p:cNvPicPr>
            <a:picLocks noGrp="1" noChangeAspect="1"/>
          </p:cNvPicPr>
          <p:nvPr>
            <p:ph idx="1"/>
          </p:nvPr>
        </p:nvPicPr>
        <p:blipFill>
          <a:blip r:embed="rId2"/>
          <a:stretch>
            <a:fillRect/>
          </a:stretch>
        </p:blipFill>
        <p:spPr>
          <a:xfrm>
            <a:off x="1301218" y="1499616"/>
            <a:ext cx="9309012" cy="4764024"/>
          </a:xfrm>
        </p:spPr>
      </p:pic>
    </p:spTree>
    <p:extLst>
      <p:ext uri="{BB962C8B-B14F-4D97-AF65-F5344CB8AC3E}">
        <p14:creationId xmlns:p14="http://schemas.microsoft.com/office/powerpoint/2010/main" val="13358553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2" y="702156"/>
            <a:ext cx="11029616" cy="623724"/>
          </a:xfrm>
        </p:spPr>
        <p:txBody>
          <a:bodyPr anchor="ctr"/>
          <a:lstStyle/>
          <a:p>
            <a:r>
              <a:rPr lang="en-US" sz="2800" dirty="0"/>
              <a:t>WHO ARE THE END USERS of this project?</a:t>
            </a:r>
            <a:endParaRPr lang="en-US" dirty="0"/>
          </a:p>
        </p:txBody>
      </p:sp>
      <p:sp>
        <p:nvSpPr>
          <p:cNvPr id="4" name="Rectangle 1">
            <a:extLst>
              <a:ext uri="{FF2B5EF4-FFF2-40B4-BE49-F238E27FC236}">
                <a16:creationId xmlns:a16="http://schemas.microsoft.com/office/drawing/2014/main" id="{C5767582-A7C8-5A8A-940D-F2466B08E8C0}"/>
              </a:ext>
            </a:extLst>
          </p:cNvPr>
          <p:cNvSpPr>
            <a:spLocks noGrp="1" noChangeArrowheads="1"/>
          </p:cNvSpPr>
          <p:nvPr>
            <p:ph idx="1"/>
          </p:nvPr>
        </p:nvSpPr>
        <p:spPr bwMode="auto">
          <a:xfrm>
            <a:off x="663488" y="1465737"/>
            <a:ext cx="10139314" cy="41960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Cybersecurity Professionals</a:t>
            </a:r>
            <a:r>
              <a:rPr kumimoji="0" lang="en-US" altLang="en-US" sz="1800" b="0" i="0" u="none" strike="noStrike" cap="none" normalizeH="0" baseline="0" dirty="0">
                <a:ln>
                  <a:noFill/>
                </a:ln>
                <a:solidFill>
                  <a:schemeClr val="tx1"/>
                </a:solidFill>
                <a:effectLst/>
                <a:latin typeface="Arial" panose="020B0604020202020204" pitchFamily="34" charset="0"/>
              </a:rPr>
              <a:t>: To protect sensitive data and communication from cyber threats.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Government Agencies</a:t>
            </a:r>
            <a:r>
              <a:rPr kumimoji="0" lang="en-US" altLang="en-US" sz="1800" b="0" i="0" u="none" strike="noStrike" cap="none" normalizeH="0" baseline="0" dirty="0">
                <a:ln>
                  <a:noFill/>
                </a:ln>
                <a:solidFill>
                  <a:schemeClr val="tx1"/>
                </a:solidFill>
                <a:effectLst/>
                <a:latin typeface="Arial" panose="020B0604020202020204" pitchFamily="34" charset="0"/>
              </a:rPr>
              <a:t>: For secure communication and transmission of confidential information.</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Journalists</a:t>
            </a:r>
            <a:r>
              <a:rPr kumimoji="0" lang="en-US" altLang="en-US" sz="1800" b="0" i="0" u="none" strike="noStrike" cap="none" normalizeH="0" baseline="0" dirty="0">
                <a:ln>
                  <a:noFill/>
                </a:ln>
                <a:solidFill>
                  <a:schemeClr val="tx1"/>
                </a:solidFill>
                <a:effectLst/>
                <a:latin typeface="Arial" panose="020B0604020202020204" pitchFamily="34" charset="0"/>
              </a:rPr>
              <a:t>: To protect the identity of their sources and ensure secure communication.</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Activists</a:t>
            </a:r>
            <a:r>
              <a:rPr kumimoji="0" lang="en-US" altLang="en-US" sz="1800" b="0" i="0" u="none" strike="noStrike" cap="none" normalizeH="0" baseline="0" dirty="0">
                <a:ln>
                  <a:noFill/>
                </a:ln>
                <a:solidFill>
                  <a:schemeClr val="tx1"/>
                </a:solidFill>
                <a:effectLst/>
                <a:latin typeface="Arial" panose="020B0604020202020204" pitchFamily="34" charset="0"/>
              </a:rPr>
              <a:t>: For secure communication in regions with restricted freedom of speech.</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Corporations</a:t>
            </a:r>
            <a:r>
              <a:rPr kumimoji="0" lang="en-US" altLang="en-US" sz="1800" b="0" i="0" u="none" strike="noStrike" cap="none" normalizeH="0" baseline="0" dirty="0">
                <a:ln>
                  <a:noFill/>
                </a:ln>
                <a:solidFill>
                  <a:schemeClr val="tx1"/>
                </a:solidFill>
                <a:effectLst/>
                <a:latin typeface="Arial" panose="020B0604020202020204" pitchFamily="34" charset="0"/>
              </a:rPr>
              <a:t>: To safeguard intellectual property and internal communications.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Law Enforcement</a:t>
            </a:r>
            <a:r>
              <a:rPr kumimoji="0" lang="en-US" altLang="en-US" sz="1800" b="0" i="0" u="none" strike="noStrike" cap="none" normalizeH="0" baseline="0" dirty="0">
                <a:ln>
                  <a:noFill/>
                </a:ln>
                <a:solidFill>
                  <a:schemeClr val="tx1"/>
                </a:solidFill>
                <a:effectLst/>
                <a:latin typeface="Arial" panose="020B0604020202020204" pitchFamily="34" charset="0"/>
              </a:rPr>
              <a:t>: For secure transmission of sensitive information during investigations.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Individuals</a:t>
            </a:r>
            <a:r>
              <a:rPr kumimoji="0" lang="en-US" altLang="en-US" sz="1800" b="0" i="0" u="none" strike="noStrike" cap="none" normalizeH="0" baseline="0" dirty="0">
                <a:ln>
                  <a:noFill/>
                </a:ln>
                <a:solidFill>
                  <a:schemeClr val="tx1"/>
                </a:solidFill>
                <a:effectLst/>
                <a:latin typeface="Arial" panose="020B0604020202020204" pitchFamily="34" charset="0"/>
              </a:rPr>
              <a:t>: For personal privacy and secure data storage.</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Military Personnel</a:t>
            </a:r>
            <a:r>
              <a:rPr kumimoji="0" lang="en-US" altLang="en-US" sz="1800" b="0" i="0" u="none" strike="noStrike" cap="none" normalizeH="0" baseline="0" dirty="0">
                <a:ln>
                  <a:noFill/>
                </a:ln>
                <a:solidFill>
                  <a:schemeClr val="tx1"/>
                </a:solidFill>
                <a:effectLst/>
                <a:latin typeface="Arial" panose="020B0604020202020204" pitchFamily="34" charset="0"/>
              </a:rPr>
              <a:t>: For covert communication and secure transmission of classified information.</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Healthcare Providers</a:t>
            </a:r>
            <a:r>
              <a:rPr kumimoji="0" lang="en-US" altLang="en-US" sz="1800" b="0" i="0" u="none" strike="noStrike" cap="none" normalizeH="0" baseline="0" dirty="0">
                <a:ln>
                  <a:noFill/>
                </a:ln>
                <a:solidFill>
                  <a:schemeClr val="tx1"/>
                </a:solidFill>
                <a:effectLst/>
                <a:latin typeface="Arial" panose="020B0604020202020204" pitchFamily="34" charset="0"/>
              </a:rPr>
              <a:t>: To protect patient data and ensure confidential communication.</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Financial Institutions</a:t>
            </a:r>
            <a:r>
              <a:rPr kumimoji="0" lang="en-US" altLang="en-US" sz="1800" b="0" i="0" u="none" strike="noStrike" cap="none" normalizeH="0" baseline="0" dirty="0">
                <a:ln>
                  <a:noFill/>
                </a:ln>
                <a:solidFill>
                  <a:schemeClr val="tx1"/>
                </a:solidFill>
                <a:effectLst/>
                <a:latin typeface="Arial" panose="020B0604020202020204" pitchFamily="34" charset="0"/>
              </a:rPr>
              <a:t>: For secure transmission of financial data and communications. </a:t>
            </a:r>
          </a:p>
        </p:txBody>
      </p:sp>
    </p:spTree>
    <p:extLst>
      <p:ext uri="{BB962C8B-B14F-4D97-AF65-F5344CB8AC3E}">
        <p14:creationId xmlns:p14="http://schemas.microsoft.com/office/powerpoint/2010/main" val="728542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521172"/>
          </a:xfrm>
        </p:spPr>
        <p:txBody>
          <a:bodyPr anchor="ctr">
            <a:normAutofit fontScale="90000"/>
          </a:bodyPr>
          <a:lstStyle/>
          <a:p>
            <a:br>
              <a:rPr lang="en-US" sz="2800" dirty="0"/>
            </a:br>
            <a:r>
              <a:rPr lang="en-US" sz="2800" dirty="0"/>
              <a:t>YOUR SOLUTION AND ITS VALUE PROPOSITION</a:t>
            </a:r>
            <a:endParaRPr lang="en-US"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654344" y="1242578"/>
            <a:ext cx="11029615" cy="2232178"/>
          </a:xfrm>
        </p:spPr>
        <p:txBody>
          <a:bodyPr>
            <a:normAutofit fontScale="70000" lnSpcReduction="20000"/>
          </a:bodyPr>
          <a:lstStyle/>
          <a:p>
            <a:pPr marL="0" indent="0">
              <a:buNone/>
            </a:pPr>
            <a:r>
              <a:rPr lang="en-US" b="1" dirty="0">
                <a:solidFill>
                  <a:schemeClr val="accent1"/>
                </a:solidFill>
              </a:rPr>
              <a:t> SOLUTION:</a:t>
            </a:r>
          </a:p>
          <a:p>
            <a:pPr marL="0" indent="0">
              <a:buNone/>
            </a:pPr>
            <a:r>
              <a:rPr lang="en-US" sz="1800" dirty="0"/>
              <a:t>Our steganography project provides a robust and secure method for embedding and extracting hidden messages within digital images. By combining the Least Significant Bit (LSB) technique with XOR encryption, we ensure that hidden data remains undetectable and secure from unauthorized access.</a:t>
            </a:r>
          </a:p>
          <a:p>
            <a:pPr marL="0" indent="0">
              <a:buNone/>
            </a:pPr>
            <a:r>
              <a:rPr lang="en-US" sz="1800" b="1" dirty="0"/>
              <a:t>Key Features:</a:t>
            </a:r>
          </a:p>
          <a:p>
            <a:pPr marL="0" indent="0">
              <a:buNone/>
            </a:pPr>
            <a:r>
              <a:rPr lang="en-US" sz="1800" b="1" dirty="0"/>
              <a:t>LSB Technique</a:t>
            </a:r>
            <a:r>
              <a:rPr lang="en-US" sz="1800" dirty="0"/>
              <a:t>: Embeds secret data by modifying the least significant bits of pixel values, maintaining the original appearance of the host image.</a:t>
            </a:r>
          </a:p>
          <a:p>
            <a:pPr marL="0" indent="0">
              <a:buNone/>
            </a:pPr>
            <a:r>
              <a:rPr lang="en-US" sz="1800" b="1" dirty="0"/>
              <a:t>XOR Encryption</a:t>
            </a:r>
            <a:r>
              <a:rPr lang="en-US" sz="1800" dirty="0"/>
              <a:t>: Encrypts data before embedding to enhance security, making it difficult for unauthorized users to decipher hidden messages.</a:t>
            </a:r>
          </a:p>
          <a:p>
            <a:pPr marL="0" indent="0">
              <a:buNone/>
            </a:pPr>
            <a:r>
              <a:rPr lang="en-US" sz="1800" b="1" dirty="0"/>
              <a:t>Implementation</a:t>
            </a:r>
            <a:r>
              <a:rPr lang="en-US" sz="1800" dirty="0"/>
              <a:t>: Features a user-friendly interface, utilizes common image formats for compatibility, and offers customizable algorithms to optimize security and performance.</a:t>
            </a:r>
          </a:p>
          <a:p>
            <a:pPr marL="0" indent="0">
              <a:buNone/>
            </a:pPr>
            <a:endParaRPr lang="en-US" dirty="0"/>
          </a:p>
        </p:txBody>
      </p:sp>
      <p:sp>
        <p:nvSpPr>
          <p:cNvPr id="5" name="TextBox 4">
            <a:extLst>
              <a:ext uri="{FF2B5EF4-FFF2-40B4-BE49-F238E27FC236}">
                <a16:creationId xmlns:a16="http://schemas.microsoft.com/office/drawing/2014/main" id="{045A612A-3055-0C17-397D-D551FD442A76}"/>
              </a:ext>
            </a:extLst>
          </p:cNvPr>
          <p:cNvSpPr txBox="1"/>
          <p:nvPr/>
        </p:nvSpPr>
        <p:spPr>
          <a:xfrm>
            <a:off x="654343" y="3182111"/>
            <a:ext cx="11029616" cy="2677656"/>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dirty="0">
              <a:latin typeface="Arial" panose="020B0604020202020204" pitchFamily="34" charset="0"/>
            </a:endParaRPr>
          </a:p>
          <a:p>
            <a:pPr eaLnBrk="0" fontAlgn="base" hangingPunct="0">
              <a:spcBef>
                <a:spcPct val="0"/>
              </a:spcBef>
              <a:spcAft>
                <a:spcPct val="0"/>
              </a:spcAft>
            </a:pPr>
            <a:r>
              <a:rPr kumimoji="0" lang="en-US" altLang="en-US" sz="1200" b="1" i="0" u="none" strike="noStrike" cap="none" normalizeH="0" baseline="0" dirty="0">
                <a:ln>
                  <a:noFill/>
                </a:ln>
                <a:solidFill>
                  <a:schemeClr val="accent1"/>
                </a:solidFill>
                <a:effectLst/>
                <a:latin typeface="Arial" panose="020B0604020202020204" pitchFamily="34" charset="0"/>
              </a:rPr>
              <a:t>VALUE PROPOSITION:</a:t>
            </a:r>
          </a:p>
          <a:p>
            <a:pPr eaLnBrk="0" fontAlgn="base" hangingPunct="0">
              <a:spcBef>
                <a:spcPct val="0"/>
              </a:spcBef>
              <a:spcAft>
                <a:spcPct val="0"/>
              </a:spcAft>
            </a:pPr>
            <a:endParaRPr kumimoji="0" lang="en-US" altLang="en-US" sz="1200" b="0" i="0" u="none" strike="noStrike" cap="none" normalizeH="0" baseline="0" dirty="0">
              <a:ln>
                <a:noFill/>
              </a:ln>
              <a:solidFill>
                <a:schemeClr val="accent1"/>
              </a:solidFill>
              <a:effectLst/>
              <a:latin typeface="Arial" panose="020B0604020202020204" pitchFamily="34" charset="0"/>
            </a:endParaRPr>
          </a:p>
          <a:p>
            <a:pPr marR="0" lvl="0" algn="l" defTabSz="914400" rtl="0" eaLnBrk="0" fontAlgn="base" latinLnBrk="0" hangingPunct="0">
              <a:lnSpc>
                <a:spcPct val="150000"/>
              </a:lnSpc>
              <a:spcBef>
                <a:spcPct val="0"/>
              </a:spcBef>
              <a:spcAft>
                <a:spcPct val="0"/>
              </a:spcAft>
              <a:buClrTx/>
              <a:buSzTx/>
              <a:tabLst/>
            </a:pPr>
            <a:r>
              <a:rPr kumimoji="0" lang="en-US" altLang="en-US" sz="1200" b="1" i="0" u="none" strike="noStrike" cap="none" normalizeH="0" baseline="0" dirty="0">
                <a:ln>
                  <a:noFill/>
                </a:ln>
                <a:solidFill>
                  <a:schemeClr val="tx1"/>
                </a:solidFill>
                <a:effectLst/>
                <a:latin typeface="Arial" panose="020B0604020202020204" pitchFamily="34" charset="0"/>
              </a:rPr>
              <a:t>Enhanced Security</a:t>
            </a:r>
            <a:r>
              <a:rPr kumimoji="0" lang="en-US" altLang="en-US" sz="1200" b="0" i="0" u="none" strike="noStrike" cap="none" normalizeH="0" baseline="0" dirty="0">
                <a:ln>
                  <a:noFill/>
                </a:ln>
                <a:solidFill>
                  <a:schemeClr val="tx1"/>
                </a:solidFill>
                <a:effectLst/>
                <a:latin typeface="Arial" panose="020B0604020202020204" pitchFamily="34" charset="0"/>
              </a:rPr>
              <a:t>: Adds encryption and concealment to reduce data interception risks.</a:t>
            </a:r>
          </a:p>
          <a:p>
            <a:pPr marR="0" lvl="0" algn="l" defTabSz="914400" rtl="0" eaLnBrk="0" fontAlgn="base" latinLnBrk="0" hangingPunct="0">
              <a:lnSpc>
                <a:spcPct val="150000"/>
              </a:lnSpc>
              <a:spcBef>
                <a:spcPct val="0"/>
              </a:spcBef>
              <a:spcAft>
                <a:spcPct val="0"/>
              </a:spcAft>
              <a:buClrTx/>
              <a:buSzTx/>
              <a:tabLst/>
            </a:pPr>
            <a:r>
              <a:rPr kumimoji="0" lang="en-US" altLang="en-US" sz="1200" b="1" i="0" u="none" strike="noStrike" cap="none" normalizeH="0" baseline="0" dirty="0">
                <a:ln>
                  <a:noFill/>
                </a:ln>
                <a:solidFill>
                  <a:schemeClr val="tx1"/>
                </a:solidFill>
                <a:effectLst/>
                <a:latin typeface="Arial" panose="020B0604020202020204" pitchFamily="34" charset="0"/>
              </a:rPr>
              <a:t>Confidential Communication</a:t>
            </a:r>
            <a:r>
              <a:rPr kumimoji="0" lang="en-US" altLang="en-US" sz="1200" b="0" i="0" u="none" strike="noStrike" cap="none" normalizeH="0" baseline="0" dirty="0">
                <a:ln>
                  <a:noFill/>
                </a:ln>
                <a:solidFill>
                  <a:schemeClr val="tx1"/>
                </a:solidFill>
                <a:effectLst/>
                <a:latin typeface="Arial" panose="020B0604020202020204" pitchFamily="34" charset="0"/>
              </a:rPr>
              <a:t>: Secure transmission for sensitive information, ideal for journalists and activists.</a:t>
            </a:r>
          </a:p>
          <a:p>
            <a:pPr marR="0" lvl="0" algn="l" defTabSz="914400" rtl="0" eaLnBrk="0" fontAlgn="base" latinLnBrk="0" hangingPunct="0">
              <a:lnSpc>
                <a:spcPct val="150000"/>
              </a:lnSpc>
              <a:spcBef>
                <a:spcPct val="0"/>
              </a:spcBef>
              <a:spcAft>
                <a:spcPct val="0"/>
              </a:spcAft>
              <a:buClrTx/>
              <a:buSzTx/>
              <a:tabLst/>
            </a:pPr>
            <a:r>
              <a:rPr kumimoji="0" lang="en-US" altLang="en-US" sz="1200" b="1" i="0" u="none" strike="noStrike" cap="none" normalizeH="0" baseline="0" dirty="0">
                <a:ln>
                  <a:noFill/>
                </a:ln>
                <a:solidFill>
                  <a:schemeClr val="tx1"/>
                </a:solidFill>
                <a:effectLst/>
                <a:latin typeface="Arial" panose="020B0604020202020204" pitchFamily="34" charset="0"/>
              </a:rPr>
              <a:t>Privacy Protection</a:t>
            </a:r>
            <a:r>
              <a:rPr kumimoji="0" lang="en-US" altLang="en-US" sz="1200" b="0" i="0" u="none" strike="noStrike" cap="none" normalizeH="0" baseline="0" dirty="0">
                <a:ln>
                  <a:noFill/>
                </a:ln>
                <a:solidFill>
                  <a:schemeClr val="tx1"/>
                </a:solidFill>
                <a:effectLst/>
                <a:latin typeface="Arial" panose="020B0604020202020204" pitchFamily="34" charset="0"/>
              </a:rPr>
              <a:t>: Safeguards personal data and prevents breaches.</a:t>
            </a:r>
          </a:p>
          <a:p>
            <a:pPr marR="0" lvl="0" algn="l" defTabSz="914400" rtl="0" eaLnBrk="0" fontAlgn="base" latinLnBrk="0" hangingPunct="0">
              <a:lnSpc>
                <a:spcPct val="150000"/>
              </a:lnSpc>
              <a:spcBef>
                <a:spcPct val="0"/>
              </a:spcBef>
              <a:spcAft>
                <a:spcPct val="0"/>
              </a:spcAft>
              <a:buClrTx/>
              <a:buSzTx/>
              <a:tabLst/>
            </a:pPr>
            <a:r>
              <a:rPr kumimoji="0" lang="en-US" altLang="en-US" sz="1200" b="1" i="0" u="none" strike="noStrike" cap="none" normalizeH="0" baseline="0" dirty="0">
                <a:ln>
                  <a:noFill/>
                </a:ln>
                <a:solidFill>
                  <a:schemeClr val="tx1"/>
                </a:solidFill>
                <a:effectLst/>
                <a:latin typeface="Arial" panose="020B0604020202020204" pitchFamily="34" charset="0"/>
              </a:rPr>
              <a:t>Intellectual Property Protection</a:t>
            </a:r>
            <a:r>
              <a:rPr kumimoji="0" lang="en-US" altLang="en-US" sz="1200" b="0" i="0" u="none" strike="noStrike" cap="none" normalizeH="0" baseline="0" dirty="0">
                <a:ln>
                  <a:noFill/>
                </a:ln>
                <a:solidFill>
                  <a:schemeClr val="tx1"/>
                </a:solidFill>
                <a:effectLst/>
                <a:latin typeface="Arial" panose="020B0604020202020204" pitchFamily="34" charset="0"/>
              </a:rPr>
              <a:t>: Embeds copyright info to protect against unauthorized use.</a:t>
            </a:r>
          </a:p>
          <a:p>
            <a:pPr marR="0" lvl="0" algn="l" defTabSz="914400" rtl="0" eaLnBrk="0" fontAlgn="base" latinLnBrk="0" hangingPunct="0">
              <a:lnSpc>
                <a:spcPct val="150000"/>
              </a:lnSpc>
              <a:spcBef>
                <a:spcPct val="0"/>
              </a:spcBef>
              <a:spcAft>
                <a:spcPct val="0"/>
              </a:spcAft>
              <a:buClrTx/>
              <a:buSzTx/>
              <a:tabLst/>
            </a:pPr>
            <a:r>
              <a:rPr kumimoji="0" lang="en-US" altLang="en-US" sz="1200" b="1" i="0" u="none" strike="noStrike" cap="none" normalizeH="0" baseline="0" dirty="0">
                <a:ln>
                  <a:noFill/>
                </a:ln>
                <a:solidFill>
                  <a:schemeClr val="tx1"/>
                </a:solidFill>
                <a:effectLst/>
                <a:latin typeface="Arial" panose="020B0604020202020204" pitchFamily="34" charset="0"/>
              </a:rPr>
              <a:t>Covert Communication</a:t>
            </a:r>
            <a:r>
              <a:rPr kumimoji="0" lang="en-US" altLang="en-US" sz="1200" b="0" i="0" u="none" strike="noStrike" cap="none" normalizeH="0" baseline="0" dirty="0">
                <a:ln>
                  <a:noFill/>
                </a:ln>
                <a:solidFill>
                  <a:schemeClr val="tx1"/>
                </a:solidFill>
                <a:effectLst/>
                <a:latin typeface="Arial" panose="020B0604020202020204" pitchFamily="34" charset="0"/>
              </a:rPr>
              <a:t>: Enables stealthy communication in sensitive environments.</a:t>
            </a:r>
          </a:p>
          <a:p>
            <a:pPr marR="0" lvl="0" algn="l" defTabSz="914400" rtl="0" eaLnBrk="0" fontAlgn="base" latinLnBrk="0" hangingPunct="0">
              <a:lnSpc>
                <a:spcPct val="150000"/>
              </a:lnSpc>
              <a:spcBef>
                <a:spcPct val="0"/>
              </a:spcBef>
              <a:spcAft>
                <a:spcPct val="0"/>
              </a:spcAft>
              <a:buClrTx/>
              <a:buSzTx/>
              <a:tabLst/>
            </a:pPr>
            <a:r>
              <a:rPr kumimoji="0" lang="en-US" altLang="en-US" sz="1200" b="1" i="0" u="none" strike="noStrike" cap="none" normalizeH="0" baseline="0" dirty="0">
                <a:ln>
                  <a:noFill/>
                </a:ln>
                <a:solidFill>
                  <a:schemeClr val="tx1"/>
                </a:solidFill>
                <a:effectLst/>
                <a:latin typeface="Arial" panose="020B0604020202020204" pitchFamily="34" charset="0"/>
              </a:rPr>
              <a:t>Versatility</a:t>
            </a:r>
            <a:r>
              <a:rPr kumimoji="0" lang="en-US" altLang="en-US" sz="1200" b="0" i="0" u="none" strike="noStrike" cap="none" normalizeH="0" baseline="0" dirty="0">
                <a:ln>
                  <a:noFill/>
                </a:ln>
                <a:solidFill>
                  <a:schemeClr val="tx1"/>
                </a:solidFill>
                <a:effectLst/>
                <a:latin typeface="Arial" panose="020B0604020202020204" pitchFamily="34" charset="0"/>
              </a:rPr>
              <a:t>: Applicable across various sectors and adaptable to different security needs.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768512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US"/>
              <a:t>How did you customize the project and make it your own</a:t>
            </a:r>
            <a:endParaRPr lang="en-US"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1682532"/>
            <a:ext cx="11029615" cy="4026600"/>
          </a:xfrm>
        </p:spPr>
        <p:txBody>
          <a:bodyPr>
            <a:normAutofit fontScale="92500" lnSpcReduction="10000"/>
          </a:bodyPr>
          <a:lstStyle/>
          <a:p>
            <a:pPr marL="0" indent="0">
              <a:lnSpc>
                <a:spcPct val="120000"/>
              </a:lnSpc>
              <a:buNone/>
            </a:pPr>
            <a:r>
              <a:rPr lang="en-US" b="1" dirty="0"/>
              <a:t>Advanced Encryption</a:t>
            </a:r>
            <a:r>
              <a:rPr lang="en-US" dirty="0"/>
              <a:t>: Incorporated XOR-based encryption with a passcode, ensuring that embedded messages remain secure and are only retrievable with the correct passcode.</a:t>
            </a:r>
          </a:p>
          <a:p>
            <a:pPr marL="0" indent="0">
              <a:lnSpc>
                <a:spcPct val="120000"/>
              </a:lnSpc>
              <a:buNone/>
            </a:pPr>
            <a:r>
              <a:rPr lang="en-US" b="1" dirty="0"/>
              <a:t>Enhanced Image Integration</a:t>
            </a:r>
            <a:r>
              <a:rPr lang="en-US" dirty="0"/>
              <a:t>: Applied the Least Significant Bit (LSB) technique for precise embedding and extraction of encrypted messages, enhancing the overall security of the data.</a:t>
            </a:r>
          </a:p>
          <a:p>
            <a:pPr marL="0" indent="0">
              <a:lnSpc>
                <a:spcPct val="120000"/>
              </a:lnSpc>
              <a:buNone/>
            </a:pPr>
            <a:r>
              <a:rPr lang="en-US" b="1" dirty="0"/>
              <a:t>Improved User Experience</a:t>
            </a:r>
            <a:r>
              <a:rPr lang="en-US" dirty="0"/>
              <a:t>: Designed intuitive input prompts for specifying the image path, passcode, and message. Added user feedback on successful operations and automated the opening of the resulting encrypted image for convenience.</a:t>
            </a:r>
          </a:p>
          <a:p>
            <a:pPr marL="0" indent="0">
              <a:lnSpc>
                <a:spcPct val="120000"/>
              </a:lnSpc>
              <a:buNone/>
            </a:pPr>
            <a:r>
              <a:rPr lang="en-US" b="1" dirty="0"/>
              <a:t>Optimized Performance</a:t>
            </a:r>
            <a:r>
              <a:rPr lang="en-US" dirty="0"/>
              <a:t>: Fine-tuned the system to minimize alterations to image quality and safeguard the hidden message's integrity against potential image edits or manipulations.</a:t>
            </a:r>
          </a:p>
          <a:p>
            <a:pPr marL="0" indent="0">
              <a:lnSpc>
                <a:spcPct val="120000"/>
              </a:lnSpc>
              <a:buNone/>
            </a:pPr>
            <a:r>
              <a:rPr lang="en-US" b="1" dirty="0"/>
              <a:t>Flexible Functionality</a:t>
            </a:r>
            <a:r>
              <a:rPr lang="en-US" dirty="0"/>
              <a:t>: Included options for various image formats and passcode complexities to accommodate different user needs and security preferences.</a:t>
            </a:r>
          </a:p>
          <a:p>
            <a:pPr marL="0" indent="0">
              <a:lnSpc>
                <a:spcPct val="120000"/>
              </a:lnSpc>
              <a:buNone/>
            </a:pPr>
            <a:r>
              <a:rPr lang="en-US" b="1" dirty="0"/>
              <a:t>Robust Error Handling</a:t>
            </a:r>
            <a:r>
              <a:rPr lang="en-US" dirty="0"/>
              <a:t>: Implemented comprehensive error handling to manage incorrect inputs or failed operations, enhancing the reliability and user trust in the application.</a:t>
            </a:r>
          </a:p>
          <a:p>
            <a:pPr marL="0" indent="0">
              <a:lnSpc>
                <a:spcPct val="120000"/>
              </a:lnSpc>
              <a:buNone/>
            </a:pPr>
            <a:endParaRPr lang="en-US" dirty="0"/>
          </a:p>
        </p:txBody>
      </p:sp>
    </p:spTree>
    <p:extLst>
      <p:ext uri="{BB962C8B-B14F-4D97-AF65-F5344CB8AC3E}">
        <p14:creationId xmlns:p14="http://schemas.microsoft.com/office/powerpoint/2010/main" val="36573865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GB" dirty="0"/>
              <a:t>MODELLING</a:t>
            </a:r>
            <a:endParaRPr lang="en-US"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722376" y="2130587"/>
            <a:ext cx="5108447" cy="4087332"/>
          </a:xfrm>
        </p:spPr>
        <p:txBody>
          <a:bodyPr>
            <a:noAutofit/>
          </a:bodyPr>
          <a:lstStyle/>
          <a:p>
            <a:pPr>
              <a:buFont typeface="Wingdings" panose="05000000000000000000" pitchFamily="2" charset="2"/>
              <a:buChar char="Ø"/>
            </a:pPr>
            <a:r>
              <a:rPr lang="en-US" sz="1100" b="1" dirty="0"/>
              <a:t>Input Handling:</a:t>
            </a:r>
            <a:endParaRPr lang="en-US" sz="1100" dirty="0"/>
          </a:p>
          <a:p>
            <a:pPr marL="0" indent="0">
              <a:buNone/>
            </a:pPr>
            <a:r>
              <a:rPr lang="en-US" sz="1100" dirty="0"/>
              <a:t>Users provide the path to the image file, enter a passcode, and input the text they wish to hide.</a:t>
            </a:r>
          </a:p>
          <a:p>
            <a:pPr>
              <a:buFont typeface="Wingdings" panose="05000000000000000000" pitchFamily="2" charset="2"/>
              <a:buChar char="Ø"/>
            </a:pPr>
            <a:r>
              <a:rPr lang="en-US" sz="1100" b="1" dirty="0"/>
              <a:t>Encryption Process:</a:t>
            </a:r>
            <a:endParaRPr lang="en-US" sz="1100" dirty="0"/>
          </a:p>
          <a:p>
            <a:pPr marL="0" indent="0">
              <a:buNone/>
            </a:pPr>
            <a:r>
              <a:rPr lang="en-US" sz="1100" dirty="0"/>
              <a:t>Converts the input text into a sequence of ASCII codes.</a:t>
            </a:r>
          </a:p>
          <a:p>
            <a:pPr marL="0" indent="0">
              <a:buNone/>
            </a:pPr>
            <a:r>
              <a:rPr lang="en-US" sz="1100" dirty="0"/>
              <a:t>Encrypts these ASCII codes by applying an XOR operation with characters from the passcode.</a:t>
            </a:r>
          </a:p>
          <a:p>
            <a:pPr>
              <a:buFont typeface="Wingdings" panose="05000000000000000000" pitchFamily="2" charset="2"/>
              <a:buChar char="Ø"/>
            </a:pPr>
            <a:r>
              <a:rPr lang="en-US" sz="1100" b="1" dirty="0"/>
              <a:t>Embedding Process:</a:t>
            </a:r>
            <a:endParaRPr lang="en-US" sz="1100" dirty="0"/>
          </a:p>
          <a:p>
            <a:pPr marL="0" indent="0">
              <a:buNone/>
            </a:pPr>
            <a:r>
              <a:rPr lang="en-US" sz="1100" dirty="0"/>
              <a:t>Integrates the encrypted text into the image using the Least Significant Bit (LSB) method.</a:t>
            </a:r>
          </a:p>
          <a:p>
            <a:pPr marL="0" indent="0">
              <a:buNone/>
            </a:pPr>
            <a:r>
              <a:rPr lang="en-US" sz="1100" dirty="0"/>
              <a:t>Processes image pixels across all color channels (Red, Green, Blue) to embed the data.</a:t>
            </a:r>
          </a:p>
          <a:p>
            <a:pPr>
              <a:buFont typeface="Wingdings" panose="05000000000000000000" pitchFamily="2" charset="2"/>
              <a:buChar char="Ø"/>
            </a:pPr>
            <a:r>
              <a:rPr lang="en-US" sz="1100" b="1" dirty="0"/>
              <a:t>Output Handling:</a:t>
            </a:r>
            <a:endParaRPr lang="en-US" sz="1100" dirty="0"/>
          </a:p>
          <a:p>
            <a:pPr marL="0" indent="0">
              <a:buNone/>
            </a:pPr>
            <a:r>
              <a:rPr lang="en-US" sz="1100" dirty="0"/>
              <a:t>Saves the image with the embedded data in a new file.</a:t>
            </a:r>
          </a:p>
          <a:p>
            <a:pPr marL="0" indent="0">
              <a:buNone/>
            </a:pPr>
            <a:r>
              <a:rPr lang="en-US" sz="1100" dirty="0"/>
              <a:t>Displays a confirmation message to the user and automatically opens the saved image for review.</a:t>
            </a:r>
          </a:p>
          <a:p>
            <a:pPr>
              <a:buFont typeface="Wingdings" panose="05000000000000000000" pitchFamily="2" charset="2"/>
              <a:buChar char="Ø"/>
            </a:pPr>
            <a:r>
              <a:rPr lang="en-US" sz="1100" b="1" dirty="0"/>
              <a:t>Extraction Process:</a:t>
            </a:r>
            <a:endParaRPr lang="en-US" sz="1100" dirty="0"/>
          </a:p>
          <a:p>
            <a:pPr marL="0" indent="0">
              <a:buNone/>
            </a:pPr>
            <a:r>
              <a:rPr lang="en-US" sz="1100" dirty="0"/>
              <a:t>User provides the passcode to access the hidden text.</a:t>
            </a:r>
          </a:p>
          <a:p>
            <a:pPr marL="0" indent="0">
              <a:buNone/>
            </a:pPr>
            <a:r>
              <a:rPr lang="en-US" sz="1100" dirty="0"/>
              <a:t>Extracts the embedded text from the image and decrypts it using the XOR method with the same passcode.</a:t>
            </a:r>
          </a:p>
          <a:p>
            <a:pPr marL="0" indent="0">
              <a:buNone/>
            </a:pPr>
            <a:endParaRPr lang="en-US" sz="1100" dirty="0"/>
          </a:p>
        </p:txBody>
      </p:sp>
      <p:pic>
        <p:nvPicPr>
          <p:cNvPr id="5" name="Picture 4">
            <a:extLst>
              <a:ext uri="{FF2B5EF4-FFF2-40B4-BE49-F238E27FC236}">
                <a16:creationId xmlns:a16="http://schemas.microsoft.com/office/drawing/2014/main" id="{4F9F2D1B-15E0-6505-C229-90B09E8F6170}"/>
              </a:ext>
            </a:extLst>
          </p:cNvPr>
          <p:cNvPicPr>
            <a:picLocks noChangeAspect="1"/>
          </p:cNvPicPr>
          <p:nvPr/>
        </p:nvPicPr>
        <p:blipFill>
          <a:blip r:embed="rId2"/>
          <a:stretch>
            <a:fillRect/>
          </a:stretch>
        </p:blipFill>
        <p:spPr>
          <a:xfrm>
            <a:off x="6931152" y="1377668"/>
            <a:ext cx="4844436" cy="4840251"/>
          </a:xfrm>
          <a:prstGeom prst="rect">
            <a:avLst/>
          </a:prstGeom>
        </p:spPr>
      </p:pic>
    </p:spTree>
    <p:extLst>
      <p:ext uri="{BB962C8B-B14F-4D97-AF65-F5344CB8AC3E}">
        <p14:creationId xmlns:p14="http://schemas.microsoft.com/office/powerpoint/2010/main" val="3184081554"/>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IBM template.pptx" id="{DD7D02DF-74B2-BE46-8E60-C19E1E020CC7}" vid="{4A44C851-0219-434E-AA92-1FCB39E6E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1E7CA09-9778-4414-AE97-8064B12DA30E}">
  <ds:schemaRefs>
    <ds:schemaRef ds:uri="16c05727-aa75-4e4a-9b5f-8a80a1165891"/>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8D289AE2-D2AE-49D1-AFAC-3A79F6794255}">
  <ds:schemaRefs>
    <ds:schemaRef ds:uri="16c05727-aa75-4e4a-9b5f-8a80a1165891"/>
    <ds:schemaRef ds:uri="71af3243-3dd4-4a8d-8c0d-dd76da1f02a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427</TotalTime>
  <Words>1100</Words>
  <Application>Microsoft Office PowerPoint</Application>
  <PresentationFormat>Widescreen</PresentationFormat>
  <Paragraphs>86</Paragraphs>
  <Slides>11</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-apple-system</vt:lpstr>
      <vt:lpstr>Arial</vt:lpstr>
      <vt:lpstr>Calibri</vt:lpstr>
      <vt:lpstr>Franklin Gothic Book</vt:lpstr>
      <vt:lpstr>Franklin Gothic Demi</vt:lpstr>
      <vt:lpstr>Times New Roman</vt:lpstr>
      <vt:lpstr>Wingdings</vt:lpstr>
      <vt:lpstr>Wingdings 2</vt:lpstr>
      <vt:lpstr>DividendVTI</vt:lpstr>
      <vt:lpstr>Student Details</vt:lpstr>
      <vt:lpstr>PowerPoint Presentation</vt:lpstr>
      <vt:lpstr>AGENDA</vt:lpstr>
      <vt:lpstr>PROJECT  OVERVIEW</vt:lpstr>
      <vt:lpstr>Project overview  </vt:lpstr>
      <vt:lpstr>WHO ARE THE END USERS of this project?</vt:lpstr>
      <vt:lpstr> YOUR SOLUTION AND ITS VALUE PROPOSITION</vt:lpstr>
      <vt:lpstr>How did you customize the project and make it your own</vt:lpstr>
      <vt:lpstr>MODELLING</vt:lpstr>
      <vt:lpstr>Results</vt:lpstr>
      <vt:lpstr>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santhosh palem</cp:lastModifiedBy>
  <cp:revision>3</cp:revision>
  <dcterms:created xsi:type="dcterms:W3CDTF">2021-05-26T16:50:10Z</dcterms:created>
  <dcterms:modified xsi:type="dcterms:W3CDTF">2024-07-22T11:15:02Z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