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7" r:id="rId11"/>
    <p:sldId id="268" r:id="rId12"/>
    <p:sldId id="276" r:id="rId13"/>
    <p:sldId id="269" r:id="rId14"/>
    <p:sldId id="277" r:id="rId15"/>
    <p:sldId id="271" r:id="rId16"/>
    <p:sldId id="272" r:id="rId17"/>
    <p:sldId id="273" r:id="rId18"/>
    <p:sldId id="27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75" d="100"/>
          <a:sy n="75" d="100"/>
        </p:scale>
        <p:origin x="97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4T16:18:21.331"/>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4T16:18:27.137"/>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5-24T16:18:34.90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FC413-DEC3-B2AF-6F8A-4B1D32D580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3C9F90A-EF4C-0B91-6D8D-CB7907F848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814FA08-B0CC-5CA5-AA2F-936DEA80F241}"/>
              </a:ext>
            </a:extLst>
          </p:cNvPr>
          <p:cNvSpPr>
            <a:spLocks noGrp="1"/>
          </p:cNvSpPr>
          <p:nvPr>
            <p:ph type="dt" sz="half" idx="10"/>
          </p:nvPr>
        </p:nvSpPr>
        <p:spPr/>
        <p:txBody>
          <a:bodyPr/>
          <a:lstStyle/>
          <a:p>
            <a:fld id="{CC248BFD-940E-43F7-A370-B55E05BD6C00}" type="datetimeFigureOut">
              <a:rPr lang="en-IN" smtClean="0"/>
              <a:t>27-05-2025</a:t>
            </a:fld>
            <a:endParaRPr lang="en-IN"/>
          </a:p>
        </p:txBody>
      </p:sp>
      <p:sp>
        <p:nvSpPr>
          <p:cNvPr id="5" name="Footer Placeholder 4">
            <a:extLst>
              <a:ext uri="{FF2B5EF4-FFF2-40B4-BE49-F238E27FC236}">
                <a16:creationId xmlns:a16="http://schemas.microsoft.com/office/drawing/2014/main" id="{4D5859C5-5229-BA04-C4B1-E6FAE3ED9E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D9D7281-2525-5088-241E-6F00B24DCCFF}"/>
              </a:ext>
            </a:extLst>
          </p:cNvPr>
          <p:cNvSpPr>
            <a:spLocks noGrp="1"/>
          </p:cNvSpPr>
          <p:nvPr>
            <p:ph type="sldNum" sz="quarter" idx="12"/>
          </p:nvPr>
        </p:nvSpPr>
        <p:spPr/>
        <p:txBody>
          <a:bodyPr/>
          <a:lstStyle/>
          <a:p>
            <a:fld id="{A8FAC93F-779B-4A4D-A2CC-9D6ECAF5C8C0}" type="slidenum">
              <a:rPr lang="en-IN" smtClean="0"/>
              <a:t>‹#›</a:t>
            </a:fld>
            <a:endParaRPr lang="en-IN"/>
          </a:p>
        </p:txBody>
      </p:sp>
    </p:spTree>
    <p:extLst>
      <p:ext uri="{BB962C8B-B14F-4D97-AF65-F5344CB8AC3E}">
        <p14:creationId xmlns:p14="http://schemas.microsoft.com/office/powerpoint/2010/main" val="210234867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CC7F6-AFAD-95F1-7599-FE564131450C}"/>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4D0C419-920C-5820-48CE-50342139440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E45764-89BE-C96C-159F-61F63644FF01}"/>
              </a:ext>
            </a:extLst>
          </p:cNvPr>
          <p:cNvSpPr>
            <a:spLocks noGrp="1"/>
          </p:cNvSpPr>
          <p:nvPr>
            <p:ph type="dt" sz="half" idx="10"/>
          </p:nvPr>
        </p:nvSpPr>
        <p:spPr/>
        <p:txBody>
          <a:bodyPr/>
          <a:lstStyle/>
          <a:p>
            <a:fld id="{CC248BFD-940E-43F7-A370-B55E05BD6C00}" type="datetimeFigureOut">
              <a:rPr lang="en-IN" smtClean="0"/>
              <a:t>27-05-2025</a:t>
            </a:fld>
            <a:endParaRPr lang="en-IN"/>
          </a:p>
        </p:txBody>
      </p:sp>
      <p:sp>
        <p:nvSpPr>
          <p:cNvPr id="5" name="Footer Placeholder 4">
            <a:extLst>
              <a:ext uri="{FF2B5EF4-FFF2-40B4-BE49-F238E27FC236}">
                <a16:creationId xmlns:a16="http://schemas.microsoft.com/office/drawing/2014/main" id="{84B71429-A192-8206-3114-2FAFF0D2D20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CFC3F27-917A-3466-475C-E0E8B6FF87B4}"/>
              </a:ext>
            </a:extLst>
          </p:cNvPr>
          <p:cNvSpPr>
            <a:spLocks noGrp="1"/>
          </p:cNvSpPr>
          <p:nvPr>
            <p:ph type="sldNum" sz="quarter" idx="12"/>
          </p:nvPr>
        </p:nvSpPr>
        <p:spPr/>
        <p:txBody>
          <a:bodyPr/>
          <a:lstStyle/>
          <a:p>
            <a:fld id="{A8FAC93F-779B-4A4D-A2CC-9D6ECAF5C8C0}" type="slidenum">
              <a:rPr lang="en-IN" smtClean="0"/>
              <a:t>‹#›</a:t>
            </a:fld>
            <a:endParaRPr lang="en-IN"/>
          </a:p>
        </p:txBody>
      </p:sp>
    </p:spTree>
    <p:extLst>
      <p:ext uri="{BB962C8B-B14F-4D97-AF65-F5344CB8AC3E}">
        <p14:creationId xmlns:p14="http://schemas.microsoft.com/office/powerpoint/2010/main" val="3535806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087F13-D1E8-1BC6-FF24-8A3B23C1A1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57A25C4-D0E3-AF32-67AD-DDF6AD1E51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FD49967-B5DA-1AF3-968D-E8B2CC821347}"/>
              </a:ext>
            </a:extLst>
          </p:cNvPr>
          <p:cNvSpPr>
            <a:spLocks noGrp="1"/>
          </p:cNvSpPr>
          <p:nvPr>
            <p:ph type="dt" sz="half" idx="10"/>
          </p:nvPr>
        </p:nvSpPr>
        <p:spPr/>
        <p:txBody>
          <a:bodyPr/>
          <a:lstStyle/>
          <a:p>
            <a:fld id="{CC248BFD-940E-43F7-A370-B55E05BD6C00}" type="datetimeFigureOut">
              <a:rPr lang="en-IN" smtClean="0"/>
              <a:t>27-05-2025</a:t>
            </a:fld>
            <a:endParaRPr lang="en-IN"/>
          </a:p>
        </p:txBody>
      </p:sp>
      <p:sp>
        <p:nvSpPr>
          <p:cNvPr id="5" name="Footer Placeholder 4">
            <a:extLst>
              <a:ext uri="{FF2B5EF4-FFF2-40B4-BE49-F238E27FC236}">
                <a16:creationId xmlns:a16="http://schemas.microsoft.com/office/drawing/2014/main" id="{4309F4E6-0C54-BEDD-A9DD-670EE6AC37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6C706BC-4FE6-6DC3-E86A-F02A02DBE9B2}"/>
              </a:ext>
            </a:extLst>
          </p:cNvPr>
          <p:cNvSpPr>
            <a:spLocks noGrp="1"/>
          </p:cNvSpPr>
          <p:nvPr>
            <p:ph type="sldNum" sz="quarter" idx="12"/>
          </p:nvPr>
        </p:nvSpPr>
        <p:spPr/>
        <p:txBody>
          <a:bodyPr/>
          <a:lstStyle/>
          <a:p>
            <a:fld id="{A8FAC93F-779B-4A4D-A2CC-9D6ECAF5C8C0}" type="slidenum">
              <a:rPr lang="en-IN" smtClean="0"/>
              <a:t>‹#›</a:t>
            </a:fld>
            <a:endParaRPr lang="en-IN"/>
          </a:p>
        </p:txBody>
      </p:sp>
    </p:spTree>
    <p:extLst>
      <p:ext uri="{BB962C8B-B14F-4D97-AF65-F5344CB8AC3E}">
        <p14:creationId xmlns:p14="http://schemas.microsoft.com/office/powerpoint/2010/main" val="3936049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5AE96-8D3A-F244-096B-FA71D78DE8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009E5C-E4A8-F81B-F910-5CA4E4BD309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414EFF-4AB3-491F-5F1A-DB808E756A9D}"/>
              </a:ext>
            </a:extLst>
          </p:cNvPr>
          <p:cNvSpPr>
            <a:spLocks noGrp="1"/>
          </p:cNvSpPr>
          <p:nvPr>
            <p:ph type="dt" sz="half" idx="10"/>
          </p:nvPr>
        </p:nvSpPr>
        <p:spPr/>
        <p:txBody>
          <a:bodyPr/>
          <a:lstStyle/>
          <a:p>
            <a:fld id="{CC248BFD-940E-43F7-A370-B55E05BD6C00}" type="datetimeFigureOut">
              <a:rPr lang="en-IN" smtClean="0"/>
              <a:t>27-05-2025</a:t>
            </a:fld>
            <a:endParaRPr lang="en-IN"/>
          </a:p>
        </p:txBody>
      </p:sp>
      <p:sp>
        <p:nvSpPr>
          <p:cNvPr id="5" name="Footer Placeholder 4">
            <a:extLst>
              <a:ext uri="{FF2B5EF4-FFF2-40B4-BE49-F238E27FC236}">
                <a16:creationId xmlns:a16="http://schemas.microsoft.com/office/drawing/2014/main" id="{CA96129D-9812-8602-B626-3A203F4738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C0B967-DD40-7A0B-0620-D2C76434BA70}"/>
              </a:ext>
            </a:extLst>
          </p:cNvPr>
          <p:cNvSpPr>
            <a:spLocks noGrp="1"/>
          </p:cNvSpPr>
          <p:nvPr>
            <p:ph type="sldNum" sz="quarter" idx="12"/>
          </p:nvPr>
        </p:nvSpPr>
        <p:spPr/>
        <p:txBody>
          <a:bodyPr/>
          <a:lstStyle/>
          <a:p>
            <a:fld id="{A8FAC93F-779B-4A4D-A2CC-9D6ECAF5C8C0}" type="slidenum">
              <a:rPr lang="en-IN" smtClean="0"/>
              <a:t>‹#›</a:t>
            </a:fld>
            <a:endParaRPr lang="en-IN"/>
          </a:p>
        </p:txBody>
      </p:sp>
    </p:spTree>
    <p:extLst>
      <p:ext uri="{BB962C8B-B14F-4D97-AF65-F5344CB8AC3E}">
        <p14:creationId xmlns:p14="http://schemas.microsoft.com/office/powerpoint/2010/main" val="1758777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47998-A73A-B3AB-B091-64DD0B60133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D571EF2-3BA2-000F-8767-EE4B96EB1AF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1F0C979-778D-5AAD-060E-F143BE3E7FDC}"/>
              </a:ext>
            </a:extLst>
          </p:cNvPr>
          <p:cNvSpPr>
            <a:spLocks noGrp="1"/>
          </p:cNvSpPr>
          <p:nvPr>
            <p:ph type="dt" sz="half" idx="10"/>
          </p:nvPr>
        </p:nvSpPr>
        <p:spPr/>
        <p:txBody>
          <a:bodyPr/>
          <a:lstStyle/>
          <a:p>
            <a:fld id="{CC248BFD-940E-43F7-A370-B55E05BD6C00}" type="datetimeFigureOut">
              <a:rPr lang="en-IN" smtClean="0"/>
              <a:t>27-05-2025</a:t>
            </a:fld>
            <a:endParaRPr lang="en-IN"/>
          </a:p>
        </p:txBody>
      </p:sp>
      <p:sp>
        <p:nvSpPr>
          <p:cNvPr id="5" name="Footer Placeholder 4">
            <a:extLst>
              <a:ext uri="{FF2B5EF4-FFF2-40B4-BE49-F238E27FC236}">
                <a16:creationId xmlns:a16="http://schemas.microsoft.com/office/drawing/2014/main" id="{ED086507-CD39-BA12-C8DD-8C868C4811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5459DF-496A-C24B-05FB-7B705CA174C0}"/>
              </a:ext>
            </a:extLst>
          </p:cNvPr>
          <p:cNvSpPr>
            <a:spLocks noGrp="1"/>
          </p:cNvSpPr>
          <p:nvPr>
            <p:ph type="sldNum" sz="quarter" idx="12"/>
          </p:nvPr>
        </p:nvSpPr>
        <p:spPr/>
        <p:txBody>
          <a:bodyPr/>
          <a:lstStyle/>
          <a:p>
            <a:fld id="{A8FAC93F-779B-4A4D-A2CC-9D6ECAF5C8C0}" type="slidenum">
              <a:rPr lang="en-IN" smtClean="0"/>
              <a:t>‹#›</a:t>
            </a:fld>
            <a:endParaRPr lang="en-IN"/>
          </a:p>
        </p:txBody>
      </p:sp>
    </p:spTree>
    <p:extLst>
      <p:ext uri="{BB962C8B-B14F-4D97-AF65-F5344CB8AC3E}">
        <p14:creationId xmlns:p14="http://schemas.microsoft.com/office/powerpoint/2010/main" val="32246422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3655C4-620B-6D2F-4427-FEDE2AB967B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45DB9AA-E5F6-70C6-2108-AC671B1356B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B74C6C-7D91-CEED-AAEB-B1DD8AA1025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D434DE2-D417-589E-1A0C-848F5DEC5650}"/>
              </a:ext>
            </a:extLst>
          </p:cNvPr>
          <p:cNvSpPr>
            <a:spLocks noGrp="1"/>
          </p:cNvSpPr>
          <p:nvPr>
            <p:ph type="dt" sz="half" idx="10"/>
          </p:nvPr>
        </p:nvSpPr>
        <p:spPr/>
        <p:txBody>
          <a:bodyPr/>
          <a:lstStyle/>
          <a:p>
            <a:fld id="{CC248BFD-940E-43F7-A370-B55E05BD6C00}" type="datetimeFigureOut">
              <a:rPr lang="en-IN" smtClean="0"/>
              <a:t>27-05-2025</a:t>
            </a:fld>
            <a:endParaRPr lang="en-IN"/>
          </a:p>
        </p:txBody>
      </p:sp>
      <p:sp>
        <p:nvSpPr>
          <p:cNvPr id="6" name="Footer Placeholder 5">
            <a:extLst>
              <a:ext uri="{FF2B5EF4-FFF2-40B4-BE49-F238E27FC236}">
                <a16:creationId xmlns:a16="http://schemas.microsoft.com/office/drawing/2014/main" id="{A4C079C4-A15C-C1B2-3B8D-9AC812FDE7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74AD2D-500C-E9B3-D010-0A2961D2F1C8}"/>
              </a:ext>
            </a:extLst>
          </p:cNvPr>
          <p:cNvSpPr>
            <a:spLocks noGrp="1"/>
          </p:cNvSpPr>
          <p:nvPr>
            <p:ph type="sldNum" sz="quarter" idx="12"/>
          </p:nvPr>
        </p:nvSpPr>
        <p:spPr/>
        <p:txBody>
          <a:bodyPr/>
          <a:lstStyle/>
          <a:p>
            <a:fld id="{A8FAC93F-779B-4A4D-A2CC-9D6ECAF5C8C0}" type="slidenum">
              <a:rPr lang="en-IN" smtClean="0"/>
              <a:t>‹#›</a:t>
            </a:fld>
            <a:endParaRPr lang="en-IN"/>
          </a:p>
        </p:txBody>
      </p:sp>
    </p:spTree>
    <p:extLst>
      <p:ext uri="{BB962C8B-B14F-4D97-AF65-F5344CB8AC3E}">
        <p14:creationId xmlns:p14="http://schemas.microsoft.com/office/powerpoint/2010/main" val="33406073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B4C89-6294-DAC8-A90C-C4B4B828444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C0BF7F-9BBC-C2DB-4A44-6A683F8BFC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83B427F-465D-A609-4A7F-A86BE182542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9FA132-181D-2D54-9EDA-3166D4C001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3AD374-F934-D600-8302-93D8E48D00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88F0E3-751E-F249-07AF-4FBE3E0E10EB}"/>
              </a:ext>
            </a:extLst>
          </p:cNvPr>
          <p:cNvSpPr>
            <a:spLocks noGrp="1"/>
          </p:cNvSpPr>
          <p:nvPr>
            <p:ph type="dt" sz="half" idx="10"/>
          </p:nvPr>
        </p:nvSpPr>
        <p:spPr/>
        <p:txBody>
          <a:bodyPr/>
          <a:lstStyle/>
          <a:p>
            <a:fld id="{CC248BFD-940E-43F7-A370-B55E05BD6C00}" type="datetimeFigureOut">
              <a:rPr lang="en-IN" smtClean="0"/>
              <a:t>27-05-2025</a:t>
            </a:fld>
            <a:endParaRPr lang="en-IN"/>
          </a:p>
        </p:txBody>
      </p:sp>
      <p:sp>
        <p:nvSpPr>
          <p:cNvPr id="8" name="Footer Placeholder 7">
            <a:extLst>
              <a:ext uri="{FF2B5EF4-FFF2-40B4-BE49-F238E27FC236}">
                <a16:creationId xmlns:a16="http://schemas.microsoft.com/office/drawing/2014/main" id="{5F06ABD0-9B8C-049B-C425-8C0A6ECCFE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8ADCB5-58CF-2081-694C-D22F1F77ACFF}"/>
              </a:ext>
            </a:extLst>
          </p:cNvPr>
          <p:cNvSpPr>
            <a:spLocks noGrp="1"/>
          </p:cNvSpPr>
          <p:nvPr>
            <p:ph type="sldNum" sz="quarter" idx="12"/>
          </p:nvPr>
        </p:nvSpPr>
        <p:spPr/>
        <p:txBody>
          <a:bodyPr/>
          <a:lstStyle/>
          <a:p>
            <a:fld id="{A8FAC93F-779B-4A4D-A2CC-9D6ECAF5C8C0}" type="slidenum">
              <a:rPr lang="en-IN" smtClean="0"/>
              <a:t>‹#›</a:t>
            </a:fld>
            <a:endParaRPr lang="en-IN"/>
          </a:p>
        </p:txBody>
      </p:sp>
    </p:spTree>
    <p:extLst>
      <p:ext uri="{BB962C8B-B14F-4D97-AF65-F5344CB8AC3E}">
        <p14:creationId xmlns:p14="http://schemas.microsoft.com/office/powerpoint/2010/main" val="27552078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4D4F1-6D72-BBDA-C128-FEB3199A423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DA565A-5641-172D-6705-56B2D0C351E6}"/>
              </a:ext>
            </a:extLst>
          </p:cNvPr>
          <p:cNvSpPr>
            <a:spLocks noGrp="1"/>
          </p:cNvSpPr>
          <p:nvPr>
            <p:ph type="dt" sz="half" idx="10"/>
          </p:nvPr>
        </p:nvSpPr>
        <p:spPr/>
        <p:txBody>
          <a:bodyPr/>
          <a:lstStyle/>
          <a:p>
            <a:fld id="{CC248BFD-940E-43F7-A370-B55E05BD6C00}" type="datetimeFigureOut">
              <a:rPr lang="en-IN" smtClean="0"/>
              <a:t>27-05-2025</a:t>
            </a:fld>
            <a:endParaRPr lang="en-IN"/>
          </a:p>
        </p:txBody>
      </p:sp>
      <p:sp>
        <p:nvSpPr>
          <p:cNvPr id="4" name="Footer Placeholder 3">
            <a:extLst>
              <a:ext uri="{FF2B5EF4-FFF2-40B4-BE49-F238E27FC236}">
                <a16:creationId xmlns:a16="http://schemas.microsoft.com/office/drawing/2014/main" id="{C5FB9305-9F92-B037-869A-7BE71DC50B2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1C3D95B-2DB7-0FC1-9E46-73AD1350AC6C}"/>
              </a:ext>
            </a:extLst>
          </p:cNvPr>
          <p:cNvSpPr>
            <a:spLocks noGrp="1"/>
          </p:cNvSpPr>
          <p:nvPr>
            <p:ph type="sldNum" sz="quarter" idx="12"/>
          </p:nvPr>
        </p:nvSpPr>
        <p:spPr/>
        <p:txBody>
          <a:bodyPr/>
          <a:lstStyle/>
          <a:p>
            <a:fld id="{A8FAC93F-779B-4A4D-A2CC-9D6ECAF5C8C0}" type="slidenum">
              <a:rPr lang="en-IN" smtClean="0"/>
              <a:t>‹#›</a:t>
            </a:fld>
            <a:endParaRPr lang="en-IN"/>
          </a:p>
        </p:txBody>
      </p:sp>
    </p:spTree>
    <p:extLst>
      <p:ext uri="{BB962C8B-B14F-4D97-AF65-F5344CB8AC3E}">
        <p14:creationId xmlns:p14="http://schemas.microsoft.com/office/powerpoint/2010/main" val="11098782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423420A-9B3A-31B0-CD8E-488F4AF66BA2}"/>
              </a:ext>
            </a:extLst>
          </p:cNvPr>
          <p:cNvSpPr>
            <a:spLocks noGrp="1"/>
          </p:cNvSpPr>
          <p:nvPr>
            <p:ph type="dt" sz="half" idx="10"/>
          </p:nvPr>
        </p:nvSpPr>
        <p:spPr/>
        <p:txBody>
          <a:bodyPr/>
          <a:lstStyle/>
          <a:p>
            <a:fld id="{CC248BFD-940E-43F7-A370-B55E05BD6C00}" type="datetimeFigureOut">
              <a:rPr lang="en-IN" smtClean="0"/>
              <a:t>27-05-2025</a:t>
            </a:fld>
            <a:endParaRPr lang="en-IN"/>
          </a:p>
        </p:txBody>
      </p:sp>
      <p:sp>
        <p:nvSpPr>
          <p:cNvPr id="3" name="Footer Placeholder 2">
            <a:extLst>
              <a:ext uri="{FF2B5EF4-FFF2-40B4-BE49-F238E27FC236}">
                <a16:creationId xmlns:a16="http://schemas.microsoft.com/office/drawing/2014/main" id="{32AD0A3E-016E-1703-BA06-104F1106D27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562F475-BBB7-CA30-3777-0480E5094A5C}"/>
              </a:ext>
            </a:extLst>
          </p:cNvPr>
          <p:cNvSpPr>
            <a:spLocks noGrp="1"/>
          </p:cNvSpPr>
          <p:nvPr>
            <p:ph type="sldNum" sz="quarter" idx="12"/>
          </p:nvPr>
        </p:nvSpPr>
        <p:spPr/>
        <p:txBody>
          <a:bodyPr/>
          <a:lstStyle/>
          <a:p>
            <a:fld id="{A8FAC93F-779B-4A4D-A2CC-9D6ECAF5C8C0}" type="slidenum">
              <a:rPr lang="en-IN" smtClean="0"/>
              <a:t>‹#›</a:t>
            </a:fld>
            <a:endParaRPr lang="en-IN"/>
          </a:p>
        </p:txBody>
      </p:sp>
    </p:spTree>
    <p:extLst>
      <p:ext uri="{BB962C8B-B14F-4D97-AF65-F5344CB8AC3E}">
        <p14:creationId xmlns:p14="http://schemas.microsoft.com/office/powerpoint/2010/main" val="36163010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21B0E0-2EE7-835A-303B-33CC14A30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1C9F41-6146-770D-7ECF-9A862F3C1B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7F098E-32E2-9A2B-1DFF-2FB47C3869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553BBBE-D69B-4285-EC42-370C9ABC4BAC}"/>
              </a:ext>
            </a:extLst>
          </p:cNvPr>
          <p:cNvSpPr>
            <a:spLocks noGrp="1"/>
          </p:cNvSpPr>
          <p:nvPr>
            <p:ph type="dt" sz="half" idx="10"/>
          </p:nvPr>
        </p:nvSpPr>
        <p:spPr/>
        <p:txBody>
          <a:bodyPr/>
          <a:lstStyle/>
          <a:p>
            <a:fld id="{CC248BFD-940E-43F7-A370-B55E05BD6C00}" type="datetimeFigureOut">
              <a:rPr lang="en-IN" smtClean="0"/>
              <a:t>27-05-2025</a:t>
            </a:fld>
            <a:endParaRPr lang="en-IN"/>
          </a:p>
        </p:txBody>
      </p:sp>
      <p:sp>
        <p:nvSpPr>
          <p:cNvPr id="6" name="Footer Placeholder 5">
            <a:extLst>
              <a:ext uri="{FF2B5EF4-FFF2-40B4-BE49-F238E27FC236}">
                <a16:creationId xmlns:a16="http://schemas.microsoft.com/office/drawing/2014/main" id="{1344A720-4877-B23B-0FC7-CF0B80D883A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8BEFBBE-3E81-C3AD-EA78-3E2DAF9DA9FE}"/>
              </a:ext>
            </a:extLst>
          </p:cNvPr>
          <p:cNvSpPr>
            <a:spLocks noGrp="1"/>
          </p:cNvSpPr>
          <p:nvPr>
            <p:ph type="sldNum" sz="quarter" idx="12"/>
          </p:nvPr>
        </p:nvSpPr>
        <p:spPr/>
        <p:txBody>
          <a:bodyPr/>
          <a:lstStyle/>
          <a:p>
            <a:fld id="{A8FAC93F-779B-4A4D-A2CC-9D6ECAF5C8C0}" type="slidenum">
              <a:rPr lang="en-IN" smtClean="0"/>
              <a:t>‹#›</a:t>
            </a:fld>
            <a:endParaRPr lang="en-IN"/>
          </a:p>
        </p:txBody>
      </p:sp>
    </p:spTree>
    <p:extLst>
      <p:ext uri="{BB962C8B-B14F-4D97-AF65-F5344CB8AC3E}">
        <p14:creationId xmlns:p14="http://schemas.microsoft.com/office/powerpoint/2010/main" val="11580049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66ADA8-BB20-F755-696C-E03820EA54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AF2F26D-2DBA-61BB-973B-EF96CFA2E13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64C88F2-B6B5-822E-DA27-90CE217F76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4875D6-F8E5-1063-6AF8-17FB81088F9E}"/>
              </a:ext>
            </a:extLst>
          </p:cNvPr>
          <p:cNvSpPr>
            <a:spLocks noGrp="1"/>
          </p:cNvSpPr>
          <p:nvPr>
            <p:ph type="dt" sz="half" idx="10"/>
          </p:nvPr>
        </p:nvSpPr>
        <p:spPr/>
        <p:txBody>
          <a:bodyPr/>
          <a:lstStyle/>
          <a:p>
            <a:fld id="{CC248BFD-940E-43F7-A370-B55E05BD6C00}" type="datetimeFigureOut">
              <a:rPr lang="en-IN" smtClean="0"/>
              <a:t>27-05-2025</a:t>
            </a:fld>
            <a:endParaRPr lang="en-IN"/>
          </a:p>
        </p:txBody>
      </p:sp>
      <p:sp>
        <p:nvSpPr>
          <p:cNvPr id="6" name="Footer Placeholder 5">
            <a:extLst>
              <a:ext uri="{FF2B5EF4-FFF2-40B4-BE49-F238E27FC236}">
                <a16:creationId xmlns:a16="http://schemas.microsoft.com/office/drawing/2014/main" id="{170A9E6C-CDEF-C46E-3727-F36DE28323A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76AE222-F34D-E1A5-2CCF-48B3DE651ED9}"/>
              </a:ext>
            </a:extLst>
          </p:cNvPr>
          <p:cNvSpPr>
            <a:spLocks noGrp="1"/>
          </p:cNvSpPr>
          <p:nvPr>
            <p:ph type="sldNum" sz="quarter" idx="12"/>
          </p:nvPr>
        </p:nvSpPr>
        <p:spPr/>
        <p:txBody>
          <a:bodyPr/>
          <a:lstStyle/>
          <a:p>
            <a:fld id="{A8FAC93F-779B-4A4D-A2CC-9D6ECAF5C8C0}" type="slidenum">
              <a:rPr lang="en-IN" smtClean="0"/>
              <a:t>‹#›</a:t>
            </a:fld>
            <a:endParaRPr lang="en-IN"/>
          </a:p>
        </p:txBody>
      </p:sp>
    </p:spTree>
    <p:extLst>
      <p:ext uri="{BB962C8B-B14F-4D97-AF65-F5344CB8AC3E}">
        <p14:creationId xmlns:p14="http://schemas.microsoft.com/office/powerpoint/2010/main" val="1219458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397A92-D935-E755-7785-79CE90345F7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EE36171-1E60-141D-0AE6-0A5288CD8A7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51CCBE-AB7F-4CA6-3D3C-8F3732F4B0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248BFD-940E-43F7-A370-B55E05BD6C00}" type="datetimeFigureOut">
              <a:rPr lang="en-IN" smtClean="0"/>
              <a:t>27-05-2025</a:t>
            </a:fld>
            <a:endParaRPr lang="en-IN"/>
          </a:p>
        </p:txBody>
      </p:sp>
      <p:sp>
        <p:nvSpPr>
          <p:cNvPr id="5" name="Footer Placeholder 4">
            <a:extLst>
              <a:ext uri="{FF2B5EF4-FFF2-40B4-BE49-F238E27FC236}">
                <a16:creationId xmlns:a16="http://schemas.microsoft.com/office/drawing/2014/main" id="{03F0AE2F-B263-D2DA-0A9B-776B61C8268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54A5BE9-63B4-740C-DF72-5789E5720B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FAC93F-779B-4A4D-A2CC-9D6ECAF5C8C0}" type="slidenum">
              <a:rPr lang="en-IN" smtClean="0"/>
              <a:t>‹#›</a:t>
            </a:fld>
            <a:endParaRPr lang="en-IN"/>
          </a:p>
        </p:txBody>
      </p:sp>
    </p:spTree>
    <p:extLst>
      <p:ext uri="{BB962C8B-B14F-4D97-AF65-F5344CB8AC3E}">
        <p14:creationId xmlns:p14="http://schemas.microsoft.com/office/powerpoint/2010/main" val="207906158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cleanfleetreport.com/how-iot-is-revolutionizing-vehicle-safety/#:~:text=At%20the%20foundation%20of%20modern,sensor%20types%20and%20their%20functions" TargetMode="External"/><Relationship Id="rId2" Type="http://schemas.openxmlformats.org/officeDocument/2006/relationships/hyperlink" Target="https://www.v7labs.com/blog/yolo-object-detection#:~:text=YOLO%20,world%20application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AAD42B9B-B012-7B67-85DA-CD5754927FE6}"/>
              </a:ext>
            </a:extLst>
          </p:cNvPr>
          <p:cNvSpPr txBox="1">
            <a:spLocks/>
          </p:cNvSpPr>
          <p:nvPr/>
        </p:nvSpPr>
        <p:spPr>
          <a:xfrm>
            <a:off x="1693606" y="274638"/>
            <a:ext cx="8804787" cy="1143000"/>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r>
              <a:rPr lang="en-US" sz="3600" b="1" dirty="0"/>
              <a:t>GKM College of Engineering and Technology</a:t>
            </a:r>
          </a:p>
        </p:txBody>
      </p:sp>
      <p:pic>
        <p:nvPicPr>
          <p:cNvPr id="5" name="Picture 2" descr="Image result for anna university logo">
            <a:extLst>
              <a:ext uri="{FF2B5EF4-FFF2-40B4-BE49-F238E27FC236}">
                <a16:creationId xmlns:a16="http://schemas.microsoft.com/office/drawing/2014/main" id="{C23163DC-787A-E456-222D-DA226E206241}"/>
              </a:ext>
            </a:extLst>
          </p:cNvPr>
          <p:cNvPicPr>
            <a:picLocks noChangeAspect="1" noChangeArrowheads="1"/>
          </p:cNvPicPr>
          <p:nvPr/>
        </p:nvPicPr>
        <p:blipFill>
          <a:blip r:embed="rId2" cstate="print"/>
          <a:srcRect/>
          <a:stretch>
            <a:fillRect/>
          </a:stretch>
        </p:blipFill>
        <p:spPr bwMode="auto">
          <a:xfrm>
            <a:off x="10516287" y="274638"/>
            <a:ext cx="1371600" cy="1362458"/>
          </a:xfrm>
          <a:prstGeom prst="rect">
            <a:avLst/>
          </a:prstGeom>
          <a:noFill/>
        </p:spPr>
      </p:pic>
      <p:sp>
        <p:nvSpPr>
          <p:cNvPr id="7" name="TextBox 6">
            <a:extLst>
              <a:ext uri="{FF2B5EF4-FFF2-40B4-BE49-F238E27FC236}">
                <a16:creationId xmlns:a16="http://schemas.microsoft.com/office/drawing/2014/main" id="{DB254295-9459-43D1-A904-BD9D8519343E}"/>
              </a:ext>
            </a:extLst>
          </p:cNvPr>
          <p:cNvSpPr txBox="1"/>
          <p:nvPr/>
        </p:nvSpPr>
        <p:spPr>
          <a:xfrm>
            <a:off x="2171699" y="4886092"/>
            <a:ext cx="7848600" cy="954107"/>
          </a:xfrm>
          <a:prstGeom prst="rect">
            <a:avLst/>
          </a:prstGeom>
          <a:noFill/>
        </p:spPr>
        <p:txBody>
          <a:bodyPr wrap="square" rtlCol="0">
            <a:spAutoFit/>
          </a:bodyPr>
          <a:lstStyle/>
          <a:p>
            <a:pPr algn="ctr"/>
            <a:r>
              <a:rPr lang="en-US" sz="2800" dirty="0"/>
              <a:t>Santhosh. S – 410821104024</a:t>
            </a:r>
          </a:p>
          <a:p>
            <a:pPr algn="ctr"/>
            <a:r>
              <a:rPr lang="en-US" sz="2800" dirty="0"/>
              <a:t>Surender Raj. R - 410821104029</a:t>
            </a:r>
          </a:p>
        </p:txBody>
      </p:sp>
      <p:pic>
        <p:nvPicPr>
          <p:cNvPr id="9" name="Picture 8">
            <a:extLst>
              <a:ext uri="{FF2B5EF4-FFF2-40B4-BE49-F238E27FC236}">
                <a16:creationId xmlns:a16="http://schemas.microsoft.com/office/drawing/2014/main" id="{251B2FA0-4B75-FE3F-A233-2AC32B2792DD}"/>
              </a:ext>
            </a:extLst>
          </p:cNvPr>
          <p:cNvPicPr>
            <a:picLocks noChangeAspect="1"/>
          </p:cNvPicPr>
          <p:nvPr/>
        </p:nvPicPr>
        <p:blipFill>
          <a:blip r:embed="rId3">
            <a:extLst>
              <a:ext uri="{28A0092B-C50C-407E-A947-70E740481C1C}">
                <a14:useLocalDpi xmlns:a14="http://schemas.microsoft.com/office/drawing/2010/main" val="0"/>
              </a:ext>
            </a:extLst>
          </a:blip>
          <a:srcRect l="16474" r="19516" b="11419"/>
          <a:stretch/>
        </p:blipFill>
        <p:spPr>
          <a:xfrm>
            <a:off x="304113" y="274638"/>
            <a:ext cx="1524861" cy="1435219"/>
          </a:xfrm>
          <a:prstGeom prst="rect">
            <a:avLst/>
          </a:prstGeom>
        </p:spPr>
      </p:pic>
      <p:sp>
        <p:nvSpPr>
          <p:cNvPr id="16" name="Rectangle 6">
            <a:extLst>
              <a:ext uri="{FF2B5EF4-FFF2-40B4-BE49-F238E27FC236}">
                <a16:creationId xmlns:a16="http://schemas.microsoft.com/office/drawing/2014/main" id="{E8C40B79-9623-C143-B3A8-2F16F1425AA2}"/>
              </a:ext>
            </a:extLst>
          </p:cNvPr>
          <p:cNvSpPr>
            <a:spLocks noChangeArrowheads="1"/>
          </p:cNvSpPr>
          <p:nvPr/>
        </p:nvSpPr>
        <p:spPr bwMode="auto">
          <a:xfrm>
            <a:off x="2258796" y="2428590"/>
            <a:ext cx="7674406"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tabLst/>
            </a:pPr>
            <a:r>
              <a:rPr kumimoji="0" lang="en-US" altLang="en-US" sz="4400" b="0" i="0" u="none" strike="noStrike" cap="none" normalizeH="0" baseline="0" dirty="0">
                <a:ln>
                  <a:noFill/>
                </a:ln>
                <a:solidFill>
                  <a:schemeClr val="tx1"/>
                </a:solidFill>
                <a:effectLst/>
                <a:latin typeface="Bahnschrift SemiBold" panose="020B0502040204020203" pitchFamily="34" charset="0"/>
              </a:rPr>
              <a:t>Blind Spot Monitoring Using YOLOv8 and IoT</a:t>
            </a:r>
          </a:p>
        </p:txBody>
      </p:sp>
    </p:spTree>
    <p:extLst>
      <p:ext uri="{BB962C8B-B14F-4D97-AF65-F5344CB8AC3E}">
        <p14:creationId xmlns:p14="http://schemas.microsoft.com/office/powerpoint/2010/main" val="18888396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85B28F-1C0C-5635-CB28-A7729E524E86}"/>
              </a:ext>
            </a:extLst>
          </p:cNvPr>
          <p:cNvSpPr txBox="1"/>
          <p:nvPr/>
        </p:nvSpPr>
        <p:spPr>
          <a:xfrm>
            <a:off x="919480" y="903629"/>
            <a:ext cx="10353040" cy="5466240"/>
          </a:xfrm>
          <a:prstGeom prst="rect">
            <a:avLst/>
          </a:prstGeom>
          <a:noFill/>
        </p:spPr>
        <p:txBody>
          <a:bodyPr wrap="square">
            <a:spAutoFit/>
          </a:bodyPr>
          <a:lstStyle/>
          <a:p>
            <a:pPr>
              <a:buNone/>
            </a:pPr>
            <a:r>
              <a:rPr lang="en-US" sz="2800" b="1" dirty="0"/>
              <a:t>Methodology (Flow &amp; Logic)</a:t>
            </a:r>
          </a:p>
          <a:p>
            <a:pPr marL="342900" indent="-342900">
              <a:lnSpc>
                <a:spcPct val="150000"/>
              </a:lnSpc>
              <a:buFont typeface="+mj-lt"/>
              <a:buAutoNum type="arabicPeriod"/>
            </a:pPr>
            <a:r>
              <a:rPr lang="en-US" b="1" dirty="0"/>
              <a:t>Object Detection:</a:t>
            </a:r>
            <a:r>
              <a:rPr lang="en-US" dirty="0"/>
              <a:t> YOLOv8 processes each camera frame. If a detected object's bounding box intersects the ROI, a </a:t>
            </a:r>
            <a:r>
              <a:rPr lang="en-US" b="1" dirty="0"/>
              <a:t>risk level</a:t>
            </a:r>
            <a:r>
              <a:rPr lang="en-US" dirty="0"/>
              <a:t> is set: HIGH (person), LOW (vehicle), or NONE (no object).</a:t>
            </a:r>
          </a:p>
          <a:p>
            <a:pPr marL="342900" indent="-342900">
              <a:lnSpc>
                <a:spcPct val="150000"/>
              </a:lnSpc>
              <a:buFont typeface="+mj-lt"/>
              <a:buAutoNum type="arabicPeriod"/>
            </a:pPr>
            <a:r>
              <a:rPr lang="en-US" b="1" dirty="0"/>
              <a:t>Ignition Check:</a:t>
            </a:r>
            <a:r>
              <a:rPr lang="en-US" dirty="0"/>
              <a:t> Vibration sensor ensures the system activates only when the vehicle is on (ignition).</a:t>
            </a:r>
          </a:p>
          <a:p>
            <a:pPr marL="342900" indent="-342900">
              <a:lnSpc>
                <a:spcPct val="150000"/>
              </a:lnSpc>
              <a:buFont typeface="+mj-lt"/>
              <a:buAutoNum type="arabicPeriod"/>
            </a:pPr>
            <a:r>
              <a:rPr lang="en-US" b="1" dirty="0"/>
              <a:t>Distance &amp; Speed Calculation:</a:t>
            </a:r>
            <a:r>
              <a:rPr lang="en-US" dirty="0"/>
              <a:t> The ultrasonic sensor continuously measures distance. The Arduino logs consecutive distances over time to compute relative speed (</a:t>
            </a:r>
            <a:r>
              <a:rPr lang="en-US" dirty="0" err="1"/>
              <a:t>Δdistance</a:t>
            </a:r>
            <a:r>
              <a:rPr lang="en-US" dirty="0"/>
              <a:t>/</a:t>
            </a:r>
            <a:r>
              <a:rPr lang="en-US" dirty="0" err="1"/>
              <a:t>Δtime</a:t>
            </a:r>
            <a:r>
              <a:rPr lang="en-US" dirty="0"/>
              <a:t>) and estimates TTC.</a:t>
            </a:r>
          </a:p>
          <a:p>
            <a:pPr marL="342900" indent="-342900">
              <a:lnSpc>
                <a:spcPct val="150000"/>
              </a:lnSpc>
              <a:buFont typeface="+mj-lt"/>
              <a:buAutoNum type="arabicPeriod"/>
            </a:pPr>
            <a:r>
              <a:rPr lang="en-US" b="1" dirty="0"/>
              <a:t>Risk Assessment:</a:t>
            </a:r>
            <a:r>
              <a:rPr lang="en-US" dirty="0"/>
              <a:t> If an object is in the ROI and TTC &lt; 2 seconds (or distance is below a threshold with fast approach), the system flags a </a:t>
            </a:r>
            <a:r>
              <a:rPr lang="en-US" b="1" dirty="0"/>
              <a:t>collision risk</a:t>
            </a:r>
            <a:r>
              <a:rPr lang="en-US" dirty="0"/>
              <a:t>.</a:t>
            </a:r>
          </a:p>
          <a:p>
            <a:pPr marL="342900" indent="-342900">
              <a:lnSpc>
                <a:spcPct val="150000"/>
              </a:lnSpc>
              <a:buFont typeface="+mj-lt"/>
              <a:buAutoNum type="arabicPeriod"/>
            </a:pPr>
            <a:r>
              <a:rPr lang="en-US" b="1" dirty="0"/>
              <a:t>Alerts:</a:t>
            </a:r>
            <a:r>
              <a:rPr lang="en-US" dirty="0"/>
              <a:t> On high risk, Arduino activates the buzzer and LED to warn the driver. For low risk (e.g., distant vehicles), it may signal with a different alert pattern.</a:t>
            </a:r>
          </a:p>
          <a:p>
            <a:pPr marL="342900" indent="-342900">
              <a:lnSpc>
                <a:spcPct val="150000"/>
              </a:lnSpc>
              <a:buFont typeface="+mj-lt"/>
              <a:buAutoNum type="arabicPeriod"/>
            </a:pPr>
            <a:r>
              <a:rPr lang="en-US" b="1" dirty="0"/>
              <a:t>Data Logging &amp; Visualization:</a:t>
            </a:r>
            <a:r>
              <a:rPr lang="en-US" dirty="0"/>
              <a:t> Distance and speed data are logged to a CSV. The Python GUI receives YOLO risk and sensor data, updating the on-screen feed, risk color indicator, and plotting live distance-time graphs.</a:t>
            </a:r>
          </a:p>
        </p:txBody>
      </p:sp>
    </p:spTree>
    <p:extLst>
      <p:ext uri="{BB962C8B-B14F-4D97-AF65-F5344CB8AC3E}">
        <p14:creationId xmlns:p14="http://schemas.microsoft.com/office/powerpoint/2010/main" val="864745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F2E1CF-E66F-9140-51B6-81477A379953}"/>
              </a:ext>
            </a:extLst>
          </p:cNvPr>
          <p:cNvSpPr txBox="1"/>
          <p:nvPr/>
        </p:nvSpPr>
        <p:spPr>
          <a:xfrm>
            <a:off x="949638" y="600554"/>
            <a:ext cx="9916160" cy="3604192"/>
          </a:xfrm>
          <a:prstGeom prst="rect">
            <a:avLst/>
          </a:prstGeom>
          <a:noFill/>
        </p:spPr>
        <p:txBody>
          <a:bodyPr wrap="square">
            <a:spAutoFit/>
          </a:bodyPr>
          <a:lstStyle/>
          <a:p>
            <a:pPr>
              <a:lnSpc>
                <a:spcPct val="150000"/>
              </a:lnSpc>
              <a:buNone/>
            </a:pPr>
            <a:r>
              <a:rPr lang="en-IN" sz="2800" b="1" dirty="0"/>
              <a:t>Implementation – Hardware Integration</a:t>
            </a:r>
          </a:p>
          <a:p>
            <a:pPr marL="285750" indent="-285750">
              <a:lnSpc>
                <a:spcPct val="150000"/>
              </a:lnSpc>
              <a:buFont typeface="Arial" panose="020B0604020202020204" pitchFamily="34" charset="0"/>
              <a:buChar char="•"/>
            </a:pPr>
            <a:r>
              <a:rPr lang="en-IN" dirty="0"/>
              <a:t>Connect HC-SR04 ultrasonic sensor: trig to Arduino pin 5, echo to pin 6.</a:t>
            </a:r>
          </a:p>
          <a:p>
            <a:pPr marL="285750" indent="-285750">
              <a:lnSpc>
                <a:spcPct val="150000"/>
              </a:lnSpc>
              <a:buFont typeface="Arial" panose="020B0604020202020204" pitchFamily="34" charset="0"/>
              <a:buChar char="•"/>
            </a:pPr>
            <a:r>
              <a:rPr lang="en-IN" dirty="0"/>
              <a:t>Vibration sensor (ignition detector) to Arduino pin 4 (activates system when vehicle is on).</a:t>
            </a:r>
          </a:p>
          <a:p>
            <a:pPr marL="285750" indent="-285750">
              <a:lnSpc>
                <a:spcPct val="150000"/>
              </a:lnSpc>
              <a:buFont typeface="Arial" panose="020B0604020202020204" pitchFamily="34" charset="0"/>
              <a:buChar char="•"/>
            </a:pPr>
            <a:r>
              <a:rPr lang="en-IN" dirty="0"/>
              <a:t>LED on pin 13, Buzzer on pin 10 (digital outputs).</a:t>
            </a:r>
          </a:p>
          <a:p>
            <a:pPr marL="285750" indent="-285750">
              <a:lnSpc>
                <a:spcPct val="150000"/>
              </a:lnSpc>
              <a:buFont typeface="Arial" panose="020B0604020202020204" pitchFamily="34" charset="0"/>
              <a:buChar char="•"/>
            </a:pPr>
            <a:r>
              <a:rPr lang="en-IN" dirty="0"/>
              <a:t>Ensure reliable power supply to Arduino and sensors, stable to avoid noise.</a:t>
            </a:r>
          </a:p>
          <a:p>
            <a:pPr marL="285750" indent="-285750">
              <a:lnSpc>
                <a:spcPct val="150000"/>
              </a:lnSpc>
              <a:buFont typeface="Arial" panose="020B0604020202020204" pitchFamily="34" charset="0"/>
              <a:buChar char="•"/>
            </a:pPr>
            <a:r>
              <a:rPr lang="en-IN" dirty="0"/>
              <a:t>Use jumper wires and breadboard for connections.</a:t>
            </a:r>
          </a:p>
          <a:p>
            <a:pPr marL="285750" indent="-285750">
              <a:lnSpc>
                <a:spcPct val="150000"/>
              </a:lnSpc>
              <a:buFont typeface="Arial" panose="020B0604020202020204" pitchFamily="34" charset="0"/>
              <a:buChar char="•"/>
            </a:pPr>
            <a:r>
              <a:rPr lang="en-IN" dirty="0"/>
              <a:t>Integrate camera on a mount facing the blind spot (e.g., side of vehicle) via USB or direct capture to host processor.</a:t>
            </a:r>
          </a:p>
        </p:txBody>
      </p:sp>
    </p:spTree>
    <p:extLst>
      <p:ext uri="{BB962C8B-B14F-4D97-AF65-F5344CB8AC3E}">
        <p14:creationId xmlns:p14="http://schemas.microsoft.com/office/powerpoint/2010/main" val="25006472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2D2536-E7B7-5FCC-C1D0-501D2047ED77}"/>
              </a:ext>
            </a:extLst>
          </p:cNvPr>
          <p:cNvPicPr>
            <a:picLocks noChangeAspect="1"/>
          </p:cNvPicPr>
          <p:nvPr/>
        </p:nvPicPr>
        <p:blipFill>
          <a:blip r:embed="rId2">
            <a:extLst>
              <a:ext uri="{28A0092B-C50C-407E-A947-70E740481C1C}">
                <a14:useLocalDpi xmlns:a14="http://schemas.microsoft.com/office/drawing/2010/main" val="0"/>
              </a:ext>
            </a:extLst>
          </a:blip>
          <a:srcRect l="6155" t="8444" r="4982" b="4297"/>
          <a:stretch/>
        </p:blipFill>
        <p:spPr>
          <a:xfrm>
            <a:off x="3332478" y="1"/>
            <a:ext cx="8859522" cy="6858000"/>
          </a:xfrm>
          <a:prstGeom prst="roundRect">
            <a:avLst>
              <a:gd name="adj" fmla="val 0"/>
            </a:avLst>
          </a:prstGeom>
        </p:spPr>
      </p:pic>
      <p:sp>
        <p:nvSpPr>
          <p:cNvPr id="4" name="TextBox 3">
            <a:extLst>
              <a:ext uri="{FF2B5EF4-FFF2-40B4-BE49-F238E27FC236}">
                <a16:creationId xmlns:a16="http://schemas.microsoft.com/office/drawing/2014/main" id="{5B457CAE-2736-CB6B-AE5E-227182BD4C1E}"/>
              </a:ext>
            </a:extLst>
          </p:cNvPr>
          <p:cNvSpPr txBox="1"/>
          <p:nvPr/>
        </p:nvSpPr>
        <p:spPr>
          <a:xfrm>
            <a:off x="4155311" y="833377"/>
            <a:ext cx="804644" cy="369332"/>
          </a:xfrm>
          <a:prstGeom prst="rect">
            <a:avLst/>
          </a:prstGeom>
          <a:noFill/>
        </p:spPr>
        <p:txBody>
          <a:bodyPr wrap="none" rtlCol="0">
            <a:spAutoFit/>
          </a:bodyPr>
          <a:lstStyle/>
          <a:p>
            <a:r>
              <a:rPr lang="en-US" dirty="0"/>
              <a:t>Buzzer</a:t>
            </a:r>
            <a:endParaRPr lang="en-IN" dirty="0"/>
          </a:p>
        </p:txBody>
      </p:sp>
      <p:sp>
        <p:nvSpPr>
          <p:cNvPr id="5" name="TextBox 4">
            <a:extLst>
              <a:ext uri="{FF2B5EF4-FFF2-40B4-BE49-F238E27FC236}">
                <a16:creationId xmlns:a16="http://schemas.microsoft.com/office/drawing/2014/main" id="{9FC8B83D-D4E0-18C9-AC0F-6B368BABB7DB}"/>
              </a:ext>
            </a:extLst>
          </p:cNvPr>
          <p:cNvSpPr txBox="1"/>
          <p:nvPr/>
        </p:nvSpPr>
        <p:spPr>
          <a:xfrm>
            <a:off x="3474331" y="4145667"/>
            <a:ext cx="2660793" cy="369332"/>
          </a:xfrm>
          <a:prstGeom prst="rect">
            <a:avLst/>
          </a:prstGeom>
          <a:noFill/>
        </p:spPr>
        <p:txBody>
          <a:bodyPr wrap="none" rtlCol="0">
            <a:spAutoFit/>
          </a:bodyPr>
          <a:lstStyle/>
          <a:p>
            <a:r>
              <a:rPr lang="en-US" dirty="0"/>
              <a:t>Vibration Sensor (SW-420)</a:t>
            </a:r>
            <a:endParaRPr lang="en-IN" dirty="0"/>
          </a:p>
        </p:txBody>
      </p:sp>
      <p:sp>
        <p:nvSpPr>
          <p:cNvPr id="6" name="TextBox 5">
            <a:extLst>
              <a:ext uri="{FF2B5EF4-FFF2-40B4-BE49-F238E27FC236}">
                <a16:creationId xmlns:a16="http://schemas.microsoft.com/office/drawing/2014/main" id="{DE5479AA-4E0C-6FBD-0E1E-013D34FC3A75}"/>
              </a:ext>
            </a:extLst>
          </p:cNvPr>
          <p:cNvSpPr txBox="1"/>
          <p:nvPr/>
        </p:nvSpPr>
        <p:spPr>
          <a:xfrm>
            <a:off x="6007281" y="115217"/>
            <a:ext cx="537327" cy="369332"/>
          </a:xfrm>
          <a:prstGeom prst="rect">
            <a:avLst/>
          </a:prstGeom>
          <a:noFill/>
        </p:spPr>
        <p:txBody>
          <a:bodyPr wrap="none" rtlCol="0">
            <a:spAutoFit/>
          </a:bodyPr>
          <a:lstStyle/>
          <a:p>
            <a:r>
              <a:rPr lang="en-US" dirty="0"/>
              <a:t>LED</a:t>
            </a:r>
            <a:endParaRPr lang="en-IN" dirty="0"/>
          </a:p>
        </p:txBody>
      </p:sp>
      <p:sp>
        <p:nvSpPr>
          <p:cNvPr id="7" name="TextBox 6">
            <a:extLst>
              <a:ext uri="{FF2B5EF4-FFF2-40B4-BE49-F238E27FC236}">
                <a16:creationId xmlns:a16="http://schemas.microsoft.com/office/drawing/2014/main" id="{DCED4A4E-FB65-A43D-4C68-3316D6CFEBB8}"/>
              </a:ext>
            </a:extLst>
          </p:cNvPr>
          <p:cNvSpPr txBox="1"/>
          <p:nvPr/>
        </p:nvSpPr>
        <p:spPr>
          <a:xfrm>
            <a:off x="7957760" y="80497"/>
            <a:ext cx="2885790" cy="369332"/>
          </a:xfrm>
          <a:prstGeom prst="rect">
            <a:avLst/>
          </a:prstGeom>
          <a:noFill/>
        </p:spPr>
        <p:txBody>
          <a:bodyPr wrap="none" rtlCol="0">
            <a:spAutoFit/>
          </a:bodyPr>
          <a:lstStyle/>
          <a:p>
            <a:r>
              <a:rPr lang="en-US" dirty="0"/>
              <a:t>Ultrasonic Sensor (HC-SR04) </a:t>
            </a:r>
            <a:endParaRPr lang="en-IN" dirty="0"/>
          </a:p>
        </p:txBody>
      </p:sp>
      <p:sp>
        <p:nvSpPr>
          <p:cNvPr id="8" name="TextBox 7">
            <a:extLst>
              <a:ext uri="{FF2B5EF4-FFF2-40B4-BE49-F238E27FC236}">
                <a16:creationId xmlns:a16="http://schemas.microsoft.com/office/drawing/2014/main" id="{EAA85810-C1CA-C878-FE38-AA9CA0112FFB}"/>
              </a:ext>
            </a:extLst>
          </p:cNvPr>
          <p:cNvSpPr txBox="1"/>
          <p:nvPr/>
        </p:nvSpPr>
        <p:spPr>
          <a:xfrm>
            <a:off x="8377241" y="3989408"/>
            <a:ext cx="1436675" cy="369332"/>
          </a:xfrm>
          <a:prstGeom prst="rect">
            <a:avLst/>
          </a:prstGeom>
          <a:noFill/>
        </p:spPr>
        <p:txBody>
          <a:bodyPr wrap="none" rtlCol="0">
            <a:spAutoFit/>
          </a:bodyPr>
          <a:lstStyle/>
          <a:p>
            <a:r>
              <a:rPr lang="en-US" dirty="0"/>
              <a:t>Arduino UNO</a:t>
            </a:r>
            <a:endParaRPr lang="en-IN" dirty="0"/>
          </a:p>
        </p:txBody>
      </p:sp>
      <p:sp>
        <p:nvSpPr>
          <p:cNvPr id="9" name="TextBox 8">
            <a:extLst>
              <a:ext uri="{FF2B5EF4-FFF2-40B4-BE49-F238E27FC236}">
                <a16:creationId xmlns:a16="http://schemas.microsoft.com/office/drawing/2014/main" id="{B8D83438-33F1-0AD2-A5AA-2A5A83895D75}"/>
              </a:ext>
            </a:extLst>
          </p:cNvPr>
          <p:cNvSpPr txBox="1"/>
          <p:nvPr/>
        </p:nvSpPr>
        <p:spPr>
          <a:xfrm>
            <a:off x="682907" y="2767280"/>
            <a:ext cx="1973554" cy="1323439"/>
          </a:xfrm>
          <a:prstGeom prst="rect">
            <a:avLst/>
          </a:prstGeom>
          <a:noFill/>
        </p:spPr>
        <p:txBody>
          <a:bodyPr wrap="none" rtlCol="0">
            <a:spAutoFit/>
          </a:bodyPr>
          <a:lstStyle/>
          <a:p>
            <a:pPr algn="ctr"/>
            <a:r>
              <a:rPr lang="en-US" sz="4000" b="1" dirty="0"/>
              <a:t>Circuit </a:t>
            </a:r>
          </a:p>
          <a:p>
            <a:pPr algn="ctr"/>
            <a:r>
              <a:rPr lang="en-US" sz="4000" b="1" dirty="0"/>
              <a:t>Diagram</a:t>
            </a:r>
            <a:endParaRPr lang="en-IN" sz="4000" b="1" dirty="0"/>
          </a:p>
        </p:txBody>
      </p:sp>
    </p:spTree>
    <p:extLst>
      <p:ext uri="{BB962C8B-B14F-4D97-AF65-F5344CB8AC3E}">
        <p14:creationId xmlns:p14="http://schemas.microsoft.com/office/powerpoint/2010/main" val="246361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B5B86A8-B438-7D70-3944-D86B7F33AD23}"/>
              </a:ext>
            </a:extLst>
          </p:cNvPr>
          <p:cNvSpPr txBox="1"/>
          <p:nvPr/>
        </p:nvSpPr>
        <p:spPr>
          <a:xfrm>
            <a:off x="729461" y="126493"/>
            <a:ext cx="10038080" cy="6605013"/>
          </a:xfrm>
          <a:prstGeom prst="rect">
            <a:avLst/>
          </a:prstGeom>
          <a:noFill/>
        </p:spPr>
        <p:txBody>
          <a:bodyPr wrap="square">
            <a:spAutoFit/>
          </a:bodyPr>
          <a:lstStyle/>
          <a:p>
            <a:pPr>
              <a:lnSpc>
                <a:spcPct val="150000"/>
              </a:lnSpc>
              <a:buNone/>
            </a:pPr>
            <a:r>
              <a:rPr lang="en-IN" sz="2800" b="1" dirty="0"/>
              <a:t>Implementation – Software Integration</a:t>
            </a:r>
          </a:p>
          <a:p>
            <a:pPr>
              <a:lnSpc>
                <a:spcPct val="150000"/>
              </a:lnSpc>
              <a:buNone/>
            </a:pPr>
            <a:r>
              <a:rPr lang="en-IN" sz="2000" b="1" dirty="0"/>
              <a:t>Arduino :</a:t>
            </a:r>
          </a:p>
          <a:p>
            <a:pPr marL="285750" indent="-285750">
              <a:lnSpc>
                <a:spcPct val="150000"/>
              </a:lnSpc>
              <a:buFont typeface="Arial" panose="020B0604020202020204" pitchFamily="34" charset="0"/>
              <a:buChar char="•"/>
            </a:pPr>
            <a:r>
              <a:rPr lang="en-IN" dirty="0"/>
              <a:t>Written in Embedded C using the Arduino IDE, developed entirely within VS Code using its Arduino extension.</a:t>
            </a:r>
          </a:p>
          <a:p>
            <a:pPr marL="285750" indent="-285750">
              <a:lnSpc>
                <a:spcPct val="150000"/>
              </a:lnSpc>
              <a:buFont typeface="Arial" panose="020B0604020202020204" pitchFamily="34" charset="0"/>
              <a:buChar char="•"/>
            </a:pPr>
            <a:r>
              <a:rPr lang="en-IN" dirty="0"/>
              <a:t>Measures distance via ultrasonic pulses, calculates Time-To-Collision (TTC), and sends distance/system status to Python over serial.</a:t>
            </a:r>
          </a:p>
          <a:p>
            <a:pPr marL="285750" indent="-285750">
              <a:lnSpc>
                <a:spcPct val="150000"/>
              </a:lnSpc>
              <a:buFont typeface="Arial" panose="020B0604020202020204" pitchFamily="34" charset="0"/>
              <a:buChar char="•"/>
            </a:pPr>
            <a:r>
              <a:rPr lang="en-IN" dirty="0"/>
              <a:t>Listens for risk-level commands (HIGH, LOW, NONE) from Python and activates LED or Buzzer accordingly.</a:t>
            </a:r>
          </a:p>
          <a:p>
            <a:pPr>
              <a:lnSpc>
                <a:spcPct val="150000"/>
              </a:lnSpc>
            </a:pPr>
            <a:r>
              <a:rPr lang="en-US" sz="2000" b="1" dirty="0"/>
              <a:t>Python (Developed using VS Code):</a:t>
            </a:r>
          </a:p>
          <a:p>
            <a:pPr marL="285750" indent="-285750">
              <a:lnSpc>
                <a:spcPct val="150000"/>
              </a:lnSpc>
              <a:buFont typeface="Arial" panose="020B0604020202020204" pitchFamily="34" charset="0"/>
              <a:buChar char="•"/>
            </a:pPr>
            <a:r>
              <a:rPr lang="en-US" dirty="0"/>
              <a:t>Captures live video using OpenCV, draws bounding boxes, and overlays a predefined Region of Interest (ROI).</a:t>
            </a:r>
          </a:p>
          <a:p>
            <a:pPr marL="285750" indent="-285750">
              <a:lnSpc>
                <a:spcPct val="150000"/>
              </a:lnSpc>
              <a:buFont typeface="Arial" panose="020B0604020202020204" pitchFamily="34" charset="0"/>
              <a:buChar char="•"/>
            </a:pPr>
            <a:r>
              <a:rPr lang="en-US" dirty="0"/>
              <a:t>Executes the YOLOv8 model (</a:t>
            </a:r>
            <a:r>
              <a:rPr lang="en-US" dirty="0" err="1"/>
              <a:t>Ultralytics</a:t>
            </a:r>
            <a:r>
              <a:rPr lang="en-US" dirty="0"/>
              <a:t>) for object detection in real time, classifying objects (e.g., person, car, bike).</a:t>
            </a:r>
          </a:p>
          <a:p>
            <a:pPr marL="285750" indent="-285750">
              <a:lnSpc>
                <a:spcPct val="150000"/>
              </a:lnSpc>
              <a:buFont typeface="Arial" panose="020B0604020202020204" pitchFamily="34" charset="0"/>
              <a:buChar char="•"/>
            </a:pPr>
            <a:r>
              <a:rPr lang="en-US" dirty="0"/>
              <a:t>Applies logic to categorize risk levels based on object type and position (inside ROI).Sends the corresponding risk level (HIGH, LOW, or NONE) to the Arduino via </a:t>
            </a:r>
            <a:r>
              <a:rPr lang="en-US" dirty="0" err="1"/>
              <a:t>pySerial</a:t>
            </a:r>
            <a:r>
              <a:rPr lang="en-US" dirty="0"/>
              <a:t>.</a:t>
            </a:r>
            <a:endParaRPr lang="en-IN" dirty="0"/>
          </a:p>
        </p:txBody>
      </p:sp>
    </p:spTree>
    <p:extLst>
      <p:ext uri="{BB962C8B-B14F-4D97-AF65-F5344CB8AC3E}">
        <p14:creationId xmlns:p14="http://schemas.microsoft.com/office/powerpoint/2010/main" val="2797757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76C2A7C-D2B7-1B5C-583B-34629C1533FA}"/>
              </a:ext>
            </a:extLst>
          </p:cNvPr>
          <p:cNvPicPr>
            <a:picLocks noChangeAspect="1"/>
          </p:cNvPicPr>
          <p:nvPr/>
        </p:nvPicPr>
        <p:blipFill>
          <a:blip r:embed="rId2">
            <a:extLst>
              <a:ext uri="{28A0092B-C50C-407E-A947-70E740481C1C}">
                <a14:useLocalDpi xmlns:a14="http://schemas.microsoft.com/office/drawing/2010/main" val="0"/>
              </a:ext>
            </a:extLst>
          </a:blip>
          <a:srcRect l="1893" t="2577" r="4034" b="5732"/>
          <a:stretch/>
        </p:blipFill>
        <p:spPr>
          <a:xfrm>
            <a:off x="6842973" y="305482"/>
            <a:ext cx="4972142" cy="1909642"/>
          </a:xfrm>
          <a:prstGeom prst="rect">
            <a:avLst/>
          </a:prstGeom>
        </p:spPr>
      </p:pic>
      <p:pic>
        <p:nvPicPr>
          <p:cNvPr id="8" name="Picture 7">
            <a:extLst>
              <a:ext uri="{FF2B5EF4-FFF2-40B4-BE49-F238E27FC236}">
                <a16:creationId xmlns:a16="http://schemas.microsoft.com/office/drawing/2014/main" id="{CCF1F1DE-3A18-7B9F-1CAD-7BA8B4C1F7A6}"/>
              </a:ext>
            </a:extLst>
          </p:cNvPr>
          <p:cNvPicPr>
            <a:picLocks noChangeAspect="1"/>
          </p:cNvPicPr>
          <p:nvPr/>
        </p:nvPicPr>
        <p:blipFill>
          <a:blip r:embed="rId3">
            <a:extLst>
              <a:ext uri="{28A0092B-C50C-407E-A947-70E740481C1C}">
                <a14:useLocalDpi xmlns:a14="http://schemas.microsoft.com/office/drawing/2010/main" val="0"/>
              </a:ext>
            </a:extLst>
          </a:blip>
          <a:srcRect l="2102" t="2500" r="4990" b="8101"/>
          <a:stretch/>
        </p:blipFill>
        <p:spPr>
          <a:xfrm>
            <a:off x="6842973" y="4642877"/>
            <a:ext cx="4972142" cy="1909641"/>
          </a:xfrm>
          <a:prstGeom prst="roundRect">
            <a:avLst>
              <a:gd name="adj" fmla="val 2687"/>
            </a:avLst>
          </a:prstGeom>
        </p:spPr>
      </p:pic>
      <p:pic>
        <p:nvPicPr>
          <p:cNvPr id="10" name="Picture 9">
            <a:extLst>
              <a:ext uri="{FF2B5EF4-FFF2-40B4-BE49-F238E27FC236}">
                <a16:creationId xmlns:a16="http://schemas.microsoft.com/office/drawing/2014/main" id="{4BF7C613-5C47-D29F-3234-E6244AEE71C8}"/>
              </a:ext>
            </a:extLst>
          </p:cNvPr>
          <p:cNvPicPr>
            <a:picLocks noChangeAspect="1"/>
          </p:cNvPicPr>
          <p:nvPr/>
        </p:nvPicPr>
        <p:blipFill>
          <a:blip r:embed="rId4">
            <a:extLst>
              <a:ext uri="{28A0092B-C50C-407E-A947-70E740481C1C}">
                <a14:useLocalDpi xmlns:a14="http://schemas.microsoft.com/office/drawing/2010/main" val="0"/>
              </a:ext>
            </a:extLst>
          </a:blip>
          <a:srcRect l="3774" t="6592" r="4119" b="8266"/>
          <a:stretch/>
        </p:blipFill>
        <p:spPr>
          <a:xfrm>
            <a:off x="6842973" y="2474179"/>
            <a:ext cx="4972142" cy="1909642"/>
          </a:xfrm>
          <a:prstGeom prst="rect">
            <a:avLst/>
          </a:prstGeom>
        </p:spPr>
      </p:pic>
      <p:sp>
        <p:nvSpPr>
          <p:cNvPr id="13" name="TextBox 12">
            <a:extLst>
              <a:ext uri="{FF2B5EF4-FFF2-40B4-BE49-F238E27FC236}">
                <a16:creationId xmlns:a16="http://schemas.microsoft.com/office/drawing/2014/main" id="{8DAAE062-39A7-6240-3B58-F2B521ADB4D7}"/>
              </a:ext>
            </a:extLst>
          </p:cNvPr>
          <p:cNvSpPr txBox="1"/>
          <p:nvPr/>
        </p:nvSpPr>
        <p:spPr>
          <a:xfrm>
            <a:off x="670560" y="932536"/>
            <a:ext cx="4897120" cy="4850687"/>
          </a:xfrm>
          <a:prstGeom prst="rect">
            <a:avLst/>
          </a:prstGeom>
          <a:noFill/>
        </p:spPr>
        <p:txBody>
          <a:bodyPr wrap="square">
            <a:spAutoFit/>
          </a:bodyPr>
          <a:lstStyle/>
          <a:p>
            <a:pPr>
              <a:lnSpc>
                <a:spcPct val="150000"/>
              </a:lnSpc>
              <a:buNone/>
            </a:pPr>
            <a:r>
              <a:rPr lang="en-US" sz="2800" b="1" dirty="0"/>
              <a:t>Results &amp; Discussion</a:t>
            </a:r>
          </a:p>
          <a:p>
            <a:pPr marL="285750" indent="-285750">
              <a:lnSpc>
                <a:spcPct val="150000"/>
              </a:lnSpc>
              <a:buFont typeface="Arial" panose="020B0604020202020204" pitchFamily="34" charset="0"/>
              <a:buChar char="•"/>
            </a:pPr>
            <a:r>
              <a:rPr lang="en-US" dirty="0"/>
              <a:t>The system successfully detects objects in the blind spot ROI (people, cars) and differentiates risk levels. Alerts are generated </a:t>
            </a:r>
            <a:r>
              <a:rPr lang="en-US" b="1" dirty="0"/>
              <a:t>dynamically</a:t>
            </a:r>
            <a:r>
              <a:rPr lang="en-US" dirty="0"/>
              <a:t> when an object approaches rapidly (TTC &lt; 2s) or enters the ROI.</a:t>
            </a:r>
          </a:p>
          <a:p>
            <a:pPr marL="285750" indent="-285750">
              <a:lnSpc>
                <a:spcPct val="150000"/>
              </a:lnSpc>
              <a:buFont typeface="Arial" panose="020B0604020202020204" pitchFamily="34" charset="0"/>
              <a:buChar char="•"/>
            </a:pPr>
            <a:r>
              <a:rPr lang="en-US" dirty="0"/>
              <a:t>Serial communication between Arduino and Python proved stable (consistent data exchange). </a:t>
            </a:r>
          </a:p>
          <a:p>
            <a:pPr marL="285750" indent="-285750">
              <a:lnSpc>
                <a:spcPct val="150000"/>
              </a:lnSpc>
              <a:buFont typeface="Arial" panose="020B0604020202020204" pitchFamily="34" charset="0"/>
              <a:buChar char="•"/>
            </a:pPr>
            <a:r>
              <a:rPr lang="en-US" dirty="0"/>
              <a:t>The GUI updates in real time: showing live camera with overlays.</a:t>
            </a:r>
          </a:p>
        </p:txBody>
      </p:sp>
    </p:spTree>
    <p:extLst>
      <p:ext uri="{BB962C8B-B14F-4D97-AF65-F5344CB8AC3E}">
        <p14:creationId xmlns:p14="http://schemas.microsoft.com/office/powerpoint/2010/main" val="33163077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42D331-45EA-5716-7AA9-01CE22D4A8A2}"/>
              </a:ext>
            </a:extLst>
          </p:cNvPr>
          <p:cNvSpPr txBox="1"/>
          <p:nvPr/>
        </p:nvSpPr>
        <p:spPr>
          <a:xfrm>
            <a:off x="1016000" y="143164"/>
            <a:ext cx="10160000" cy="6512680"/>
          </a:xfrm>
          <a:prstGeom prst="rect">
            <a:avLst/>
          </a:prstGeom>
          <a:noFill/>
        </p:spPr>
        <p:txBody>
          <a:bodyPr wrap="square">
            <a:spAutoFit/>
          </a:bodyPr>
          <a:lstStyle/>
          <a:p>
            <a:pPr>
              <a:lnSpc>
                <a:spcPct val="150000"/>
              </a:lnSpc>
              <a:buNone/>
            </a:pPr>
            <a:r>
              <a:rPr lang="en-IN" sz="2800" b="1" dirty="0"/>
              <a:t>Advantages</a:t>
            </a:r>
          </a:p>
          <a:p>
            <a:pPr marL="285750" indent="-285750">
              <a:lnSpc>
                <a:spcPct val="150000"/>
              </a:lnSpc>
              <a:buFont typeface="Arial" panose="020B0604020202020204" pitchFamily="34" charset="0"/>
              <a:buChar char="•"/>
            </a:pPr>
            <a:r>
              <a:rPr lang="en-IN" b="1" dirty="0"/>
              <a:t>Real-Time Object Detection: </a:t>
            </a:r>
            <a:r>
              <a:rPr lang="en-IN" dirty="0"/>
              <a:t>Utilizes YOLOv8 for fast and accurate detection of humans, vehicles, and obstacles in blind spots.</a:t>
            </a:r>
          </a:p>
          <a:p>
            <a:pPr marL="285750" indent="-285750">
              <a:lnSpc>
                <a:spcPct val="150000"/>
              </a:lnSpc>
              <a:buFont typeface="Arial" panose="020B0604020202020204" pitchFamily="34" charset="0"/>
              <a:buChar char="•"/>
            </a:pPr>
            <a:r>
              <a:rPr lang="en-IN" dirty="0"/>
              <a:t> </a:t>
            </a:r>
            <a:r>
              <a:rPr lang="en-IN" b="1" dirty="0"/>
              <a:t>Combined Vision + Sensor Fusion: </a:t>
            </a:r>
            <a:r>
              <a:rPr lang="en-IN" dirty="0"/>
              <a:t>Integrates computer vision and ultrasonic sensing to assess threats both visually and by distance, increasing reliability.</a:t>
            </a:r>
          </a:p>
          <a:p>
            <a:pPr marL="285750" indent="-285750">
              <a:lnSpc>
                <a:spcPct val="150000"/>
              </a:lnSpc>
              <a:buFont typeface="Arial" panose="020B0604020202020204" pitchFamily="34" charset="0"/>
              <a:buChar char="•"/>
            </a:pPr>
            <a:r>
              <a:rPr lang="en-IN" b="1" dirty="0"/>
              <a:t>Intelligent Risk Classification: </a:t>
            </a:r>
            <a:r>
              <a:rPr lang="en-IN" dirty="0"/>
              <a:t>Differentiates between high-risk and low-risk objects based on object type, position (ROI), and approach speed.</a:t>
            </a:r>
          </a:p>
          <a:p>
            <a:pPr marL="285750" indent="-285750">
              <a:lnSpc>
                <a:spcPct val="150000"/>
              </a:lnSpc>
              <a:buFont typeface="Arial" panose="020B0604020202020204" pitchFamily="34" charset="0"/>
              <a:buChar char="•"/>
            </a:pPr>
            <a:r>
              <a:rPr lang="en-IN" b="1" dirty="0"/>
              <a:t>Time-To-Collision (TTC) Logic: </a:t>
            </a:r>
            <a:r>
              <a:rPr lang="en-IN" dirty="0"/>
              <a:t> Calculates TTC based on relative speed, allowing predictive alerting instead of reactive alerts.</a:t>
            </a:r>
          </a:p>
          <a:p>
            <a:pPr marL="285750" indent="-285750">
              <a:lnSpc>
                <a:spcPct val="150000"/>
              </a:lnSpc>
              <a:buFont typeface="Arial" panose="020B0604020202020204" pitchFamily="34" charset="0"/>
              <a:buChar char="•"/>
            </a:pPr>
            <a:r>
              <a:rPr lang="en-IN" b="1" dirty="0"/>
              <a:t>Low-Cost Hardware:</a:t>
            </a:r>
            <a:r>
              <a:rPr lang="en-IN" dirty="0"/>
              <a:t> Built using affordable components like Arduino UNO, HC-SR04, and basic sensors, making it suitable for budget deployments.</a:t>
            </a:r>
          </a:p>
          <a:p>
            <a:pPr marL="285750" indent="-285750">
              <a:lnSpc>
                <a:spcPct val="150000"/>
              </a:lnSpc>
              <a:buFont typeface="Arial" panose="020B0604020202020204" pitchFamily="34" charset="0"/>
              <a:buChar char="•"/>
            </a:pPr>
            <a:r>
              <a:rPr lang="en-IN" b="1" dirty="0"/>
              <a:t>Data Logging for Analysis: </a:t>
            </a:r>
            <a:r>
              <a:rPr lang="en-IN" dirty="0"/>
              <a:t>Automatically logs distance, system status, and risk levels in CSV format for future analysis, testing, or training.</a:t>
            </a:r>
          </a:p>
          <a:p>
            <a:pPr marL="285750" indent="-285750">
              <a:lnSpc>
                <a:spcPct val="150000"/>
              </a:lnSpc>
              <a:buFont typeface="Arial" panose="020B0604020202020204" pitchFamily="34" charset="0"/>
              <a:buChar char="•"/>
            </a:pPr>
            <a:r>
              <a:rPr lang="en-IN" b="1" dirty="0"/>
              <a:t>System Activation Logic:</a:t>
            </a:r>
            <a:r>
              <a:rPr lang="en-IN" dirty="0"/>
              <a:t> Uses a vibration sensor to ensure the system activates only when the vehicle is in motion — reducing false positives.</a:t>
            </a:r>
          </a:p>
        </p:txBody>
      </p:sp>
    </p:spTree>
    <p:extLst>
      <p:ext uri="{BB962C8B-B14F-4D97-AF65-F5344CB8AC3E}">
        <p14:creationId xmlns:p14="http://schemas.microsoft.com/office/powerpoint/2010/main" val="118818006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DCCBC5C-26B3-F773-9A4C-4EA3875C9987}"/>
              </a:ext>
            </a:extLst>
          </p:cNvPr>
          <p:cNvSpPr txBox="1"/>
          <p:nvPr/>
        </p:nvSpPr>
        <p:spPr>
          <a:xfrm>
            <a:off x="807720" y="280381"/>
            <a:ext cx="10576560" cy="6297237"/>
          </a:xfrm>
          <a:prstGeom prst="rect">
            <a:avLst/>
          </a:prstGeom>
          <a:noFill/>
        </p:spPr>
        <p:txBody>
          <a:bodyPr wrap="square">
            <a:spAutoFit/>
          </a:bodyPr>
          <a:lstStyle/>
          <a:p>
            <a:pPr>
              <a:buNone/>
            </a:pPr>
            <a:r>
              <a:rPr lang="en-IN" sz="2800" b="1" dirty="0"/>
              <a:t>Future Enhancements</a:t>
            </a:r>
            <a:endParaRPr lang="en-IN" sz="2800" dirty="0"/>
          </a:p>
          <a:p>
            <a:pPr marL="285750" indent="-285750">
              <a:lnSpc>
                <a:spcPct val="150000"/>
              </a:lnSpc>
              <a:buFont typeface="Arial" panose="020B0604020202020204" pitchFamily="34" charset="0"/>
              <a:buChar char="•"/>
            </a:pPr>
            <a:r>
              <a:rPr lang="en-US" b="1" dirty="0"/>
              <a:t>GPS &amp; GSM Integration: </a:t>
            </a:r>
            <a:r>
              <a:rPr lang="en-US" dirty="0"/>
              <a:t>Add a GPS module and GSM/GPRS unit to send real-time location and alert data to a remote device or cloud platform for fleet tracking or emergency response.</a:t>
            </a:r>
          </a:p>
          <a:p>
            <a:pPr marL="285750" indent="-285750">
              <a:lnSpc>
                <a:spcPct val="150000"/>
              </a:lnSpc>
              <a:buFont typeface="Arial" panose="020B0604020202020204" pitchFamily="34" charset="0"/>
              <a:buChar char="•"/>
            </a:pPr>
            <a:r>
              <a:rPr lang="en-US" b="1" dirty="0"/>
              <a:t>Cloud-Based Data Monitoring: </a:t>
            </a:r>
            <a:r>
              <a:rPr lang="en-US" dirty="0"/>
              <a:t>Connect the system to an IoT platform (like Firebase or </a:t>
            </a:r>
            <a:r>
              <a:rPr lang="en-US" dirty="0" err="1"/>
              <a:t>ThingSpeak</a:t>
            </a:r>
            <a:r>
              <a:rPr lang="en-US" dirty="0"/>
              <a:t>) for real-time data visualization, alerts, and historical analytics via mobile or web dashboard.</a:t>
            </a:r>
          </a:p>
          <a:p>
            <a:pPr marL="285750" indent="-285750">
              <a:lnSpc>
                <a:spcPct val="150000"/>
              </a:lnSpc>
              <a:buFont typeface="Arial" panose="020B0604020202020204" pitchFamily="34" charset="0"/>
              <a:buChar char="•"/>
            </a:pPr>
            <a:r>
              <a:rPr lang="en-US" b="1" dirty="0"/>
              <a:t>Rear and Side Blind Spot Expansion: </a:t>
            </a:r>
            <a:r>
              <a:rPr lang="en-US" dirty="0"/>
              <a:t>Extend the system to monitor rear and side blind spots by using additional cameras and sensors.</a:t>
            </a:r>
          </a:p>
          <a:p>
            <a:pPr marL="285750" indent="-285750">
              <a:lnSpc>
                <a:spcPct val="150000"/>
              </a:lnSpc>
              <a:buFont typeface="Arial" panose="020B0604020202020204" pitchFamily="34" charset="0"/>
              <a:buChar char="•"/>
            </a:pPr>
            <a:r>
              <a:rPr lang="en-US" b="1" dirty="0"/>
              <a:t>Smart Brake/Light Activation: </a:t>
            </a:r>
            <a:r>
              <a:rPr lang="en-US" dirty="0"/>
              <a:t>Trigger automatic brake lights, hazard lights, or horn when a critical object is detected in the danger zone.</a:t>
            </a:r>
            <a:endParaRPr lang="en-US" b="1" dirty="0"/>
          </a:p>
          <a:p>
            <a:pPr marL="285750" indent="-285750">
              <a:lnSpc>
                <a:spcPct val="150000"/>
              </a:lnSpc>
              <a:buFont typeface="Arial" panose="020B0604020202020204" pitchFamily="34" charset="0"/>
              <a:buChar char="•"/>
            </a:pPr>
            <a:r>
              <a:rPr lang="en-US" b="1" dirty="0"/>
              <a:t>Object Distance Prediction with AI: </a:t>
            </a:r>
            <a:r>
              <a:rPr lang="en-US" dirty="0"/>
              <a:t>Enhance the current system by adding AI models to predict object trajectory and collision probability more accurately.</a:t>
            </a:r>
          </a:p>
          <a:p>
            <a:pPr marL="285750" indent="-285750">
              <a:lnSpc>
                <a:spcPct val="150000"/>
              </a:lnSpc>
              <a:buFont typeface="Arial" panose="020B0604020202020204" pitchFamily="34" charset="0"/>
              <a:buChar char="•"/>
            </a:pPr>
            <a:r>
              <a:rPr lang="en-US" b="1" dirty="0"/>
              <a:t>Environmental Adaptability: </a:t>
            </a:r>
            <a:r>
              <a:rPr lang="en-US" dirty="0"/>
              <a:t>Include weather-resistant housing and night-vision compatible cameras for all-weather operation.</a:t>
            </a:r>
          </a:p>
          <a:p>
            <a:pPr marL="285750" indent="-285750">
              <a:lnSpc>
                <a:spcPct val="150000"/>
              </a:lnSpc>
              <a:buFont typeface="Arial" panose="020B0604020202020204" pitchFamily="34" charset="0"/>
              <a:buChar char="•"/>
            </a:pPr>
            <a:r>
              <a:rPr lang="en-US" b="1" dirty="0"/>
              <a:t>Battery &amp; Power Management: </a:t>
            </a:r>
            <a:r>
              <a:rPr lang="en-US" dirty="0"/>
              <a:t>Design a standalone version with a rechargeable battery and solar power support for continuous operation on bikes or e-rickshaws.</a:t>
            </a:r>
            <a:endParaRPr lang="en-IN" dirty="0"/>
          </a:p>
        </p:txBody>
      </p:sp>
    </p:spTree>
    <p:extLst>
      <p:ext uri="{BB962C8B-B14F-4D97-AF65-F5344CB8AC3E}">
        <p14:creationId xmlns:p14="http://schemas.microsoft.com/office/powerpoint/2010/main" val="6394657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FEB11E5-4ADC-E407-C7B6-7C3FF8FE804F}"/>
              </a:ext>
            </a:extLst>
          </p:cNvPr>
          <p:cNvSpPr txBox="1"/>
          <p:nvPr/>
        </p:nvSpPr>
        <p:spPr>
          <a:xfrm>
            <a:off x="802640" y="380409"/>
            <a:ext cx="10586720" cy="6097182"/>
          </a:xfrm>
          <a:prstGeom prst="rect">
            <a:avLst/>
          </a:prstGeom>
          <a:noFill/>
        </p:spPr>
        <p:txBody>
          <a:bodyPr wrap="square">
            <a:spAutoFit/>
          </a:bodyPr>
          <a:lstStyle/>
          <a:p>
            <a:pPr>
              <a:lnSpc>
                <a:spcPct val="150000"/>
              </a:lnSpc>
              <a:buNone/>
            </a:pPr>
            <a:r>
              <a:rPr lang="en-US" sz="2800" b="1" dirty="0"/>
              <a:t>Conclusion</a:t>
            </a:r>
          </a:p>
          <a:p>
            <a:pPr marL="285750" indent="-285750">
              <a:lnSpc>
                <a:spcPct val="150000"/>
              </a:lnSpc>
              <a:buFont typeface="Arial" panose="020B0604020202020204" pitchFamily="34" charset="0"/>
              <a:buChar char="•"/>
            </a:pPr>
            <a:r>
              <a:rPr lang="en-US" dirty="0"/>
              <a:t>The proposed </a:t>
            </a:r>
            <a:r>
              <a:rPr lang="en-US" b="1" dirty="0"/>
              <a:t>Smart Blind Spot Monitoring System</a:t>
            </a:r>
            <a:r>
              <a:rPr lang="en-US" dirty="0"/>
              <a:t> successfully combines the power of real-time computer vision (YOLOv8) with IoT-based sensing to enhance driver safety.</a:t>
            </a:r>
            <a:br>
              <a:rPr lang="en-US" dirty="0"/>
            </a:br>
            <a:r>
              <a:rPr lang="en-US" dirty="0"/>
              <a:t>By intelligently detecting and classifying objects in the vehicle's blind spot, the system provides timely alerts based on risk levels, object distance, and predicted collision probability.</a:t>
            </a:r>
          </a:p>
          <a:p>
            <a:pPr marL="285750" indent="-285750">
              <a:lnSpc>
                <a:spcPct val="150000"/>
              </a:lnSpc>
              <a:buFont typeface="Arial" panose="020B0604020202020204" pitchFamily="34" charset="0"/>
              <a:buChar char="•"/>
            </a:pPr>
            <a:r>
              <a:rPr lang="en-US" dirty="0"/>
              <a:t>The integration of a vibration sensor ensures that the system only activates when the vehicle is in motion, reducing false alerts.</a:t>
            </a:r>
            <a:br>
              <a:rPr lang="en-US" dirty="0"/>
            </a:br>
            <a:r>
              <a:rPr lang="en-US" dirty="0"/>
              <a:t>A user-friendly GUI further improves usability by displaying live video, risk indicators, and a real-time distance graph.</a:t>
            </a:r>
          </a:p>
          <a:p>
            <a:pPr marL="285750" indent="-285750">
              <a:lnSpc>
                <a:spcPct val="150000"/>
              </a:lnSpc>
              <a:buFont typeface="Arial" panose="020B0604020202020204" pitchFamily="34" charset="0"/>
              <a:buChar char="•"/>
            </a:pPr>
            <a:r>
              <a:rPr lang="en-US" dirty="0"/>
              <a:t>This project proves that with low-cost components and smart software integration, it is possible to build a scalable, efficient, and intelligent blind spot monitoring system — suitable for two-wheelers, cars, or even autonomous vehicles.</a:t>
            </a:r>
          </a:p>
          <a:p>
            <a:pPr marL="285750" indent="-285750">
              <a:lnSpc>
                <a:spcPct val="150000"/>
              </a:lnSpc>
              <a:buFont typeface="Arial" panose="020B0604020202020204" pitchFamily="34" charset="0"/>
              <a:buChar char="•"/>
            </a:pPr>
            <a:r>
              <a:rPr lang="en-US" dirty="0"/>
              <a:t>The system is modular, extensible, and lays a strong foundation for future enhancements like mobile alerts, cloud data sync, and edge AI deployment.</a:t>
            </a:r>
          </a:p>
        </p:txBody>
      </p:sp>
    </p:spTree>
    <p:extLst>
      <p:ext uri="{BB962C8B-B14F-4D97-AF65-F5344CB8AC3E}">
        <p14:creationId xmlns:p14="http://schemas.microsoft.com/office/powerpoint/2010/main" val="37336557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E3CA992-7E65-A722-B14C-84D7E08F2D8F}"/>
              </a:ext>
            </a:extLst>
          </p:cNvPr>
          <p:cNvSpPr txBox="1"/>
          <p:nvPr/>
        </p:nvSpPr>
        <p:spPr>
          <a:xfrm>
            <a:off x="506361" y="1003656"/>
            <a:ext cx="11179278" cy="4850687"/>
          </a:xfrm>
          <a:prstGeom prst="rect">
            <a:avLst/>
          </a:prstGeom>
          <a:noFill/>
        </p:spPr>
        <p:txBody>
          <a:bodyPr wrap="square">
            <a:spAutoFit/>
          </a:bodyPr>
          <a:lstStyle/>
          <a:p>
            <a:pPr>
              <a:lnSpc>
                <a:spcPct val="150000"/>
              </a:lnSpc>
              <a:buNone/>
            </a:pPr>
            <a:r>
              <a:rPr lang="en-IN" sz="2800" b="1" dirty="0"/>
              <a:t>References</a:t>
            </a:r>
          </a:p>
          <a:p>
            <a:pPr>
              <a:lnSpc>
                <a:spcPct val="150000"/>
              </a:lnSpc>
              <a:buNone/>
            </a:pPr>
            <a:r>
              <a:rPr lang="en-IN" b="1" dirty="0"/>
              <a:t>[1] </a:t>
            </a:r>
            <a:r>
              <a:rPr lang="en-IN" dirty="0" err="1"/>
              <a:t>J.Chen</a:t>
            </a:r>
            <a:r>
              <a:rPr lang="en-IN" dirty="0"/>
              <a:t>, G. Wang, W. Liu, X. Zhong, Y. Tian, and Z. </a:t>
            </a:r>
            <a:r>
              <a:rPr lang="en-IN" dirty="0" err="1"/>
              <a:t>Wu,“Perception</a:t>
            </a:r>
            <a:r>
              <a:rPr lang="en-IN" dirty="0"/>
              <a:t> Reinforcement Using Auxiliary Learning Feature              Fusion: A Modified YOLOv8 for Head </a:t>
            </a:r>
            <a:r>
              <a:rPr lang="en-IN" dirty="0" err="1"/>
              <a:t>Detection,”Oct</a:t>
            </a:r>
            <a:r>
              <a:rPr lang="en-IN" dirty="0"/>
              <a:t>. 2023.</a:t>
            </a:r>
          </a:p>
          <a:p>
            <a:pPr>
              <a:lnSpc>
                <a:spcPct val="150000"/>
              </a:lnSpc>
            </a:pPr>
            <a:r>
              <a:rPr lang="en-IN" b="1" i="0" dirty="0">
                <a:solidFill>
                  <a:srgbClr val="333333"/>
                </a:solidFill>
                <a:effectLst/>
              </a:rPr>
              <a:t>[2] </a:t>
            </a:r>
            <a:r>
              <a:rPr lang="en-IN" b="0" i="0" dirty="0">
                <a:solidFill>
                  <a:srgbClr val="333333"/>
                </a:solidFill>
                <a:effectLst/>
              </a:rPr>
              <a:t>Kumar, J. Jaiswal and N. Tiwari, "Blind Spot Monitoring System Using Ultrasonic Sensor," </a:t>
            </a:r>
            <a:r>
              <a:rPr lang="en-IN" b="0" i="1" dirty="0">
                <a:solidFill>
                  <a:srgbClr val="333333"/>
                </a:solidFill>
                <a:effectLst/>
              </a:rPr>
              <a:t>2023 International     Conference on Disruptive Technologies (ICDT)</a:t>
            </a:r>
            <a:r>
              <a:rPr lang="en-IN" b="0" i="0" dirty="0">
                <a:solidFill>
                  <a:srgbClr val="333333"/>
                </a:solidFill>
                <a:effectLst/>
              </a:rPr>
              <a:t>, Greater Noida, India, 2023, pp.</a:t>
            </a:r>
          </a:p>
          <a:p>
            <a:pPr>
              <a:lnSpc>
                <a:spcPct val="150000"/>
              </a:lnSpc>
            </a:pPr>
            <a:r>
              <a:rPr lang="en-IN" b="1" i="0" dirty="0">
                <a:solidFill>
                  <a:srgbClr val="333333"/>
                </a:solidFill>
                <a:effectLst/>
              </a:rPr>
              <a:t>[3] </a:t>
            </a:r>
            <a:r>
              <a:rPr lang="en-IN" b="0" i="0" dirty="0">
                <a:solidFill>
                  <a:srgbClr val="333333"/>
                </a:solidFill>
                <a:effectLst/>
              </a:rPr>
              <a:t>P. </a:t>
            </a:r>
            <a:r>
              <a:rPr lang="en-IN" b="0" i="0" dirty="0" err="1">
                <a:solidFill>
                  <a:srgbClr val="333333"/>
                </a:solidFill>
                <a:effectLst/>
              </a:rPr>
              <a:t>Pyykonen</a:t>
            </a:r>
            <a:r>
              <a:rPr lang="en-IN" b="0" i="0" dirty="0">
                <a:solidFill>
                  <a:srgbClr val="333333"/>
                </a:solidFill>
                <a:effectLst/>
              </a:rPr>
              <a:t>, A. Virtanen and A. </a:t>
            </a:r>
            <a:r>
              <a:rPr lang="en-IN" b="0" i="0" dirty="0" err="1">
                <a:solidFill>
                  <a:srgbClr val="333333"/>
                </a:solidFill>
                <a:effectLst/>
              </a:rPr>
              <a:t>Kyytinen</a:t>
            </a:r>
            <a:r>
              <a:rPr lang="en-IN" b="0" i="0" dirty="0">
                <a:solidFill>
                  <a:srgbClr val="333333"/>
                </a:solidFill>
                <a:effectLst/>
              </a:rPr>
              <a:t>, "Developing intelligent Blind Spot Detection system for Heavy Goods       Vehicles," </a:t>
            </a:r>
            <a:r>
              <a:rPr lang="en-IN" b="0" i="1" dirty="0">
                <a:solidFill>
                  <a:srgbClr val="333333"/>
                </a:solidFill>
                <a:effectLst/>
              </a:rPr>
              <a:t>2015 IEEE International Conference on Intelligent Computer Communication and Processing (ICCP)</a:t>
            </a:r>
            <a:r>
              <a:rPr lang="en-IN" b="0" i="0" dirty="0">
                <a:solidFill>
                  <a:srgbClr val="333333"/>
                </a:solidFill>
                <a:effectLst/>
              </a:rPr>
              <a:t>, Cluj-  </a:t>
            </a:r>
            <a:r>
              <a:rPr lang="en-IN" b="0" i="0" dirty="0" err="1">
                <a:solidFill>
                  <a:srgbClr val="333333"/>
                </a:solidFill>
                <a:effectLst/>
              </a:rPr>
              <a:t>Napoca</a:t>
            </a:r>
            <a:r>
              <a:rPr lang="en-IN" b="0" i="0" dirty="0">
                <a:solidFill>
                  <a:srgbClr val="333333"/>
                </a:solidFill>
                <a:effectLst/>
              </a:rPr>
              <a:t>, Romania, 2015, pp.</a:t>
            </a:r>
            <a:endParaRPr lang="en-IN" b="1" dirty="0"/>
          </a:p>
          <a:p>
            <a:pPr>
              <a:lnSpc>
                <a:spcPct val="150000"/>
              </a:lnSpc>
            </a:pPr>
            <a:r>
              <a:rPr lang="en-IN" b="1" dirty="0"/>
              <a:t>[4] </a:t>
            </a:r>
            <a:r>
              <a:rPr lang="en-IN" dirty="0"/>
              <a:t>Kundu, R. “YOLO (You Only Look Once): A Brief History,” </a:t>
            </a:r>
            <a:r>
              <a:rPr lang="en-IN" i="1" dirty="0"/>
              <a:t>V7 Labs Blog</a:t>
            </a:r>
            <a:r>
              <a:rPr lang="en-IN" dirty="0"/>
              <a:t>, Apr 2024.</a:t>
            </a:r>
            <a:r>
              <a:rPr lang="en-IN" dirty="0">
                <a:hlinkClick r:id="rId2"/>
              </a:rPr>
              <a:t>v7labs.com</a:t>
            </a:r>
            <a:endParaRPr lang="en-IN" dirty="0"/>
          </a:p>
          <a:p>
            <a:pPr>
              <a:lnSpc>
                <a:spcPct val="150000"/>
              </a:lnSpc>
            </a:pPr>
            <a:r>
              <a:rPr lang="en-IN" b="1" dirty="0"/>
              <a:t>[5]</a:t>
            </a:r>
            <a:r>
              <a:rPr lang="en-IN" dirty="0"/>
              <a:t> Bailley, D. “How IoT is Revolutionizing Vehicle Safety,” </a:t>
            </a:r>
            <a:r>
              <a:rPr lang="en-IN" i="1" dirty="0"/>
              <a:t>Clean Fleet Report</a:t>
            </a:r>
            <a:r>
              <a:rPr lang="en-IN" dirty="0"/>
              <a:t>, Apr 2025</a:t>
            </a:r>
            <a:r>
              <a:rPr lang="en-IN" dirty="0">
                <a:hlinkClick r:id="rId3"/>
              </a:rPr>
              <a:t>cleanfleetreport.com</a:t>
            </a:r>
            <a:r>
              <a:rPr lang="en-IN" dirty="0"/>
              <a:t>.</a:t>
            </a:r>
          </a:p>
          <a:p>
            <a:pPr>
              <a:lnSpc>
                <a:spcPct val="150000"/>
              </a:lnSpc>
            </a:pPr>
            <a:r>
              <a:rPr lang="en-IN" b="1" dirty="0"/>
              <a:t>[6] </a:t>
            </a:r>
            <a:r>
              <a:rPr lang="en-IN" dirty="0" err="1"/>
              <a:t>Ultralytics</a:t>
            </a:r>
            <a:r>
              <a:rPr lang="en-IN" dirty="0"/>
              <a:t>, “YOLOv8 Documentation” (YOLO object detection overview)</a:t>
            </a:r>
            <a:r>
              <a:rPr lang="en-IN" dirty="0">
                <a:hlinkClick r:id="rId2"/>
              </a:rPr>
              <a:t>v7labs.com</a:t>
            </a:r>
            <a:endParaRPr lang="en-IN" dirty="0"/>
          </a:p>
        </p:txBody>
      </p:sp>
    </p:spTree>
    <p:extLst>
      <p:ext uri="{BB962C8B-B14F-4D97-AF65-F5344CB8AC3E}">
        <p14:creationId xmlns:p14="http://schemas.microsoft.com/office/powerpoint/2010/main" val="34211545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7FBB8EE-AC5F-E448-E91F-265EBE94305A}"/>
              </a:ext>
            </a:extLst>
          </p:cNvPr>
          <p:cNvSpPr txBox="1"/>
          <p:nvPr/>
        </p:nvSpPr>
        <p:spPr>
          <a:xfrm>
            <a:off x="1072044" y="335845"/>
            <a:ext cx="7904480" cy="6186309"/>
          </a:xfrm>
          <a:prstGeom prst="rect">
            <a:avLst/>
          </a:prstGeom>
          <a:noFill/>
        </p:spPr>
        <p:txBody>
          <a:bodyPr wrap="square">
            <a:spAutoFit/>
          </a:bodyPr>
          <a:lstStyle/>
          <a:p>
            <a:pPr>
              <a:spcAft>
                <a:spcPts val="600"/>
              </a:spcAft>
            </a:pPr>
            <a:r>
              <a:rPr lang="en-IN" sz="2800" b="1" dirty="0"/>
              <a:t>Index</a:t>
            </a:r>
          </a:p>
          <a:p>
            <a:pPr marL="285750" indent="-285750">
              <a:spcAft>
                <a:spcPts val="600"/>
              </a:spcAft>
              <a:buFont typeface="Wingdings" panose="05000000000000000000" pitchFamily="2" charset="2"/>
              <a:buChar char="Ø"/>
            </a:pPr>
            <a:r>
              <a:rPr lang="en-IN" dirty="0"/>
              <a:t>Abstract</a:t>
            </a:r>
          </a:p>
          <a:p>
            <a:pPr marL="285750" indent="-285750">
              <a:spcAft>
                <a:spcPts val="600"/>
              </a:spcAft>
              <a:buFont typeface="Wingdings" panose="05000000000000000000" pitchFamily="2" charset="2"/>
              <a:buChar char="Ø"/>
            </a:pPr>
            <a:r>
              <a:rPr lang="en-IN" dirty="0"/>
              <a:t>Introduction</a:t>
            </a:r>
          </a:p>
          <a:p>
            <a:pPr marL="285750" indent="-285750">
              <a:spcAft>
                <a:spcPts val="600"/>
              </a:spcAft>
              <a:buFont typeface="Wingdings" panose="05000000000000000000" pitchFamily="2" charset="2"/>
              <a:buChar char="Ø"/>
            </a:pPr>
            <a:r>
              <a:rPr lang="en-IN" dirty="0"/>
              <a:t>Literature Review</a:t>
            </a:r>
          </a:p>
          <a:p>
            <a:pPr marL="285750" indent="-285750">
              <a:spcAft>
                <a:spcPts val="600"/>
              </a:spcAft>
              <a:buFont typeface="Wingdings" panose="05000000000000000000" pitchFamily="2" charset="2"/>
              <a:buChar char="Ø"/>
            </a:pPr>
            <a:r>
              <a:rPr lang="en-IN" dirty="0"/>
              <a:t>Problem Statement</a:t>
            </a:r>
          </a:p>
          <a:p>
            <a:pPr marL="285750" indent="-285750">
              <a:spcAft>
                <a:spcPts val="600"/>
              </a:spcAft>
              <a:buFont typeface="Wingdings" panose="05000000000000000000" pitchFamily="2" charset="2"/>
              <a:buChar char="Ø"/>
            </a:pPr>
            <a:r>
              <a:rPr lang="en-IN" dirty="0"/>
              <a:t>Objectives</a:t>
            </a:r>
          </a:p>
          <a:p>
            <a:pPr marL="285750" indent="-285750">
              <a:spcAft>
                <a:spcPts val="600"/>
              </a:spcAft>
              <a:buFont typeface="Wingdings" panose="05000000000000000000" pitchFamily="2" charset="2"/>
              <a:buChar char="Ø"/>
            </a:pPr>
            <a:r>
              <a:rPr lang="en-IN" dirty="0"/>
              <a:t>Block Diagram / Flow Chart</a:t>
            </a:r>
          </a:p>
          <a:p>
            <a:pPr marL="285750" indent="-285750">
              <a:spcAft>
                <a:spcPts val="600"/>
              </a:spcAft>
              <a:buFont typeface="Wingdings" panose="05000000000000000000" pitchFamily="2" charset="2"/>
              <a:buChar char="Ø"/>
            </a:pPr>
            <a:r>
              <a:rPr lang="en-IN" dirty="0"/>
              <a:t>Hardware &amp; Software Requirements</a:t>
            </a:r>
          </a:p>
          <a:p>
            <a:pPr marL="285750" indent="-285750">
              <a:spcAft>
                <a:spcPts val="600"/>
              </a:spcAft>
              <a:buFont typeface="Wingdings" panose="05000000000000000000" pitchFamily="2" charset="2"/>
              <a:buChar char="Ø"/>
            </a:pPr>
            <a:r>
              <a:rPr lang="en-IN" dirty="0"/>
              <a:t>Methodology (Flow &amp; Logic)</a:t>
            </a:r>
          </a:p>
          <a:p>
            <a:pPr marL="285750" indent="-285750">
              <a:spcAft>
                <a:spcPts val="600"/>
              </a:spcAft>
              <a:buFont typeface="Wingdings" panose="05000000000000000000" pitchFamily="2" charset="2"/>
              <a:buChar char="Ø"/>
            </a:pPr>
            <a:r>
              <a:rPr lang="en-IN" dirty="0"/>
              <a:t>Implementation – Hardware Integration</a:t>
            </a:r>
          </a:p>
          <a:p>
            <a:pPr marL="285750" indent="-285750">
              <a:spcAft>
                <a:spcPts val="600"/>
              </a:spcAft>
              <a:buFont typeface="Wingdings" panose="05000000000000000000" pitchFamily="2" charset="2"/>
              <a:buChar char="Ø"/>
            </a:pPr>
            <a:r>
              <a:rPr lang="en-IN" dirty="0"/>
              <a:t>Circuit diagram</a:t>
            </a:r>
          </a:p>
          <a:p>
            <a:pPr marL="285750" indent="-285750">
              <a:spcAft>
                <a:spcPts val="600"/>
              </a:spcAft>
              <a:buFont typeface="Wingdings" panose="05000000000000000000" pitchFamily="2" charset="2"/>
              <a:buChar char="Ø"/>
            </a:pPr>
            <a:r>
              <a:rPr lang="en-IN" dirty="0"/>
              <a:t>Implementation – Software Integration</a:t>
            </a:r>
          </a:p>
          <a:p>
            <a:pPr marL="285750" indent="-285750">
              <a:spcAft>
                <a:spcPts val="600"/>
              </a:spcAft>
              <a:buFont typeface="Wingdings" panose="05000000000000000000" pitchFamily="2" charset="2"/>
              <a:buChar char="Ø"/>
            </a:pPr>
            <a:r>
              <a:rPr lang="en-IN" dirty="0"/>
              <a:t>Results &amp; Discussion</a:t>
            </a:r>
          </a:p>
          <a:p>
            <a:pPr marL="285750" indent="-285750">
              <a:spcAft>
                <a:spcPts val="600"/>
              </a:spcAft>
              <a:buFont typeface="Wingdings" panose="05000000000000000000" pitchFamily="2" charset="2"/>
              <a:buChar char="Ø"/>
            </a:pPr>
            <a:r>
              <a:rPr lang="en-IN" dirty="0"/>
              <a:t>Advantages</a:t>
            </a:r>
          </a:p>
          <a:p>
            <a:pPr marL="285750" indent="-285750">
              <a:spcAft>
                <a:spcPts val="600"/>
              </a:spcAft>
              <a:buFont typeface="Wingdings" panose="05000000000000000000" pitchFamily="2" charset="2"/>
              <a:buChar char="Ø"/>
            </a:pPr>
            <a:r>
              <a:rPr lang="en-IN" dirty="0"/>
              <a:t>Future Enhancements</a:t>
            </a:r>
          </a:p>
          <a:p>
            <a:pPr marL="285750" indent="-285750">
              <a:spcAft>
                <a:spcPts val="600"/>
              </a:spcAft>
              <a:buFont typeface="Wingdings" panose="05000000000000000000" pitchFamily="2" charset="2"/>
              <a:buChar char="Ø"/>
            </a:pPr>
            <a:r>
              <a:rPr lang="en-IN" dirty="0"/>
              <a:t>Conclusion</a:t>
            </a:r>
          </a:p>
          <a:p>
            <a:pPr marL="285750" indent="-285750">
              <a:spcAft>
                <a:spcPts val="600"/>
              </a:spcAft>
              <a:buFont typeface="Wingdings" panose="05000000000000000000" pitchFamily="2" charset="2"/>
              <a:buChar char="Ø"/>
            </a:pPr>
            <a:r>
              <a:rPr lang="en-IN" dirty="0"/>
              <a:t>References</a:t>
            </a:r>
          </a:p>
        </p:txBody>
      </p:sp>
    </p:spTree>
    <p:extLst>
      <p:ext uri="{BB962C8B-B14F-4D97-AF65-F5344CB8AC3E}">
        <p14:creationId xmlns:p14="http://schemas.microsoft.com/office/powerpoint/2010/main" val="1041879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908EF-4B2C-9B07-6A1F-3E5C4E51677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9992EC2-83D4-4579-EF20-F06442C3C796}"/>
              </a:ext>
            </a:extLst>
          </p:cNvPr>
          <p:cNvSpPr txBox="1"/>
          <p:nvPr/>
        </p:nvSpPr>
        <p:spPr>
          <a:xfrm>
            <a:off x="767080" y="128096"/>
            <a:ext cx="10657840" cy="6832640"/>
          </a:xfrm>
          <a:prstGeom prst="rect">
            <a:avLst/>
          </a:prstGeom>
          <a:noFill/>
        </p:spPr>
        <p:txBody>
          <a:bodyPr wrap="square">
            <a:spAutoFit/>
          </a:bodyPr>
          <a:lstStyle/>
          <a:p>
            <a:pPr>
              <a:lnSpc>
                <a:spcPct val="150000"/>
              </a:lnSpc>
              <a:buNone/>
            </a:pPr>
            <a:r>
              <a:rPr lang="en-IN" sz="2800" b="1" dirty="0"/>
              <a:t>Abstract</a:t>
            </a:r>
          </a:p>
          <a:p>
            <a:pPr>
              <a:lnSpc>
                <a:spcPct val="150000"/>
              </a:lnSpc>
              <a:buFont typeface="Arial" panose="020B0604020202020204" pitchFamily="34" charset="0"/>
              <a:buChar char="•"/>
            </a:pPr>
            <a:r>
              <a:rPr lang="en-IN" dirty="0"/>
              <a:t>Blind spot accidents pose a serious risk in traffic. Our project proposes a Smart Blind Spot Monitoring System that combines YOLOv8 computer vision with IoT components for real-time alerts.</a:t>
            </a:r>
          </a:p>
          <a:p>
            <a:pPr>
              <a:lnSpc>
                <a:spcPct val="150000"/>
              </a:lnSpc>
              <a:buFont typeface="Arial" panose="020B0604020202020204" pitchFamily="34" charset="0"/>
              <a:buChar char="•"/>
            </a:pPr>
            <a:r>
              <a:rPr lang="en-US" dirty="0"/>
              <a:t>YOLOv8 Computer Vision for Object Detection: Utilizes YOLOv8 to analyze camera feeds and detect high-risk objects (people, vehicles) in the blind spot (ROI).</a:t>
            </a:r>
          </a:p>
          <a:p>
            <a:pPr>
              <a:lnSpc>
                <a:spcPct val="150000"/>
              </a:lnSpc>
              <a:buFont typeface="Arial" panose="020B0604020202020204" pitchFamily="34" charset="0"/>
              <a:buChar char="•"/>
            </a:pPr>
            <a:r>
              <a:rPr lang="en-US" dirty="0"/>
              <a:t>Real-time Multi-modal Alerts: Triggers immediate visual (LEDs) and audible (buzzer) alerts when a high-risk object is detected in the danger zone.</a:t>
            </a:r>
          </a:p>
          <a:p>
            <a:pPr>
              <a:lnSpc>
                <a:spcPct val="150000"/>
              </a:lnSpc>
              <a:buFont typeface="Arial" panose="020B0604020202020204" pitchFamily="34" charset="0"/>
              <a:buChar char="•"/>
            </a:pPr>
            <a:r>
              <a:rPr lang="en-US" dirty="0"/>
              <a:t>Ultrasonic Sensor for Distance &amp; TTC: Incorporates an ultrasonic sensor for continuous, precise distance measurement and calculates Time-To-Collision (TTC) using relative speed.</a:t>
            </a:r>
          </a:p>
          <a:p>
            <a:pPr>
              <a:lnSpc>
                <a:spcPct val="150000"/>
              </a:lnSpc>
              <a:buFont typeface="Arial" panose="020B0604020202020204" pitchFamily="34" charset="0"/>
              <a:buChar char="•"/>
            </a:pPr>
            <a:r>
              <a:rPr lang="en-US" dirty="0"/>
              <a:t>Python GUI for Driver Monitoring: Provides a user-friendly GUI displaying real-time risk status and dynamic plots of distance data.</a:t>
            </a:r>
          </a:p>
          <a:p>
            <a:pPr>
              <a:lnSpc>
                <a:spcPct val="150000"/>
              </a:lnSpc>
              <a:buFont typeface="Arial" panose="020B0604020202020204" pitchFamily="34" charset="0"/>
              <a:buChar char="•"/>
            </a:pPr>
            <a:r>
              <a:rPr lang="en-US" dirty="0"/>
              <a:t>Low-Cost IoT Platform: Implemented on a cost-effective IoT platform, making the system practical and accessible.</a:t>
            </a:r>
          </a:p>
          <a:p>
            <a:pPr>
              <a:lnSpc>
                <a:spcPct val="150000"/>
              </a:lnSpc>
              <a:buFont typeface="Arial" panose="020B0604020202020204" pitchFamily="34" charset="0"/>
              <a:buChar char="•"/>
            </a:pPr>
            <a:r>
              <a:rPr lang="en-US" dirty="0"/>
              <a:t>Enhanced Road Safety &amp; Accident Mitigation: Aims to significantly improve road safety by reducing blind spot accidents.</a:t>
            </a:r>
            <a:endParaRPr lang="en-IN" dirty="0"/>
          </a:p>
          <a:p>
            <a:endParaRPr lang="en-IN" b="1" dirty="0"/>
          </a:p>
        </p:txBody>
      </p:sp>
    </p:spTree>
    <p:extLst>
      <p:ext uri="{BB962C8B-B14F-4D97-AF65-F5344CB8AC3E}">
        <p14:creationId xmlns:p14="http://schemas.microsoft.com/office/powerpoint/2010/main" val="9664649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B6AB4E-8E6B-E341-9EA5-43CFD10C750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D289CDF-CBD5-7DA1-CA5C-7F06B3472F68}"/>
              </a:ext>
            </a:extLst>
          </p:cNvPr>
          <p:cNvSpPr txBox="1"/>
          <p:nvPr/>
        </p:nvSpPr>
        <p:spPr>
          <a:xfrm>
            <a:off x="685800" y="795907"/>
            <a:ext cx="10820400" cy="5266185"/>
          </a:xfrm>
          <a:prstGeom prst="rect">
            <a:avLst/>
          </a:prstGeom>
          <a:noFill/>
        </p:spPr>
        <p:txBody>
          <a:bodyPr wrap="square">
            <a:spAutoFit/>
          </a:bodyPr>
          <a:lstStyle/>
          <a:p>
            <a:pPr>
              <a:lnSpc>
                <a:spcPct val="150000"/>
              </a:lnSpc>
              <a:buNone/>
            </a:pPr>
            <a:r>
              <a:rPr lang="en-IN" sz="2800" b="1" dirty="0"/>
              <a:t>Introduction</a:t>
            </a:r>
          </a:p>
          <a:p>
            <a:pPr marL="285750" indent="-285750">
              <a:lnSpc>
                <a:spcPct val="150000"/>
              </a:lnSpc>
              <a:buFont typeface="Arial" panose="020B0604020202020204" pitchFamily="34" charset="0"/>
              <a:buChar char="•"/>
            </a:pPr>
            <a:r>
              <a:rPr lang="en-US" dirty="0"/>
              <a:t>Blind spot accidents are one of the major causes of road fatalities, especially in multi-lane traffic environments. Blind spots refer to the areas around a vehicle that are not visible to the driver through rear-view or side mirrors. Conventional methods like manually adjusting mirrors or using convex attachments provide only a partial solution. Drivers often fail to notice pedestrians, cyclists, or fast-approaching vehicles in these zones, leading to critical mishaps during lane changes or turns.</a:t>
            </a:r>
          </a:p>
          <a:p>
            <a:pPr marL="285750" indent="-285750">
              <a:lnSpc>
                <a:spcPct val="150000"/>
              </a:lnSpc>
              <a:buFont typeface="Arial" panose="020B0604020202020204" pitchFamily="34" charset="0"/>
              <a:buChar char="•"/>
            </a:pPr>
            <a:r>
              <a:rPr lang="en-US" dirty="0"/>
              <a:t>With the advancement of embedded systems, computer vision, and IoT, it's now possible to implement intelligent monitoring solutions that enhance driver awareness. This project aims to design and develop a </a:t>
            </a:r>
            <a:r>
              <a:rPr lang="en-US" b="1" dirty="0"/>
              <a:t>Smart Blind Spot Monitoring System</a:t>
            </a:r>
            <a:r>
              <a:rPr lang="en-US" dirty="0"/>
              <a:t> that combines </a:t>
            </a:r>
            <a:r>
              <a:rPr lang="en-US" b="1" dirty="0"/>
              <a:t>YOLOv8 (You Only Look Once)</a:t>
            </a:r>
            <a:r>
              <a:rPr lang="en-US" dirty="0"/>
              <a:t> object detection and </a:t>
            </a:r>
            <a:r>
              <a:rPr lang="en-US" b="1" dirty="0"/>
              <a:t>IoT-based sensors</a:t>
            </a:r>
            <a:r>
              <a:rPr lang="en-US" dirty="0"/>
              <a:t> like ultrasonic and vibration sensors to detect potential threats and alert the driver in real time. A dedicated GUI shows live risk, distance, system status, and plots, making it suitable for both educational and industrial applications.</a:t>
            </a:r>
          </a:p>
        </p:txBody>
      </p:sp>
    </p:spTree>
    <p:extLst>
      <p:ext uri="{BB962C8B-B14F-4D97-AF65-F5344CB8AC3E}">
        <p14:creationId xmlns:p14="http://schemas.microsoft.com/office/powerpoint/2010/main" val="2372394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CEE7EEC-B1CC-E5E6-B76C-94D43A6926E3}"/>
              </a:ext>
            </a:extLst>
          </p:cNvPr>
          <p:cNvGraphicFramePr>
            <a:graphicFrameLocks noGrp="1"/>
          </p:cNvGraphicFramePr>
          <p:nvPr>
            <p:extLst>
              <p:ext uri="{D42A27DB-BD31-4B8C-83A1-F6EECF244321}">
                <p14:modId xmlns:p14="http://schemas.microsoft.com/office/powerpoint/2010/main" val="3361192470"/>
              </p:ext>
            </p:extLst>
          </p:nvPr>
        </p:nvGraphicFramePr>
        <p:xfrm>
          <a:off x="3146323" y="0"/>
          <a:ext cx="9045678" cy="6858000"/>
        </p:xfrm>
        <a:graphic>
          <a:graphicData uri="http://schemas.openxmlformats.org/drawingml/2006/table">
            <a:tbl>
              <a:tblPr firstRow="1" bandRow="1">
                <a:tableStyleId>{5C22544A-7EE6-4342-B048-85BDC9FD1C3A}</a:tableStyleId>
              </a:tblPr>
              <a:tblGrid>
                <a:gridCol w="2615057">
                  <a:extLst>
                    <a:ext uri="{9D8B030D-6E8A-4147-A177-3AD203B41FA5}">
                      <a16:colId xmlns:a16="http://schemas.microsoft.com/office/drawing/2014/main" val="2548703269"/>
                    </a:ext>
                  </a:extLst>
                </a:gridCol>
                <a:gridCol w="1907782">
                  <a:extLst>
                    <a:ext uri="{9D8B030D-6E8A-4147-A177-3AD203B41FA5}">
                      <a16:colId xmlns:a16="http://schemas.microsoft.com/office/drawing/2014/main" val="2556658271"/>
                    </a:ext>
                  </a:extLst>
                </a:gridCol>
                <a:gridCol w="791031">
                  <a:extLst>
                    <a:ext uri="{9D8B030D-6E8A-4147-A177-3AD203B41FA5}">
                      <a16:colId xmlns:a16="http://schemas.microsoft.com/office/drawing/2014/main" val="166255657"/>
                    </a:ext>
                  </a:extLst>
                </a:gridCol>
                <a:gridCol w="3731808">
                  <a:extLst>
                    <a:ext uri="{9D8B030D-6E8A-4147-A177-3AD203B41FA5}">
                      <a16:colId xmlns:a16="http://schemas.microsoft.com/office/drawing/2014/main" val="2339665692"/>
                    </a:ext>
                  </a:extLst>
                </a:gridCol>
              </a:tblGrid>
              <a:tr h="375569">
                <a:tc>
                  <a:txBody>
                    <a:bodyPr/>
                    <a:lstStyle/>
                    <a:p>
                      <a:pPr algn="l"/>
                      <a:r>
                        <a:rPr lang="en-IN" dirty="0"/>
                        <a:t>Title</a:t>
                      </a:r>
                    </a:p>
                  </a:txBody>
                  <a:tcPr anchor="ctr"/>
                </a:tc>
                <a:tc>
                  <a:txBody>
                    <a:bodyPr/>
                    <a:lstStyle/>
                    <a:p>
                      <a:pPr algn="l"/>
                      <a:r>
                        <a:rPr lang="en-IN"/>
                        <a:t>Authors</a:t>
                      </a:r>
                    </a:p>
                  </a:txBody>
                  <a:tcPr anchor="ctr"/>
                </a:tc>
                <a:tc>
                  <a:txBody>
                    <a:bodyPr/>
                    <a:lstStyle/>
                    <a:p>
                      <a:pPr algn="l"/>
                      <a:r>
                        <a:rPr lang="en-IN"/>
                        <a:t>Year</a:t>
                      </a:r>
                    </a:p>
                  </a:txBody>
                  <a:tcPr anchor="ctr"/>
                </a:tc>
                <a:tc>
                  <a:txBody>
                    <a:bodyPr/>
                    <a:lstStyle/>
                    <a:p>
                      <a:pPr algn="l"/>
                      <a:r>
                        <a:rPr lang="en-IN" dirty="0"/>
                        <a:t>Description/Notes</a:t>
                      </a:r>
                    </a:p>
                  </a:txBody>
                  <a:tcPr anchor="ctr"/>
                </a:tc>
                <a:extLst>
                  <a:ext uri="{0D108BD9-81ED-4DB2-BD59-A6C34878D82A}">
                    <a16:rowId xmlns:a16="http://schemas.microsoft.com/office/drawing/2014/main" val="1464122579"/>
                  </a:ext>
                </a:extLst>
              </a:tr>
              <a:tr h="1759517">
                <a:tc>
                  <a:txBody>
                    <a:bodyPr/>
                    <a:lstStyle/>
                    <a:p>
                      <a:pPr algn="l"/>
                      <a:r>
                        <a:rPr lang="en-US" sz="1400" dirty="0"/>
                        <a:t>SOD-YOLOv8: Enhancing YOLOv8 for Small Object Detection in Traffic Scenes</a:t>
                      </a:r>
                    </a:p>
                  </a:txBody>
                  <a:tcPr anchor="ctr"/>
                </a:tc>
                <a:tc>
                  <a:txBody>
                    <a:bodyPr/>
                    <a:lstStyle/>
                    <a:p>
                      <a:pPr algn="l"/>
                      <a:r>
                        <a:rPr lang="en-US" sz="1400"/>
                        <a:t>B. Khalili and A. W. Smyth</a:t>
                      </a:r>
                    </a:p>
                  </a:txBody>
                  <a:tcPr anchor="ctr"/>
                </a:tc>
                <a:tc>
                  <a:txBody>
                    <a:bodyPr/>
                    <a:lstStyle/>
                    <a:p>
                      <a:pPr algn="l"/>
                      <a:r>
                        <a:rPr lang="en-IN" sz="1400"/>
                        <a:t>2024</a:t>
                      </a:r>
                    </a:p>
                  </a:txBody>
                  <a:tcPr anchor="ctr"/>
                </a:tc>
                <a:tc>
                  <a:txBody>
                    <a:bodyPr/>
                    <a:lstStyle/>
                    <a:p>
                      <a:pPr algn="l"/>
                      <a:r>
                        <a:rPr lang="en-US" sz="1400" dirty="0"/>
                        <a:t>Focuses on improving YOLOv8's performance specifically for detecting small objects within complex traffic environments, which is crucial for applications like blind spot monitoring where distant or partially obscured objects might be small in the frame.</a:t>
                      </a:r>
                    </a:p>
                  </a:txBody>
                  <a:tcPr anchor="ctr"/>
                </a:tc>
                <a:extLst>
                  <a:ext uri="{0D108BD9-81ED-4DB2-BD59-A6C34878D82A}">
                    <a16:rowId xmlns:a16="http://schemas.microsoft.com/office/drawing/2014/main" val="1843718185"/>
                  </a:ext>
                </a:extLst>
              </a:tr>
              <a:tr h="1759517">
                <a:tc>
                  <a:txBody>
                    <a:bodyPr/>
                    <a:lstStyle/>
                    <a:p>
                      <a:pPr algn="l"/>
                      <a:r>
                        <a:rPr lang="en-US" sz="1400" dirty="0"/>
                        <a:t>YOLOv8-Based Visual Detection of Road Hazards: Potholes, Sewer Covers, and Manholes</a:t>
                      </a:r>
                    </a:p>
                  </a:txBody>
                  <a:tcPr anchor="ctr"/>
                </a:tc>
                <a:tc>
                  <a:txBody>
                    <a:bodyPr/>
                    <a:lstStyle/>
                    <a:p>
                      <a:pPr algn="l"/>
                      <a:r>
                        <a:rPr lang="en-IN" sz="1400"/>
                        <a:t>O. M. Khare, S. Gandhi, A. M. Rahalkar, and S. Mane</a:t>
                      </a:r>
                    </a:p>
                  </a:txBody>
                  <a:tcPr anchor="ctr"/>
                </a:tc>
                <a:tc>
                  <a:txBody>
                    <a:bodyPr/>
                    <a:lstStyle/>
                    <a:p>
                      <a:pPr algn="l"/>
                      <a:r>
                        <a:rPr lang="en-IN" sz="1400" dirty="0"/>
                        <a:t>2023</a:t>
                      </a:r>
                    </a:p>
                  </a:txBody>
                  <a:tcPr anchor="ctr"/>
                </a:tc>
                <a:tc>
                  <a:txBody>
                    <a:bodyPr/>
                    <a:lstStyle/>
                    <a:p>
                      <a:pPr algn="l"/>
                      <a:r>
                        <a:rPr lang="en-US" sz="1400" dirty="0"/>
                        <a:t>Demonstrates the application of YOLOv8 for identifying various road hazards. While not directly about blind spots, it highlights YOLOv8's versatility and effectiveness in real-time object detection for safety-critical automotive applications, applicable to detecting other vehicles or objects.</a:t>
                      </a:r>
                    </a:p>
                  </a:txBody>
                  <a:tcPr anchor="ctr"/>
                </a:tc>
                <a:extLst>
                  <a:ext uri="{0D108BD9-81ED-4DB2-BD59-A6C34878D82A}">
                    <a16:rowId xmlns:a16="http://schemas.microsoft.com/office/drawing/2014/main" val="3581718284"/>
                  </a:ext>
                </a:extLst>
              </a:tr>
              <a:tr h="1574305">
                <a:tc>
                  <a:txBody>
                    <a:bodyPr/>
                    <a:lstStyle/>
                    <a:p>
                      <a:pPr algn="l"/>
                      <a:r>
                        <a:rPr lang="en-US" sz="1400" dirty="0"/>
                        <a:t>Real-Time Flying Object Detection with YOLOv8</a:t>
                      </a:r>
                    </a:p>
                  </a:txBody>
                  <a:tcPr anchor="ctr"/>
                </a:tc>
                <a:tc>
                  <a:txBody>
                    <a:bodyPr/>
                    <a:lstStyle/>
                    <a:p>
                      <a:pPr algn="l"/>
                      <a:r>
                        <a:rPr lang="en-US" sz="1400"/>
                        <a:t>D. Reis, J. Kupec, J. Hong, and A. Daoudi</a:t>
                      </a:r>
                    </a:p>
                  </a:txBody>
                  <a:tcPr anchor="ctr"/>
                </a:tc>
                <a:tc>
                  <a:txBody>
                    <a:bodyPr/>
                    <a:lstStyle/>
                    <a:p>
                      <a:pPr algn="l"/>
                      <a:r>
                        <a:rPr lang="en-IN" sz="1400"/>
                        <a:t>2023</a:t>
                      </a:r>
                    </a:p>
                  </a:txBody>
                  <a:tcPr anchor="ctr"/>
                </a:tc>
                <a:tc>
                  <a:txBody>
                    <a:bodyPr/>
                    <a:lstStyle/>
                    <a:p>
                      <a:pPr algn="l"/>
                      <a:r>
                        <a:rPr lang="en-US" sz="1400" dirty="0"/>
                        <a:t>Explores the use of YOLOv8 for detecting flying objects in real-time. This paper reinforces YOLOv8's capability for high-speed detection, which is essential for a real-time blind spot monitoring system requiring rapid response to moving targets.</a:t>
                      </a:r>
                    </a:p>
                  </a:txBody>
                  <a:tcPr anchor="ctr"/>
                </a:tc>
                <a:extLst>
                  <a:ext uri="{0D108BD9-81ED-4DB2-BD59-A6C34878D82A}">
                    <a16:rowId xmlns:a16="http://schemas.microsoft.com/office/drawing/2014/main" val="1616729721"/>
                  </a:ext>
                </a:extLst>
              </a:tr>
              <a:tr h="1389092">
                <a:tc>
                  <a:txBody>
                    <a:bodyPr/>
                    <a:lstStyle/>
                    <a:p>
                      <a:pPr algn="l"/>
                      <a:r>
                        <a:rPr lang="en-US" sz="1400" dirty="0"/>
                        <a:t>Perception Reinforcement Using Auxiliary Learning Feature Fusion: A Modified YOLOv8 for Head Detection</a:t>
                      </a:r>
                    </a:p>
                  </a:txBody>
                  <a:tcPr anchor="ctr"/>
                </a:tc>
                <a:tc>
                  <a:txBody>
                    <a:bodyPr/>
                    <a:lstStyle/>
                    <a:p>
                      <a:pPr algn="l"/>
                      <a:r>
                        <a:rPr lang="en-US" sz="1400" dirty="0"/>
                        <a:t>J. Chen, G. Wang, W. Liu, X. Zhong, Y. Tian, and Z. Wu</a:t>
                      </a:r>
                    </a:p>
                  </a:txBody>
                  <a:tcPr anchor="ctr"/>
                </a:tc>
                <a:tc>
                  <a:txBody>
                    <a:bodyPr/>
                    <a:lstStyle/>
                    <a:p>
                      <a:pPr algn="l"/>
                      <a:r>
                        <a:rPr lang="en-IN" sz="1400" dirty="0"/>
                        <a:t>2023</a:t>
                      </a:r>
                    </a:p>
                  </a:txBody>
                  <a:tcPr anchor="ctr"/>
                </a:tc>
                <a:tc>
                  <a:txBody>
                    <a:bodyPr/>
                    <a:lstStyle/>
                    <a:p>
                      <a:pPr algn="l"/>
                      <a:r>
                        <a:rPr lang="en-US" sz="1400" dirty="0"/>
                        <a:t>Introduces modifications to YOLOv8 for enhanced head detection, This demonstrates how YOLOv8 can be adapted and optimized for specific object types, relevant to our project's need to detect "people" in the blind spot.</a:t>
                      </a:r>
                    </a:p>
                  </a:txBody>
                  <a:tcPr anchor="ctr"/>
                </a:tc>
                <a:extLst>
                  <a:ext uri="{0D108BD9-81ED-4DB2-BD59-A6C34878D82A}">
                    <a16:rowId xmlns:a16="http://schemas.microsoft.com/office/drawing/2014/main" val="2163189189"/>
                  </a:ext>
                </a:extLst>
              </a:tr>
            </a:tbl>
          </a:graphicData>
        </a:graphic>
      </p:graphicFrame>
      <p:sp>
        <p:nvSpPr>
          <p:cNvPr id="5" name="TextBox 4">
            <a:extLst>
              <a:ext uri="{FF2B5EF4-FFF2-40B4-BE49-F238E27FC236}">
                <a16:creationId xmlns:a16="http://schemas.microsoft.com/office/drawing/2014/main" id="{DC2C1AE3-BC9E-5763-BCA0-116F61D09D78}"/>
              </a:ext>
            </a:extLst>
          </p:cNvPr>
          <p:cNvSpPr txBox="1"/>
          <p:nvPr/>
        </p:nvSpPr>
        <p:spPr>
          <a:xfrm>
            <a:off x="176981" y="3128062"/>
            <a:ext cx="2807692" cy="523220"/>
          </a:xfrm>
          <a:prstGeom prst="rect">
            <a:avLst/>
          </a:prstGeom>
          <a:noFill/>
        </p:spPr>
        <p:txBody>
          <a:bodyPr wrap="none" rtlCol="0">
            <a:spAutoFit/>
          </a:bodyPr>
          <a:lstStyle/>
          <a:p>
            <a:r>
              <a:rPr lang="en-US" sz="2800" b="1" dirty="0"/>
              <a:t>Literature Review</a:t>
            </a:r>
            <a:endParaRPr lang="en-IN" b="1" dirty="0"/>
          </a:p>
        </p:txBody>
      </p:sp>
    </p:spTree>
    <p:extLst>
      <p:ext uri="{BB962C8B-B14F-4D97-AF65-F5344CB8AC3E}">
        <p14:creationId xmlns:p14="http://schemas.microsoft.com/office/powerpoint/2010/main" val="1241396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5C5AED-E688-5812-396E-DA3647848B2A}"/>
              </a:ext>
            </a:extLst>
          </p:cNvPr>
          <p:cNvSpPr txBox="1"/>
          <p:nvPr/>
        </p:nvSpPr>
        <p:spPr>
          <a:xfrm>
            <a:off x="629920" y="541991"/>
            <a:ext cx="10932160" cy="5774017"/>
          </a:xfrm>
          <a:prstGeom prst="rect">
            <a:avLst/>
          </a:prstGeom>
          <a:noFill/>
        </p:spPr>
        <p:txBody>
          <a:bodyPr wrap="square">
            <a:spAutoFit/>
          </a:bodyPr>
          <a:lstStyle/>
          <a:p>
            <a:pPr>
              <a:lnSpc>
                <a:spcPct val="150000"/>
              </a:lnSpc>
              <a:buNone/>
            </a:pPr>
            <a:r>
              <a:rPr lang="en-US" sz="2800" b="1" dirty="0"/>
              <a:t>Problem Statement</a:t>
            </a:r>
          </a:p>
          <a:p>
            <a:pPr marL="285750" indent="-285750">
              <a:lnSpc>
                <a:spcPct val="150000"/>
              </a:lnSpc>
              <a:buFont typeface="Arial" panose="020B0604020202020204" pitchFamily="34" charset="0"/>
              <a:buChar char="•"/>
            </a:pPr>
            <a:r>
              <a:rPr lang="en-US" dirty="0"/>
              <a:t>Blind spots in vehicles pose a serious threat to road safety, especially during lane changes and overtaking. Traditional solutions like mirrors and basic proximity sensors fail to reliably detect fast-approaching or partially visible objects. These systems lack intelligence to classify the type of obstacle (human, car, bike) and predict collision risk. Drivers are often unaware of critical objects in blind zones until it’s too late, leading to accidents. There is no low-cost solution that integrates real-time vision and proximity data for blind spot detection. Existing systems do not calculate relative speed or Time-To-Collision (TTC) to assess danger accurately. Furthermore, most lack an intuitive interface to visualize risk levels and system status. This gap calls for a smart, real-time blind spot monitoring system using modern AI and IoT tools. The system must detect threats visually, measure distance, analyze risk, and alert the driver immediately. Our project addresses this by combining YOLOv8 object detection, ultrasonic sensing, and a live GUI to enhance driver awareness and safety.</a:t>
            </a:r>
          </a:p>
          <a:p>
            <a:pPr marL="285750" indent="-285750">
              <a:lnSpc>
                <a:spcPct val="150000"/>
              </a:lnSpc>
              <a:buFont typeface="Arial" panose="020B0604020202020204" pitchFamily="34" charset="0"/>
              <a:buChar char="•"/>
            </a:pPr>
            <a:r>
              <a:rPr lang="en-US" dirty="0"/>
              <a:t>Our project addresses this by </a:t>
            </a:r>
            <a:r>
              <a:rPr lang="en-US" b="1" dirty="0"/>
              <a:t>dynamically detecting, classifying, and alerting</a:t>
            </a:r>
            <a:r>
              <a:rPr lang="en-US" dirty="0"/>
              <a:t> on potential blind spot threats, enhancing driver safety.</a:t>
            </a:r>
          </a:p>
        </p:txBody>
      </p:sp>
    </p:spTree>
    <p:extLst>
      <p:ext uri="{BB962C8B-B14F-4D97-AF65-F5344CB8AC3E}">
        <p14:creationId xmlns:p14="http://schemas.microsoft.com/office/powerpoint/2010/main" val="3321717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CC9CC66-3862-8CE8-E738-6819288DFE2D}"/>
              </a:ext>
            </a:extLst>
          </p:cNvPr>
          <p:cNvSpPr txBox="1"/>
          <p:nvPr/>
        </p:nvSpPr>
        <p:spPr>
          <a:xfrm>
            <a:off x="629920" y="866004"/>
            <a:ext cx="10932160" cy="4850687"/>
          </a:xfrm>
          <a:prstGeom prst="rect">
            <a:avLst/>
          </a:prstGeom>
          <a:noFill/>
        </p:spPr>
        <p:txBody>
          <a:bodyPr wrap="square">
            <a:spAutoFit/>
          </a:bodyPr>
          <a:lstStyle/>
          <a:p>
            <a:pPr>
              <a:lnSpc>
                <a:spcPct val="150000"/>
              </a:lnSpc>
              <a:buNone/>
            </a:pPr>
            <a:r>
              <a:rPr lang="en-IN" sz="2800" b="1" dirty="0"/>
              <a:t>Objectives</a:t>
            </a:r>
          </a:p>
          <a:p>
            <a:pPr marL="342900" indent="-342900">
              <a:lnSpc>
                <a:spcPct val="150000"/>
              </a:lnSpc>
              <a:buFont typeface="+mj-lt"/>
              <a:buAutoNum type="arabicPeriod"/>
            </a:pPr>
            <a:r>
              <a:rPr lang="en-US" dirty="0"/>
              <a:t>To detect objects in a blind spot using a real-time camera feed and YOLOv8 object detection.</a:t>
            </a:r>
          </a:p>
          <a:p>
            <a:pPr marL="342900" indent="-342900">
              <a:lnSpc>
                <a:spcPct val="150000"/>
              </a:lnSpc>
              <a:buFont typeface="+mj-lt"/>
              <a:buAutoNum type="arabicPeriod"/>
            </a:pPr>
            <a:r>
              <a:rPr lang="en-US" dirty="0"/>
              <a:t>To define a Region of Interest (ROI) where detection is considered critical for alerting.</a:t>
            </a:r>
          </a:p>
          <a:p>
            <a:pPr marL="342900" indent="-342900">
              <a:lnSpc>
                <a:spcPct val="150000"/>
              </a:lnSpc>
              <a:buFont typeface="+mj-lt"/>
              <a:buAutoNum type="arabicPeriod"/>
            </a:pPr>
            <a:r>
              <a:rPr lang="en-US" dirty="0"/>
              <a:t>To measure the distance of nearby objects using an ultrasonic sensor.</a:t>
            </a:r>
          </a:p>
          <a:p>
            <a:pPr marL="342900" indent="-342900">
              <a:lnSpc>
                <a:spcPct val="150000"/>
              </a:lnSpc>
              <a:buFont typeface="+mj-lt"/>
              <a:buAutoNum type="arabicPeriod"/>
            </a:pPr>
            <a:r>
              <a:rPr lang="en-US" dirty="0"/>
              <a:t>To calculate relative speed and Time-To-Collision (TTC) to predict the likelihood of a collision.</a:t>
            </a:r>
          </a:p>
          <a:p>
            <a:pPr marL="342900" indent="-342900">
              <a:lnSpc>
                <a:spcPct val="150000"/>
              </a:lnSpc>
              <a:buFont typeface="+mj-lt"/>
              <a:buAutoNum type="arabicPeriod"/>
            </a:pPr>
            <a:r>
              <a:rPr lang="en-US" dirty="0"/>
              <a:t>To categorize the threat level as HIGH, LOW, or NONE based on object type and position.</a:t>
            </a:r>
          </a:p>
          <a:p>
            <a:pPr marL="342900" indent="-342900">
              <a:lnSpc>
                <a:spcPct val="150000"/>
              </a:lnSpc>
              <a:buFont typeface="+mj-lt"/>
              <a:buAutoNum type="arabicPeriod"/>
            </a:pPr>
            <a:r>
              <a:rPr lang="en-US" dirty="0"/>
              <a:t>To alert the driver using a buzzer and LED when a high-risk condition is detected.</a:t>
            </a:r>
          </a:p>
          <a:p>
            <a:pPr marL="342900" indent="-342900">
              <a:lnSpc>
                <a:spcPct val="150000"/>
              </a:lnSpc>
              <a:buFont typeface="+mj-lt"/>
              <a:buAutoNum type="arabicPeriod"/>
            </a:pPr>
            <a:r>
              <a:rPr lang="en-US" dirty="0"/>
              <a:t>To display all real-time data (risk, distance, system status) through a GUI.</a:t>
            </a:r>
          </a:p>
          <a:p>
            <a:pPr marL="342900" indent="-342900">
              <a:lnSpc>
                <a:spcPct val="150000"/>
              </a:lnSpc>
              <a:buFont typeface="+mj-lt"/>
              <a:buAutoNum type="arabicPeriod"/>
            </a:pPr>
            <a:r>
              <a:rPr lang="en-US" dirty="0"/>
              <a:t>To log data for analysis and testing in CSV format.</a:t>
            </a:r>
          </a:p>
          <a:p>
            <a:pPr marL="342900" indent="-342900">
              <a:lnSpc>
                <a:spcPct val="150000"/>
              </a:lnSpc>
              <a:buFont typeface="+mj-lt"/>
              <a:buAutoNum type="arabicPeriod"/>
            </a:pPr>
            <a:r>
              <a:rPr lang="en-US" dirty="0"/>
              <a:t>To ensure system activation only when the vehicle is in motion (via vibration sensor).</a:t>
            </a:r>
          </a:p>
          <a:p>
            <a:pPr marL="342900" indent="-342900">
              <a:lnSpc>
                <a:spcPct val="150000"/>
              </a:lnSpc>
              <a:buFont typeface="+mj-lt"/>
              <a:buAutoNum type="arabicPeriod"/>
            </a:pPr>
            <a:r>
              <a:rPr lang="en-US" dirty="0"/>
              <a:t>To provide a low-cost, scalable solution for two-wheelers, cars, or autonomous platforms.</a:t>
            </a:r>
          </a:p>
        </p:txBody>
      </p:sp>
    </p:spTree>
    <p:extLst>
      <p:ext uri="{BB962C8B-B14F-4D97-AF65-F5344CB8AC3E}">
        <p14:creationId xmlns:p14="http://schemas.microsoft.com/office/powerpoint/2010/main" val="31711098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0E705E2-3546-5A68-111E-520E9616866C}"/>
              </a:ext>
            </a:extLst>
          </p:cNvPr>
          <p:cNvPicPr>
            <a:picLocks noChangeAspect="1"/>
          </p:cNvPicPr>
          <p:nvPr/>
        </p:nvPicPr>
        <p:blipFill>
          <a:blip r:embed="rId2"/>
          <a:srcRect t="1631"/>
          <a:stretch/>
        </p:blipFill>
        <p:spPr>
          <a:xfrm>
            <a:off x="2545" y="1817099"/>
            <a:ext cx="12192000" cy="4441131"/>
          </a:xfrm>
          <a:prstGeom prst="rect">
            <a:avLst/>
          </a:prstGeom>
        </p:spPr>
      </p:pic>
      <p:sp>
        <p:nvSpPr>
          <p:cNvPr id="11" name="TextBox 10">
            <a:extLst>
              <a:ext uri="{FF2B5EF4-FFF2-40B4-BE49-F238E27FC236}">
                <a16:creationId xmlns:a16="http://schemas.microsoft.com/office/drawing/2014/main" id="{7755BCC5-C9CB-4F39-0A8F-F2408D5E4EDA}"/>
              </a:ext>
            </a:extLst>
          </p:cNvPr>
          <p:cNvSpPr txBox="1"/>
          <p:nvPr/>
        </p:nvSpPr>
        <p:spPr>
          <a:xfrm>
            <a:off x="3990583" y="550607"/>
            <a:ext cx="4210833" cy="523220"/>
          </a:xfrm>
          <a:prstGeom prst="rect">
            <a:avLst/>
          </a:prstGeom>
          <a:noFill/>
        </p:spPr>
        <p:txBody>
          <a:bodyPr wrap="none" rtlCol="0">
            <a:spAutoFit/>
          </a:bodyPr>
          <a:lstStyle/>
          <a:p>
            <a:r>
              <a:rPr lang="en-US" sz="2800" b="1" dirty="0"/>
              <a:t>Block Diagram / Flow chart</a:t>
            </a:r>
            <a:endParaRPr lang="en-IN" sz="2800" b="1" dirty="0"/>
          </a:p>
        </p:txBody>
      </p:sp>
      <p:sp>
        <p:nvSpPr>
          <p:cNvPr id="12" name="Rectangle 11">
            <a:extLst>
              <a:ext uri="{FF2B5EF4-FFF2-40B4-BE49-F238E27FC236}">
                <a16:creationId xmlns:a16="http://schemas.microsoft.com/office/drawing/2014/main" id="{301088C4-9E2E-B5F8-0DD1-C0E4E00C7D30}"/>
              </a:ext>
            </a:extLst>
          </p:cNvPr>
          <p:cNvSpPr/>
          <p:nvPr/>
        </p:nvSpPr>
        <p:spPr>
          <a:xfrm>
            <a:off x="9753595" y="5633884"/>
            <a:ext cx="2438400" cy="92423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cxnSp>
        <p:nvCxnSpPr>
          <p:cNvPr id="16" name="Straight Connector 15">
            <a:extLst>
              <a:ext uri="{FF2B5EF4-FFF2-40B4-BE49-F238E27FC236}">
                <a16:creationId xmlns:a16="http://schemas.microsoft.com/office/drawing/2014/main" id="{158B49CF-C20D-53B6-8742-B60422D95862}"/>
              </a:ext>
            </a:extLst>
          </p:cNvPr>
          <p:cNvCxnSpPr/>
          <p:nvPr/>
        </p:nvCxnSpPr>
        <p:spPr>
          <a:xfrm>
            <a:off x="2580640" y="2494280"/>
            <a:ext cx="0" cy="1366520"/>
          </a:xfrm>
          <a:prstGeom prst="line">
            <a:avLst/>
          </a:prstGeom>
          <a:ln>
            <a:solidFill>
              <a:schemeClr val="bg2">
                <a:lumMod val="90000"/>
              </a:schemeClr>
            </a:solidFill>
          </a:ln>
        </p:spPr>
        <p:style>
          <a:lnRef idx="3">
            <a:schemeClr val="accent3"/>
          </a:lnRef>
          <a:fillRef idx="0">
            <a:schemeClr val="accent3"/>
          </a:fillRef>
          <a:effectRef idx="2">
            <a:schemeClr val="accent3"/>
          </a:effectRef>
          <a:fontRef idx="minor">
            <a:schemeClr val="tx1"/>
          </a:fontRef>
        </p:style>
      </p:cxnSp>
      <p:cxnSp>
        <p:nvCxnSpPr>
          <p:cNvPr id="18" name="Straight Arrow Connector 17">
            <a:extLst>
              <a:ext uri="{FF2B5EF4-FFF2-40B4-BE49-F238E27FC236}">
                <a16:creationId xmlns:a16="http://schemas.microsoft.com/office/drawing/2014/main" id="{D97CFBC1-422F-4192-3FBA-B2133CBF4299}"/>
              </a:ext>
            </a:extLst>
          </p:cNvPr>
          <p:cNvCxnSpPr/>
          <p:nvPr/>
        </p:nvCxnSpPr>
        <p:spPr>
          <a:xfrm flipH="1">
            <a:off x="1623060" y="3860800"/>
            <a:ext cx="965200" cy="0"/>
          </a:xfrm>
          <a:prstGeom prst="straightConnector1">
            <a:avLst/>
          </a:prstGeom>
          <a:ln>
            <a:solidFill>
              <a:schemeClr val="bg2">
                <a:lumMod val="90000"/>
              </a:schemeClr>
            </a:solidFill>
            <a:tailEnd type="triangle"/>
          </a:ln>
        </p:spPr>
        <p:style>
          <a:lnRef idx="3">
            <a:schemeClr val="accent3"/>
          </a:lnRef>
          <a:fillRef idx="0">
            <a:schemeClr val="accent3"/>
          </a:fillRef>
          <a:effectRef idx="2">
            <a:schemeClr val="accent3"/>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20" name="Ink 19">
                <a:extLst>
                  <a:ext uri="{FF2B5EF4-FFF2-40B4-BE49-F238E27FC236}">
                    <a16:creationId xmlns:a16="http://schemas.microsoft.com/office/drawing/2014/main" id="{4BCEB78F-CD5B-4ABE-5DE2-11E4FB44E163}"/>
                  </a:ext>
                </a:extLst>
              </p14:cNvPr>
              <p14:cNvContentPartPr/>
              <p14:nvPr/>
            </p14:nvContentPartPr>
            <p14:xfrm>
              <a:off x="2570440" y="3159680"/>
              <a:ext cx="360" cy="360"/>
            </p14:xfrm>
          </p:contentPart>
        </mc:Choice>
        <mc:Fallback xmlns="">
          <p:pic>
            <p:nvPicPr>
              <p:cNvPr id="20" name="Ink 19">
                <a:extLst>
                  <a:ext uri="{FF2B5EF4-FFF2-40B4-BE49-F238E27FC236}">
                    <a16:creationId xmlns:a16="http://schemas.microsoft.com/office/drawing/2014/main" id="{4BCEB78F-CD5B-4ABE-5DE2-11E4FB44E163}"/>
                  </a:ext>
                </a:extLst>
              </p:cNvPr>
              <p:cNvPicPr/>
              <p:nvPr/>
            </p:nvPicPr>
            <p:blipFill>
              <a:blip r:embed="rId4"/>
              <a:stretch>
                <a:fillRect/>
              </a:stretch>
            </p:blipFill>
            <p:spPr>
              <a:xfrm>
                <a:off x="2507440" y="309668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21" name="Ink 20">
                <a:extLst>
                  <a:ext uri="{FF2B5EF4-FFF2-40B4-BE49-F238E27FC236}">
                    <a16:creationId xmlns:a16="http://schemas.microsoft.com/office/drawing/2014/main" id="{89D838B0-9E2C-FD4E-AB50-7C9BA652A606}"/>
                  </a:ext>
                </a:extLst>
              </p14:cNvPr>
              <p14:cNvContentPartPr/>
              <p14:nvPr/>
            </p14:nvContentPartPr>
            <p14:xfrm>
              <a:off x="3393400" y="2179400"/>
              <a:ext cx="360" cy="360"/>
            </p14:xfrm>
          </p:contentPart>
        </mc:Choice>
        <mc:Fallback xmlns="">
          <p:pic>
            <p:nvPicPr>
              <p:cNvPr id="21" name="Ink 20">
                <a:extLst>
                  <a:ext uri="{FF2B5EF4-FFF2-40B4-BE49-F238E27FC236}">
                    <a16:creationId xmlns:a16="http://schemas.microsoft.com/office/drawing/2014/main" id="{89D838B0-9E2C-FD4E-AB50-7C9BA652A606}"/>
                  </a:ext>
                </a:extLst>
              </p:cNvPr>
              <p:cNvPicPr/>
              <p:nvPr/>
            </p:nvPicPr>
            <p:blipFill>
              <a:blip r:embed="rId4"/>
              <a:stretch>
                <a:fillRect/>
              </a:stretch>
            </p:blipFill>
            <p:spPr>
              <a:xfrm>
                <a:off x="3330400" y="2116400"/>
                <a:ext cx="12600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2" name="Ink 21">
                <a:extLst>
                  <a:ext uri="{FF2B5EF4-FFF2-40B4-BE49-F238E27FC236}">
                    <a16:creationId xmlns:a16="http://schemas.microsoft.com/office/drawing/2014/main" id="{C7CB3760-032B-CCE9-10EF-9DFB5A9AD718}"/>
                  </a:ext>
                </a:extLst>
              </p14:cNvPr>
              <p14:cNvContentPartPr/>
              <p14:nvPr/>
            </p14:nvContentPartPr>
            <p14:xfrm>
              <a:off x="3459280" y="2179400"/>
              <a:ext cx="360" cy="360"/>
            </p14:xfrm>
          </p:contentPart>
        </mc:Choice>
        <mc:Fallback xmlns="">
          <p:pic>
            <p:nvPicPr>
              <p:cNvPr id="22" name="Ink 21">
                <a:extLst>
                  <a:ext uri="{FF2B5EF4-FFF2-40B4-BE49-F238E27FC236}">
                    <a16:creationId xmlns:a16="http://schemas.microsoft.com/office/drawing/2014/main" id="{C7CB3760-032B-CCE9-10EF-9DFB5A9AD718}"/>
                  </a:ext>
                </a:extLst>
              </p:cNvPr>
              <p:cNvPicPr/>
              <p:nvPr/>
            </p:nvPicPr>
            <p:blipFill>
              <a:blip r:embed="rId4"/>
              <a:stretch>
                <a:fillRect/>
              </a:stretch>
            </p:blipFill>
            <p:spPr>
              <a:xfrm>
                <a:off x="3396280" y="2116400"/>
                <a:ext cx="126000" cy="126000"/>
              </a:xfrm>
              <a:prstGeom prst="rect">
                <a:avLst/>
              </a:prstGeom>
            </p:spPr>
          </p:pic>
        </mc:Fallback>
      </mc:AlternateContent>
      <p:sp>
        <p:nvSpPr>
          <p:cNvPr id="19" name="TextBox 18">
            <a:extLst>
              <a:ext uri="{FF2B5EF4-FFF2-40B4-BE49-F238E27FC236}">
                <a16:creationId xmlns:a16="http://schemas.microsoft.com/office/drawing/2014/main" id="{49178B22-C2F2-4B02-4FB5-2B62770BB3C4}"/>
              </a:ext>
            </a:extLst>
          </p:cNvPr>
          <p:cNvSpPr txBox="1"/>
          <p:nvPr/>
        </p:nvSpPr>
        <p:spPr>
          <a:xfrm>
            <a:off x="2405055" y="3021180"/>
            <a:ext cx="1168395" cy="261610"/>
          </a:xfrm>
          <a:prstGeom prst="rect">
            <a:avLst/>
          </a:prstGeom>
          <a:noFill/>
        </p:spPr>
        <p:txBody>
          <a:bodyPr wrap="square" rtlCol="0">
            <a:spAutoFit/>
          </a:bodyPr>
          <a:lstStyle/>
          <a:p>
            <a:r>
              <a:rPr lang="en-US" sz="1100" dirty="0"/>
              <a:t>NO</a:t>
            </a:r>
            <a:endParaRPr lang="en-IN" sz="1600" dirty="0"/>
          </a:p>
        </p:txBody>
      </p:sp>
      <p:sp>
        <p:nvSpPr>
          <p:cNvPr id="24" name="TextBox 23">
            <a:extLst>
              <a:ext uri="{FF2B5EF4-FFF2-40B4-BE49-F238E27FC236}">
                <a16:creationId xmlns:a16="http://schemas.microsoft.com/office/drawing/2014/main" id="{7B53E545-26E1-74D3-1748-3DE385AAA4F7}"/>
              </a:ext>
            </a:extLst>
          </p:cNvPr>
          <p:cNvSpPr txBox="1"/>
          <p:nvPr/>
        </p:nvSpPr>
        <p:spPr>
          <a:xfrm>
            <a:off x="3237816" y="2050732"/>
            <a:ext cx="1168395" cy="261610"/>
          </a:xfrm>
          <a:prstGeom prst="rect">
            <a:avLst/>
          </a:prstGeom>
          <a:noFill/>
        </p:spPr>
        <p:txBody>
          <a:bodyPr wrap="square" rtlCol="0">
            <a:spAutoFit/>
          </a:bodyPr>
          <a:lstStyle/>
          <a:p>
            <a:r>
              <a:rPr lang="en-US" sz="1100" dirty="0"/>
              <a:t>YES</a:t>
            </a:r>
            <a:endParaRPr lang="en-IN" sz="1600" dirty="0"/>
          </a:p>
        </p:txBody>
      </p:sp>
    </p:spTree>
    <p:extLst>
      <p:ext uri="{BB962C8B-B14F-4D97-AF65-F5344CB8AC3E}">
        <p14:creationId xmlns:p14="http://schemas.microsoft.com/office/powerpoint/2010/main" val="3967811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75E71A8F-CFE3-E156-A976-2D4B3D02091C}"/>
              </a:ext>
            </a:extLst>
          </p:cNvPr>
          <p:cNvGraphicFramePr>
            <a:graphicFrameLocks noGrp="1"/>
          </p:cNvGraphicFramePr>
          <p:nvPr>
            <p:extLst>
              <p:ext uri="{D42A27DB-BD31-4B8C-83A1-F6EECF244321}">
                <p14:modId xmlns:p14="http://schemas.microsoft.com/office/powerpoint/2010/main" val="3713779142"/>
              </p:ext>
            </p:extLst>
          </p:nvPr>
        </p:nvGraphicFramePr>
        <p:xfrm>
          <a:off x="1295400" y="1410546"/>
          <a:ext cx="9601200" cy="4856108"/>
        </p:xfrm>
        <a:graphic>
          <a:graphicData uri="http://schemas.openxmlformats.org/drawingml/2006/table">
            <a:tbl>
              <a:tblPr firstRow="1" bandRow="1">
                <a:tableStyleId>{5C22544A-7EE6-4342-B048-85BDC9FD1C3A}</a:tableStyleId>
              </a:tblPr>
              <a:tblGrid>
                <a:gridCol w="4800600">
                  <a:extLst>
                    <a:ext uri="{9D8B030D-6E8A-4147-A177-3AD203B41FA5}">
                      <a16:colId xmlns:a16="http://schemas.microsoft.com/office/drawing/2014/main" val="2611841520"/>
                    </a:ext>
                  </a:extLst>
                </a:gridCol>
                <a:gridCol w="4800600">
                  <a:extLst>
                    <a:ext uri="{9D8B030D-6E8A-4147-A177-3AD203B41FA5}">
                      <a16:colId xmlns:a16="http://schemas.microsoft.com/office/drawing/2014/main" val="3753759948"/>
                    </a:ext>
                  </a:extLst>
                </a:gridCol>
              </a:tblGrid>
              <a:tr h="824654">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b="1" dirty="0"/>
                        <a:t>Hardware Requirements</a:t>
                      </a: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2400" b="1" dirty="0"/>
                        <a:t>Software Requirements</a:t>
                      </a:r>
                    </a:p>
                  </a:txBody>
                  <a:tcPr anchor="ctr"/>
                </a:tc>
                <a:extLst>
                  <a:ext uri="{0D108BD9-81ED-4DB2-BD59-A6C34878D82A}">
                    <a16:rowId xmlns:a16="http://schemas.microsoft.com/office/drawing/2014/main" val="2604605783"/>
                  </a:ext>
                </a:extLst>
              </a:tr>
              <a:tr h="575922">
                <a:tc>
                  <a:txBody>
                    <a:bodyPr/>
                    <a:lstStyle/>
                    <a:p>
                      <a:r>
                        <a:rPr lang="en-US" dirty="0"/>
                        <a:t>Arduino UNO</a:t>
                      </a:r>
                    </a:p>
                  </a:txBody>
                  <a:tcPr anchor="ctr"/>
                </a:tc>
                <a:tc>
                  <a:txBody>
                    <a:bodyPr/>
                    <a:lstStyle/>
                    <a:p>
                      <a:r>
                        <a:rPr lang="en-US" dirty="0"/>
                        <a:t>VS Code</a:t>
                      </a:r>
                      <a:endParaRPr lang="en-IN" dirty="0"/>
                    </a:p>
                  </a:txBody>
                  <a:tcPr anchor="ctr"/>
                </a:tc>
                <a:extLst>
                  <a:ext uri="{0D108BD9-81ED-4DB2-BD59-A6C34878D82A}">
                    <a16:rowId xmlns:a16="http://schemas.microsoft.com/office/drawing/2014/main" val="1240282880"/>
                  </a:ext>
                </a:extLst>
              </a:tr>
              <a:tr h="575922">
                <a:tc>
                  <a:txBody>
                    <a:bodyPr/>
                    <a:lstStyle/>
                    <a:p>
                      <a:r>
                        <a:rPr lang="en-IN" dirty="0"/>
                        <a:t>HC-SR04 Ultrasonic Sensor</a:t>
                      </a:r>
                    </a:p>
                  </a:txBody>
                  <a:tcPr anchor="ctr"/>
                </a:tc>
                <a:tc>
                  <a:txBody>
                    <a:bodyPr/>
                    <a:lstStyle/>
                    <a:p>
                      <a:r>
                        <a:rPr lang="en-IN" dirty="0"/>
                        <a:t>Python (3.8 or later)</a:t>
                      </a:r>
                    </a:p>
                  </a:txBody>
                  <a:tcPr anchor="ctr"/>
                </a:tc>
                <a:extLst>
                  <a:ext uri="{0D108BD9-81ED-4DB2-BD59-A6C34878D82A}">
                    <a16:rowId xmlns:a16="http://schemas.microsoft.com/office/drawing/2014/main" val="1914929041"/>
                  </a:ext>
                </a:extLst>
              </a:tr>
              <a:tr h="575922">
                <a:tc>
                  <a:txBody>
                    <a:bodyPr/>
                    <a:lstStyle/>
                    <a:p>
                      <a:r>
                        <a:rPr lang="en-IN" dirty="0"/>
                        <a:t>SW-420 Vibration Sensor</a:t>
                      </a:r>
                    </a:p>
                  </a:txBody>
                  <a:tcPr anchor="ctr"/>
                </a:tc>
                <a:tc>
                  <a:txBody>
                    <a:bodyPr/>
                    <a:lstStyle/>
                    <a:p>
                      <a:r>
                        <a:rPr lang="en-IN" dirty="0" err="1"/>
                        <a:t>Ultralytics</a:t>
                      </a:r>
                      <a:r>
                        <a:rPr lang="en-IN" dirty="0"/>
                        <a:t> YOLOv8 Environment</a:t>
                      </a:r>
                    </a:p>
                  </a:txBody>
                  <a:tcPr anchor="ctr"/>
                </a:tc>
                <a:extLst>
                  <a:ext uri="{0D108BD9-81ED-4DB2-BD59-A6C34878D82A}">
                    <a16:rowId xmlns:a16="http://schemas.microsoft.com/office/drawing/2014/main" val="2960481446"/>
                  </a:ext>
                </a:extLst>
              </a:tr>
              <a:tr h="575922">
                <a:tc>
                  <a:txBody>
                    <a:bodyPr/>
                    <a:lstStyle/>
                    <a:p>
                      <a:r>
                        <a:rPr lang="en-IN" dirty="0"/>
                        <a:t>Buzzer</a:t>
                      </a:r>
                    </a:p>
                  </a:txBody>
                  <a:tcPr anchor="ctr"/>
                </a:tc>
                <a:tc>
                  <a:txBody>
                    <a:bodyPr/>
                    <a:lstStyle/>
                    <a:p>
                      <a:r>
                        <a:rPr lang="en-US" dirty="0"/>
                        <a:t>Arduino IDE</a:t>
                      </a:r>
                      <a:endParaRPr lang="en-IN" dirty="0"/>
                    </a:p>
                  </a:txBody>
                  <a:tcPr anchor="ctr"/>
                </a:tc>
                <a:extLst>
                  <a:ext uri="{0D108BD9-81ED-4DB2-BD59-A6C34878D82A}">
                    <a16:rowId xmlns:a16="http://schemas.microsoft.com/office/drawing/2014/main" val="780144119"/>
                  </a:ext>
                </a:extLst>
              </a:tr>
              <a:tr h="575922">
                <a:tc>
                  <a:txBody>
                    <a:bodyPr/>
                    <a:lstStyle/>
                    <a:p>
                      <a:r>
                        <a:rPr lang="en-IN" dirty="0"/>
                        <a:t>LED</a:t>
                      </a:r>
                    </a:p>
                  </a:txBody>
                  <a:tcPr anchor="ctr"/>
                </a:tc>
                <a:tc>
                  <a:txBody>
                    <a:bodyPr/>
                    <a:lstStyle/>
                    <a:p>
                      <a:endParaRPr lang="en-IN" dirty="0"/>
                    </a:p>
                  </a:txBody>
                  <a:tcPr anchor="ctr"/>
                </a:tc>
                <a:extLst>
                  <a:ext uri="{0D108BD9-81ED-4DB2-BD59-A6C34878D82A}">
                    <a16:rowId xmlns:a16="http://schemas.microsoft.com/office/drawing/2014/main" val="1293625694"/>
                  </a:ext>
                </a:extLst>
              </a:tr>
              <a:tr h="575922">
                <a:tc>
                  <a:txBody>
                    <a:bodyPr/>
                    <a:lstStyle/>
                    <a:p>
                      <a:r>
                        <a:rPr lang="en-IN" dirty="0"/>
                        <a:t>Jumper Wires &amp; Breadboard</a:t>
                      </a:r>
                    </a:p>
                  </a:txBody>
                  <a:tcPr anchor="ctr"/>
                </a:tc>
                <a:tc>
                  <a:txBody>
                    <a:bodyPr/>
                    <a:lstStyle/>
                    <a:p>
                      <a:endParaRPr lang="en-IN"/>
                    </a:p>
                  </a:txBody>
                  <a:tcPr anchor="ctr"/>
                </a:tc>
                <a:extLst>
                  <a:ext uri="{0D108BD9-81ED-4DB2-BD59-A6C34878D82A}">
                    <a16:rowId xmlns:a16="http://schemas.microsoft.com/office/drawing/2014/main" val="1279309467"/>
                  </a:ext>
                </a:extLst>
              </a:tr>
              <a:tr h="575922">
                <a:tc>
                  <a:txBody>
                    <a:bodyPr/>
                    <a:lstStyle/>
                    <a:p>
                      <a:r>
                        <a:rPr lang="en-IN" dirty="0"/>
                        <a:t>Power Supply (5V)</a:t>
                      </a:r>
                    </a:p>
                  </a:txBody>
                  <a:tcPr anchor="ctr"/>
                </a:tc>
                <a:tc>
                  <a:txBody>
                    <a:bodyPr/>
                    <a:lstStyle/>
                    <a:p>
                      <a:endParaRPr lang="en-IN" dirty="0"/>
                    </a:p>
                  </a:txBody>
                  <a:tcPr anchor="ctr"/>
                </a:tc>
                <a:extLst>
                  <a:ext uri="{0D108BD9-81ED-4DB2-BD59-A6C34878D82A}">
                    <a16:rowId xmlns:a16="http://schemas.microsoft.com/office/drawing/2014/main" val="3146680766"/>
                  </a:ext>
                </a:extLst>
              </a:tr>
            </a:tbl>
          </a:graphicData>
        </a:graphic>
      </p:graphicFrame>
      <p:sp>
        <p:nvSpPr>
          <p:cNvPr id="5" name="TextBox 4">
            <a:extLst>
              <a:ext uri="{FF2B5EF4-FFF2-40B4-BE49-F238E27FC236}">
                <a16:creationId xmlns:a16="http://schemas.microsoft.com/office/drawing/2014/main" id="{BF3FBC59-4639-EF6E-0626-B9F92C160271}"/>
              </a:ext>
            </a:extLst>
          </p:cNvPr>
          <p:cNvSpPr txBox="1"/>
          <p:nvPr/>
        </p:nvSpPr>
        <p:spPr>
          <a:xfrm>
            <a:off x="4977745" y="481782"/>
            <a:ext cx="2282997" cy="523220"/>
          </a:xfrm>
          <a:prstGeom prst="rect">
            <a:avLst/>
          </a:prstGeom>
          <a:noFill/>
        </p:spPr>
        <p:txBody>
          <a:bodyPr wrap="none" rtlCol="0">
            <a:spAutoFit/>
          </a:bodyPr>
          <a:lstStyle/>
          <a:p>
            <a:r>
              <a:rPr lang="en-US" sz="2800" b="1" dirty="0"/>
              <a:t>Requirements</a:t>
            </a:r>
            <a:endParaRPr lang="en-IN" sz="2800" b="1" dirty="0"/>
          </a:p>
        </p:txBody>
      </p:sp>
    </p:spTree>
    <p:extLst>
      <p:ext uri="{BB962C8B-B14F-4D97-AF65-F5344CB8AC3E}">
        <p14:creationId xmlns:p14="http://schemas.microsoft.com/office/powerpoint/2010/main" val="24275677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1214</TotalTime>
  <Words>2388</Words>
  <Application>Microsoft Office PowerPoint</Application>
  <PresentationFormat>Widescreen</PresentationFormat>
  <Paragraphs>146</Paragraphs>
  <Slides>18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Arial</vt:lpstr>
      <vt:lpstr>Bahnschrift SemiBold</vt:lpstr>
      <vt:lpstr>Calibri</vt:lpstr>
      <vt:lpstr>Calibri Light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Sreejith R</dc:creator>
  <cp:lastModifiedBy>Sreejith R</cp:lastModifiedBy>
  <cp:revision>9</cp:revision>
  <dcterms:created xsi:type="dcterms:W3CDTF">2025-05-24T11:58:02Z</dcterms:created>
  <dcterms:modified xsi:type="dcterms:W3CDTF">2025-05-27T08:53:37Z</dcterms:modified>
</cp:coreProperties>
</file>