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7" r:id="rId2"/>
    <p:sldId id="284" r:id="rId3"/>
    <p:sldId id="256" r:id="rId4"/>
    <p:sldId id="260" r:id="rId5"/>
    <p:sldId id="261" r:id="rId6"/>
    <p:sldId id="262" r:id="rId7"/>
    <p:sldId id="263" r:id="rId8"/>
    <p:sldId id="264" r:id="rId9"/>
    <p:sldId id="281" r:id="rId10"/>
    <p:sldId id="266" r:id="rId11"/>
    <p:sldId id="267" r:id="rId12"/>
    <p:sldId id="282" r:id="rId13"/>
    <p:sldId id="268" r:id="rId14"/>
    <p:sldId id="269" r:id="rId15"/>
    <p:sldId id="270" r:id="rId16"/>
    <p:sldId id="271" r:id="rId17"/>
    <p:sldId id="272" r:id="rId18"/>
    <p:sldId id="273" r:id="rId19"/>
    <p:sldId id="274" r:id="rId20"/>
    <p:sldId id="275" r:id="rId21"/>
    <p:sldId id="276" r:id="rId22"/>
    <p:sldId id="277" r:id="rId23"/>
    <p:sldId id="278" r:id="rId24"/>
    <p:sldId id="285" r:id="rId25"/>
    <p:sldId id="283" r:id="rId26"/>
    <p:sldId id="28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BE36F-EEB8-65DB-5F21-C3549AAECA3C}"/>
              </a:ext>
            </a:extLst>
          </p:cNvPr>
          <p:cNvSpPr>
            <a:spLocks noGrp="1"/>
          </p:cNvSpPr>
          <p:nvPr>
            <p:ph type="title"/>
          </p:nvPr>
        </p:nvSpPr>
        <p:spPr>
          <a:xfrm>
            <a:off x="1972093" y="208289"/>
            <a:ext cx="8029482" cy="1161210"/>
          </a:xfrm>
        </p:spPr>
        <p:txBody>
          <a:bodyPr/>
          <a:lstStyle/>
          <a:p>
            <a:r>
              <a:rPr lang="en-US" b="0" i="0" dirty="0">
                <a:effectLst/>
                <a:latin typeface="manrope"/>
              </a:rPr>
              <a:t>Provide Insights to Management in Consumer Goods Domain</a:t>
            </a:r>
            <a:endParaRPr lang="en-IN" dirty="0"/>
          </a:p>
        </p:txBody>
      </p:sp>
      <p:sp>
        <p:nvSpPr>
          <p:cNvPr id="3" name="Text Placeholder 2">
            <a:extLst>
              <a:ext uri="{FF2B5EF4-FFF2-40B4-BE49-F238E27FC236}">
                <a16:creationId xmlns:a16="http://schemas.microsoft.com/office/drawing/2014/main" id="{41A342C3-CFF7-55E4-B774-490EAE3A9A94}"/>
              </a:ext>
            </a:extLst>
          </p:cNvPr>
          <p:cNvSpPr>
            <a:spLocks noGrp="1"/>
          </p:cNvSpPr>
          <p:nvPr>
            <p:ph type="body" idx="1"/>
          </p:nvPr>
        </p:nvSpPr>
        <p:spPr>
          <a:xfrm>
            <a:off x="1517927" y="1851491"/>
            <a:ext cx="9906000" cy="4316227"/>
          </a:xfrm>
        </p:spPr>
        <p:txBody>
          <a:bodyPr>
            <a:normAutofit fontScale="92500"/>
          </a:bodyPr>
          <a:lstStyle/>
          <a:p>
            <a:pPr marL="285750" indent="-285750">
              <a:buFont typeface="Arial" panose="020B0604020202020204" pitchFamily="34" charset="0"/>
              <a:buChar char="•"/>
            </a:pPr>
            <a:r>
              <a:rPr lang="en-US" sz="1800" b="1" i="0" dirty="0">
                <a:effectLst/>
                <a:latin typeface="Calibri" panose="020F0502020204030204" pitchFamily="34" charset="0"/>
                <a:ea typeface="Calibri" panose="020F0502020204030204" pitchFamily="34" charset="0"/>
                <a:cs typeface="Calibri" panose="020F0502020204030204" pitchFamily="34" charset="0"/>
              </a:rPr>
              <a:t>Domain :</a:t>
            </a:r>
            <a:r>
              <a:rPr lang="en-US" sz="1800" b="0" i="0" dirty="0">
                <a:effectLst/>
                <a:latin typeface="Calibri" panose="020F0502020204030204" pitchFamily="34" charset="0"/>
                <a:ea typeface="Calibri" panose="020F0502020204030204" pitchFamily="34" charset="0"/>
                <a:cs typeface="Calibri" panose="020F0502020204030204" pitchFamily="34" charset="0"/>
              </a:rPr>
              <a:t>  Consumer Goods </a:t>
            </a:r>
          </a:p>
          <a:p>
            <a:pPr marL="285750" indent="-285750">
              <a:buFont typeface="Arial" panose="020B0604020202020204" pitchFamily="34" charset="0"/>
              <a:buChar char="•"/>
            </a:pPr>
            <a:r>
              <a:rPr lang="en-US" sz="1800" b="1" i="0" dirty="0">
                <a:effectLst/>
                <a:latin typeface="Calibri" panose="020F0502020204030204" pitchFamily="34" charset="0"/>
                <a:ea typeface="Calibri" panose="020F0502020204030204" pitchFamily="34" charset="0"/>
                <a:cs typeface="Calibri" panose="020F0502020204030204" pitchFamily="34" charset="0"/>
              </a:rPr>
              <a:t>Function </a:t>
            </a:r>
            <a:r>
              <a:rPr lang="en-US" sz="1800" b="0" i="0" dirty="0">
                <a:effectLst/>
                <a:latin typeface="Calibri" panose="020F0502020204030204" pitchFamily="34" charset="0"/>
                <a:ea typeface="Calibri" panose="020F0502020204030204" pitchFamily="34" charset="0"/>
                <a:cs typeface="Calibri" panose="020F0502020204030204" pitchFamily="34" charset="0"/>
              </a:rPr>
              <a:t>:  Executive Management</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800" b="1" i="0" dirty="0">
                <a:effectLst/>
                <a:latin typeface="Calibri" panose="020F0502020204030204" pitchFamily="34" charset="0"/>
                <a:ea typeface="Calibri" panose="020F0502020204030204" pitchFamily="34" charset="0"/>
                <a:cs typeface="Calibri" panose="020F0502020204030204" pitchFamily="34" charset="0"/>
              </a:rPr>
              <a:t>Challenge :</a:t>
            </a:r>
          </a:p>
          <a:p>
            <a:pPr marL="742950" lvl="1" indent="-285750">
              <a:buFont typeface="Arial" panose="020B0604020202020204" pitchFamily="34" charset="0"/>
              <a:buChar char="•"/>
            </a:pPr>
            <a:r>
              <a:rPr lang="en-US" b="0" i="0" dirty="0" err="1">
                <a:effectLst/>
                <a:latin typeface="Calibri" panose="020F0502020204030204" pitchFamily="34" charset="0"/>
                <a:ea typeface="Calibri" panose="020F0502020204030204" pitchFamily="34" charset="0"/>
                <a:cs typeface="Calibri" panose="020F0502020204030204" pitchFamily="34" charset="0"/>
              </a:rPr>
              <a:t>Atliq</a:t>
            </a:r>
            <a:r>
              <a:rPr lang="en-US" b="0" i="0" dirty="0">
                <a:effectLst/>
                <a:latin typeface="Calibri" panose="020F0502020204030204" pitchFamily="34" charset="0"/>
                <a:ea typeface="Calibri" panose="020F0502020204030204" pitchFamily="34" charset="0"/>
                <a:cs typeface="Calibri" panose="020F0502020204030204" pitchFamily="34" charset="0"/>
              </a:rPr>
              <a:t> </a:t>
            </a:r>
            <a:r>
              <a:rPr lang="en-US" b="0" i="0" dirty="0" err="1">
                <a:effectLst/>
                <a:latin typeface="Calibri" panose="020F0502020204030204" pitchFamily="34" charset="0"/>
                <a:ea typeface="Calibri" panose="020F0502020204030204" pitchFamily="34" charset="0"/>
                <a:cs typeface="Calibri" panose="020F0502020204030204" pitchFamily="34" charset="0"/>
              </a:rPr>
              <a:t>Hardwares</a:t>
            </a:r>
            <a:r>
              <a:rPr lang="en-US" b="0" i="0" dirty="0">
                <a:effectLst/>
                <a:latin typeface="Calibri" panose="020F0502020204030204" pitchFamily="34" charset="0"/>
                <a:ea typeface="Calibri" panose="020F0502020204030204" pitchFamily="34" charset="0"/>
                <a:cs typeface="Calibri" panose="020F0502020204030204" pitchFamily="34" charset="0"/>
              </a:rPr>
              <a:t> (imaginary company) is one of the leading computer hardware producers in India and well expanded in other countries too.</a:t>
            </a:r>
          </a:p>
          <a:p>
            <a:pPr marL="742950" lvl="1" indent="-285750">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However, the management noticed that they do not get enough insights to make quick and smart data-informed decisions. They want to expand their data analytics team by adding several junior data analysts</a:t>
            </a:r>
            <a:r>
              <a:rPr lang="en-US" b="0" i="0" dirty="0">
                <a:effectLst/>
                <a:latin typeface="manrope"/>
              </a:rPr>
              <a:t>.</a:t>
            </a:r>
            <a:endParaRPr lang="en-US" dirty="0">
              <a:solidFill>
                <a:srgbClr val="131022"/>
              </a:solidFill>
              <a:latin typeface="manrope"/>
            </a:endParaRPr>
          </a:p>
          <a:p>
            <a:pPr marL="285750" indent="-285750" algn="l">
              <a:buFont typeface="Arial" panose="020B0604020202020204" pitchFamily="34" charset="0"/>
              <a:buChar char="•"/>
            </a:pPr>
            <a:r>
              <a:rPr lang="en-IN" b="1" i="0" dirty="0">
                <a:effectLst/>
                <a:latin typeface="Calibri" panose="020F0502020204030204" pitchFamily="34" charset="0"/>
                <a:ea typeface="Calibri" panose="020F0502020204030204" pitchFamily="34" charset="0"/>
                <a:cs typeface="Calibri" panose="020F0502020204030204" pitchFamily="34" charset="0"/>
              </a:rPr>
              <a:t>Task </a:t>
            </a:r>
            <a:r>
              <a:rPr lang="en-IN" b="0" i="0" dirty="0">
                <a:effectLst/>
                <a:latin typeface="Calibri" panose="020F0502020204030204" pitchFamily="34" charset="0"/>
                <a:ea typeface="Calibri" panose="020F0502020204030204" pitchFamily="34" charset="0"/>
                <a:cs typeface="Calibri" panose="020F0502020204030204" pitchFamily="34" charset="0"/>
              </a:rPr>
              <a:t>:  </a:t>
            </a:r>
          </a:p>
          <a:p>
            <a:pPr marL="742950" lvl="1" indent="-285750">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Check ‘ad-hoc-requests.pdf’ - there are 10 ad hoc requests for which the business needs insights.</a:t>
            </a:r>
          </a:p>
          <a:p>
            <a:pPr marL="742950" lvl="1"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We </a:t>
            </a:r>
            <a:r>
              <a:rPr lang="en-US" b="0" i="0" dirty="0">
                <a:effectLst/>
                <a:latin typeface="Calibri" panose="020F0502020204030204" pitchFamily="34" charset="0"/>
                <a:ea typeface="Calibri" panose="020F0502020204030204" pitchFamily="34" charset="0"/>
                <a:cs typeface="Calibri" panose="020F0502020204030204" pitchFamily="34" charset="0"/>
              </a:rPr>
              <a:t>need to run a SQL query to answer these requests.</a:t>
            </a:r>
            <a:endParaRPr lang="en-US" b="0" i="0" dirty="0">
              <a:solidFill>
                <a:srgbClr val="131022"/>
              </a:solidFill>
              <a:effectLst/>
              <a:latin typeface="manrope"/>
            </a:endParaRPr>
          </a:p>
        </p:txBody>
      </p:sp>
    </p:spTree>
    <p:extLst>
      <p:ext uri="{BB962C8B-B14F-4D97-AF65-F5344CB8AC3E}">
        <p14:creationId xmlns:p14="http://schemas.microsoft.com/office/powerpoint/2010/main" val="2200382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10AA3-6C36-A216-2AE1-FF31FD6B1A2D}"/>
              </a:ext>
            </a:extLst>
          </p:cNvPr>
          <p:cNvSpPr>
            <a:spLocks noGrp="1"/>
          </p:cNvSpPr>
          <p:nvPr>
            <p:ph type="title"/>
          </p:nvPr>
        </p:nvSpPr>
        <p:spPr>
          <a:xfrm>
            <a:off x="1395413" y="224674"/>
            <a:ext cx="9905998" cy="1478570"/>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Black" panose="020B0A04020102020204" pitchFamily="34" charset="0"/>
                <a:ea typeface="Calibri" panose="020F0502020204030204" pitchFamily="34" charset="0"/>
                <a:cs typeface="Times New Roman" panose="02020603050405020304" pitchFamily="18" charset="0"/>
              </a:rPr>
              <a:t>unique products</a:t>
            </a:r>
            <a:br>
              <a:rPr lang="en-IN" sz="1800" dirty="0">
                <a:effectLst/>
                <a:latin typeface="Arial Black" panose="020B0A04020102020204" pitchFamily="34" charset="0"/>
                <a:ea typeface="Calibri" panose="020F0502020204030204" pitchFamily="34" charset="0"/>
                <a:cs typeface="Times New Roman" panose="02020603050405020304" pitchFamily="18" charset="0"/>
              </a:rPr>
            </a:br>
            <a:br>
              <a:rPr lang="en-IN" sz="1800" dirty="0">
                <a:effectLst/>
                <a:latin typeface="Arial Black" panose="020B0A0402010202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Which segment had the most increase in unique products in 2021 vs 2020?</a:t>
            </a:r>
            <a:endParaRPr lang="en-IN" dirty="0"/>
          </a:p>
        </p:txBody>
      </p:sp>
      <p:pic>
        <p:nvPicPr>
          <p:cNvPr id="5" name="Content Placeholder 4">
            <a:extLst>
              <a:ext uri="{FF2B5EF4-FFF2-40B4-BE49-F238E27FC236}">
                <a16:creationId xmlns:a16="http://schemas.microsoft.com/office/drawing/2014/main" id="{5DFB0F04-8AAF-4258-A644-373BF141EE49}"/>
              </a:ext>
            </a:extLst>
          </p:cNvPr>
          <p:cNvPicPr>
            <a:picLocks noGrp="1" noChangeAspect="1"/>
          </p:cNvPicPr>
          <p:nvPr>
            <p:ph idx="1"/>
          </p:nvPr>
        </p:nvPicPr>
        <p:blipFill>
          <a:blip r:embed="rId2"/>
          <a:stretch>
            <a:fillRect/>
          </a:stretch>
        </p:blipFill>
        <p:spPr>
          <a:xfrm>
            <a:off x="2194721" y="2549329"/>
            <a:ext cx="7802558" cy="2300577"/>
          </a:xfrm>
        </p:spPr>
      </p:pic>
    </p:spTree>
    <p:extLst>
      <p:ext uri="{BB962C8B-B14F-4D97-AF65-F5344CB8AC3E}">
        <p14:creationId xmlns:p14="http://schemas.microsoft.com/office/powerpoint/2010/main" val="3509390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A7848D-FB33-8124-B0D2-C24382399A52}"/>
              </a:ext>
            </a:extLst>
          </p:cNvPr>
          <p:cNvPicPr>
            <a:picLocks noChangeAspect="1"/>
          </p:cNvPicPr>
          <p:nvPr/>
        </p:nvPicPr>
        <p:blipFill>
          <a:blip r:embed="rId2"/>
          <a:stretch>
            <a:fillRect/>
          </a:stretch>
        </p:blipFill>
        <p:spPr>
          <a:xfrm>
            <a:off x="1308161" y="788894"/>
            <a:ext cx="9858932" cy="5136774"/>
          </a:xfrm>
          <a:prstGeom prst="rect">
            <a:avLst/>
          </a:prstGeom>
        </p:spPr>
      </p:pic>
    </p:spTree>
    <p:extLst>
      <p:ext uri="{BB962C8B-B14F-4D97-AF65-F5344CB8AC3E}">
        <p14:creationId xmlns:p14="http://schemas.microsoft.com/office/powerpoint/2010/main" val="1252654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CD0E23C-90F7-256B-DC9E-6F53FE44B5E1}"/>
              </a:ext>
            </a:extLst>
          </p:cNvPr>
          <p:cNvSpPr>
            <a:spLocks noGrp="1"/>
          </p:cNvSpPr>
          <p:nvPr>
            <p:ph type="body" sz="half" idx="2"/>
          </p:nvPr>
        </p:nvSpPr>
        <p:spPr>
          <a:xfrm>
            <a:off x="1410351" y="1694328"/>
            <a:ext cx="9696919" cy="2931459"/>
          </a:xfrm>
        </p:spPr>
        <p:txBody>
          <a:bodyPr>
            <a:normAutofit/>
          </a:bodyPr>
          <a:lstStyle/>
          <a:p>
            <a:pPr marL="285750" indent="-285750" algn="just">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Based on Segment the Notebook contains the Highest ant the Networking contains the least   product count in the Year of 2020 and  2021</a:t>
            </a:r>
          </a:p>
          <a:p>
            <a:pPr marL="285750" indent="-285750" algn="just">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But the Product count difference in the year of 2020 vs 2021</a:t>
            </a:r>
          </a:p>
          <a:p>
            <a:pPr algn="just"/>
            <a:r>
              <a:rPr lang="en-US" dirty="0">
                <a:latin typeface="Calibri" panose="020F0502020204030204" pitchFamily="34" charset="0"/>
                <a:ea typeface="Calibri" panose="020F0502020204030204" pitchFamily="34" charset="0"/>
                <a:cs typeface="Calibri" panose="020F0502020204030204" pitchFamily="34" charset="0"/>
              </a:rPr>
              <a:t>                 The segment   </a:t>
            </a:r>
          </a:p>
          <a:p>
            <a:pPr algn="just"/>
            <a:r>
              <a:rPr lang="en-US" dirty="0">
                <a:latin typeface="Calibri" panose="020F0502020204030204" pitchFamily="34" charset="0"/>
                <a:ea typeface="Calibri" panose="020F0502020204030204" pitchFamily="34" charset="0"/>
                <a:cs typeface="Calibri" panose="020F0502020204030204" pitchFamily="34" charset="0"/>
              </a:rPr>
              <a:t>	            Accessories – Highest Product count</a:t>
            </a:r>
          </a:p>
          <a:p>
            <a:pPr algn="just"/>
            <a:r>
              <a:rPr lang="en-US" dirty="0">
                <a:latin typeface="Calibri" panose="020F0502020204030204" pitchFamily="34" charset="0"/>
                <a:ea typeface="Calibri" panose="020F0502020204030204" pitchFamily="34" charset="0"/>
                <a:cs typeface="Calibri" panose="020F0502020204030204" pitchFamily="34" charset="0"/>
              </a:rPr>
              <a:t>	            Networking – Least Product count</a:t>
            </a:r>
          </a:p>
        </p:txBody>
      </p:sp>
    </p:spTree>
    <p:extLst>
      <p:ext uri="{BB962C8B-B14F-4D97-AF65-F5344CB8AC3E}">
        <p14:creationId xmlns:p14="http://schemas.microsoft.com/office/powerpoint/2010/main" val="3172538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3F14-690B-6E32-7FD6-273BC1135272}"/>
              </a:ext>
            </a:extLst>
          </p:cNvPr>
          <p:cNvSpPr>
            <a:spLocks noGrp="1"/>
          </p:cNvSpPr>
          <p:nvPr>
            <p:ph type="title"/>
          </p:nvPr>
        </p:nvSpPr>
        <p:spPr>
          <a:xfrm>
            <a:off x="1141413" y="426720"/>
            <a:ext cx="9905998" cy="1381760"/>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Arial Black" panose="020B0A04020102020204" pitchFamily="34" charset="0"/>
                <a:ea typeface="Calibri" panose="020F0502020204030204" pitchFamily="34" charset="0"/>
                <a:cs typeface="Times New Roman" panose="02020603050405020304" pitchFamily="18" charset="0"/>
              </a:rPr>
              <a:t>manufacturing costs </a:t>
            </a:r>
            <a:br>
              <a:rPr lang="en-IN" sz="1800" b="1" dirty="0">
                <a:effectLst/>
                <a:latin typeface="Arial Black" panose="020B0A04020102020204" pitchFamily="34" charset="0"/>
                <a:ea typeface="Calibri" panose="020F0502020204030204" pitchFamily="34" charset="0"/>
                <a:cs typeface="Times New Roman" panose="02020603050405020304" pitchFamily="18" charset="0"/>
              </a:rPr>
            </a:br>
            <a:br>
              <a:rPr lang="en-IN" sz="1800" b="1" dirty="0">
                <a:effectLst/>
                <a:latin typeface="Arial Black" panose="020B0A0402010202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Get the products that have the highest and lowest manufacturing costs.</a:t>
            </a:r>
            <a:endParaRPr lang="en-IN" dirty="0"/>
          </a:p>
        </p:txBody>
      </p:sp>
      <p:pic>
        <p:nvPicPr>
          <p:cNvPr id="5" name="Content Placeholder 4">
            <a:extLst>
              <a:ext uri="{FF2B5EF4-FFF2-40B4-BE49-F238E27FC236}">
                <a16:creationId xmlns:a16="http://schemas.microsoft.com/office/drawing/2014/main" id="{916150BF-75E3-0DBB-E3DA-D1E08466C67F}"/>
              </a:ext>
            </a:extLst>
          </p:cNvPr>
          <p:cNvPicPr>
            <a:picLocks noGrp="1" noChangeAspect="1"/>
          </p:cNvPicPr>
          <p:nvPr>
            <p:ph idx="1"/>
          </p:nvPr>
        </p:nvPicPr>
        <p:blipFill>
          <a:blip r:embed="rId2"/>
          <a:stretch>
            <a:fillRect/>
          </a:stretch>
        </p:blipFill>
        <p:spPr>
          <a:xfrm>
            <a:off x="2388331" y="2605402"/>
            <a:ext cx="7246206" cy="1381760"/>
          </a:xfrm>
        </p:spPr>
      </p:pic>
    </p:spTree>
    <p:extLst>
      <p:ext uri="{BB962C8B-B14F-4D97-AF65-F5344CB8AC3E}">
        <p14:creationId xmlns:p14="http://schemas.microsoft.com/office/powerpoint/2010/main" val="583667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7FFB3-CCE1-D4FA-CCCC-1B50493B01B8}"/>
              </a:ext>
            </a:extLst>
          </p:cNvPr>
          <p:cNvSpPr>
            <a:spLocks noGrp="1"/>
          </p:cNvSpPr>
          <p:nvPr>
            <p:ph type="title"/>
          </p:nvPr>
        </p:nvSpPr>
        <p:spPr>
          <a:xfrm>
            <a:off x="1445160" y="304801"/>
            <a:ext cx="9581528" cy="3429000"/>
          </a:xfrm>
        </p:spPr>
        <p:txBody>
          <a:bodyPr/>
          <a:lstStyle/>
          <a:p>
            <a:endParaRPr lang="en-IN" dirty="0"/>
          </a:p>
        </p:txBody>
      </p:sp>
      <p:sp>
        <p:nvSpPr>
          <p:cNvPr id="3" name="Text Placeholder 2">
            <a:extLst>
              <a:ext uri="{FF2B5EF4-FFF2-40B4-BE49-F238E27FC236}">
                <a16:creationId xmlns:a16="http://schemas.microsoft.com/office/drawing/2014/main" id="{696BF75C-C8B0-7B4D-20C7-2199B82DE61F}"/>
              </a:ext>
            </a:extLst>
          </p:cNvPr>
          <p:cNvSpPr>
            <a:spLocks noGrp="1"/>
          </p:cNvSpPr>
          <p:nvPr>
            <p:ph type="body" sz="half" idx="2"/>
          </p:nvPr>
        </p:nvSpPr>
        <p:spPr>
          <a:xfrm>
            <a:off x="1525742" y="4545105"/>
            <a:ext cx="9904459" cy="1371599"/>
          </a:xfrm>
        </p:spPr>
        <p:txBody>
          <a:bodyPr/>
          <a:lstStyle/>
          <a:p>
            <a:pPr marL="285750" indent="-285750" algn="just">
              <a:buFont typeface="Wingdings" panose="05000000000000000000" pitchFamily="2" charset="2"/>
              <a:buChar char="§"/>
            </a:pPr>
            <a:r>
              <a:rPr lang="en-US" dirty="0"/>
              <a:t>The Product AQ HOME Allin 1 Gen 2 contains the maximum manufacturing cost and</a:t>
            </a:r>
          </a:p>
          <a:p>
            <a:pPr marL="285750" indent="-285750" algn="just">
              <a:buFont typeface="Wingdings" panose="05000000000000000000" pitchFamily="2" charset="2"/>
              <a:buChar char="§"/>
            </a:pPr>
            <a:r>
              <a:rPr lang="en-US" dirty="0"/>
              <a:t> The Product AQ Master Wired x1 </a:t>
            </a:r>
            <a:r>
              <a:rPr lang="en-US" dirty="0" err="1"/>
              <a:t>Ms</a:t>
            </a:r>
            <a:r>
              <a:rPr lang="en-US" dirty="0"/>
              <a:t> contains the minimum manufacturing cost</a:t>
            </a:r>
            <a:endParaRPr lang="en-IN" dirty="0"/>
          </a:p>
        </p:txBody>
      </p:sp>
      <p:pic>
        <p:nvPicPr>
          <p:cNvPr id="8" name="Picture 7">
            <a:extLst>
              <a:ext uri="{FF2B5EF4-FFF2-40B4-BE49-F238E27FC236}">
                <a16:creationId xmlns:a16="http://schemas.microsoft.com/office/drawing/2014/main" id="{B92B5833-33FD-23C6-C8AD-2800A853DCC0}"/>
              </a:ext>
            </a:extLst>
          </p:cNvPr>
          <p:cNvPicPr>
            <a:picLocks noChangeAspect="1"/>
          </p:cNvPicPr>
          <p:nvPr/>
        </p:nvPicPr>
        <p:blipFill>
          <a:blip r:embed="rId2"/>
          <a:stretch>
            <a:fillRect/>
          </a:stretch>
        </p:blipFill>
        <p:spPr>
          <a:xfrm>
            <a:off x="1445159" y="215153"/>
            <a:ext cx="9671075" cy="3491754"/>
          </a:xfrm>
          <a:prstGeom prst="rect">
            <a:avLst/>
          </a:prstGeom>
        </p:spPr>
      </p:pic>
    </p:spTree>
    <p:extLst>
      <p:ext uri="{BB962C8B-B14F-4D97-AF65-F5344CB8AC3E}">
        <p14:creationId xmlns:p14="http://schemas.microsoft.com/office/powerpoint/2010/main" val="1672265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FC2E-EFED-4987-87FB-32E32F3EA87D}"/>
              </a:ext>
            </a:extLst>
          </p:cNvPr>
          <p:cNvSpPr>
            <a:spLocks noGrp="1"/>
          </p:cNvSpPr>
          <p:nvPr>
            <p:ph type="title"/>
          </p:nvPr>
        </p:nvSpPr>
        <p:spPr>
          <a:xfrm>
            <a:off x="1375093" y="151158"/>
            <a:ext cx="9905998" cy="1478570"/>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Arial Black" panose="020B0A04020102020204" pitchFamily="34" charset="0"/>
                <a:ea typeface="Calibri" panose="020F0502020204030204" pitchFamily="34" charset="0"/>
                <a:cs typeface="Times New Roman" panose="02020603050405020304" pitchFamily="18" charset="0"/>
              </a:rPr>
              <a:t>Discount</a:t>
            </a:r>
            <a:br>
              <a:rPr lang="en-IN" sz="1800" b="1" dirty="0">
                <a:effectLst/>
                <a:latin typeface="Arial Black" panose="020B0A04020102020204" pitchFamily="34" charset="0"/>
                <a:ea typeface="Calibri" panose="020F0502020204030204" pitchFamily="34" charset="0"/>
                <a:cs typeface="Times New Roman" panose="02020603050405020304" pitchFamily="18" charset="0"/>
              </a:rPr>
            </a:br>
            <a:br>
              <a:rPr lang="en-IN" sz="1800" b="1" dirty="0">
                <a:effectLst/>
                <a:latin typeface="Arial Black" panose="020B0A0402010202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Generate a report which contains the top 5 customers who received an average high pre invoice</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discount</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pct for the fiscal year 2021 and in the Indian market. </a:t>
            </a:r>
            <a:endParaRPr lang="en-IN" dirty="0"/>
          </a:p>
        </p:txBody>
      </p:sp>
      <p:pic>
        <p:nvPicPr>
          <p:cNvPr id="5" name="Content Placeholder 4">
            <a:extLst>
              <a:ext uri="{FF2B5EF4-FFF2-40B4-BE49-F238E27FC236}">
                <a16:creationId xmlns:a16="http://schemas.microsoft.com/office/drawing/2014/main" id="{12B2E181-F3DE-F8C1-1C4B-429425D3D567}"/>
              </a:ext>
            </a:extLst>
          </p:cNvPr>
          <p:cNvPicPr>
            <a:picLocks noGrp="1" noChangeAspect="1"/>
          </p:cNvPicPr>
          <p:nvPr>
            <p:ph idx="1"/>
          </p:nvPr>
        </p:nvPicPr>
        <p:blipFill>
          <a:blip r:embed="rId2"/>
          <a:stretch>
            <a:fillRect/>
          </a:stretch>
        </p:blipFill>
        <p:spPr>
          <a:xfrm>
            <a:off x="2402541" y="2537238"/>
            <a:ext cx="6874288" cy="2530987"/>
          </a:xfrm>
        </p:spPr>
      </p:pic>
    </p:spTree>
    <p:extLst>
      <p:ext uri="{BB962C8B-B14F-4D97-AF65-F5344CB8AC3E}">
        <p14:creationId xmlns:p14="http://schemas.microsoft.com/office/powerpoint/2010/main" val="3647173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FE308-0C8C-2672-89DC-E668B63DE644}"/>
              </a:ext>
            </a:extLst>
          </p:cNvPr>
          <p:cNvSpPr>
            <a:spLocks noGrp="1"/>
          </p:cNvSpPr>
          <p:nvPr>
            <p:ph type="title"/>
          </p:nvPr>
        </p:nvSpPr>
        <p:spPr>
          <a:xfrm>
            <a:off x="3586441" y="274473"/>
            <a:ext cx="5014395" cy="3429000"/>
          </a:xfrm>
        </p:spPr>
        <p:txBody>
          <a:bodyPr/>
          <a:lstStyle/>
          <a:p>
            <a:endParaRPr lang="en-IN" dirty="0"/>
          </a:p>
        </p:txBody>
      </p:sp>
      <p:sp>
        <p:nvSpPr>
          <p:cNvPr id="3" name="Text Placeholder 2">
            <a:extLst>
              <a:ext uri="{FF2B5EF4-FFF2-40B4-BE49-F238E27FC236}">
                <a16:creationId xmlns:a16="http://schemas.microsoft.com/office/drawing/2014/main" id="{5D024A85-ED21-2CEC-8671-DC76B1F54666}"/>
              </a:ext>
            </a:extLst>
          </p:cNvPr>
          <p:cNvSpPr>
            <a:spLocks noGrp="1"/>
          </p:cNvSpPr>
          <p:nvPr>
            <p:ph type="body" sz="half" idx="2"/>
          </p:nvPr>
        </p:nvSpPr>
        <p:spPr>
          <a:xfrm>
            <a:off x="1924926" y="4414220"/>
            <a:ext cx="8572745" cy="1789356"/>
          </a:xfrm>
        </p:spPr>
        <p:txBody>
          <a:bodyPr/>
          <a:lstStyle/>
          <a:p>
            <a:pPr marL="285750" indent="-285750" algn="just">
              <a:buFont typeface="Wingdings" panose="05000000000000000000" pitchFamily="2" charset="2"/>
              <a:buChar char="§"/>
            </a:pPr>
            <a:r>
              <a:rPr lang="en-US" dirty="0"/>
              <a:t>Flipkart has the Highest Discount Percentage</a:t>
            </a:r>
          </a:p>
          <a:p>
            <a:pPr marL="285750" indent="-285750" algn="just">
              <a:buFont typeface="Wingdings" panose="05000000000000000000" pitchFamily="2" charset="2"/>
              <a:buChar char="§"/>
            </a:pPr>
            <a:r>
              <a:rPr lang="en-US" dirty="0"/>
              <a:t>Amazon has the Least Discount Percentage</a:t>
            </a:r>
          </a:p>
          <a:p>
            <a:pPr marL="285750" indent="-285750" algn="just">
              <a:buFont typeface="Wingdings" panose="05000000000000000000" pitchFamily="2" charset="2"/>
              <a:buChar char="§"/>
            </a:pPr>
            <a:r>
              <a:rPr lang="en-US" dirty="0"/>
              <a:t>Flipkart, </a:t>
            </a:r>
            <a:r>
              <a:rPr lang="en-US" dirty="0" err="1"/>
              <a:t>Viveks</a:t>
            </a:r>
            <a:r>
              <a:rPr lang="en-US" dirty="0"/>
              <a:t>, Ezone and Croma are differ in the Percentage by decimal values </a:t>
            </a:r>
          </a:p>
        </p:txBody>
      </p:sp>
      <p:pic>
        <p:nvPicPr>
          <p:cNvPr id="5" name="Picture 4">
            <a:extLst>
              <a:ext uri="{FF2B5EF4-FFF2-40B4-BE49-F238E27FC236}">
                <a16:creationId xmlns:a16="http://schemas.microsoft.com/office/drawing/2014/main" id="{FD6DA727-52E5-9B39-C543-941EBA0826E8}"/>
              </a:ext>
            </a:extLst>
          </p:cNvPr>
          <p:cNvPicPr>
            <a:picLocks noChangeAspect="1"/>
          </p:cNvPicPr>
          <p:nvPr/>
        </p:nvPicPr>
        <p:blipFill>
          <a:blip r:embed="rId2"/>
          <a:stretch>
            <a:fillRect/>
          </a:stretch>
        </p:blipFill>
        <p:spPr>
          <a:xfrm>
            <a:off x="2235201" y="274473"/>
            <a:ext cx="6746240" cy="3718407"/>
          </a:xfrm>
          <a:prstGeom prst="rect">
            <a:avLst/>
          </a:prstGeom>
        </p:spPr>
      </p:pic>
    </p:spTree>
    <p:extLst>
      <p:ext uri="{BB962C8B-B14F-4D97-AF65-F5344CB8AC3E}">
        <p14:creationId xmlns:p14="http://schemas.microsoft.com/office/powerpoint/2010/main" val="1980459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D861B-21D0-1D23-F51E-4DD751365923}"/>
              </a:ext>
            </a:extLst>
          </p:cNvPr>
          <p:cNvSpPr>
            <a:spLocks noGrp="1"/>
          </p:cNvSpPr>
          <p:nvPr>
            <p:ph type="title"/>
          </p:nvPr>
        </p:nvSpPr>
        <p:spPr/>
        <p:txBody>
          <a:bodyPr>
            <a:normAutofit fontScale="90000"/>
          </a:bodyPr>
          <a:lstStyle/>
          <a:p>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Arial Black" panose="020B0A04020102020204" pitchFamily="34" charset="0"/>
                <a:ea typeface="Calibri" panose="020F0502020204030204" pitchFamily="34" charset="0"/>
                <a:cs typeface="Times New Roman" panose="02020603050405020304" pitchFamily="18" charset="0"/>
              </a:rPr>
              <a:t>Gross sales amount </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Get the complete report of the Gross sales amount for the customer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Atliq</a:t>
            </a:r>
            <a:r>
              <a:rPr lang="en-IN" sz="1800" dirty="0">
                <a:effectLst/>
                <a:latin typeface="Calibri" panose="020F0502020204030204" pitchFamily="34" charset="0"/>
                <a:ea typeface="Calibri" panose="020F0502020204030204" pitchFamily="34" charset="0"/>
                <a:cs typeface="Times New Roman" panose="02020603050405020304" pitchFamily="18" charset="0"/>
              </a:rPr>
              <a:t> Exclusive” for each month. This analysis helps to get an idea of low and high-performing months and take strategic decisions</a:t>
            </a:r>
            <a:endParaRPr lang="en-IN" dirty="0"/>
          </a:p>
        </p:txBody>
      </p:sp>
      <p:pic>
        <p:nvPicPr>
          <p:cNvPr id="7" name="Picture 6">
            <a:extLst>
              <a:ext uri="{FF2B5EF4-FFF2-40B4-BE49-F238E27FC236}">
                <a16:creationId xmlns:a16="http://schemas.microsoft.com/office/drawing/2014/main" id="{82DED989-CE50-2563-5846-14C25E70E4F0}"/>
              </a:ext>
            </a:extLst>
          </p:cNvPr>
          <p:cNvPicPr>
            <a:picLocks noChangeAspect="1"/>
          </p:cNvPicPr>
          <p:nvPr/>
        </p:nvPicPr>
        <p:blipFill>
          <a:blip r:embed="rId2"/>
          <a:stretch>
            <a:fillRect/>
          </a:stretch>
        </p:blipFill>
        <p:spPr>
          <a:xfrm>
            <a:off x="1739264" y="2097087"/>
            <a:ext cx="2597468" cy="4302033"/>
          </a:xfrm>
          <a:prstGeom prst="rect">
            <a:avLst/>
          </a:prstGeom>
        </p:spPr>
      </p:pic>
      <p:pic>
        <p:nvPicPr>
          <p:cNvPr id="11" name="Picture 10">
            <a:extLst>
              <a:ext uri="{FF2B5EF4-FFF2-40B4-BE49-F238E27FC236}">
                <a16:creationId xmlns:a16="http://schemas.microsoft.com/office/drawing/2014/main" id="{549E1BB4-4508-61B2-5FF9-D89761ED8B43}"/>
              </a:ext>
            </a:extLst>
          </p:cNvPr>
          <p:cNvPicPr>
            <a:picLocks noChangeAspect="1"/>
          </p:cNvPicPr>
          <p:nvPr/>
        </p:nvPicPr>
        <p:blipFill>
          <a:blip r:embed="rId3"/>
          <a:stretch>
            <a:fillRect/>
          </a:stretch>
        </p:blipFill>
        <p:spPr>
          <a:xfrm>
            <a:off x="5486033" y="2097086"/>
            <a:ext cx="2597468" cy="4302033"/>
          </a:xfrm>
          <a:prstGeom prst="rect">
            <a:avLst/>
          </a:prstGeom>
        </p:spPr>
      </p:pic>
      <p:pic>
        <p:nvPicPr>
          <p:cNvPr id="13" name="Picture 12">
            <a:extLst>
              <a:ext uri="{FF2B5EF4-FFF2-40B4-BE49-F238E27FC236}">
                <a16:creationId xmlns:a16="http://schemas.microsoft.com/office/drawing/2014/main" id="{1738C781-7C2A-F461-68D8-9E8F70F63394}"/>
              </a:ext>
            </a:extLst>
          </p:cNvPr>
          <p:cNvPicPr>
            <a:picLocks noChangeAspect="1"/>
          </p:cNvPicPr>
          <p:nvPr/>
        </p:nvPicPr>
        <p:blipFill>
          <a:blip r:embed="rId4"/>
          <a:stretch>
            <a:fillRect/>
          </a:stretch>
        </p:blipFill>
        <p:spPr>
          <a:xfrm>
            <a:off x="8681352" y="3320982"/>
            <a:ext cx="2597468" cy="618081"/>
          </a:xfrm>
          <a:prstGeom prst="rect">
            <a:avLst/>
          </a:prstGeom>
        </p:spPr>
      </p:pic>
    </p:spTree>
    <p:extLst>
      <p:ext uri="{BB962C8B-B14F-4D97-AF65-F5344CB8AC3E}">
        <p14:creationId xmlns:p14="http://schemas.microsoft.com/office/powerpoint/2010/main" val="3342557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48438E-0BB1-6C12-2110-DA6424A5E122}"/>
              </a:ext>
            </a:extLst>
          </p:cNvPr>
          <p:cNvSpPr>
            <a:spLocks noGrp="1"/>
          </p:cNvSpPr>
          <p:nvPr>
            <p:ph type="body" sz="half" idx="2"/>
          </p:nvPr>
        </p:nvSpPr>
        <p:spPr>
          <a:xfrm>
            <a:off x="1497107" y="3867376"/>
            <a:ext cx="10209164" cy="2990624"/>
          </a:xfrm>
        </p:spPr>
        <p:txBody>
          <a:bodyPr>
            <a:normAutofit/>
          </a:bodyPr>
          <a:lstStyle/>
          <a:p>
            <a:pPr marL="285750" indent="-285750" algn="just">
              <a:buFont typeface="Wingdings" panose="05000000000000000000" pitchFamily="2" charset="2"/>
              <a:buChar char="§"/>
            </a:pPr>
            <a:r>
              <a:rPr lang="en-US" dirty="0"/>
              <a:t>Based upon the month wise</a:t>
            </a:r>
          </a:p>
          <a:p>
            <a:pPr algn="just"/>
            <a:r>
              <a:rPr lang="en-US" dirty="0"/>
              <a:t>	The month of November has the highest Gross Sales amount and</a:t>
            </a:r>
          </a:p>
          <a:p>
            <a:pPr algn="just"/>
            <a:r>
              <a:rPr lang="en-US" dirty="0"/>
              <a:t>	The month of April has the Lowest Gross Sales amount</a:t>
            </a:r>
          </a:p>
          <a:p>
            <a:pPr marL="285750" indent="-285750" algn="just">
              <a:buFont typeface="Wingdings" panose="05000000000000000000" pitchFamily="2" charset="2"/>
              <a:buChar char="§"/>
            </a:pPr>
            <a:r>
              <a:rPr lang="en-US" dirty="0"/>
              <a:t>In the Year of 2021 the month from September to December contains Highest Gross Sales amount</a:t>
            </a:r>
          </a:p>
          <a:p>
            <a:pPr marL="285750" indent="-285750" algn="just">
              <a:buFont typeface="Wingdings" panose="05000000000000000000" pitchFamily="2" charset="2"/>
              <a:buChar char="§"/>
            </a:pPr>
            <a:r>
              <a:rPr lang="en-US" dirty="0"/>
              <a:t>In the year of 2018 the month from January to August contains the Least Gross Sales amount</a:t>
            </a:r>
            <a:endParaRPr lang="en-IN" dirty="0"/>
          </a:p>
        </p:txBody>
      </p:sp>
      <p:pic>
        <p:nvPicPr>
          <p:cNvPr id="5" name="Picture 4">
            <a:extLst>
              <a:ext uri="{FF2B5EF4-FFF2-40B4-BE49-F238E27FC236}">
                <a16:creationId xmlns:a16="http://schemas.microsoft.com/office/drawing/2014/main" id="{F3102FB1-38F7-A640-F883-89FEA7BA32D8}"/>
              </a:ext>
            </a:extLst>
          </p:cNvPr>
          <p:cNvPicPr>
            <a:picLocks noChangeAspect="1"/>
          </p:cNvPicPr>
          <p:nvPr/>
        </p:nvPicPr>
        <p:blipFill>
          <a:blip r:embed="rId2"/>
          <a:stretch>
            <a:fillRect/>
          </a:stretch>
        </p:blipFill>
        <p:spPr>
          <a:xfrm>
            <a:off x="1241565" y="125134"/>
            <a:ext cx="10092622" cy="3819337"/>
          </a:xfrm>
          <a:prstGeom prst="rect">
            <a:avLst/>
          </a:prstGeom>
        </p:spPr>
      </p:pic>
    </p:spTree>
    <p:extLst>
      <p:ext uri="{BB962C8B-B14F-4D97-AF65-F5344CB8AC3E}">
        <p14:creationId xmlns:p14="http://schemas.microsoft.com/office/powerpoint/2010/main" val="3492271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F643-E395-EFA2-88DD-9E3AC9E22BB8}"/>
              </a:ext>
            </a:extLst>
          </p:cNvPr>
          <p:cNvSpPr>
            <a:spLocks noGrp="1"/>
          </p:cNvSpPr>
          <p:nvPr>
            <p:ph type="title"/>
          </p:nvPr>
        </p:nvSpPr>
        <p:spPr>
          <a:xfrm>
            <a:off x="1263333" y="114154"/>
            <a:ext cx="9905998" cy="1478570"/>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Arial Black" panose="020B0A04020102020204" pitchFamily="34" charset="0"/>
                <a:ea typeface="Calibri" panose="020F0502020204030204" pitchFamily="34" charset="0"/>
                <a:cs typeface="Times New Roman" panose="02020603050405020304" pitchFamily="18" charset="0"/>
              </a:rPr>
              <a:t>Sold Quantity</a:t>
            </a:r>
            <a:br>
              <a:rPr lang="en-IN" sz="1800" b="1" dirty="0">
                <a:effectLst/>
                <a:latin typeface="Arial Black" panose="020B0A0402010202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In which quarter of 2020, got the maximum total sold</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quantity? </a:t>
            </a:r>
            <a:endParaRPr lang="en-IN" dirty="0"/>
          </a:p>
        </p:txBody>
      </p:sp>
      <p:pic>
        <p:nvPicPr>
          <p:cNvPr id="8" name="Content Placeholder 7">
            <a:extLst>
              <a:ext uri="{FF2B5EF4-FFF2-40B4-BE49-F238E27FC236}">
                <a16:creationId xmlns:a16="http://schemas.microsoft.com/office/drawing/2014/main" id="{1A68B9FC-47E3-1E5B-7E7B-A1A4D522E60D}"/>
              </a:ext>
            </a:extLst>
          </p:cNvPr>
          <p:cNvPicPr>
            <a:picLocks noGrp="1" noChangeAspect="1"/>
          </p:cNvPicPr>
          <p:nvPr>
            <p:ph idx="1"/>
          </p:nvPr>
        </p:nvPicPr>
        <p:blipFill>
          <a:blip r:embed="rId2"/>
          <a:stretch>
            <a:fillRect/>
          </a:stretch>
        </p:blipFill>
        <p:spPr>
          <a:xfrm>
            <a:off x="3472487" y="2259549"/>
            <a:ext cx="4598202" cy="2204875"/>
          </a:xfrm>
        </p:spPr>
      </p:pic>
    </p:spTree>
    <p:extLst>
      <p:ext uri="{BB962C8B-B14F-4D97-AF65-F5344CB8AC3E}">
        <p14:creationId xmlns:p14="http://schemas.microsoft.com/office/powerpoint/2010/main" val="4288138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8BB0-CBD7-E20A-DEDC-E9A299F700F7}"/>
              </a:ext>
            </a:extLst>
          </p:cNvPr>
          <p:cNvSpPr>
            <a:spLocks noGrp="1"/>
          </p:cNvSpPr>
          <p:nvPr>
            <p:ph type="title"/>
          </p:nvPr>
        </p:nvSpPr>
        <p:spPr>
          <a:xfrm>
            <a:off x="4554073" y="1075763"/>
            <a:ext cx="6975980" cy="4216821"/>
          </a:xfrm>
        </p:spPr>
        <p:txBody>
          <a:bodyPr>
            <a:noAutofit/>
          </a:bodyPr>
          <a:lstStyle/>
          <a:p>
            <a:r>
              <a:rPr lang="en-US" sz="5000" spc="285" dirty="0">
                <a:solidFill>
                  <a:srgbClr val="FFFFFF"/>
                </a:solidFill>
                <a:latin typeface="Arial"/>
                <a:cs typeface="Arial"/>
              </a:rPr>
              <a:t>Consumer</a:t>
            </a:r>
            <a:r>
              <a:rPr lang="en-US" sz="5000" spc="-330" dirty="0">
                <a:solidFill>
                  <a:srgbClr val="FFFFFF"/>
                </a:solidFill>
                <a:latin typeface="Arial"/>
                <a:cs typeface="Arial"/>
              </a:rPr>
              <a:t> </a:t>
            </a:r>
            <a:r>
              <a:rPr lang="en-US" sz="5000" spc="85" dirty="0">
                <a:solidFill>
                  <a:srgbClr val="FFFFFF"/>
                </a:solidFill>
                <a:latin typeface="Arial"/>
                <a:cs typeface="Arial"/>
              </a:rPr>
              <a:t>Goods  </a:t>
            </a:r>
            <a:br>
              <a:rPr lang="en-US" sz="5000" spc="85" dirty="0">
                <a:solidFill>
                  <a:srgbClr val="FFFFFF"/>
                </a:solidFill>
                <a:latin typeface="Arial"/>
                <a:cs typeface="Arial"/>
              </a:rPr>
            </a:br>
            <a:r>
              <a:rPr lang="en-US" sz="5000" spc="325" dirty="0">
                <a:solidFill>
                  <a:srgbClr val="FFFFFF"/>
                </a:solidFill>
                <a:latin typeface="Arial"/>
                <a:cs typeface="Arial"/>
              </a:rPr>
              <a:t>Ad Hoc</a:t>
            </a:r>
            <a:r>
              <a:rPr lang="en-US" sz="5000" spc="-330" dirty="0">
                <a:solidFill>
                  <a:srgbClr val="FFFFFF"/>
                </a:solidFill>
                <a:latin typeface="Arial"/>
                <a:cs typeface="Arial"/>
              </a:rPr>
              <a:t> </a:t>
            </a:r>
            <a:r>
              <a:rPr lang="en-US" sz="5000" spc="190" dirty="0">
                <a:solidFill>
                  <a:srgbClr val="FFFFFF"/>
                </a:solidFill>
                <a:latin typeface="Arial"/>
                <a:cs typeface="Arial"/>
              </a:rPr>
              <a:t>Insights</a:t>
            </a:r>
            <a:endParaRPr lang="en-IN" sz="5000" dirty="0"/>
          </a:p>
        </p:txBody>
      </p:sp>
      <p:grpSp>
        <p:nvGrpSpPr>
          <p:cNvPr id="5" name="object 3">
            <a:extLst>
              <a:ext uri="{FF2B5EF4-FFF2-40B4-BE49-F238E27FC236}">
                <a16:creationId xmlns:a16="http://schemas.microsoft.com/office/drawing/2014/main" id="{7DA24929-569F-4B56-82B3-1C2BF5ABA156}"/>
              </a:ext>
            </a:extLst>
          </p:cNvPr>
          <p:cNvGrpSpPr/>
          <p:nvPr/>
        </p:nvGrpSpPr>
        <p:grpSpPr>
          <a:xfrm>
            <a:off x="2345562" y="5881500"/>
            <a:ext cx="7724681" cy="862359"/>
            <a:chOff x="427399" y="5221151"/>
            <a:chExt cx="11522464" cy="1464299"/>
          </a:xfrm>
        </p:grpSpPr>
        <p:pic>
          <p:nvPicPr>
            <p:cNvPr id="6" name="object 4">
              <a:extLst>
                <a:ext uri="{FF2B5EF4-FFF2-40B4-BE49-F238E27FC236}">
                  <a16:creationId xmlns:a16="http://schemas.microsoft.com/office/drawing/2014/main" id="{7282AAD8-F196-A00A-DEE7-9161ABDFA8F8}"/>
                </a:ext>
              </a:extLst>
            </p:cNvPr>
            <p:cNvPicPr/>
            <p:nvPr/>
          </p:nvPicPr>
          <p:blipFill>
            <a:blip r:embed="rId2" cstate="print"/>
            <a:stretch>
              <a:fillRect/>
            </a:stretch>
          </p:blipFill>
          <p:spPr>
            <a:xfrm>
              <a:off x="427399" y="5221152"/>
              <a:ext cx="1006673" cy="1276412"/>
            </a:xfrm>
            <a:prstGeom prst="rect">
              <a:avLst/>
            </a:prstGeom>
          </p:spPr>
        </p:pic>
        <p:pic>
          <p:nvPicPr>
            <p:cNvPr id="7" name="object 5">
              <a:extLst>
                <a:ext uri="{FF2B5EF4-FFF2-40B4-BE49-F238E27FC236}">
                  <a16:creationId xmlns:a16="http://schemas.microsoft.com/office/drawing/2014/main" id="{90CAF0D7-9887-D07C-FDE1-9725053B6ED4}"/>
                </a:ext>
              </a:extLst>
            </p:cNvPr>
            <p:cNvPicPr/>
            <p:nvPr/>
          </p:nvPicPr>
          <p:blipFill>
            <a:blip r:embed="rId3" cstate="print"/>
            <a:stretch>
              <a:fillRect/>
            </a:stretch>
          </p:blipFill>
          <p:spPr>
            <a:xfrm>
              <a:off x="10485614" y="5221151"/>
              <a:ext cx="1464249" cy="1464299"/>
            </a:xfrm>
            <a:prstGeom prst="rect">
              <a:avLst/>
            </a:prstGeom>
          </p:spPr>
        </p:pic>
      </p:grpSp>
      <p:pic>
        <p:nvPicPr>
          <p:cNvPr id="9" name="Content Placeholder 8">
            <a:extLst>
              <a:ext uri="{FF2B5EF4-FFF2-40B4-BE49-F238E27FC236}">
                <a16:creationId xmlns:a16="http://schemas.microsoft.com/office/drawing/2014/main" id="{2A57E67B-81CF-131A-BF01-679381E3E548}"/>
              </a:ext>
            </a:extLst>
          </p:cNvPr>
          <p:cNvPicPr>
            <a:picLocks noGrp="1" noChangeAspect="1"/>
          </p:cNvPicPr>
          <p:nvPr>
            <p:ph idx="1"/>
          </p:nvPr>
        </p:nvPicPr>
        <p:blipFill>
          <a:blip r:embed="rId4"/>
          <a:stretch>
            <a:fillRect/>
          </a:stretch>
        </p:blipFill>
        <p:spPr>
          <a:xfrm>
            <a:off x="982792" y="1075764"/>
            <a:ext cx="3400413" cy="4216821"/>
          </a:xfrm>
        </p:spPr>
      </p:pic>
    </p:spTree>
    <p:extLst>
      <p:ext uri="{BB962C8B-B14F-4D97-AF65-F5344CB8AC3E}">
        <p14:creationId xmlns:p14="http://schemas.microsoft.com/office/powerpoint/2010/main" val="851026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57338B-5F44-59D9-E4F3-64715C9C40DA}"/>
              </a:ext>
            </a:extLst>
          </p:cNvPr>
          <p:cNvSpPr>
            <a:spLocks noGrp="1"/>
          </p:cNvSpPr>
          <p:nvPr>
            <p:ph type="body" sz="half" idx="2"/>
          </p:nvPr>
        </p:nvSpPr>
        <p:spPr>
          <a:xfrm>
            <a:off x="2082707" y="4589928"/>
            <a:ext cx="8307388" cy="1532965"/>
          </a:xfrm>
        </p:spPr>
        <p:txBody>
          <a:bodyPr/>
          <a:lstStyle/>
          <a:p>
            <a:pPr marL="285750" indent="-285750" algn="jus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the quarter of 4 got the maximum total sold</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quantity (around 34%) and </a:t>
            </a:r>
          </a:p>
          <a:p>
            <a:pPr marL="285750" indent="-285750" algn="just">
              <a:buFont typeface="Wingdings" panose="05000000000000000000" pitchFamily="2"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In the </a:t>
            </a:r>
            <a:r>
              <a:rPr lang="en-IN" sz="1800" dirty="0">
                <a:effectLst/>
                <a:latin typeface="Calibri" panose="020F0502020204030204" pitchFamily="34" charset="0"/>
                <a:ea typeface="Calibri" panose="020F0502020204030204" pitchFamily="34" charset="0"/>
                <a:cs typeface="Times New Roman" panose="02020603050405020304" pitchFamily="18" charset="0"/>
              </a:rPr>
              <a:t>quarter of </a:t>
            </a:r>
            <a:r>
              <a:rPr lang="en-IN" dirty="0">
                <a:latin typeface="Calibri" panose="020F0502020204030204" pitchFamily="34" charset="0"/>
                <a:ea typeface="Calibri" panose="020F0502020204030204" pitchFamily="34" charset="0"/>
                <a:cs typeface="Times New Roman" panose="02020603050405020304" pitchFamily="18" charset="0"/>
              </a:rPr>
              <a:t>2 got the minimum total sold quantity (around 10%)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937C69FE-EBE0-B75F-42C3-221C621CB885}"/>
              </a:ext>
            </a:extLst>
          </p:cNvPr>
          <p:cNvPicPr>
            <a:picLocks noChangeAspect="1"/>
          </p:cNvPicPr>
          <p:nvPr/>
        </p:nvPicPr>
        <p:blipFill>
          <a:blip r:embed="rId2"/>
          <a:stretch>
            <a:fillRect/>
          </a:stretch>
        </p:blipFill>
        <p:spPr>
          <a:xfrm>
            <a:off x="3272117" y="335129"/>
            <a:ext cx="5334001" cy="3645199"/>
          </a:xfrm>
          <a:prstGeom prst="rect">
            <a:avLst/>
          </a:prstGeom>
        </p:spPr>
      </p:pic>
    </p:spTree>
    <p:extLst>
      <p:ext uri="{BB962C8B-B14F-4D97-AF65-F5344CB8AC3E}">
        <p14:creationId xmlns:p14="http://schemas.microsoft.com/office/powerpoint/2010/main" val="1358216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CC83F-4995-8F18-1CBC-E752A71310EE}"/>
              </a:ext>
            </a:extLst>
          </p:cNvPr>
          <p:cNvSpPr>
            <a:spLocks noGrp="1"/>
          </p:cNvSpPr>
          <p:nvPr>
            <p:ph type="title"/>
          </p:nvPr>
        </p:nvSpPr>
        <p:spPr>
          <a:xfrm>
            <a:off x="1314133" y="161318"/>
            <a:ext cx="9905998" cy="1478570"/>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Arial Black" panose="020B0A04020102020204" pitchFamily="34" charset="0"/>
                <a:ea typeface="Calibri" panose="020F0502020204030204" pitchFamily="34" charset="0"/>
                <a:cs typeface="Times New Roman" panose="02020603050405020304" pitchFamily="18" charset="0"/>
              </a:rPr>
              <a:t>gross Sales percentage</a:t>
            </a:r>
            <a:br>
              <a:rPr lang="en-IN" sz="1800" b="1" dirty="0">
                <a:effectLst/>
                <a:latin typeface="Arial Black" panose="020B0A0402010202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Which channel helped to bring more gross sales in the fiscal year 2021 and the                                                 percentage of contribution?</a:t>
            </a:r>
            <a:endParaRPr lang="en-IN" dirty="0"/>
          </a:p>
        </p:txBody>
      </p:sp>
      <p:pic>
        <p:nvPicPr>
          <p:cNvPr id="5" name="Content Placeholder 4">
            <a:extLst>
              <a:ext uri="{FF2B5EF4-FFF2-40B4-BE49-F238E27FC236}">
                <a16:creationId xmlns:a16="http://schemas.microsoft.com/office/drawing/2014/main" id="{5EAA389E-A1AE-8B2D-4423-1968FCEDE5EA}"/>
              </a:ext>
            </a:extLst>
          </p:cNvPr>
          <p:cNvPicPr>
            <a:picLocks noGrp="1" noChangeAspect="1"/>
          </p:cNvPicPr>
          <p:nvPr>
            <p:ph idx="1"/>
          </p:nvPr>
        </p:nvPicPr>
        <p:blipFill>
          <a:blip r:embed="rId2"/>
          <a:stretch>
            <a:fillRect/>
          </a:stretch>
        </p:blipFill>
        <p:spPr>
          <a:xfrm>
            <a:off x="3221520" y="2232199"/>
            <a:ext cx="5460604" cy="1703307"/>
          </a:xfrm>
        </p:spPr>
      </p:pic>
    </p:spTree>
    <p:extLst>
      <p:ext uri="{BB962C8B-B14F-4D97-AF65-F5344CB8AC3E}">
        <p14:creationId xmlns:p14="http://schemas.microsoft.com/office/powerpoint/2010/main" val="662730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D2F27-F4A0-CCFB-38DD-333E840B3B8B}"/>
              </a:ext>
            </a:extLst>
          </p:cNvPr>
          <p:cNvSpPr>
            <a:spLocks noGrp="1"/>
          </p:cNvSpPr>
          <p:nvPr>
            <p:ph type="title"/>
          </p:nvPr>
        </p:nvSpPr>
        <p:spPr>
          <a:xfrm>
            <a:off x="3052827" y="273994"/>
            <a:ext cx="5822185" cy="3764606"/>
          </a:xfrm>
        </p:spPr>
        <p:txBody>
          <a:bodyPr/>
          <a:lstStyle/>
          <a:p>
            <a:endParaRPr lang="en-IN" dirty="0"/>
          </a:p>
        </p:txBody>
      </p:sp>
      <p:sp>
        <p:nvSpPr>
          <p:cNvPr id="3" name="Text Placeholder 2">
            <a:extLst>
              <a:ext uri="{FF2B5EF4-FFF2-40B4-BE49-F238E27FC236}">
                <a16:creationId xmlns:a16="http://schemas.microsoft.com/office/drawing/2014/main" id="{EF14AFDF-E6C4-EA9F-7266-E40F1CB7E627}"/>
              </a:ext>
            </a:extLst>
          </p:cNvPr>
          <p:cNvSpPr>
            <a:spLocks noGrp="1"/>
          </p:cNvSpPr>
          <p:nvPr>
            <p:ph type="body" sz="half" idx="2"/>
          </p:nvPr>
        </p:nvSpPr>
        <p:spPr>
          <a:xfrm>
            <a:off x="1383457" y="4554070"/>
            <a:ext cx="9904459" cy="1515036"/>
          </a:xfrm>
        </p:spPr>
        <p:txBody>
          <a:bodyPr/>
          <a:lstStyle/>
          <a:p>
            <a:pPr marL="285750" indent="-285750" algn="jus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channel Retailer helped to bring more gross sales in the fiscal year 2021 and the                                                 percentage of contribution is 73.21%</a:t>
            </a:r>
            <a:endParaRPr lang="en-IN" dirty="0"/>
          </a:p>
        </p:txBody>
      </p:sp>
      <p:pic>
        <p:nvPicPr>
          <p:cNvPr id="5" name="Picture 4">
            <a:extLst>
              <a:ext uri="{FF2B5EF4-FFF2-40B4-BE49-F238E27FC236}">
                <a16:creationId xmlns:a16="http://schemas.microsoft.com/office/drawing/2014/main" id="{3AF4C66A-0582-71DB-DF23-832CC82E080F}"/>
              </a:ext>
            </a:extLst>
          </p:cNvPr>
          <p:cNvPicPr>
            <a:picLocks noChangeAspect="1"/>
          </p:cNvPicPr>
          <p:nvPr/>
        </p:nvPicPr>
        <p:blipFill>
          <a:blip r:embed="rId2"/>
          <a:stretch>
            <a:fillRect/>
          </a:stretch>
        </p:blipFill>
        <p:spPr>
          <a:xfrm>
            <a:off x="3052827" y="273994"/>
            <a:ext cx="5822185" cy="3764606"/>
          </a:xfrm>
          <a:prstGeom prst="rect">
            <a:avLst/>
          </a:prstGeom>
        </p:spPr>
      </p:pic>
    </p:spTree>
    <p:extLst>
      <p:ext uri="{BB962C8B-B14F-4D97-AF65-F5344CB8AC3E}">
        <p14:creationId xmlns:p14="http://schemas.microsoft.com/office/powerpoint/2010/main" val="361978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5C85-2DF5-BC05-4A69-9E948A850C99}"/>
              </a:ext>
            </a:extLst>
          </p:cNvPr>
          <p:cNvSpPr>
            <a:spLocks noGrp="1"/>
          </p:cNvSpPr>
          <p:nvPr>
            <p:ph type="title"/>
          </p:nvPr>
        </p:nvSpPr>
        <p:spPr>
          <a:xfrm>
            <a:off x="1425893" y="222876"/>
            <a:ext cx="9905998" cy="1478570"/>
          </a:xfrm>
        </p:spPr>
        <p:txBody>
          <a:bodyPr>
            <a:norm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Arial Black" panose="020B0A04020102020204" pitchFamily="34" charset="0"/>
                <a:ea typeface="Calibri" panose="020F0502020204030204" pitchFamily="34" charset="0"/>
                <a:cs typeface="Times New Roman" panose="02020603050405020304" pitchFamily="18" charset="0"/>
              </a:rPr>
              <a:t>top products</a:t>
            </a:r>
            <a:br>
              <a:rPr lang="en-IN" sz="1800" b="1" dirty="0">
                <a:effectLst/>
                <a:latin typeface="Arial Black" panose="020B0A04020102020204" pitchFamily="34" charset="0"/>
                <a:ea typeface="Calibri" panose="020F0502020204030204" pitchFamily="34" charset="0"/>
                <a:cs typeface="Times New Roman" panose="02020603050405020304" pitchFamily="18" charset="0"/>
              </a:rPr>
            </a:br>
            <a:br>
              <a:rPr lang="en-IN" sz="1800" b="1" dirty="0">
                <a:effectLst/>
                <a:latin typeface="Arial Black" panose="020B0A0402010202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Get the Top 3 products in each division that have a high total sold</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quantity in the fiscal year 2021? </a:t>
            </a:r>
            <a:endParaRPr lang="en-IN" dirty="0"/>
          </a:p>
        </p:txBody>
      </p:sp>
      <p:pic>
        <p:nvPicPr>
          <p:cNvPr id="5" name="Content Placeholder 4">
            <a:extLst>
              <a:ext uri="{FF2B5EF4-FFF2-40B4-BE49-F238E27FC236}">
                <a16:creationId xmlns:a16="http://schemas.microsoft.com/office/drawing/2014/main" id="{914989F3-3420-75B7-2B52-9754BA364B74}"/>
              </a:ext>
            </a:extLst>
          </p:cNvPr>
          <p:cNvPicPr>
            <a:picLocks noGrp="1" noChangeAspect="1"/>
          </p:cNvPicPr>
          <p:nvPr>
            <p:ph idx="1"/>
          </p:nvPr>
        </p:nvPicPr>
        <p:blipFill>
          <a:blip r:embed="rId2"/>
          <a:stretch>
            <a:fillRect/>
          </a:stretch>
        </p:blipFill>
        <p:spPr>
          <a:xfrm>
            <a:off x="1891551" y="2208101"/>
            <a:ext cx="7439467" cy="3055943"/>
          </a:xfrm>
        </p:spPr>
      </p:pic>
    </p:spTree>
    <p:extLst>
      <p:ext uri="{BB962C8B-B14F-4D97-AF65-F5344CB8AC3E}">
        <p14:creationId xmlns:p14="http://schemas.microsoft.com/office/powerpoint/2010/main" val="898133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8D2F6-527C-931B-F76E-88D5FA00B80F}"/>
              </a:ext>
            </a:extLst>
          </p:cNvPr>
          <p:cNvSpPr>
            <a:spLocks noGrp="1"/>
          </p:cNvSpPr>
          <p:nvPr>
            <p:ph type="title"/>
          </p:nvPr>
        </p:nvSpPr>
        <p:spPr>
          <a:xfrm>
            <a:off x="2429435" y="779928"/>
            <a:ext cx="8617976" cy="4401671"/>
          </a:xfrm>
        </p:spPr>
        <p:txBody>
          <a:bodyPr/>
          <a:lstStyle/>
          <a:p>
            <a:endParaRPr lang="en-IN" dirty="0"/>
          </a:p>
        </p:txBody>
      </p:sp>
      <p:pic>
        <p:nvPicPr>
          <p:cNvPr id="6" name="Picture 5">
            <a:extLst>
              <a:ext uri="{FF2B5EF4-FFF2-40B4-BE49-F238E27FC236}">
                <a16:creationId xmlns:a16="http://schemas.microsoft.com/office/drawing/2014/main" id="{44207FC8-7A83-F97C-E2D7-C368F32DFA67}"/>
              </a:ext>
            </a:extLst>
          </p:cNvPr>
          <p:cNvPicPr>
            <a:picLocks noChangeAspect="1"/>
          </p:cNvPicPr>
          <p:nvPr/>
        </p:nvPicPr>
        <p:blipFill>
          <a:blip r:embed="rId2"/>
          <a:stretch>
            <a:fillRect/>
          </a:stretch>
        </p:blipFill>
        <p:spPr>
          <a:xfrm>
            <a:off x="1314919" y="588973"/>
            <a:ext cx="9902822" cy="5357324"/>
          </a:xfrm>
          <a:prstGeom prst="rect">
            <a:avLst/>
          </a:prstGeom>
        </p:spPr>
      </p:pic>
    </p:spTree>
    <p:extLst>
      <p:ext uri="{BB962C8B-B14F-4D97-AF65-F5344CB8AC3E}">
        <p14:creationId xmlns:p14="http://schemas.microsoft.com/office/powerpoint/2010/main" val="806317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5A2E05-9950-10A5-2CEA-8A460B4F8012}"/>
              </a:ext>
            </a:extLst>
          </p:cNvPr>
          <p:cNvSpPr>
            <a:spLocks noGrp="1"/>
          </p:cNvSpPr>
          <p:nvPr>
            <p:ph type="body" sz="half" idx="2"/>
          </p:nvPr>
        </p:nvSpPr>
        <p:spPr>
          <a:xfrm>
            <a:off x="1792941" y="1909485"/>
            <a:ext cx="8839200" cy="2519082"/>
          </a:xfrm>
        </p:spPr>
        <p:txBody>
          <a:bodyPr>
            <a:normAutofit/>
          </a:bodyPr>
          <a:lstStyle/>
          <a:p>
            <a:pPr marL="285750" indent="-285750" algn="just">
              <a:buFont typeface="Wingdings" panose="05000000000000000000" pitchFamily="2" charset="2"/>
              <a:buChar char="§"/>
            </a:pPr>
            <a:r>
              <a:rPr lang="en-US" sz="1600" b="0" i="0" dirty="0">
                <a:solidFill>
                  <a:srgbClr val="D1D5DB"/>
                </a:solidFill>
                <a:effectLst/>
                <a:latin typeface="Calibri" panose="020F0502020204030204" pitchFamily="34" charset="0"/>
                <a:ea typeface="Calibri" panose="020F0502020204030204" pitchFamily="34" charset="0"/>
                <a:cs typeface="Calibri" panose="020F0502020204030204" pitchFamily="34" charset="0"/>
              </a:rPr>
              <a:t>In the case of N &amp; S division, the top three products sold are AQ Pen Drive 2 IN 1, AQ Pen Drive DRC, and AQ Pen Drive DRC. In the P &amp; A division, the top three products sold are AQ Gamers </a:t>
            </a:r>
            <a:r>
              <a:rPr lang="en-US" sz="1600" b="0" i="0" dirty="0" err="1">
                <a:solidFill>
                  <a:srgbClr val="D1D5DB"/>
                </a:solidFill>
                <a:effectLst/>
                <a:latin typeface="Calibri" panose="020F0502020204030204" pitchFamily="34" charset="0"/>
                <a:ea typeface="Calibri" panose="020F0502020204030204" pitchFamily="34" charset="0"/>
                <a:cs typeface="Calibri" panose="020F0502020204030204" pitchFamily="34" charset="0"/>
              </a:rPr>
              <a:t>Ms</a:t>
            </a:r>
            <a:r>
              <a:rPr lang="en-US" sz="1600" b="0" i="0" dirty="0">
                <a:solidFill>
                  <a:srgbClr val="D1D5DB"/>
                </a:solidFill>
                <a:effectLst/>
                <a:latin typeface="Calibri" panose="020F0502020204030204" pitchFamily="34" charset="0"/>
                <a:ea typeface="Calibri" panose="020F0502020204030204" pitchFamily="34" charset="0"/>
                <a:cs typeface="Calibri" panose="020F0502020204030204" pitchFamily="34" charset="0"/>
              </a:rPr>
              <a:t>,             AQ Maxima </a:t>
            </a:r>
            <a:r>
              <a:rPr lang="en-US" sz="1600" b="0" i="0" dirty="0" err="1">
                <a:solidFill>
                  <a:srgbClr val="D1D5DB"/>
                </a:solidFill>
                <a:effectLst/>
                <a:latin typeface="Calibri" panose="020F0502020204030204" pitchFamily="34" charset="0"/>
                <a:ea typeface="Calibri" panose="020F0502020204030204" pitchFamily="34" charset="0"/>
                <a:cs typeface="Calibri" panose="020F0502020204030204" pitchFamily="34" charset="0"/>
              </a:rPr>
              <a:t>Ms</a:t>
            </a:r>
            <a:r>
              <a:rPr lang="en-US" sz="1600" b="0" i="0" dirty="0">
                <a:solidFill>
                  <a:srgbClr val="D1D5DB"/>
                </a:solidFill>
                <a:effectLst/>
                <a:latin typeface="Calibri" panose="020F0502020204030204" pitchFamily="34" charset="0"/>
                <a:ea typeface="Calibri" panose="020F0502020204030204" pitchFamily="34" charset="0"/>
                <a:cs typeface="Calibri" panose="020F0502020204030204" pitchFamily="34" charset="0"/>
              </a:rPr>
              <a:t>, and AQ Maxima Ms. And in the PC division, the top three products sold are AQ Digit, AQ Velocity, and AQ Digit.</a:t>
            </a:r>
          </a:p>
          <a:p>
            <a:pPr marL="285750" indent="-285750" algn="just">
              <a:buFont typeface="Wingdings" panose="05000000000000000000" pitchFamily="2" charset="2"/>
              <a:buChar char="§"/>
            </a:pPr>
            <a:r>
              <a:rPr lang="en-US" sz="1600" b="0" i="0" dirty="0">
                <a:solidFill>
                  <a:srgbClr val="D1D5DB"/>
                </a:solidFill>
                <a:effectLst/>
                <a:latin typeface="Calibri" panose="020F0502020204030204" pitchFamily="34" charset="0"/>
                <a:ea typeface="Calibri" panose="020F0502020204030204" pitchFamily="34" charset="0"/>
                <a:cs typeface="Calibri" panose="020F0502020204030204" pitchFamily="34" charset="0"/>
              </a:rPr>
              <a:t>Overall, this data provides a high-level view of the top-selling products in each division, which could be useful for identifying trends, evaluating performance, and making business decisions.</a:t>
            </a:r>
          </a:p>
          <a:p>
            <a:endParaRPr lang="en-IN" dirty="0"/>
          </a:p>
        </p:txBody>
      </p:sp>
    </p:spTree>
    <p:extLst>
      <p:ext uri="{BB962C8B-B14F-4D97-AF65-F5344CB8AC3E}">
        <p14:creationId xmlns:p14="http://schemas.microsoft.com/office/powerpoint/2010/main" val="4222612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385F3-91E0-2531-A81D-922FCCC212C6}"/>
              </a:ext>
            </a:extLst>
          </p:cNvPr>
          <p:cNvSpPr>
            <a:spLocks noGrp="1"/>
          </p:cNvSpPr>
          <p:nvPr>
            <p:ph type="title"/>
          </p:nvPr>
        </p:nvSpPr>
        <p:spPr>
          <a:xfrm>
            <a:off x="4189414" y="2232167"/>
            <a:ext cx="2704446" cy="1478570"/>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 Thank you</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Title 1">
            <a:extLst>
              <a:ext uri="{FF2B5EF4-FFF2-40B4-BE49-F238E27FC236}">
                <a16:creationId xmlns:a16="http://schemas.microsoft.com/office/drawing/2014/main" id="{CF2441F4-C003-F1F2-E432-F07104E48395}"/>
              </a:ext>
            </a:extLst>
          </p:cNvPr>
          <p:cNvSpPr txBox="1">
            <a:spLocks/>
          </p:cNvSpPr>
          <p:nvPr/>
        </p:nvSpPr>
        <p:spPr>
          <a:xfrm>
            <a:off x="7353955" y="3567908"/>
            <a:ext cx="2704446"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dirty="0">
                <a:latin typeface="Calibri" panose="020F0502020204030204" pitchFamily="34" charset="0"/>
                <a:ea typeface="Calibri" panose="020F0502020204030204" pitchFamily="34" charset="0"/>
                <a:cs typeface="Calibri" panose="020F0502020204030204" pitchFamily="34" charset="0"/>
              </a:rPr>
              <a:t>Santhosh s</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7248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AE2C0AC-49E2-FE64-316C-226A3207A7EE}"/>
              </a:ext>
            </a:extLst>
          </p:cNvPr>
          <p:cNvSpPr>
            <a:spLocks noGrp="1"/>
          </p:cNvSpPr>
          <p:nvPr>
            <p:ph type="title"/>
          </p:nvPr>
        </p:nvSpPr>
        <p:spPr>
          <a:xfrm>
            <a:off x="911234" y="0"/>
            <a:ext cx="9905998" cy="1025233"/>
          </a:xfrm>
        </p:spPr>
        <p:txBody>
          <a:bodyPr/>
          <a:lstStyle/>
          <a:p>
            <a:pPr algn="ctr"/>
            <a:r>
              <a:rPr lang="en-IN" sz="1800" dirty="0">
                <a:effectLst/>
                <a:latin typeface="Arial Black" panose="020B0A04020102020204" pitchFamily="34" charset="0"/>
                <a:ea typeface="Calibri" panose="020F0502020204030204" pitchFamily="34" charset="0"/>
                <a:cs typeface="Times New Roman" panose="02020603050405020304" pitchFamily="18" charset="0"/>
              </a:rPr>
              <a:t>Customer</a:t>
            </a:r>
            <a:endParaRPr lang="en-IN" dirty="0">
              <a:latin typeface="Arial Black" panose="020B0A04020102020204" pitchFamily="34" charset="0"/>
            </a:endParaRPr>
          </a:p>
        </p:txBody>
      </p:sp>
      <p:sp>
        <p:nvSpPr>
          <p:cNvPr id="7" name="Content Placeholder 6">
            <a:extLst>
              <a:ext uri="{FF2B5EF4-FFF2-40B4-BE49-F238E27FC236}">
                <a16:creationId xmlns:a16="http://schemas.microsoft.com/office/drawing/2014/main" id="{66D7B08B-C788-DB06-7C8A-F43271F4EF25}"/>
              </a:ext>
            </a:extLst>
          </p:cNvPr>
          <p:cNvSpPr>
            <a:spLocks noGrp="1"/>
          </p:cNvSpPr>
          <p:nvPr>
            <p:ph idx="1"/>
          </p:nvPr>
        </p:nvSpPr>
        <p:spPr>
          <a:xfrm>
            <a:off x="1374768" y="804702"/>
            <a:ext cx="9905999" cy="4993669"/>
          </a:xfrm>
        </p:spPr>
        <p:txBody>
          <a:bodyPr/>
          <a:lstStyle/>
          <a:p>
            <a:pPr marL="0" indent="0">
              <a:buNone/>
            </a:pPr>
            <a:r>
              <a:rPr lang="en-IN" sz="1800" dirty="0">
                <a:latin typeface="Calibri" panose="020F0502020204030204" pitchFamily="34" charset="0"/>
                <a:ea typeface="Calibri" panose="020F0502020204030204" pitchFamily="34" charset="0"/>
                <a:cs typeface="Times New Roman" panose="02020603050405020304" pitchFamily="18" charset="0"/>
              </a:rPr>
              <a:t>   P</a:t>
            </a:r>
            <a:r>
              <a:rPr lang="en-IN" sz="1800" dirty="0">
                <a:effectLst/>
                <a:latin typeface="Calibri" panose="020F0502020204030204" pitchFamily="34" charset="0"/>
                <a:ea typeface="Calibri" panose="020F0502020204030204" pitchFamily="34" charset="0"/>
                <a:cs typeface="Times New Roman" panose="02020603050405020304" pitchFamily="18" charset="0"/>
              </a:rPr>
              <a:t>rovide the list of markets in which customer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Atliq</a:t>
            </a:r>
            <a:r>
              <a:rPr lang="en-IN" sz="1800" dirty="0">
                <a:effectLst/>
                <a:latin typeface="Calibri" panose="020F0502020204030204" pitchFamily="34" charset="0"/>
                <a:ea typeface="Calibri" panose="020F0502020204030204" pitchFamily="34" charset="0"/>
                <a:cs typeface="Times New Roman" panose="02020603050405020304" pitchFamily="18" charset="0"/>
              </a:rPr>
              <a:t> Exclusive" operates its business in the </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APAC region</a:t>
            </a:r>
          </a:p>
          <a:p>
            <a:pPr marL="0" indent="0">
              <a:buNone/>
            </a:pPr>
            <a:r>
              <a:rPr lang="en-IN" sz="18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solidFill>
                  <a:schemeClr val="accent6">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Over all Region                                                  APAC Region</a:t>
            </a:r>
          </a:p>
          <a:p>
            <a:pPr marL="457200" lvl="1" indent="0">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9" name="Picture 8">
            <a:extLst>
              <a:ext uri="{FF2B5EF4-FFF2-40B4-BE49-F238E27FC236}">
                <a16:creationId xmlns:a16="http://schemas.microsoft.com/office/drawing/2014/main" id="{2E0F5783-04C9-68CF-E2BA-486E7E39633B}"/>
              </a:ext>
            </a:extLst>
          </p:cNvPr>
          <p:cNvPicPr>
            <a:picLocks noChangeAspect="1"/>
          </p:cNvPicPr>
          <p:nvPr/>
        </p:nvPicPr>
        <p:blipFill>
          <a:blip r:embed="rId2"/>
          <a:stretch>
            <a:fillRect/>
          </a:stretch>
        </p:blipFill>
        <p:spPr>
          <a:xfrm>
            <a:off x="2418428" y="2357201"/>
            <a:ext cx="1482078" cy="3548934"/>
          </a:xfrm>
          <a:prstGeom prst="rect">
            <a:avLst/>
          </a:prstGeom>
        </p:spPr>
      </p:pic>
      <p:pic>
        <p:nvPicPr>
          <p:cNvPr id="11" name="Picture 10">
            <a:extLst>
              <a:ext uri="{FF2B5EF4-FFF2-40B4-BE49-F238E27FC236}">
                <a16:creationId xmlns:a16="http://schemas.microsoft.com/office/drawing/2014/main" id="{FB4F487E-557E-0BC4-37F0-9109D9EFACAD}"/>
              </a:ext>
            </a:extLst>
          </p:cNvPr>
          <p:cNvPicPr>
            <a:picLocks noChangeAspect="1"/>
          </p:cNvPicPr>
          <p:nvPr/>
        </p:nvPicPr>
        <p:blipFill>
          <a:blip r:embed="rId3"/>
          <a:stretch>
            <a:fillRect/>
          </a:stretch>
        </p:blipFill>
        <p:spPr>
          <a:xfrm>
            <a:off x="6279441" y="2357201"/>
            <a:ext cx="1712539" cy="2734752"/>
          </a:xfrm>
          <a:prstGeom prst="rect">
            <a:avLst/>
          </a:prstGeom>
        </p:spPr>
      </p:pic>
    </p:spTree>
    <p:extLst>
      <p:ext uri="{BB962C8B-B14F-4D97-AF65-F5344CB8AC3E}">
        <p14:creationId xmlns:p14="http://schemas.microsoft.com/office/powerpoint/2010/main" val="2546103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09565-A5BF-1C0B-D6CE-37B479466720}"/>
              </a:ext>
            </a:extLst>
          </p:cNvPr>
          <p:cNvSpPr>
            <a:spLocks noGrp="1"/>
          </p:cNvSpPr>
          <p:nvPr>
            <p:ph type="title"/>
          </p:nvPr>
        </p:nvSpPr>
        <p:spPr>
          <a:xfrm>
            <a:off x="2149723" y="448235"/>
            <a:ext cx="8427327" cy="2689412"/>
          </a:xfrm>
        </p:spPr>
        <p:txBody>
          <a:bodyPr/>
          <a:lstStyle/>
          <a:p>
            <a:endParaRPr lang="en-IN" dirty="0"/>
          </a:p>
        </p:txBody>
      </p:sp>
      <p:sp>
        <p:nvSpPr>
          <p:cNvPr id="3" name="Text Placeholder 2">
            <a:extLst>
              <a:ext uri="{FF2B5EF4-FFF2-40B4-BE49-F238E27FC236}">
                <a16:creationId xmlns:a16="http://schemas.microsoft.com/office/drawing/2014/main" id="{4F2F6210-757C-33AC-01AF-160F4D77E437}"/>
              </a:ext>
            </a:extLst>
          </p:cNvPr>
          <p:cNvSpPr>
            <a:spLocks noGrp="1"/>
          </p:cNvSpPr>
          <p:nvPr>
            <p:ph type="body" sz="half" idx="2"/>
          </p:nvPr>
        </p:nvSpPr>
        <p:spPr>
          <a:xfrm>
            <a:off x="1518732" y="4367457"/>
            <a:ext cx="9904459" cy="1948180"/>
          </a:xfrm>
        </p:spPr>
        <p:txBody>
          <a:bodyPr>
            <a:normAutofit/>
          </a:bodyPr>
          <a:lstStyle/>
          <a:p>
            <a:pPr marL="285750" indent="-285750" algn="just">
              <a:buFont typeface="Wingdings" panose="05000000000000000000" pitchFamily="2"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T</a:t>
            </a:r>
            <a:r>
              <a:rPr lang="en-IN" sz="1800" dirty="0">
                <a:effectLst/>
                <a:latin typeface="Calibri" panose="020F0502020204030204" pitchFamily="34" charset="0"/>
                <a:ea typeface="Calibri" panose="020F0502020204030204" pitchFamily="34" charset="0"/>
                <a:cs typeface="Times New Roman" panose="02020603050405020304" pitchFamily="18" charset="0"/>
              </a:rPr>
              <a:t>he list of markets in which customer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Atliq</a:t>
            </a:r>
            <a:r>
              <a:rPr lang="en-IN" sz="1800" dirty="0">
                <a:effectLst/>
                <a:latin typeface="Calibri" panose="020F0502020204030204" pitchFamily="34" charset="0"/>
                <a:ea typeface="Calibri" panose="020F0502020204030204" pitchFamily="34" charset="0"/>
                <a:cs typeface="Times New Roman" panose="02020603050405020304" pitchFamily="18" charset="0"/>
              </a:rPr>
              <a:t> Exclusive" operates  its business in the APAC region are Japan, South Korea, Bangladesh, India, Philippines, Australia and New Zealand</a:t>
            </a:r>
          </a:p>
          <a:p>
            <a:pPr marL="285750" indent="-285750" algn="just">
              <a:buFont typeface="Wingdings" panose="05000000000000000000" pitchFamily="2"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India – Maximum Sales</a:t>
            </a:r>
          </a:p>
          <a:p>
            <a:pPr marL="285750" indent="-285750" algn="jus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Japan – Minimum Sales</a:t>
            </a:r>
          </a:p>
          <a:p>
            <a:endParaRPr lang="en-IN" dirty="0"/>
          </a:p>
        </p:txBody>
      </p:sp>
      <p:pic>
        <p:nvPicPr>
          <p:cNvPr id="4" name="Picture Placeholder 25">
            <a:extLst>
              <a:ext uri="{FF2B5EF4-FFF2-40B4-BE49-F238E27FC236}">
                <a16:creationId xmlns:a16="http://schemas.microsoft.com/office/drawing/2014/main" id="{5EE248E5-2BD3-E2DE-D521-FB4FD53A3078}"/>
              </a:ext>
            </a:extLst>
          </p:cNvPr>
          <p:cNvPicPr>
            <a:picLocks noGrp="1" noChangeAspect="1"/>
          </p:cNvPicPr>
          <p:nvPr>
            <p:ph type="pic" idx="1"/>
          </p:nvPr>
        </p:nvPicPr>
        <p:blipFill rotWithShape="1">
          <a:blip r:embed="rId2"/>
          <a:srcRect t="3216" b="3216"/>
          <a:stretch/>
        </p:blipFill>
        <p:spPr>
          <a:xfrm>
            <a:off x="1275032" y="201704"/>
            <a:ext cx="10084494" cy="3570287"/>
          </a:xfrm>
          <a:prstGeom prst="rect">
            <a:avLst/>
          </a:prstGeom>
          <a:ln>
            <a:noFill/>
          </a:ln>
          <a:effectLst>
            <a:softEdge rad="112500"/>
          </a:effectLst>
        </p:spPr>
      </p:pic>
    </p:spTree>
    <p:extLst>
      <p:ext uri="{BB962C8B-B14F-4D97-AF65-F5344CB8AC3E}">
        <p14:creationId xmlns:p14="http://schemas.microsoft.com/office/powerpoint/2010/main" val="109957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36EEA-E17D-31AC-00ED-4CF1D928AEBA}"/>
              </a:ext>
            </a:extLst>
          </p:cNvPr>
          <p:cNvSpPr>
            <a:spLocks noGrp="1"/>
          </p:cNvSpPr>
          <p:nvPr>
            <p:ph type="title"/>
          </p:nvPr>
        </p:nvSpPr>
        <p:spPr>
          <a:xfrm>
            <a:off x="1141413" y="365760"/>
            <a:ext cx="9905998" cy="1731328"/>
          </a:xfrm>
        </p:spPr>
        <p:txBody>
          <a:bodyPr>
            <a:normAutofit fontScale="90000"/>
          </a:bodyPr>
          <a:lstStyle/>
          <a:p>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2200" b="1" dirty="0">
                <a:effectLst/>
                <a:latin typeface="Arial Black" panose="020B0A04020102020204" pitchFamily="34" charset="0"/>
                <a:ea typeface="Calibri" panose="020F0502020204030204" pitchFamily="34" charset="0"/>
                <a:cs typeface="Times New Roman" panose="02020603050405020304" pitchFamily="18" charset="0"/>
              </a:rPr>
              <a:t>Product Count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dirty="0">
                <a:effectLst/>
                <a:latin typeface="Arial Black" panose="020B0A04020102020204" pitchFamily="34" charset="0"/>
                <a:ea typeface="Calibri" panose="020F0502020204030204" pitchFamily="34" charset="0"/>
                <a:cs typeface="Times New Roman" panose="02020603050405020304" pitchFamily="18" charset="0"/>
              </a:rPr>
              <a:t>2020 vs 2021</a:t>
            </a:r>
            <a:br>
              <a:rPr lang="en-IN" sz="1800" dirty="0">
                <a:effectLst/>
                <a:latin typeface="Arial Black" panose="020B0A0402010202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What is the percentage of unique product increase in 2021 vs. 2020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9" name="Content Placeholder 8">
            <a:extLst>
              <a:ext uri="{FF2B5EF4-FFF2-40B4-BE49-F238E27FC236}">
                <a16:creationId xmlns:a16="http://schemas.microsoft.com/office/drawing/2014/main" id="{67A911C3-3C3B-401A-EA86-619A5A54A51F}"/>
              </a:ext>
            </a:extLst>
          </p:cNvPr>
          <p:cNvPicPr>
            <a:picLocks noGrp="1" noChangeAspect="1"/>
          </p:cNvPicPr>
          <p:nvPr>
            <p:ph idx="1"/>
          </p:nvPr>
        </p:nvPicPr>
        <p:blipFill>
          <a:blip r:embed="rId2"/>
          <a:stretch>
            <a:fillRect/>
          </a:stretch>
        </p:blipFill>
        <p:spPr>
          <a:xfrm>
            <a:off x="2969922" y="2924773"/>
            <a:ext cx="6252156" cy="1232230"/>
          </a:xfrm>
        </p:spPr>
      </p:pic>
    </p:spTree>
    <p:extLst>
      <p:ext uri="{BB962C8B-B14F-4D97-AF65-F5344CB8AC3E}">
        <p14:creationId xmlns:p14="http://schemas.microsoft.com/office/powerpoint/2010/main" val="1228672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C7238-2FC4-BEA2-1146-94578448AC1C}"/>
              </a:ext>
            </a:extLst>
          </p:cNvPr>
          <p:cNvSpPr>
            <a:spLocks noGrp="1"/>
          </p:cNvSpPr>
          <p:nvPr>
            <p:ph type="title"/>
          </p:nvPr>
        </p:nvSpPr>
        <p:spPr>
          <a:xfrm>
            <a:off x="2005202" y="412376"/>
            <a:ext cx="8214564" cy="2308411"/>
          </a:xfrm>
        </p:spPr>
        <p:txBody>
          <a:bodyPr/>
          <a:lstStyle/>
          <a:p>
            <a:endParaRPr lang="en-IN" dirty="0"/>
          </a:p>
        </p:txBody>
      </p:sp>
      <p:sp>
        <p:nvSpPr>
          <p:cNvPr id="3" name="Text Placeholder 2">
            <a:extLst>
              <a:ext uri="{FF2B5EF4-FFF2-40B4-BE49-F238E27FC236}">
                <a16:creationId xmlns:a16="http://schemas.microsoft.com/office/drawing/2014/main" id="{8E882543-7503-2AD6-0E96-846AD4BFE3C9}"/>
              </a:ext>
            </a:extLst>
          </p:cNvPr>
          <p:cNvSpPr>
            <a:spLocks noGrp="1"/>
          </p:cNvSpPr>
          <p:nvPr>
            <p:ph type="body" sz="half" idx="2"/>
          </p:nvPr>
        </p:nvSpPr>
        <p:spPr>
          <a:xfrm>
            <a:off x="2215824" y="3899648"/>
            <a:ext cx="7932224" cy="2483223"/>
          </a:xfrm>
        </p:spPr>
        <p:txBody>
          <a:bodyPr>
            <a:normAutofit fontScale="92500" lnSpcReduction="10000"/>
          </a:bodyPr>
          <a:lstStyle/>
          <a:p>
            <a:pPr marL="285750" indent="-285750" algn="just">
              <a:buFont typeface="Wingdings" panose="05000000000000000000" pitchFamily="2"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T</a:t>
            </a:r>
            <a:r>
              <a:rPr lang="en-IN" sz="1800" dirty="0">
                <a:effectLst/>
                <a:latin typeface="Calibri" panose="020F0502020204030204" pitchFamily="34" charset="0"/>
                <a:ea typeface="Calibri" panose="020F0502020204030204" pitchFamily="34" charset="0"/>
                <a:cs typeface="Times New Roman" panose="02020603050405020304" pitchFamily="18" charset="0"/>
              </a:rPr>
              <a:t>he unique product count in 2020 is 245 </a:t>
            </a:r>
          </a:p>
          <a:p>
            <a:pPr marL="285750" indent="-285750" algn="just">
              <a:buFont typeface="Wingdings" panose="05000000000000000000" pitchFamily="2"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T</a:t>
            </a:r>
            <a:r>
              <a:rPr lang="en-IN" sz="1800" dirty="0">
                <a:effectLst/>
                <a:latin typeface="Calibri" panose="020F0502020204030204" pitchFamily="34" charset="0"/>
                <a:ea typeface="Calibri" panose="020F0502020204030204" pitchFamily="34" charset="0"/>
                <a:cs typeface="Times New Roman" panose="02020603050405020304" pitchFamily="18" charset="0"/>
              </a:rPr>
              <a:t>he unique product count in 2020 is  334</a:t>
            </a:r>
          </a:p>
          <a:p>
            <a:pPr marL="285750" indent="-285750" algn="just">
              <a:buFont typeface="Wingdings" panose="05000000000000000000" pitchFamily="2"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The Count difference is 89</a:t>
            </a:r>
            <a:endParaRPr lang="en-IN" dirty="0"/>
          </a:p>
          <a:p>
            <a:pPr marL="285750" indent="-285750" algn="just">
              <a:buFont typeface="Wingdings" panose="05000000000000000000" pitchFamily="2"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T</a:t>
            </a:r>
            <a:r>
              <a:rPr lang="en-IN" sz="1800" dirty="0">
                <a:effectLst/>
                <a:latin typeface="Calibri" panose="020F0502020204030204" pitchFamily="34" charset="0"/>
                <a:ea typeface="Calibri" panose="020F0502020204030204" pitchFamily="34" charset="0"/>
                <a:cs typeface="Times New Roman" panose="02020603050405020304" pitchFamily="18" charset="0"/>
              </a:rPr>
              <a:t>he percentage of unique product in 2020 vs 2021 is 36.3% </a:t>
            </a:r>
            <a:endParaRPr lang="en-IN" dirty="0"/>
          </a:p>
          <a:p>
            <a:pPr marL="285750" indent="-285750" algn="just">
              <a:buFont typeface="Wingdings" panose="05000000000000000000" pitchFamily="2"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dirty="0"/>
          </a:p>
        </p:txBody>
      </p:sp>
      <p:pic>
        <p:nvPicPr>
          <p:cNvPr id="5" name="Picture 4">
            <a:extLst>
              <a:ext uri="{FF2B5EF4-FFF2-40B4-BE49-F238E27FC236}">
                <a16:creationId xmlns:a16="http://schemas.microsoft.com/office/drawing/2014/main" id="{D88953CA-D14F-6F3B-90B6-D3E750765BF8}"/>
              </a:ext>
            </a:extLst>
          </p:cNvPr>
          <p:cNvPicPr>
            <a:picLocks noChangeAspect="1"/>
          </p:cNvPicPr>
          <p:nvPr/>
        </p:nvPicPr>
        <p:blipFill>
          <a:blip r:embed="rId2"/>
          <a:stretch>
            <a:fillRect/>
          </a:stretch>
        </p:blipFill>
        <p:spPr>
          <a:xfrm>
            <a:off x="1483755" y="126248"/>
            <a:ext cx="9539798" cy="3302752"/>
          </a:xfrm>
          <a:prstGeom prst="rect">
            <a:avLst/>
          </a:prstGeom>
        </p:spPr>
      </p:pic>
    </p:spTree>
    <p:extLst>
      <p:ext uri="{BB962C8B-B14F-4D97-AF65-F5344CB8AC3E}">
        <p14:creationId xmlns:p14="http://schemas.microsoft.com/office/powerpoint/2010/main" val="1286989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AE2C0AC-49E2-FE64-316C-226A3207A7EE}"/>
              </a:ext>
            </a:extLst>
          </p:cNvPr>
          <p:cNvSpPr>
            <a:spLocks noGrp="1"/>
          </p:cNvSpPr>
          <p:nvPr>
            <p:ph type="title"/>
          </p:nvPr>
        </p:nvSpPr>
        <p:spPr>
          <a:xfrm>
            <a:off x="685234" y="190379"/>
            <a:ext cx="9905998" cy="1169540"/>
          </a:xfrm>
        </p:spPr>
        <p:txBody>
          <a:bodyPr>
            <a:normAutofit/>
          </a:bodyPr>
          <a:lstStyle/>
          <a:p>
            <a:pPr algn="ctr"/>
            <a:r>
              <a:rPr lang="en-IN" sz="1800" b="1" dirty="0">
                <a:effectLst/>
                <a:latin typeface="Arial Black" panose="020B0A04020102020204" pitchFamily="34" charset="0"/>
                <a:ea typeface="Calibri" panose="020F0502020204030204" pitchFamily="34" charset="0"/>
                <a:cs typeface="Times New Roman" panose="02020603050405020304" pitchFamily="18" charset="0"/>
              </a:rPr>
              <a:t>Segment Count</a:t>
            </a:r>
            <a:endParaRPr lang="en-IN" sz="1800" b="1" dirty="0">
              <a:latin typeface="Arial Black" panose="020B0A04020102020204" pitchFamily="34" charset="0"/>
            </a:endParaRPr>
          </a:p>
        </p:txBody>
      </p:sp>
      <p:sp>
        <p:nvSpPr>
          <p:cNvPr id="7" name="Content Placeholder 6">
            <a:extLst>
              <a:ext uri="{FF2B5EF4-FFF2-40B4-BE49-F238E27FC236}">
                <a16:creationId xmlns:a16="http://schemas.microsoft.com/office/drawing/2014/main" id="{66D7B08B-C788-DB06-7C8A-F43271F4EF25}"/>
              </a:ext>
            </a:extLst>
          </p:cNvPr>
          <p:cNvSpPr>
            <a:spLocks noGrp="1"/>
          </p:cNvSpPr>
          <p:nvPr>
            <p:ph idx="1"/>
          </p:nvPr>
        </p:nvSpPr>
        <p:spPr>
          <a:xfrm>
            <a:off x="1471313" y="1089182"/>
            <a:ext cx="9905999" cy="4993669"/>
          </a:xfrm>
        </p:spPr>
        <p:txBody>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Provide a report with all the unique product counts for each segment and sort them in descending order of product counts</a:t>
            </a:r>
            <a:endParaRPr lang="en-IN" sz="18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p>
          <a:p>
            <a:pPr marL="457200" lvl="1" indent="0">
              <a:buNone/>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6957C246-CFE2-ED43-6FEA-A1C998894B63}"/>
              </a:ext>
            </a:extLst>
          </p:cNvPr>
          <p:cNvPicPr>
            <a:picLocks noChangeAspect="1"/>
          </p:cNvPicPr>
          <p:nvPr/>
        </p:nvPicPr>
        <p:blipFill>
          <a:blip r:embed="rId2"/>
          <a:stretch>
            <a:fillRect/>
          </a:stretch>
        </p:blipFill>
        <p:spPr>
          <a:xfrm>
            <a:off x="3361765" y="2445639"/>
            <a:ext cx="5438486" cy="2611092"/>
          </a:xfrm>
          <a:prstGeom prst="rect">
            <a:avLst/>
          </a:prstGeom>
        </p:spPr>
      </p:pic>
    </p:spTree>
    <p:extLst>
      <p:ext uri="{BB962C8B-B14F-4D97-AF65-F5344CB8AC3E}">
        <p14:creationId xmlns:p14="http://schemas.microsoft.com/office/powerpoint/2010/main" val="689370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BDD59-85DC-5BBF-761C-9DEAC73ABF22}"/>
              </a:ext>
            </a:extLst>
          </p:cNvPr>
          <p:cNvSpPr>
            <a:spLocks noGrp="1"/>
          </p:cNvSpPr>
          <p:nvPr>
            <p:ph type="title"/>
          </p:nvPr>
        </p:nvSpPr>
        <p:spPr>
          <a:xfrm>
            <a:off x="1317533" y="634936"/>
            <a:ext cx="9905955" cy="3520501"/>
          </a:xfrm>
        </p:spPr>
        <p:txBody>
          <a:bodyPr/>
          <a:lstStyle/>
          <a:p>
            <a:endParaRPr lang="en-IN" dirty="0"/>
          </a:p>
        </p:txBody>
      </p:sp>
      <p:sp>
        <p:nvSpPr>
          <p:cNvPr id="3" name="Text Placeholder 2">
            <a:extLst>
              <a:ext uri="{FF2B5EF4-FFF2-40B4-BE49-F238E27FC236}">
                <a16:creationId xmlns:a16="http://schemas.microsoft.com/office/drawing/2014/main" id="{39B3CE9E-95A8-112A-B0CB-4465190F8BBC}"/>
              </a:ext>
            </a:extLst>
          </p:cNvPr>
          <p:cNvSpPr>
            <a:spLocks noGrp="1"/>
          </p:cNvSpPr>
          <p:nvPr>
            <p:ph type="body" sz="half" idx="2"/>
          </p:nvPr>
        </p:nvSpPr>
        <p:spPr>
          <a:xfrm>
            <a:off x="1317533" y="4587239"/>
            <a:ext cx="9816331" cy="1371599"/>
          </a:xfrm>
        </p:spPr>
        <p:txBody>
          <a:bodyPr/>
          <a:lstStyle/>
          <a:p>
            <a:endParaRPr lang="en-IN" dirty="0"/>
          </a:p>
        </p:txBody>
      </p:sp>
      <p:pic>
        <p:nvPicPr>
          <p:cNvPr id="5" name="Picture 4">
            <a:extLst>
              <a:ext uri="{FF2B5EF4-FFF2-40B4-BE49-F238E27FC236}">
                <a16:creationId xmlns:a16="http://schemas.microsoft.com/office/drawing/2014/main" id="{638856F9-84BD-3307-CED3-9FBE53002E2A}"/>
              </a:ext>
            </a:extLst>
          </p:cNvPr>
          <p:cNvPicPr>
            <a:picLocks noChangeAspect="1"/>
          </p:cNvPicPr>
          <p:nvPr/>
        </p:nvPicPr>
        <p:blipFill>
          <a:blip r:embed="rId2"/>
          <a:stretch>
            <a:fillRect/>
          </a:stretch>
        </p:blipFill>
        <p:spPr>
          <a:xfrm>
            <a:off x="1317533" y="386080"/>
            <a:ext cx="9993950" cy="5923280"/>
          </a:xfrm>
          <a:prstGeom prst="rect">
            <a:avLst/>
          </a:prstGeom>
        </p:spPr>
      </p:pic>
    </p:spTree>
    <p:extLst>
      <p:ext uri="{BB962C8B-B14F-4D97-AF65-F5344CB8AC3E}">
        <p14:creationId xmlns:p14="http://schemas.microsoft.com/office/powerpoint/2010/main" val="3976307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405DB9D-43F7-BE6E-DD15-5B382D59673E}"/>
              </a:ext>
            </a:extLst>
          </p:cNvPr>
          <p:cNvSpPr>
            <a:spLocks noGrp="1"/>
          </p:cNvSpPr>
          <p:nvPr>
            <p:ph type="body" sz="half" idx="2"/>
          </p:nvPr>
        </p:nvSpPr>
        <p:spPr>
          <a:xfrm>
            <a:off x="1410353" y="1721223"/>
            <a:ext cx="9705884" cy="2752166"/>
          </a:xfrm>
        </p:spPr>
        <p:txBody>
          <a:bodyPr>
            <a:normAutofit/>
          </a:bodyPr>
          <a:lstStyle/>
          <a:p>
            <a:pPr marL="285750" indent="-285750" algn="just">
              <a:buFont typeface="Wingdings" panose="05000000000000000000" pitchFamily="2" charset="2"/>
              <a:buChar char="§"/>
            </a:pPr>
            <a:r>
              <a:rPr lang="en-US" sz="1800" cap="none" dirty="0">
                <a:latin typeface="Calibri" panose="020F0502020204030204" pitchFamily="34" charset="0"/>
                <a:ea typeface="Calibri" panose="020F0502020204030204" pitchFamily="34" charset="0"/>
                <a:cs typeface="Calibri" panose="020F0502020204030204" pitchFamily="34" charset="0"/>
              </a:rPr>
              <a:t>Notebook is the top segment and Networking is the least segment based on their </a:t>
            </a:r>
            <a:br>
              <a:rPr lang="en-US" sz="1800" cap="none" dirty="0">
                <a:latin typeface="Calibri" panose="020F0502020204030204" pitchFamily="34" charset="0"/>
                <a:ea typeface="Calibri" panose="020F0502020204030204" pitchFamily="34" charset="0"/>
                <a:cs typeface="Calibri" panose="020F0502020204030204" pitchFamily="34" charset="0"/>
              </a:rPr>
            </a:br>
            <a:r>
              <a:rPr lang="en-US" sz="1800" cap="none" dirty="0">
                <a:latin typeface="Calibri" panose="020F0502020204030204" pitchFamily="34" charset="0"/>
                <a:ea typeface="Calibri" panose="020F0502020204030204" pitchFamily="34" charset="0"/>
                <a:cs typeface="Calibri" panose="020F0502020204030204" pitchFamily="34" charset="0"/>
              </a:rPr>
              <a:t>product  count</a:t>
            </a:r>
          </a:p>
          <a:p>
            <a:pPr marL="285750" indent="-285750" algn="just">
              <a:buFont typeface="Wingdings" panose="05000000000000000000" pitchFamily="2" charset="2"/>
              <a:buChar char="§"/>
            </a:pPr>
            <a:r>
              <a:rPr lang="en-US" sz="1800" cap="none" dirty="0">
                <a:latin typeface="Calibri" panose="020F0502020204030204" pitchFamily="34" charset="0"/>
                <a:ea typeface="Calibri" panose="020F0502020204030204" pitchFamily="34" charset="0"/>
                <a:cs typeface="Calibri" panose="020F0502020204030204" pitchFamily="34" charset="0"/>
              </a:rPr>
              <a:t>If we considered unique products counts for segment then the Notebook and Peripherals                        are the top in their count</a:t>
            </a:r>
          </a:p>
          <a:p>
            <a:pPr marL="285750" indent="-285750" algn="just">
              <a:buFont typeface="Wingdings" panose="05000000000000000000" pitchFamily="2" charset="2"/>
              <a:buChar char="§"/>
            </a:pPr>
            <a:r>
              <a:rPr lang="en-US" sz="1800" cap="none" dirty="0">
                <a:latin typeface="Calibri" panose="020F0502020204030204" pitchFamily="34" charset="0"/>
                <a:ea typeface="Calibri" panose="020F0502020204030204" pitchFamily="34" charset="0"/>
                <a:cs typeface="Calibri" panose="020F0502020204030204" pitchFamily="34" charset="0"/>
              </a:rPr>
              <a:t>Network has the least count based upon the product count and unique count of product</a:t>
            </a:r>
            <a:endParaRPr lang="en-IN" dirty="0"/>
          </a:p>
        </p:txBody>
      </p:sp>
    </p:spTree>
    <p:extLst>
      <p:ext uri="{BB962C8B-B14F-4D97-AF65-F5344CB8AC3E}">
        <p14:creationId xmlns:p14="http://schemas.microsoft.com/office/powerpoint/2010/main" val="3497538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586</TotalTime>
  <Words>887</Words>
  <Application>Microsoft Office PowerPoint</Application>
  <PresentationFormat>Widescreen</PresentationFormat>
  <Paragraphs>62</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Black</vt:lpstr>
      <vt:lpstr>Calibri</vt:lpstr>
      <vt:lpstr>manrope</vt:lpstr>
      <vt:lpstr>Tw Cen MT</vt:lpstr>
      <vt:lpstr>Wingdings</vt:lpstr>
      <vt:lpstr>Circuit</vt:lpstr>
      <vt:lpstr>Provide Insights to Management in Consumer Goods Domain</vt:lpstr>
      <vt:lpstr>Consumer Goods   Ad Hoc Insights</vt:lpstr>
      <vt:lpstr>Customer</vt:lpstr>
      <vt:lpstr>PowerPoint Presentation</vt:lpstr>
      <vt:lpstr>                  Product Count             2020 vs 2021                                   What is the percentage of unique product increase in 2021 vs. 2020 ? </vt:lpstr>
      <vt:lpstr>PowerPoint Presentation</vt:lpstr>
      <vt:lpstr>Segment Count</vt:lpstr>
      <vt:lpstr>PowerPoint Presentation</vt:lpstr>
      <vt:lpstr>PowerPoint Presentation</vt:lpstr>
      <vt:lpstr>   unique products           Which segment had the most increase in unique products in 2021 vs 2020?</vt:lpstr>
      <vt:lpstr>PowerPoint Presentation</vt:lpstr>
      <vt:lpstr>PowerPoint Presentation</vt:lpstr>
      <vt:lpstr>    manufacturing costs             Get the products that have the highest and lowest manufacturing costs.</vt:lpstr>
      <vt:lpstr>PowerPoint Presentation</vt:lpstr>
      <vt:lpstr>                  Discount       Generate a report which contains the top 5 customers who received an average high pre invoice discount pct for the fiscal year 2021 and in the Indian market. </vt:lpstr>
      <vt:lpstr>PowerPoint Presentation</vt:lpstr>
      <vt:lpstr>        Gross sales amount              Get the complete report of the Gross sales amount for the customer “Atliq Exclusive” for each month. This analysis helps to get an idea of low and high-performing months and take strategic decisions</vt:lpstr>
      <vt:lpstr>PowerPoint Presentation</vt:lpstr>
      <vt:lpstr>      Sold Quantity                     In which quarter of 2020, got the maximum total sold quantity? </vt:lpstr>
      <vt:lpstr>PowerPoint Presentation</vt:lpstr>
      <vt:lpstr>    gross Sales percentage       Which channel helped to bring more gross sales in the fiscal year 2021 and the                                                 percentage of contribution?</vt:lpstr>
      <vt:lpstr>PowerPoint Presentation</vt:lpstr>
      <vt:lpstr>   top products        Get the Top 3 products in each division that have a high total sold quantity in the fiscal year 2021? </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Atliq Exclusive Customer</dc:title>
  <dc:creator>sivapsanthosh@gmail.com</dc:creator>
  <cp:lastModifiedBy>sivapsanthosh@gmail.com</cp:lastModifiedBy>
  <cp:revision>9</cp:revision>
  <dcterms:created xsi:type="dcterms:W3CDTF">2023-02-13T12:40:33Z</dcterms:created>
  <dcterms:modified xsi:type="dcterms:W3CDTF">2023-02-27T16:37:48Z</dcterms:modified>
</cp:coreProperties>
</file>