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4" r:id="rId4"/>
    <p:sldId id="267" r:id="rId5"/>
    <p:sldId id="268" r:id="rId6"/>
    <p:sldId id="260" r:id="rId7"/>
    <p:sldId id="259" r:id="rId8"/>
    <p:sldId id="271" r:id="rId9"/>
    <p:sldId id="273" r:id="rId10"/>
    <p:sldId id="261" r:id="rId11"/>
    <p:sldId id="269" r:id="rId12"/>
    <p:sldId id="270" r:id="rId13"/>
    <p:sldId id="274" r:id="rId14"/>
    <p:sldId id="275" r:id="rId15"/>
    <p:sldId id="276" r:id="rId16"/>
    <p:sldId id="272" r:id="rId17"/>
    <p:sldId id="262" r:id="rId18"/>
    <p:sldId id="26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4" d="100"/>
          <a:sy n="94" d="100"/>
        </p:scale>
        <p:origin x="106"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781D21A-594E-43D4-BF63-E73CB1D16314}" type="datetimeFigureOut">
              <a:rPr lang="en-IN" smtClean="0"/>
              <a:t>22-05-2025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34843E-0C1F-4E5F-A5EB-596D115DEFDE}" type="slidenum">
              <a:rPr lang="en-IN" smtClean="0"/>
              <a:t>‹#›</a:t>
            </a:fld>
            <a:endParaRPr lang="en-IN"/>
          </a:p>
        </p:txBody>
      </p:sp>
    </p:spTree>
    <p:extLst>
      <p:ext uri="{BB962C8B-B14F-4D97-AF65-F5344CB8AC3E}">
        <p14:creationId xmlns:p14="http://schemas.microsoft.com/office/powerpoint/2010/main" val="413341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781D21A-594E-43D4-BF63-E73CB1D16314}" type="datetimeFigureOut">
              <a:rPr lang="en-IN" smtClean="0"/>
              <a:t>22-05-2025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34843E-0C1F-4E5F-A5EB-596D115DEFDE}" type="slidenum">
              <a:rPr lang="en-IN" smtClean="0"/>
              <a:t>‹#›</a:t>
            </a:fld>
            <a:endParaRPr lang="en-IN"/>
          </a:p>
        </p:txBody>
      </p:sp>
    </p:spTree>
    <p:extLst>
      <p:ext uri="{BB962C8B-B14F-4D97-AF65-F5344CB8AC3E}">
        <p14:creationId xmlns:p14="http://schemas.microsoft.com/office/powerpoint/2010/main" val="2598076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781D21A-594E-43D4-BF63-E73CB1D16314}" type="datetimeFigureOut">
              <a:rPr lang="en-IN" smtClean="0"/>
              <a:t>22-05-2025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34843E-0C1F-4E5F-A5EB-596D115DEFDE}" type="slidenum">
              <a:rPr lang="en-IN" smtClean="0"/>
              <a:t>‹#›</a:t>
            </a:fld>
            <a:endParaRPr lang="en-IN"/>
          </a:p>
        </p:txBody>
      </p:sp>
    </p:spTree>
    <p:extLst>
      <p:ext uri="{BB962C8B-B14F-4D97-AF65-F5344CB8AC3E}">
        <p14:creationId xmlns:p14="http://schemas.microsoft.com/office/powerpoint/2010/main" val="1952270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781D21A-594E-43D4-BF63-E73CB1D16314}" type="datetimeFigureOut">
              <a:rPr lang="en-IN" smtClean="0"/>
              <a:t>22-05-2025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34843E-0C1F-4E5F-A5EB-596D115DEFDE}" type="slidenum">
              <a:rPr lang="en-IN" smtClean="0"/>
              <a:t>‹#›</a:t>
            </a:fld>
            <a:endParaRPr lang="en-IN"/>
          </a:p>
        </p:txBody>
      </p:sp>
    </p:spTree>
    <p:extLst>
      <p:ext uri="{BB962C8B-B14F-4D97-AF65-F5344CB8AC3E}">
        <p14:creationId xmlns:p14="http://schemas.microsoft.com/office/powerpoint/2010/main" val="1276964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781D21A-594E-43D4-BF63-E73CB1D16314}" type="datetimeFigureOut">
              <a:rPr lang="en-IN" smtClean="0"/>
              <a:t>22-05-2025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34843E-0C1F-4E5F-A5EB-596D115DEFDE}" type="slidenum">
              <a:rPr lang="en-IN" smtClean="0"/>
              <a:t>‹#›</a:t>
            </a:fld>
            <a:endParaRPr lang="en-IN"/>
          </a:p>
        </p:txBody>
      </p:sp>
    </p:spTree>
    <p:extLst>
      <p:ext uri="{BB962C8B-B14F-4D97-AF65-F5344CB8AC3E}">
        <p14:creationId xmlns:p14="http://schemas.microsoft.com/office/powerpoint/2010/main" val="2778954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781D21A-594E-43D4-BF63-E73CB1D16314}" type="datetimeFigureOut">
              <a:rPr lang="en-IN" smtClean="0"/>
              <a:t>22-05-2025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34843E-0C1F-4E5F-A5EB-596D115DEFDE}" type="slidenum">
              <a:rPr lang="en-IN" smtClean="0"/>
              <a:t>‹#›</a:t>
            </a:fld>
            <a:endParaRPr lang="en-IN"/>
          </a:p>
        </p:txBody>
      </p:sp>
    </p:spTree>
    <p:extLst>
      <p:ext uri="{BB962C8B-B14F-4D97-AF65-F5344CB8AC3E}">
        <p14:creationId xmlns:p14="http://schemas.microsoft.com/office/powerpoint/2010/main" val="3977975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781D21A-594E-43D4-BF63-E73CB1D16314}" type="datetimeFigureOut">
              <a:rPr lang="en-IN" smtClean="0"/>
              <a:t>22-05-2025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D34843E-0C1F-4E5F-A5EB-596D115DEFDE}" type="slidenum">
              <a:rPr lang="en-IN" smtClean="0"/>
              <a:t>‹#›</a:t>
            </a:fld>
            <a:endParaRPr lang="en-IN"/>
          </a:p>
        </p:txBody>
      </p:sp>
    </p:spTree>
    <p:extLst>
      <p:ext uri="{BB962C8B-B14F-4D97-AF65-F5344CB8AC3E}">
        <p14:creationId xmlns:p14="http://schemas.microsoft.com/office/powerpoint/2010/main" val="2726600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781D21A-594E-43D4-BF63-E73CB1D16314}" type="datetimeFigureOut">
              <a:rPr lang="en-IN" smtClean="0"/>
              <a:t>22-05-2025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D34843E-0C1F-4E5F-A5EB-596D115DEFDE}" type="slidenum">
              <a:rPr lang="en-IN" smtClean="0"/>
              <a:t>‹#›</a:t>
            </a:fld>
            <a:endParaRPr lang="en-IN"/>
          </a:p>
        </p:txBody>
      </p:sp>
    </p:spTree>
    <p:extLst>
      <p:ext uri="{BB962C8B-B14F-4D97-AF65-F5344CB8AC3E}">
        <p14:creationId xmlns:p14="http://schemas.microsoft.com/office/powerpoint/2010/main" val="4043464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81D21A-594E-43D4-BF63-E73CB1D16314}" type="datetimeFigureOut">
              <a:rPr lang="en-IN" smtClean="0"/>
              <a:t>22-05-2025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D34843E-0C1F-4E5F-A5EB-596D115DEFDE}" type="slidenum">
              <a:rPr lang="en-IN" smtClean="0"/>
              <a:t>‹#›</a:t>
            </a:fld>
            <a:endParaRPr lang="en-IN"/>
          </a:p>
        </p:txBody>
      </p:sp>
    </p:spTree>
    <p:extLst>
      <p:ext uri="{BB962C8B-B14F-4D97-AF65-F5344CB8AC3E}">
        <p14:creationId xmlns:p14="http://schemas.microsoft.com/office/powerpoint/2010/main" val="3909738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781D21A-594E-43D4-BF63-E73CB1D16314}" type="datetimeFigureOut">
              <a:rPr lang="en-IN" smtClean="0"/>
              <a:t>22-05-2025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34843E-0C1F-4E5F-A5EB-596D115DEFDE}" type="slidenum">
              <a:rPr lang="en-IN" smtClean="0"/>
              <a:t>‹#›</a:t>
            </a:fld>
            <a:endParaRPr lang="en-IN"/>
          </a:p>
        </p:txBody>
      </p:sp>
    </p:spTree>
    <p:extLst>
      <p:ext uri="{BB962C8B-B14F-4D97-AF65-F5344CB8AC3E}">
        <p14:creationId xmlns:p14="http://schemas.microsoft.com/office/powerpoint/2010/main" val="2270319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781D21A-594E-43D4-BF63-E73CB1D16314}" type="datetimeFigureOut">
              <a:rPr lang="en-IN" smtClean="0"/>
              <a:t>22-05-2025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34843E-0C1F-4E5F-A5EB-596D115DEFDE}" type="slidenum">
              <a:rPr lang="en-IN" smtClean="0"/>
              <a:t>‹#›</a:t>
            </a:fld>
            <a:endParaRPr lang="en-IN"/>
          </a:p>
        </p:txBody>
      </p:sp>
    </p:spTree>
    <p:extLst>
      <p:ext uri="{BB962C8B-B14F-4D97-AF65-F5344CB8AC3E}">
        <p14:creationId xmlns:p14="http://schemas.microsoft.com/office/powerpoint/2010/main" val="2078403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81D21A-594E-43D4-BF63-E73CB1D16314}" type="datetimeFigureOut">
              <a:rPr lang="en-IN" smtClean="0"/>
              <a:t>22-05-2025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34843E-0C1F-4E5F-A5EB-596D115DEFDE}" type="slidenum">
              <a:rPr lang="en-IN" smtClean="0"/>
              <a:t>‹#›</a:t>
            </a:fld>
            <a:endParaRPr lang="en-IN"/>
          </a:p>
        </p:txBody>
      </p:sp>
    </p:spTree>
    <p:extLst>
      <p:ext uri="{BB962C8B-B14F-4D97-AF65-F5344CB8AC3E}">
        <p14:creationId xmlns:p14="http://schemas.microsoft.com/office/powerpoint/2010/main" val="19177674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8950" y="431802"/>
            <a:ext cx="8187418" cy="1372505"/>
          </a:xfrm>
        </p:spPr>
        <p:txBody>
          <a:bodyPr>
            <a:noAutofit/>
          </a:bodyPr>
          <a:lstStyle/>
          <a:p>
            <a:r>
              <a:rPr lang="en-IN" sz="3600" b="1" dirty="0" smtClean="0"/>
              <a:t>GOVERNMENT COLLEGE OF ENGINEERING</a:t>
            </a:r>
            <a:br>
              <a:rPr lang="en-IN" sz="3600" b="1" dirty="0" smtClean="0"/>
            </a:br>
            <a:r>
              <a:rPr lang="en-IN" sz="3600" b="1" dirty="0" smtClean="0"/>
              <a:t>                       DHARMAPURI</a:t>
            </a:r>
            <a:br>
              <a:rPr lang="en-IN" sz="3600" b="1" dirty="0" smtClean="0"/>
            </a:br>
            <a:r>
              <a:rPr lang="en-IN" sz="3600" b="1" dirty="0" smtClean="0"/>
              <a:t>                     </a:t>
            </a:r>
            <a:r>
              <a:rPr lang="en-IN" sz="2000" b="1" dirty="0" smtClean="0"/>
              <a:t>(</a:t>
            </a:r>
            <a:r>
              <a:rPr lang="en-IN" sz="2000" b="1" dirty="0" err="1" smtClean="0"/>
              <a:t>Affliated</a:t>
            </a:r>
            <a:r>
              <a:rPr lang="en-IN" sz="2000" b="1" dirty="0" smtClean="0"/>
              <a:t> to Anna University)</a:t>
            </a:r>
            <a:r>
              <a:rPr lang="en-IN" sz="3600" b="1" dirty="0" smtClean="0"/>
              <a:t/>
            </a:r>
            <a:br>
              <a:rPr lang="en-IN" sz="3600" b="1" dirty="0" smtClean="0"/>
            </a:br>
            <a:r>
              <a:rPr lang="en-IN" sz="2000" b="1" dirty="0"/>
              <a:t> </a:t>
            </a:r>
            <a:r>
              <a:rPr lang="en-IN" sz="2000" b="1" dirty="0" smtClean="0"/>
              <a:t>                        </a:t>
            </a:r>
            <a:endParaRPr lang="en-IN" sz="3600" b="1" dirty="0"/>
          </a:p>
        </p:txBody>
      </p:sp>
      <p:pic>
        <p:nvPicPr>
          <p:cNvPr id="4" name="Image 4">
            <a:extLst>
              <a:ext uri="{FF2B5EF4-FFF2-40B4-BE49-F238E27FC236}">
                <a16:creationId xmlns:a16="http://schemas.microsoft.com/office/drawing/2014/main" id="{C21B79DD-1A15-8511-C90F-19C0577364A1}"/>
              </a:ext>
            </a:extLst>
          </p:cNvPr>
          <p:cNvPicPr/>
          <p:nvPr/>
        </p:nvPicPr>
        <p:blipFill>
          <a:blip r:embed="rId2" cstate="print"/>
          <a:stretch>
            <a:fillRect/>
          </a:stretch>
        </p:blipFill>
        <p:spPr>
          <a:xfrm>
            <a:off x="19710" y="214922"/>
            <a:ext cx="1694790" cy="1499578"/>
          </a:xfrm>
          <a:prstGeom prst="rect">
            <a:avLst/>
          </a:prstGeom>
        </p:spPr>
      </p:pic>
      <p:pic>
        <p:nvPicPr>
          <p:cNvPr id="5" name="Picture 2" descr="Anna University Logo - PNG Logo Vector Brand Downloads (SVG, EPS)">
            <a:extLst>
              <a:ext uri="{FF2B5EF4-FFF2-40B4-BE49-F238E27FC236}">
                <a16:creationId xmlns:a16="http://schemas.microsoft.com/office/drawing/2014/main" id="{D272FD19-BAA6-8F68-826B-3C5341892FD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30819" y="187964"/>
            <a:ext cx="1633691" cy="1553493"/>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a:extLst>
              <a:ext uri="{FF2B5EF4-FFF2-40B4-BE49-F238E27FC236}">
                <a16:creationId xmlns:a16="http://schemas.microsoft.com/office/drawing/2014/main" id="{329FD0DD-5D2F-7B47-969E-EDB3F584C4E1}"/>
              </a:ext>
            </a:extLst>
          </p:cNvPr>
          <p:cNvSpPr txBox="1">
            <a:spLocks/>
          </p:cNvSpPr>
          <p:nvPr/>
        </p:nvSpPr>
        <p:spPr>
          <a:xfrm>
            <a:off x="1453361" y="1775555"/>
            <a:ext cx="9073008" cy="416024"/>
          </a:xfrm>
          <a:prstGeom prst="rect">
            <a:avLst/>
          </a:prstGeom>
        </p:spPr>
        <p:txBody>
          <a:bodyPr anchor="t">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IN" sz="2400" b="1" dirty="0">
                <a:latin typeface="Times New Roman" pitchFamily="18" charset="0"/>
                <a:cs typeface="Times New Roman" pitchFamily="18" charset="0"/>
              </a:rPr>
              <a:t>Department of Electronics &amp; Communication Engineering</a:t>
            </a:r>
            <a:endParaRPr lang="en-US" sz="2400" dirty="0"/>
          </a:p>
        </p:txBody>
      </p:sp>
      <p:sp>
        <p:nvSpPr>
          <p:cNvPr id="7" name="Subtitle 2">
            <a:extLst>
              <a:ext uri="{FF2B5EF4-FFF2-40B4-BE49-F238E27FC236}">
                <a16:creationId xmlns:a16="http://schemas.microsoft.com/office/drawing/2014/main" id="{BA8ABDC5-B881-B042-A64C-82D462C9C878}"/>
              </a:ext>
            </a:extLst>
          </p:cNvPr>
          <p:cNvSpPr txBox="1">
            <a:spLocks/>
          </p:cNvSpPr>
          <p:nvPr/>
        </p:nvSpPr>
        <p:spPr>
          <a:xfrm>
            <a:off x="2112123" y="2491395"/>
            <a:ext cx="7755484" cy="92164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0"/>
              </a:spcBef>
              <a:buClr>
                <a:schemeClr val="tx1"/>
              </a:buClr>
              <a:buSzPct val="80000"/>
              <a:buFont typeface="Arial"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600"/>
              </a:spcBef>
              <a:buClr>
                <a:schemeClr val="tx1"/>
              </a:buClr>
              <a:buSzPct val="80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Clr>
                <a:schemeClr val="tx1"/>
              </a:buClr>
              <a:buSzPct val="8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Clr>
                <a:schemeClr val="tx1"/>
              </a:buClr>
              <a:buSzPct val="80000"/>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Clr>
                <a:schemeClr val="tx1"/>
              </a:buClr>
              <a:buSzPct val="80000"/>
              <a:buFont typeface="Arial" pitchFamily="34"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600"/>
              </a:spcBef>
              <a:buSzPct val="80000"/>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ts val="600"/>
              </a:spcBef>
              <a:buSzPct val="80000"/>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ts val="600"/>
              </a:spcBef>
              <a:buSzPct val="80000"/>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ts val="600"/>
              </a:spcBef>
              <a:buSzPct val="80000"/>
              <a:buFont typeface="Arial" pitchFamily="34" charset="0"/>
              <a:buNone/>
              <a:defRPr sz="1600" kern="1200" baseline="0">
                <a:solidFill>
                  <a:schemeClr val="tx1">
                    <a:tint val="75000"/>
                  </a:schemeClr>
                </a:solidFill>
                <a:latin typeface="+mn-lt"/>
                <a:ea typeface="+mn-ea"/>
                <a:cs typeface="+mn-cs"/>
              </a:defRPr>
            </a:lvl9pPr>
          </a:lstStyle>
          <a:p>
            <a:pPr algn="ctr"/>
            <a:r>
              <a:rPr lang="en-IN" sz="2400" dirty="0" smtClean="0">
                <a:solidFill>
                  <a:srgbClr val="002060"/>
                </a:solidFill>
                <a:latin typeface="Arial Black" panose="020B0A04020102020204" pitchFamily="34" charset="0"/>
              </a:rPr>
              <a:t>TITLE : AI BASED VISUAL PRODUCT IDENTIFICATION FOR BLIND  </a:t>
            </a:r>
            <a:endParaRPr lang="en-US" dirty="0">
              <a:solidFill>
                <a:srgbClr val="002060"/>
              </a:solidFill>
            </a:endParaRPr>
          </a:p>
        </p:txBody>
      </p:sp>
      <p:sp>
        <p:nvSpPr>
          <p:cNvPr id="8" name="Subtitle 2">
            <a:extLst>
              <a:ext uri="{FF2B5EF4-FFF2-40B4-BE49-F238E27FC236}">
                <a16:creationId xmlns:a16="http://schemas.microsoft.com/office/drawing/2014/main" id="{445735E3-47EC-3691-88B1-29F357C10582}"/>
              </a:ext>
            </a:extLst>
          </p:cNvPr>
          <p:cNvSpPr txBox="1">
            <a:spLocks/>
          </p:cNvSpPr>
          <p:nvPr/>
        </p:nvSpPr>
        <p:spPr>
          <a:xfrm>
            <a:off x="3592522" y="3365715"/>
            <a:ext cx="4516758" cy="476489"/>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0"/>
              </a:spcBef>
              <a:buClr>
                <a:schemeClr val="tx1"/>
              </a:buClr>
              <a:buSzPct val="80000"/>
              <a:buFont typeface="Arial"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600"/>
              </a:spcBef>
              <a:buClr>
                <a:schemeClr val="tx1"/>
              </a:buClr>
              <a:buSzPct val="80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Clr>
                <a:schemeClr val="tx1"/>
              </a:buClr>
              <a:buSzPct val="8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Clr>
                <a:schemeClr val="tx1"/>
              </a:buClr>
              <a:buSzPct val="80000"/>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Clr>
                <a:schemeClr val="tx1"/>
              </a:buClr>
              <a:buSzPct val="80000"/>
              <a:buFont typeface="Arial" pitchFamily="34"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600"/>
              </a:spcBef>
              <a:buSzPct val="80000"/>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ts val="600"/>
              </a:spcBef>
              <a:buSzPct val="80000"/>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ts val="600"/>
              </a:spcBef>
              <a:buSzPct val="80000"/>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ts val="600"/>
              </a:spcBef>
              <a:buSzPct val="80000"/>
              <a:buFont typeface="Arial" pitchFamily="34" charset="0"/>
              <a:buNone/>
              <a:defRPr sz="1600" kern="1200" baseline="0">
                <a:solidFill>
                  <a:schemeClr val="tx1">
                    <a:tint val="75000"/>
                  </a:schemeClr>
                </a:solidFill>
                <a:latin typeface="+mn-lt"/>
                <a:ea typeface="+mn-ea"/>
                <a:cs typeface="+mn-cs"/>
              </a:defRPr>
            </a:lvl9pPr>
          </a:lstStyle>
          <a:p>
            <a:pPr algn="ctr"/>
            <a:r>
              <a:rPr lang="en-IN" sz="2200" b="1" dirty="0">
                <a:solidFill>
                  <a:schemeClr val="tx1"/>
                </a:solidFill>
                <a:latin typeface="Times New Roman" pitchFamily="18" charset="0"/>
                <a:cs typeface="Times New Roman" pitchFamily="18" charset="0"/>
              </a:rPr>
              <a:t>B.E(ECE) – IV Year</a:t>
            </a:r>
          </a:p>
          <a:p>
            <a:pPr algn="ctr"/>
            <a:endParaRPr lang="en-US" sz="2200" dirty="0"/>
          </a:p>
        </p:txBody>
      </p:sp>
      <p:sp>
        <p:nvSpPr>
          <p:cNvPr id="10" name="TextBox 9">
            <a:extLst>
              <a:ext uri="{FF2B5EF4-FFF2-40B4-BE49-F238E27FC236}">
                <a16:creationId xmlns:a16="http://schemas.microsoft.com/office/drawing/2014/main" id="{987F3213-A60A-E064-E0D5-FEEC41C6CCD3}"/>
              </a:ext>
            </a:extLst>
          </p:cNvPr>
          <p:cNvSpPr txBox="1"/>
          <p:nvPr/>
        </p:nvSpPr>
        <p:spPr>
          <a:xfrm>
            <a:off x="6396961" y="4195721"/>
            <a:ext cx="4836624" cy="2400657"/>
          </a:xfrm>
          <a:prstGeom prst="rect">
            <a:avLst/>
          </a:prstGeom>
          <a:noFill/>
        </p:spPr>
        <p:txBody>
          <a:bodyPr wrap="square" rtlCol="0">
            <a:spAutoFit/>
          </a:bodyPr>
          <a:lstStyle/>
          <a:p>
            <a:r>
              <a:rPr lang="en-IN" sz="2200" b="1" dirty="0">
                <a:solidFill>
                  <a:schemeClr val="tx1"/>
                </a:solidFill>
                <a:latin typeface="Times New Roman" pitchFamily="18" charset="0"/>
                <a:cs typeface="Times New Roman" pitchFamily="18" charset="0"/>
              </a:rPr>
              <a:t>Presented by:</a:t>
            </a:r>
            <a:br>
              <a:rPr lang="en-IN" sz="2200" b="1" dirty="0">
                <a:solidFill>
                  <a:schemeClr val="tx1"/>
                </a:solidFill>
                <a:latin typeface="Times New Roman" pitchFamily="18" charset="0"/>
                <a:cs typeface="Times New Roman" pitchFamily="18" charset="0"/>
              </a:rPr>
            </a:br>
            <a:endParaRPr lang="en-IN" sz="2200" b="1" dirty="0">
              <a:solidFill>
                <a:schemeClr val="tx1"/>
              </a:solidFill>
              <a:latin typeface="Times New Roman" pitchFamily="18" charset="0"/>
              <a:cs typeface="Times New Roman" pitchFamily="18" charset="0"/>
            </a:endParaRPr>
          </a:p>
          <a:p>
            <a:pPr algn="just"/>
            <a:r>
              <a:rPr lang="en-IN" sz="2200" dirty="0" smtClean="0">
                <a:latin typeface="Times New Roman" pitchFamily="18" charset="0"/>
                <a:cs typeface="Times New Roman" pitchFamily="18" charset="0"/>
              </a:rPr>
              <a:t>SANTHOSH SIVAN C</a:t>
            </a:r>
            <a:r>
              <a:rPr lang="en-IN" sz="2200" dirty="0">
                <a:latin typeface="Times New Roman" pitchFamily="18" charset="0"/>
                <a:cs typeface="Times New Roman" pitchFamily="18" charset="0"/>
              </a:rPr>
              <a:t> </a:t>
            </a:r>
            <a:r>
              <a:rPr lang="en-IN" sz="2200" dirty="0" smtClean="0">
                <a:latin typeface="Times New Roman" pitchFamily="18" charset="0"/>
                <a:cs typeface="Times New Roman" pitchFamily="18" charset="0"/>
              </a:rPr>
              <a:t>–</a:t>
            </a:r>
            <a:r>
              <a:rPr lang="en-IN" sz="2200" dirty="0" smtClean="0">
                <a:solidFill>
                  <a:schemeClr val="tx1"/>
                </a:solidFill>
                <a:latin typeface="Times New Roman" pitchFamily="18" charset="0"/>
                <a:cs typeface="Times New Roman" pitchFamily="18" charset="0"/>
              </a:rPr>
              <a:t>613521106038 </a:t>
            </a:r>
            <a:endParaRPr lang="en-IN" sz="2200" dirty="0">
              <a:latin typeface="Times New Roman" pitchFamily="18" charset="0"/>
              <a:cs typeface="Times New Roman" pitchFamily="18" charset="0"/>
            </a:endParaRPr>
          </a:p>
          <a:p>
            <a:pPr algn="just"/>
            <a:r>
              <a:rPr lang="en-IN" sz="2200" dirty="0" smtClean="0">
                <a:latin typeface="Times New Roman" pitchFamily="18" charset="0"/>
                <a:cs typeface="Times New Roman" pitchFamily="18" charset="0"/>
              </a:rPr>
              <a:t>NITHISH S V                </a:t>
            </a:r>
            <a:r>
              <a:rPr lang="en-IN" sz="2200" dirty="0" smtClean="0">
                <a:solidFill>
                  <a:schemeClr val="tx1"/>
                </a:solidFill>
                <a:latin typeface="Times New Roman" pitchFamily="18" charset="0"/>
                <a:cs typeface="Times New Roman" pitchFamily="18" charset="0"/>
              </a:rPr>
              <a:t>–</a:t>
            </a:r>
            <a:r>
              <a:rPr lang="en-IN" sz="2200" dirty="0" smtClean="0">
                <a:latin typeface="Times New Roman" pitchFamily="18" charset="0"/>
                <a:cs typeface="Times New Roman" pitchFamily="18" charset="0"/>
              </a:rPr>
              <a:t>613521106029</a:t>
            </a:r>
            <a:endParaRPr lang="en-IN" sz="2200" dirty="0">
              <a:latin typeface="Times New Roman" pitchFamily="18" charset="0"/>
              <a:cs typeface="Times New Roman" pitchFamily="18" charset="0"/>
            </a:endParaRPr>
          </a:p>
          <a:p>
            <a:pPr algn="just"/>
            <a:r>
              <a:rPr lang="en-IN" sz="2200" dirty="0" smtClean="0">
                <a:latin typeface="Times New Roman" pitchFamily="18" charset="0"/>
                <a:cs typeface="Times New Roman" pitchFamily="18" charset="0"/>
              </a:rPr>
              <a:t>LOKESH M</a:t>
            </a:r>
            <a:r>
              <a:rPr lang="en-IN" sz="2200" dirty="0" smtClean="0">
                <a:solidFill>
                  <a:schemeClr val="tx1"/>
                </a:solidFill>
                <a:latin typeface="Times New Roman" pitchFamily="18" charset="0"/>
                <a:cs typeface="Times New Roman" pitchFamily="18" charset="0"/>
              </a:rPr>
              <a:t>                  –613521106703</a:t>
            </a:r>
            <a:endParaRPr lang="en-IN" sz="2200" dirty="0">
              <a:solidFill>
                <a:schemeClr val="tx1"/>
              </a:solidFill>
              <a:latin typeface="Times New Roman" pitchFamily="18" charset="0"/>
              <a:cs typeface="Times New Roman" pitchFamily="18" charset="0"/>
            </a:endParaRPr>
          </a:p>
          <a:p>
            <a:pPr algn="just"/>
            <a:r>
              <a:rPr lang="en-IN" sz="2200" dirty="0" smtClean="0">
                <a:latin typeface="Times New Roman" pitchFamily="18" charset="0"/>
                <a:cs typeface="Times New Roman" pitchFamily="18" charset="0"/>
              </a:rPr>
              <a:t>AJAY S                          </a:t>
            </a:r>
            <a:r>
              <a:rPr lang="en-IN" sz="2200" dirty="0" smtClean="0">
                <a:solidFill>
                  <a:schemeClr val="tx1"/>
                </a:solidFill>
                <a:latin typeface="Times New Roman" pitchFamily="18" charset="0"/>
                <a:cs typeface="Times New Roman" pitchFamily="18" charset="0"/>
              </a:rPr>
              <a:t>–613521106002</a:t>
            </a:r>
            <a:endParaRPr lang="en-IN" sz="2200" dirty="0">
              <a:solidFill>
                <a:schemeClr val="tx1"/>
              </a:solidFill>
              <a:latin typeface="Times New Roman" pitchFamily="18" charset="0"/>
              <a:cs typeface="Times New Roman" pitchFamily="18" charset="0"/>
            </a:endParaRPr>
          </a:p>
          <a:p>
            <a:endParaRPr lang="en-IN" dirty="0"/>
          </a:p>
        </p:txBody>
      </p:sp>
      <p:sp>
        <p:nvSpPr>
          <p:cNvPr id="11" name="Subtitle 2">
            <a:extLst>
              <a:ext uri="{FF2B5EF4-FFF2-40B4-BE49-F238E27FC236}">
                <a16:creationId xmlns:a16="http://schemas.microsoft.com/office/drawing/2014/main" id="{BFFDA2DB-F50E-C144-1F7B-F8BE71CF2FA5}"/>
              </a:ext>
            </a:extLst>
          </p:cNvPr>
          <p:cNvSpPr txBox="1">
            <a:spLocks/>
          </p:cNvSpPr>
          <p:nvPr/>
        </p:nvSpPr>
        <p:spPr>
          <a:xfrm>
            <a:off x="554279" y="4413957"/>
            <a:ext cx="3621873" cy="174085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0"/>
              </a:spcBef>
              <a:buClr>
                <a:schemeClr val="tx1"/>
              </a:buClr>
              <a:buSzPct val="80000"/>
              <a:buFont typeface="Arial"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600"/>
              </a:spcBef>
              <a:buClr>
                <a:schemeClr val="tx1"/>
              </a:buClr>
              <a:buSzPct val="80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Clr>
                <a:schemeClr val="tx1"/>
              </a:buClr>
              <a:buSzPct val="8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Clr>
                <a:schemeClr val="tx1"/>
              </a:buClr>
              <a:buSzPct val="80000"/>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Clr>
                <a:schemeClr val="tx1"/>
              </a:buClr>
              <a:buSzPct val="80000"/>
              <a:buFont typeface="Arial" pitchFamily="34"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600"/>
              </a:spcBef>
              <a:buSzPct val="80000"/>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ts val="600"/>
              </a:spcBef>
              <a:buSzPct val="80000"/>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ts val="600"/>
              </a:spcBef>
              <a:buSzPct val="80000"/>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ts val="600"/>
              </a:spcBef>
              <a:buSzPct val="80000"/>
              <a:buFont typeface="Arial" pitchFamily="34" charset="0"/>
              <a:buNone/>
              <a:defRPr sz="1600" kern="1200" baseline="0">
                <a:solidFill>
                  <a:schemeClr val="tx1">
                    <a:tint val="75000"/>
                  </a:schemeClr>
                </a:solidFill>
                <a:latin typeface="+mn-lt"/>
                <a:ea typeface="+mn-ea"/>
                <a:cs typeface="+mn-cs"/>
              </a:defRPr>
            </a:lvl9pPr>
          </a:lstStyle>
          <a:p>
            <a:pPr algn="l"/>
            <a:r>
              <a:rPr lang="en-IN" sz="2200" b="1" dirty="0">
                <a:solidFill>
                  <a:schemeClr val="tx1"/>
                </a:solidFill>
                <a:latin typeface="Times New Roman" pitchFamily="18" charset="0"/>
                <a:cs typeface="Times New Roman" pitchFamily="18" charset="0"/>
              </a:rPr>
              <a:t>Project Guide:</a:t>
            </a:r>
          </a:p>
          <a:p>
            <a:pPr algn="l"/>
            <a:endParaRPr lang="en-IN" sz="2200" b="1" dirty="0">
              <a:solidFill>
                <a:schemeClr val="tx1"/>
              </a:solidFill>
              <a:latin typeface="Times New Roman" pitchFamily="18" charset="0"/>
              <a:cs typeface="Times New Roman" pitchFamily="18" charset="0"/>
            </a:endParaRPr>
          </a:p>
          <a:p>
            <a:pPr algn="l"/>
            <a:r>
              <a:rPr lang="en-IN" sz="2200" dirty="0" smtClean="0">
                <a:latin typeface="Times New Roman" pitchFamily="18" charset="0"/>
                <a:cs typeface="Times New Roman" pitchFamily="18" charset="0"/>
              </a:rPr>
              <a:t>Mr A.VINOD M.E</a:t>
            </a:r>
            <a:r>
              <a:rPr lang="en-IN" sz="2200" dirty="0" smtClean="0">
                <a:solidFill>
                  <a:schemeClr val="tx1"/>
                </a:solidFill>
                <a:latin typeface="Times New Roman" pitchFamily="18" charset="0"/>
                <a:cs typeface="Times New Roman" pitchFamily="18" charset="0"/>
              </a:rPr>
              <a:t>                                       </a:t>
            </a:r>
          </a:p>
          <a:p>
            <a:pPr algn="l"/>
            <a:r>
              <a:rPr lang="en-IN" sz="2200" dirty="0" smtClean="0">
                <a:solidFill>
                  <a:schemeClr val="tx1"/>
                </a:solidFill>
                <a:latin typeface="Times New Roman" pitchFamily="18" charset="0"/>
                <a:cs typeface="Times New Roman" pitchFamily="18" charset="0"/>
              </a:rPr>
              <a:t>                                                                                                            </a:t>
            </a:r>
          </a:p>
          <a:p>
            <a:pPr algn="l"/>
            <a:r>
              <a:rPr lang="en-IN" sz="2200" dirty="0" smtClean="0">
                <a:solidFill>
                  <a:schemeClr val="tx1"/>
                </a:solidFill>
                <a:latin typeface="Times New Roman" pitchFamily="18" charset="0"/>
                <a:cs typeface="Times New Roman" pitchFamily="18" charset="0"/>
              </a:rPr>
              <a:t>                                                                                 </a:t>
            </a:r>
            <a:endParaRPr lang="en-IN" sz="2200" dirty="0">
              <a:solidFill>
                <a:schemeClr val="tx1"/>
              </a:solidFill>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34252645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943681" cy="961257"/>
          </a:xfrm>
        </p:spPr>
        <p:txBody>
          <a:bodyPr>
            <a:normAutofit/>
          </a:bodyPr>
          <a:lstStyle/>
          <a:p>
            <a:r>
              <a:rPr lang="en-IN" sz="3600" b="1" dirty="0" smtClean="0">
                <a:solidFill>
                  <a:schemeClr val="accent2">
                    <a:lumMod val="50000"/>
                  </a:schemeClr>
                </a:solidFill>
              </a:rPr>
              <a:t>BLOCK DIAGRAM</a:t>
            </a:r>
            <a:endParaRPr lang="en-IN" sz="3600" b="1" dirty="0">
              <a:solidFill>
                <a:schemeClr val="accent2">
                  <a:lumMod val="50000"/>
                </a:schemeClr>
              </a:solidFill>
            </a:endParaRPr>
          </a:p>
        </p:txBody>
      </p:sp>
      <p:sp>
        <p:nvSpPr>
          <p:cNvPr id="25" name="Rectangle 24"/>
          <p:cNvSpPr/>
          <p:nvPr/>
        </p:nvSpPr>
        <p:spPr>
          <a:xfrm>
            <a:off x="7027228" y="2697375"/>
            <a:ext cx="1926696" cy="8163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RS232</a:t>
            </a:r>
          </a:p>
        </p:txBody>
      </p:sp>
      <p:sp>
        <p:nvSpPr>
          <p:cNvPr id="28" name="Right Arrow 27"/>
          <p:cNvSpPr/>
          <p:nvPr/>
        </p:nvSpPr>
        <p:spPr>
          <a:xfrm>
            <a:off x="8953924" y="2909910"/>
            <a:ext cx="622783" cy="4191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0" name="Rectangle 29"/>
          <p:cNvSpPr/>
          <p:nvPr/>
        </p:nvSpPr>
        <p:spPr>
          <a:xfrm>
            <a:off x="4875531" y="1326382"/>
            <a:ext cx="1600200" cy="457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a:p>
            <a:pPr algn="ctr" fontAlgn="auto">
              <a:spcBef>
                <a:spcPts val="0"/>
              </a:spcBef>
              <a:spcAft>
                <a:spcPts val="0"/>
              </a:spcAft>
              <a:defRPr/>
            </a:pPr>
            <a:r>
              <a:rPr lang="en-US" dirty="0" smtClean="0"/>
              <a:t>PC</a:t>
            </a:r>
            <a:endParaRPr lang="en-US" dirty="0"/>
          </a:p>
        </p:txBody>
      </p:sp>
      <p:sp>
        <p:nvSpPr>
          <p:cNvPr id="31" name="Right Arrow 30"/>
          <p:cNvSpPr/>
          <p:nvPr/>
        </p:nvSpPr>
        <p:spPr>
          <a:xfrm>
            <a:off x="6475730" y="2892447"/>
            <a:ext cx="551497" cy="4540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7" name="Rectangle 36"/>
          <p:cNvSpPr/>
          <p:nvPr/>
        </p:nvSpPr>
        <p:spPr>
          <a:xfrm>
            <a:off x="552181" y="2676342"/>
            <a:ext cx="1676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BATTERY</a:t>
            </a:r>
          </a:p>
        </p:txBody>
      </p:sp>
      <p:sp>
        <p:nvSpPr>
          <p:cNvPr id="39" name="Rectangle 38"/>
          <p:cNvSpPr/>
          <p:nvPr/>
        </p:nvSpPr>
        <p:spPr>
          <a:xfrm>
            <a:off x="9599719" y="2829234"/>
            <a:ext cx="1873574" cy="5064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B</a:t>
            </a:r>
            <a:r>
              <a:rPr lang="en-US" dirty="0" smtClean="0"/>
              <a:t>luetooth</a:t>
            </a:r>
            <a:endParaRPr lang="en-US" dirty="0"/>
          </a:p>
        </p:txBody>
      </p:sp>
      <p:sp>
        <p:nvSpPr>
          <p:cNvPr id="40" name="Rectangle 39"/>
          <p:cNvSpPr/>
          <p:nvPr/>
        </p:nvSpPr>
        <p:spPr>
          <a:xfrm>
            <a:off x="9419095" y="4026941"/>
            <a:ext cx="2365449" cy="657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smtClean="0"/>
              <a:t>Android Application</a:t>
            </a:r>
            <a:endParaRPr lang="en-US" dirty="0"/>
          </a:p>
        </p:txBody>
      </p:sp>
      <p:sp>
        <p:nvSpPr>
          <p:cNvPr id="42" name="Right Arrow 41"/>
          <p:cNvSpPr/>
          <p:nvPr/>
        </p:nvSpPr>
        <p:spPr>
          <a:xfrm rot="5400000" flipV="1">
            <a:off x="10193883" y="3457394"/>
            <a:ext cx="638360" cy="4478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Rectangle 22"/>
          <p:cNvSpPr/>
          <p:nvPr/>
        </p:nvSpPr>
        <p:spPr>
          <a:xfrm>
            <a:off x="2753458" y="2804481"/>
            <a:ext cx="1657903" cy="6299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smtClean="0"/>
              <a:t>ESP 32 CAM</a:t>
            </a:r>
            <a:endParaRPr lang="en-US" dirty="0"/>
          </a:p>
        </p:txBody>
      </p:sp>
      <p:sp>
        <p:nvSpPr>
          <p:cNvPr id="24" name="Right Arrow 23"/>
          <p:cNvSpPr/>
          <p:nvPr/>
        </p:nvSpPr>
        <p:spPr>
          <a:xfrm flipV="1">
            <a:off x="4411362" y="2904942"/>
            <a:ext cx="457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6" name="Right Arrow 45"/>
          <p:cNvSpPr/>
          <p:nvPr/>
        </p:nvSpPr>
        <p:spPr>
          <a:xfrm flipV="1">
            <a:off x="2228582" y="2924563"/>
            <a:ext cx="501864"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Rectangle 13"/>
          <p:cNvSpPr/>
          <p:nvPr/>
        </p:nvSpPr>
        <p:spPr>
          <a:xfrm>
            <a:off x="9419094" y="5372507"/>
            <a:ext cx="2365449" cy="657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smtClean="0"/>
              <a:t>Audio </a:t>
            </a:r>
            <a:endParaRPr lang="en-US" dirty="0"/>
          </a:p>
        </p:txBody>
      </p:sp>
      <p:sp>
        <p:nvSpPr>
          <p:cNvPr id="15" name="Right Arrow 14"/>
          <p:cNvSpPr/>
          <p:nvPr/>
        </p:nvSpPr>
        <p:spPr>
          <a:xfrm rot="5400000" flipV="1">
            <a:off x="10217326" y="4786988"/>
            <a:ext cx="638360" cy="4478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extLst>
      <p:ext uri="{BB962C8B-B14F-4D97-AF65-F5344CB8AC3E}">
        <p14:creationId xmlns:p14="http://schemas.microsoft.com/office/powerpoint/2010/main" val="25293788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07571" y="113916"/>
            <a:ext cx="9722618" cy="931113"/>
          </a:xfrm>
        </p:spPr>
        <p:txBody>
          <a:bodyPr>
            <a:normAutofit/>
          </a:bodyPr>
          <a:lstStyle/>
          <a:p>
            <a:r>
              <a:rPr lang="en-IN" sz="3600" b="1" dirty="0" smtClean="0">
                <a:solidFill>
                  <a:schemeClr val="accent2">
                    <a:lumMod val="50000"/>
                  </a:schemeClr>
                </a:solidFill>
              </a:rPr>
              <a:t>BLOCK DIAGRAM DISCRIPTION</a:t>
            </a:r>
            <a:endParaRPr lang="en-IN" sz="3600" b="1" dirty="0">
              <a:solidFill>
                <a:schemeClr val="accent2">
                  <a:lumMod val="50000"/>
                </a:schemeClr>
              </a:solidFill>
            </a:endParaRPr>
          </a:p>
        </p:txBody>
      </p:sp>
      <p:sp>
        <p:nvSpPr>
          <p:cNvPr id="4" name="Rectangle 1"/>
          <p:cNvSpPr>
            <a:spLocks noGrp="1" noChangeArrowheads="1"/>
          </p:cNvSpPr>
          <p:nvPr>
            <p:ph idx="1"/>
          </p:nvPr>
        </p:nvSpPr>
        <p:spPr bwMode="auto">
          <a:xfrm>
            <a:off x="781049" y="1045029"/>
            <a:ext cx="11038952" cy="5510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smtClean="0">
              <a:ln>
                <a:noFill/>
              </a:ln>
              <a:solidFill>
                <a:schemeClr val="tx1"/>
              </a:solidFill>
              <a:effectLst/>
              <a:latin typeface="Aptos"/>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2400" b="1" dirty="0" smtClean="0">
                <a:latin typeface="Aptos"/>
              </a:rPr>
              <a:t>ESP 32-CAM</a:t>
            </a:r>
            <a:endParaRPr kumimoji="0" lang="en-US" altLang="en-US" sz="2400" b="1" i="0" u="none" strike="noStrike" cap="none" normalizeH="0" baseline="0" dirty="0" smtClean="0">
              <a:ln>
                <a:noFill/>
              </a:ln>
              <a:solidFill>
                <a:schemeClr val="tx1"/>
              </a:solidFill>
              <a:effectLst/>
              <a:latin typeface="Aptos"/>
            </a:endParaRPr>
          </a:p>
          <a:p>
            <a:pPr marL="0" indent="0" eaLnBrk="0" fontAlgn="base" hangingPunct="0">
              <a:lnSpc>
                <a:spcPct val="100000"/>
              </a:lnSpc>
              <a:spcBef>
                <a:spcPct val="0"/>
              </a:spcBef>
              <a:spcAft>
                <a:spcPct val="0"/>
              </a:spcAft>
              <a:buNone/>
            </a:pPr>
            <a:r>
              <a:rPr lang="en-IN" sz="2400" dirty="0" smtClean="0"/>
              <a:t> Uses </a:t>
            </a:r>
            <a:r>
              <a:rPr lang="en-IN" sz="2400" b="1" dirty="0"/>
              <a:t>ESP32-CAM module</a:t>
            </a:r>
            <a:r>
              <a:rPr lang="en-IN" sz="2400" dirty="0"/>
              <a:t> for capturing images and identifying products using AI.</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smtClean="0">
              <a:ln>
                <a:noFill/>
              </a:ln>
              <a:solidFill>
                <a:schemeClr val="tx1"/>
              </a:solidFill>
              <a:effectLst/>
              <a:latin typeface="Aptos"/>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2400" b="1" dirty="0" smtClean="0">
                <a:latin typeface="Aptos"/>
              </a:rPr>
              <a:t>PC</a:t>
            </a:r>
            <a:endParaRPr kumimoji="0" lang="en-US" altLang="en-US" sz="2400" b="0" i="0" u="none" strike="noStrike" cap="none" normalizeH="0" baseline="0" dirty="0" smtClean="0">
              <a:ln>
                <a:noFill/>
              </a:ln>
              <a:solidFill>
                <a:schemeClr val="tx1"/>
              </a:solidFill>
              <a:effectLst/>
              <a:latin typeface="Apto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latin typeface="Aptos"/>
              </a:rPr>
              <a:t> Acts as the central processing unit.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latin typeface="Aptos"/>
              </a:rPr>
              <a:t> Gathers data from all sensors and processes it for further actions.</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400" dirty="0">
              <a:latin typeface="Aptos"/>
            </a:endParaRPr>
          </a:p>
          <a:p>
            <a:pPr marL="0" indent="0">
              <a:buNone/>
            </a:pPr>
            <a:r>
              <a:rPr lang="en-IN" b="1" dirty="0"/>
              <a:t>Bluetooth Module</a:t>
            </a:r>
            <a:endParaRPr lang="en-IN" dirty="0"/>
          </a:p>
          <a:p>
            <a:pPr lvl="1"/>
            <a:r>
              <a:rPr lang="en-IN" sz="2800" dirty="0"/>
              <a:t>Facilitates wireless communication between the PC and the Android mobile app.</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smtClean="0">
              <a:ln>
                <a:noFill/>
              </a:ln>
              <a:solidFill>
                <a:schemeClr val="tx1"/>
              </a:solidFill>
              <a:effectLst/>
              <a:latin typeface="Aptos"/>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smtClean="0">
              <a:ln>
                <a:noFill/>
              </a:ln>
              <a:solidFill>
                <a:schemeClr val="tx1"/>
              </a:solidFill>
              <a:effectLst/>
              <a:latin typeface="Apto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latin typeface="Aptos"/>
            </a:endParaRPr>
          </a:p>
        </p:txBody>
      </p:sp>
    </p:spTree>
    <p:extLst>
      <p:ext uri="{BB962C8B-B14F-4D97-AF65-F5344CB8AC3E}">
        <p14:creationId xmlns:p14="http://schemas.microsoft.com/office/powerpoint/2010/main" val="3355558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itle 1"/>
          <p:cNvSpPr>
            <a:spLocks noGrp="1"/>
          </p:cNvSpPr>
          <p:nvPr>
            <p:ph idx="1"/>
          </p:nvPr>
        </p:nvSpPr>
        <p:spPr>
          <a:xfrm>
            <a:off x="657225" y="739775"/>
            <a:ext cx="10515600" cy="4351338"/>
          </a:xfrm>
        </p:spPr>
        <p:txBody>
          <a:bodyPr>
            <a:noAutofit/>
          </a:bodyPr>
          <a:lstStyle/>
          <a:p>
            <a:pPr marL="0" indent="0">
              <a:buNone/>
            </a:pPr>
            <a:endParaRPr lang="en-IN" b="1" dirty="0" smtClean="0"/>
          </a:p>
          <a:p>
            <a:pPr marL="0" indent="0">
              <a:buNone/>
            </a:pPr>
            <a:r>
              <a:rPr lang="en-US" b="1" dirty="0" smtClean="0"/>
              <a:t>APP</a:t>
            </a:r>
            <a:endParaRPr lang="en-IN" dirty="0"/>
          </a:p>
          <a:p>
            <a:pPr lvl="1"/>
            <a:r>
              <a:rPr lang="en-IN" sz="2800" dirty="0"/>
              <a:t>Receives data from the </a:t>
            </a:r>
            <a:r>
              <a:rPr lang="en-IN" sz="2800" dirty="0" smtClean="0"/>
              <a:t>PC </a:t>
            </a:r>
            <a:r>
              <a:rPr lang="en-IN" sz="2800" dirty="0"/>
              <a:t>via Bluetooth.</a:t>
            </a:r>
          </a:p>
          <a:p>
            <a:pPr lvl="1"/>
            <a:r>
              <a:rPr lang="en-IN" sz="2800" dirty="0"/>
              <a:t>Provides </a:t>
            </a:r>
            <a:r>
              <a:rPr lang="en-IN" sz="2800" b="1" dirty="0"/>
              <a:t>voice-based alerts and product identification</a:t>
            </a:r>
            <a:r>
              <a:rPr lang="en-IN" sz="2800" dirty="0"/>
              <a:t>.</a:t>
            </a:r>
          </a:p>
          <a:p>
            <a:pPr marL="0" indent="0">
              <a:buNone/>
            </a:pPr>
            <a:r>
              <a:rPr lang="en-IN" b="1" dirty="0" smtClean="0"/>
              <a:t>Battery</a:t>
            </a:r>
            <a:endParaRPr lang="en-IN" dirty="0"/>
          </a:p>
          <a:p>
            <a:pPr lvl="1"/>
            <a:r>
              <a:rPr lang="en-IN" sz="2800" dirty="0"/>
              <a:t>Powers the entire system, ensuring portability and usability.</a:t>
            </a:r>
          </a:p>
        </p:txBody>
      </p:sp>
    </p:spTree>
    <p:extLst>
      <p:ext uri="{BB962C8B-B14F-4D97-AF65-F5344CB8AC3E}">
        <p14:creationId xmlns:p14="http://schemas.microsoft.com/office/powerpoint/2010/main" val="1356222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3232" y="152854"/>
            <a:ext cx="10515600" cy="916667"/>
          </a:xfrm>
        </p:spPr>
        <p:txBody>
          <a:bodyPr/>
          <a:lstStyle/>
          <a:p>
            <a:r>
              <a:rPr lang="en-IN" b="1" dirty="0" smtClean="0">
                <a:solidFill>
                  <a:schemeClr val="accent2">
                    <a:lumMod val="75000"/>
                  </a:schemeClr>
                </a:solidFill>
              </a:rPr>
              <a:t>Workflow:</a:t>
            </a:r>
            <a:endParaRPr lang="en-IN" b="1" dirty="0">
              <a:solidFill>
                <a:schemeClr val="accent2">
                  <a:lumMod val="75000"/>
                </a:schemeClr>
              </a:solidFill>
            </a:endParaRPr>
          </a:p>
        </p:txBody>
      </p:sp>
      <p:sp>
        <p:nvSpPr>
          <p:cNvPr id="3" name="Content Placeholder 2"/>
          <p:cNvSpPr>
            <a:spLocks noGrp="1"/>
          </p:cNvSpPr>
          <p:nvPr>
            <p:ph idx="1"/>
          </p:nvPr>
        </p:nvSpPr>
        <p:spPr>
          <a:xfrm>
            <a:off x="823232" y="791936"/>
            <a:ext cx="10515600" cy="5690508"/>
          </a:xfrm>
        </p:spPr>
        <p:txBody>
          <a:bodyPr>
            <a:normAutofit/>
          </a:bodyPr>
          <a:lstStyle/>
          <a:p>
            <a:pPr marL="0" indent="0">
              <a:buNone/>
            </a:pPr>
            <a:endParaRPr lang="en-IN" dirty="0" smtClean="0">
              <a:solidFill>
                <a:schemeClr val="accent2">
                  <a:lumMod val="75000"/>
                </a:schemeClr>
              </a:solidFill>
            </a:endParaRPr>
          </a:p>
          <a:p>
            <a:pPr marL="0" indent="0">
              <a:buNone/>
            </a:pPr>
            <a:r>
              <a:rPr lang="en-IN" dirty="0" smtClean="0">
                <a:solidFill>
                  <a:schemeClr val="accent2">
                    <a:lumMod val="75000"/>
                  </a:schemeClr>
                </a:solidFill>
              </a:rPr>
              <a:t>ESP32-CAM:</a:t>
            </a:r>
          </a:p>
          <a:p>
            <a:pPr marL="0" indent="0" algn="just">
              <a:buNone/>
            </a:pPr>
            <a:endParaRPr lang="en-US" sz="1400" dirty="0">
              <a:latin typeface="Aptos"/>
            </a:endParaRPr>
          </a:p>
          <a:p>
            <a:pPr algn="just"/>
            <a:r>
              <a:rPr lang="en-US" sz="2600" dirty="0" smtClean="0">
                <a:latin typeface="Aptos"/>
              </a:rPr>
              <a:t>The </a:t>
            </a:r>
            <a:r>
              <a:rPr lang="en-US" sz="2600" dirty="0">
                <a:latin typeface="Aptos"/>
              </a:rPr>
              <a:t>ESP32-CAM is a </a:t>
            </a:r>
            <a:r>
              <a:rPr lang="en-US" sz="2600" dirty="0" smtClean="0">
                <a:latin typeface="Aptos"/>
              </a:rPr>
              <a:t>compact camera module. </a:t>
            </a:r>
          </a:p>
          <a:p>
            <a:pPr algn="just"/>
            <a:r>
              <a:rPr lang="en-US" sz="2600" dirty="0" smtClean="0">
                <a:latin typeface="Aptos"/>
              </a:rPr>
              <a:t>It </a:t>
            </a:r>
            <a:r>
              <a:rPr lang="en-US" sz="2600" dirty="0">
                <a:latin typeface="Aptos"/>
              </a:rPr>
              <a:t>features built-in Wi-Fi and Bluetooth, making it ideal for </a:t>
            </a:r>
            <a:r>
              <a:rPr lang="en-US" sz="2600" dirty="0" err="1">
                <a:latin typeface="Aptos"/>
              </a:rPr>
              <a:t>IoT</a:t>
            </a:r>
            <a:r>
              <a:rPr lang="en-US" sz="2600" dirty="0">
                <a:latin typeface="Aptos"/>
              </a:rPr>
              <a:t> applications like wireless monitoring, face recognition, and smart home devices. </a:t>
            </a:r>
            <a:endParaRPr lang="en-US" sz="2600" dirty="0" smtClean="0">
              <a:latin typeface="Aptos"/>
            </a:endParaRPr>
          </a:p>
          <a:p>
            <a:pPr algn="just"/>
            <a:r>
              <a:rPr lang="en-US" sz="2600" dirty="0">
                <a:latin typeface="Aptos"/>
              </a:rPr>
              <a:t>The module includes a camera sensor, a </a:t>
            </a:r>
            <a:r>
              <a:rPr lang="en-US" sz="2600" dirty="0" err="1">
                <a:latin typeface="Aptos"/>
              </a:rPr>
              <a:t>microSD</a:t>
            </a:r>
            <a:r>
              <a:rPr lang="en-US" sz="2600" dirty="0">
                <a:latin typeface="Aptos"/>
              </a:rPr>
              <a:t> card slot, and 4MB PSRAM, allowing for image processing and storage.</a:t>
            </a:r>
            <a:r>
              <a:rPr lang="en-IN" sz="2600" dirty="0">
                <a:latin typeface="Aptos"/>
              </a:rPr>
              <a:t> </a:t>
            </a:r>
            <a:endParaRPr lang="en-IN" sz="2600" dirty="0" smtClean="0">
              <a:latin typeface="Aptos"/>
            </a:endParaRPr>
          </a:p>
          <a:p>
            <a:pPr algn="just"/>
            <a:r>
              <a:rPr lang="en-US" sz="2600" dirty="0"/>
              <a:t>The range is typically 10-20 meters indoors and up to 50 meters outdoors.</a:t>
            </a:r>
          </a:p>
          <a:p>
            <a:pPr algn="just"/>
            <a:r>
              <a:rPr lang="en-US" sz="2600" dirty="0">
                <a:latin typeface="Aptos"/>
              </a:rPr>
              <a:t>It operates at input voltage of 5v.</a:t>
            </a:r>
            <a:r>
              <a:rPr lang="en-IN" sz="2600" dirty="0">
                <a:latin typeface="Aptos"/>
              </a:rPr>
              <a:t>       </a:t>
            </a:r>
          </a:p>
          <a:p>
            <a:pPr algn="just"/>
            <a:r>
              <a:rPr lang="en-IN" sz="2600" dirty="0">
                <a:latin typeface="Aptos"/>
              </a:rPr>
              <a:t>The ESP32-CAM </a:t>
            </a:r>
            <a:r>
              <a:rPr lang="en-IN" sz="2600" dirty="0" err="1">
                <a:latin typeface="Aptos"/>
              </a:rPr>
              <a:t>transferss</a:t>
            </a:r>
            <a:r>
              <a:rPr lang="en-IN" sz="2600" dirty="0">
                <a:latin typeface="Aptos"/>
              </a:rPr>
              <a:t> the fetched image to the PC to process image identification through the </a:t>
            </a:r>
            <a:r>
              <a:rPr lang="en-IN" sz="2600" dirty="0" err="1">
                <a:latin typeface="Aptos"/>
              </a:rPr>
              <a:t>WiFi</a:t>
            </a:r>
            <a:r>
              <a:rPr lang="en-IN" sz="2600" dirty="0">
                <a:latin typeface="Aptos"/>
              </a:rPr>
              <a:t>. </a:t>
            </a:r>
          </a:p>
          <a:p>
            <a:pPr algn="just"/>
            <a:endParaRPr lang="en-US" sz="2600" dirty="0">
              <a:latin typeface="Aptos"/>
            </a:endParaRPr>
          </a:p>
        </p:txBody>
      </p:sp>
    </p:spTree>
    <p:extLst>
      <p:ext uri="{BB962C8B-B14F-4D97-AF65-F5344CB8AC3E}">
        <p14:creationId xmlns:p14="http://schemas.microsoft.com/office/powerpoint/2010/main" val="4244231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7956" y="486681"/>
            <a:ext cx="10515600" cy="5807982"/>
          </a:xfrm>
        </p:spPr>
        <p:txBody>
          <a:bodyPr>
            <a:normAutofit/>
          </a:bodyPr>
          <a:lstStyle/>
          <a:p>
            <a:pPr marL="0" indent="0">
              <a:buNone/>
            </a:pPr>
            <a:endParaRPr lang="en-IN" dirty="0">
              <a:solidFill>
                <a:schemeClr val="accent2">
                  <a:lumMod val="75000"/>
                </a:schemeClr>
              </a:solidFill>
            </a:endParaRPr>
          </a:p>
          <a:p>
            <a:pPr marL="0" indent="0" algn="just">
              <a:buNone/>
            </a:pPr>
            <a:r>
              <a:rPr lang="en-IN" sz="2600" dirty="0" smtClean="0">
                <a:solidFill>
                  <a:schemeClr val="accent2">
                    <a:lumMod val="75000"/>
                  </a:schemeClr>
                </a:solidFill>
                <a:latin typeface="Aptos"/>
              </a:rPr>
              <a:t>RS-232:</a:t>
            </a:r>
          </a:p>
          <a:p>
            <a:pPr algn="just"/>
            <a:r>
              <a:rPr lang="en-US" sz="2600" dirty="0" smtClean="0">
                <a:latin typeface="Aptos"/>
              </a:rPr>
              <a:t>RS-232 is standard serial communication primarily used for transmitting data between the PC and </a:t>
            </a:r>
            <a:r>
              <a:rPr lang="en-US" sz="2600" dirty="0" err="1" smtClean="0">
                <a:latin typeface="Aptos"/>
              </a:rPr>
              <a:t>moderm</a:t>
            </a:r>
            <a:r>
              <a:rPr lang="en-US" sz="2600" dirty="0" smtClean="0">
                <a:latin typeface="Aptos"/>
              </a:rPr>
              <a:t>.</a:t>
            </a:r>
          </a:p>
          <a:p>
            <a:pPr marL="0" indent="0" algn="just">
              <a:buNone/>
            </a:pPr>
            <a:endParaRPr lang="en-US" sz="2600" dirty="0" smtClean="0">
              <a:latin typeface="Aptos"/>
            </a:endParaRPr>
          </a:p>
          <a:p>
            <a:pPr marL="0" indent="0" algn="just">
              <a:buNone/>
            </a:pPr>
            <a:r>
              <a:rPr lang="en-IN" sz="2600" dirty="0" smtClean="0">
                <a:solidFill>
                  <a:schemeClr val="accent2">
                    <a:lumMod val="75000"/>
                  </a:schemeClr>
                </a:solidFill>
                <a:latin typeface="Aptos"/>
              </a:rPr>
              <a:t>Bluetooth Module:</a:t>
            </a:r>
          </a:p>
          <a:p>
            <a:pPr algn="just"/>
            <a:r>
              <a:rPr lang="en-US" sz="2600" dirty="0" smtClean="0">
                <a:latin typeface="Aptos"/>
              </a:rPr>
              <a:t>Here we used Hc-05 Bluetooth module to communicate between PC and the application.</a:t>
            </a:r>
          </a:p>
          <a:p>
            <a:pPr algn="just"/>
            <a:r>
              <a:rPr lang="en-IN" sz="2600" dirty="0" smtClean="0">
                <a:latin typeface="Aptos"/>
              </a:rPr>
              <a:t>It supports Serial </a:t>
            </a:r>
            <a:r>
              <a:rPr lang="en-IN" sz="2600" dirty="0">
                <a:latin typeface="Aptos"/>
              </a:rPr>
              <a:t>communication via </a:t>
            </a:r>
            <a:r>
              <a:rPr lang="en-IN" sz="2600" dirty="0" smtClean="0">
                <a:latin typeface="Aptos"/>
              </a:rPr>
              <a:t>UART(</a:t>
            </a:r>
            <a:r>
              <a:rPr lang="en-IN" sz="2600" dirty="0">
                <a:latin typeface="Aptos"/>
              </a:rPr>
              <a:t>Universal Asynchronous Receiver-Transmitter</a:t>
            </a:r>
            <a:r>
              <a:rPr lang="en-IN" sz="2600" dirty="0" smtClean="0">
                <a:latin typeface="Aptos"/>
              </a:rPr>
              <a:t>).</a:t>
            </a:r>
          </a:p>
          <a:p>
            <a:pPr algn="just"/>
            <a:r>
              <a:rPr lang="en-IN" sz="2600" dirty="0" smtClean="0">
                <a:latin typeface="Aptos"/>
              </a:rPr>
              <a:t>So it enables the communication between PC and device(application).</a:t>
            </a:r>
          </a:p>
          <a:p>
            <a:pPr algn="just"/>
            <a:r>
              <a:rPr lang="en-IN" sz="2600" dirty="0" smtClean="0">
                <a:latin typeface="Aptos"/>
              </a:rPr>
              <a:t>It transmit the processed data to the application.</a:t>
            </a:r>
            <a:endParaRPr lang="en-US" sz="2600" dirty="0" smtClean="0">
              <a:latin typeface="Aptos"/>
            </a:endParaRPr>
          </a:p>
          <a:p>
            <a:endParaRPr lang="en-US" sz="2400" dirty="0" smtClean="0"/>
          </a:p>
          <a:p>
            <a:pPr marL="0" indent="0">
              <a:buNone/>
            </a:pPr>
            <a:endParaRPr lang="en-IN" sz="2400" dirty="0">
              <a:solidFill>
                <a:schemeClr val="accent2">
                  <a:lumMod val="75000"/>
                </a:schemeClr>
              </a:solidFill>
            </a:endParaRPr>
          </a:p>
          <a:p>
            <a:pPr marL="0" indent="0">
              <a:buNone/>
            </a:pPr>
            <a:endParaRPr lang="en-US" sz="2600" dirty="0" smtClean="0">
              <a:latin typeface="Aptos"/>
            </a:endParaRPr>
          </a:p>
        </p:txBody>
      </p:sp>
    </p:spTree>
    <p:extLst>
      <p:ext uri="{BB962C8B-B14F-4D97-AF65-F5344CB8AC3E}">
        <p14:creationId xmlns:p14="http://schemas.microsoft.com/office/powerpoint/2010/main" val="1620579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0614" y="796925"/>
            <a:ext cx="10515600" cy="5807982"/>
          </a:xfrm>
        </p:spPr>
        <p:txBody>
          <a:bodyPr>
            <a:normAutofit/>
          </a:bodyPr>
          <a:lstStyle/>
          <a:p>
            <a:pPr marL="0" indent="0">
              <a:buNone/>
            </a:pPr>
            <a:endParaRPr lang="en-IN" dirty="0">
              <a:solidFill>
                <a:schemeClr val="accent2">
                  <a:lumMod val="75000"/>
                </a:schemeClr>
              </a:solidFill>
            </a:endParaRPr>
          </a:p>
          <a:p>
            <a:pPr marL="0" indent="0">
              <a:buNone/>
            </a:pPr>
            <a:r>
              <a:rPr lang="en-IN" dirty="0" smtClean="0">
                <a:solidFill>
                  <a:schemeClr val="accent2">
                    <a:lumMod val="75000"/>
                  </a:schemeClr>
                </a:solidFill>
              </a:rPr>
              <a:t>Android Application:</a:t>
            </a:r>
          </a:p>
          <a:p>
            <a:pPr algn="just"/>
            <a:r>
              <a:rPr lang="en-US" dirty="0" smtClean="0">
                <a:latin typeface="Aptos"/>
              </a:rPr>
              <a:t>The identified image is received by the application by the android application through Bluetooth.</a:t>
            </a:r>
          </a:p>
          <a:p>
            <a:pPr algn="just"/>
            <a:r>
              <a:rPr lang="en-US" dirty="0" smtClean="0">
                <a:latin typeface="Aptos"/>
              </a:rPr>
              <a:t>The android application which is developed by the android studio which is Integrated </a:t>
            </a:r>
            <a:r>
              <a:rPr lang="en-US" altLang="en-US" dirty="0">
                <a:latin typeface="Aptos"/>
              </a:rPr>
              <a:t>Development Environment(IDE) for developing Android applications</a:t>
            </a:r>
            <a:r>
              <a:rPr lang="en-US" altLang="en-US" dirty="0" smtClean="0">
                <a:latin typeface="Aptos"/>
              </a:rPr>
              <a:t>.</a:t>
            </a:r>
          </a:p>
          <a:p>
            <a:pPr algn="just"/>
            <a:r>
              <a:rPr lang="en-US" altLang="en-US" dirty="0" smtClean="0">
                <a:latin typeface="Aptos"/>
              </a:rPr>
              <a:t>The application will give the identified object in audio message.</a:t>
            </a:r>
          </a:p>
          <a:p>
            <a:pPr algn="just"/>
            <a:r>
              <a:rPr lang="en-US" altLang="en-US" dirty="0" smtClean="0">
                <a:latin typeface="Aptos"/>
              </a:rPr>
              <a:t>We can use it as navigation assistant by the telling keyword</a:t>
            </a:r>
          </a:p>
          <a:p>
            <a:pPr marL="0" indent="0" algn="just">
              <a:buNone/>
            </a:pPr>
            <a:r>
              <a:rPr lang="en-US" altLang="en-US" dirty="0">
                <a:latin typeface="Aptos"/>
              </a:rPr>
              <a:t> </a:t>
            </a:r>
            <a:r>
              <a:rPr lang="en-US" altLang="en-US" dirty="0" smtClean="0">
                <a:latin typeface="Aptos"/>
              </a:rPr>
              <a:t>  “Get the direction”.</a:t>
            </a:r>
            <a:endParaRPr lang="en-US" altLang="en-US" dirty="0">
              <a:latin typeface="Aptos"/>
            </a:endParaRPr>
          </a:p>
          <a:p>
            <a:endParaRPr lang="en-US" sz="2600" dirty="0" smtClean="0">
              <a:latin typeface="Aptos"/>
            </a:endParaRPr>
          </a:p>
        </p:txBody>
      </p:sp>
    </p:spTree>
    <p:extLst>
      <p:ext uri="{BB962C8B-B14F-4D97-AF65-F5344CB8AC3E}">
        <p14:creationId xmlns:p14="http://schemas.microsoft.com/office/powerpoint/2010/main" val="2567046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solidFill>
                  <a:schemeClr val="accent2">
                    <a:lumMod val="75000"/>
                  </a:schemeClr>
                </a:solidFill>
              </a:rPr>
              <a:t>APPLICATION</a:t>
            </a:r>
            <a:endParaRPr lang="en-IN" sz="3600" b="1" dirty="0">
              <a:solidFill>
                <a:schemeClr val="accent2">
                  <a:lumMod val="75000"/>
                </a:schemeClr>
              </a:solidFill>
            </a:endParaRPr>
          </a:p>
        </p:txBody>
      </p:sp>
      <p:sp>
        <p:nvSpPr>
          <p:cNvPr id="3" name="Content Placeholder 2"/>
          <p:cNvSpPr>
            <a:spLocks noGrp="1"/>
          </p:cNvSpPr>
          <p:nvPr>
            <p:ph idx="1"/>
          </p:nvPr>
        </p:nvSpPr>
        <p:spPr/>
        <p:txBody>
          <a:bodyPr/>
          <a:lstStyle/>
          <a:p>
            <a:r>
              <a:rPr lang="en-IN" dirty="0"/>
              <a:t>Blind Navigation </a:t>
            </a:r>
            <a:r>
              <a:rPr lang="en-IN" dirty="0" smtClean="0"/>
              <a:t>Assistance.</a:t>
            </a:r>
          </a:p>
          <a:p>
            <a:r>
              <a:rPr lang="en-IN" dirty="0"/>
              <a:t>Voice-Based </a:t>
            </a:r>
            <a:r>
              <a:rPr lang="en-IN" dirty="0" smtClean="0"/>
              <a:t>Alerts.</a:t>
            </a:r>
          </a:p>
          <a:p>
            <a:r>
              <a:rPr lang="en-IN" dirty="0"/>
              <a:t>Product/Object </a:t>
            </a:r>
            <a:r>
              <a:rPr lang="en-IN" dirty="0" smtClean="0"/>
              <a:t>Identification.</a:t>
            </a:r>
          </a:p>
          <a:p>
            <a:r>
              <a:rPr lang="en-IN" dirty="0"/>
              <a:t>Increased Mobility and </a:t>
            </a:r>
            <a:r>
              <a:rPr lang="en-IN" dirty="0" smtClean="0"/>
              <a:t>Independence.</a:t>
            </a:r>
            <a:endParaRPr lang="en-IN" dirty="0"/>
          </a:p>
        </p:txBody>
      </p:sp>
    </p:spTree>
    <p:extLst>
      <p:ext uri="{BB962C8B-B14F-4D97-AF65-F5344CB8AC3E}">
        <p14:creationId xmlns:p14="http://schemas.microsoft.com/office/powerpoint/2010/main" val="28084376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solidFill>
                  <a:schemeClr val="accent2">
                    <a:lumMod val="50000"/>
                  </a:schemeClr>
                </a:solidFill>
              </a:rPr>
              <a:t>CONCLUSION</a:t>
            </a:r>
            <a:endParaRPr lang="en-IN" sz="3600" b="1" dirty="0">
              <a:solidFill>
                <a:schemeClr val="accent2">
                  <a:lumMod val="50000"/>
                </a:schemeClr>
              </a:solidFill>
            </a:endParaRPr>
          </a:p>
        </p:txBody>
      </p:sp>
      <p:sp>
        <p:nvSpPr>
          <p:cNvPr id="3" name="Content Placeholder 2"/>
          <p:cNvSpPr>
            <a:spLocks noGrp="1"/>
          </p:cNvSpPr>
          <p:nvPr>
            <p:ph idx="1"/>
          </p:nvPr>
        </p:nvSpPr>
        <p:spPr/>
        <p:txBody>
          <a:bodyPr/>
          <a:lstStyle/>
          <a:p>
            <a:pPr algn="just"/>
            <a:r>
              <a:rPr lang="en-IN" altLang="en-US" dirty="0">
                <a:latin typeface="Aptos"/>
              </a:rPr>
              <a:t>Thus system designed is very precise and very easy in handling. This system is advantageous for commercial as well as residential purpose. The components used are readily available which makes construction very easy. The structure is compact which allows the system to be installed on any </a:t>
            </a:r>
            <a:r>
              <a:rPr lang="en-IN" altLang="en-US" dirty="0" smtClean="0">
                <a:latin typeface="Aptos"/>
              </a:rPr>
              <a:t>platform.</a:t>
            </a:r>
            <a:endParaRPr lang="en-US" altLang="en-US" dirty="0">
              <a:latin typeface="Aptos"/>
              <a:cs typeface="Times New Roman" panose="02020603050405020304" pitchFamily="18" charset="0"/>
            </a:endParaRPr>
          </a:p>
          <a:p>
            <a:pPr algn="just"/>
            <a:endParaRPr lang="en-IN" dirty="0">
              <a:latin typeface="Aptos"/>
            </a:endParaRPr>
          </a:p>
        </p:txBody>
      </p:sp>
    </p:spTree>
    <p:extLst>
      <p:ext uri="{BB962C8B-B14F-4D97-AF65-F5344CB8AC3E}">
        <p14:creationId xmlns:p14="http://schemas.microsoft.com/office/powerpoint/2010/main" val="16853459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solidFill>
                  <a:schemeClr val="accent2">
                    <a:lumMod val="75000"/>
                  </a:schemeClr>
                </a:solidFill>
              </a:rPr>
              <a:t>REFERENCE</a:t>
            </a:r>
            <a:endParaRPr lang="en-IN" sz="3600" dirty="0">
              <a:solidFill>
                <a:schemeClr val="accent2">
                  <a:lumMod val="75000"/>
                </a:schemeClr>
              </a:solidFill>
            </a:endParaRPr>
          </a:p>
        </p:txBody>
      </p:sp>
      <p:sp>
        <p:nvSpPr>
          <p:cNvPr id="3" name="Content Placeholder 2"/>
          <p:cNvSpPr>
            <a:spLocks noGrp="1"/>
          </p:cNvSpPr>
          <p:nvPr>
            <p:ph idx="1"/>
          </p:nvPr>
        </p:nvSpPr>
        <p:spPr/>
        <p:txBody>
          <a:bodyPr>
            <a:normAutofit/>
          </a:bodyPr>
          <a:lstStyle/>
          <a:p>
            <a:r>
              <a:rPr lang="en-US" dirty="0">
                <a:latin typeface="Aptos"/>
              </a:rPr>
              <a:t>Al-</a:t>
            </a:r>
            <a:r>
              <a:rPr lang="en-US" dirty="0" err="1">
                <a:latin typeface="Aptos"/>
              </a:rPr>
              <a:t>Muqbali</a:t>
            </a:r>
            <a:r>
              <a:rPr lang="en-US" dirty="0">
                <a:latin typeface="Aptos"/>
              </a:rPr>
              <a:t> </a:t>
            </a:r>
            <a:r>
              <a:rPr lang="en-US" dirty="0" err="1">
                <a:latin typeface="Aptos"/>
              </a:rPr>
              <a:t>Fatma</a:t>
            </a:r>
            <a:r>
              <a:rPr lang="en-US" dirty="0">
                <a:latin typeface="Aptos"/>
              </a:rPr>
              <a:t> et al., "Smart Technologies for Visually Impaired: Assisting and conquering infirmity of blind people using AI Technologies", </a:t>
            </a:r>
            <a:r>
              <a:rPr lang="en-US" i="1" dirty="0">
                <a:latin typeface="Aptos"/>
              </a:rPr>
              <a:t>2020 12th Annual Undergraduate Research Conference on Applied Computing (URC)</a:t>
            </a:r>
            <a:r>
              <a:rPr lang="en-US" dirty="0">
                <a:latin typeface="Aptos"/>
              </a:rPr>
              <a:t>, 2020.</a:t>
            </a:r>
          </a:p>
          <a:p>
            <a:r>
              <a:rPr lang="en-IN" dirty="0" smtClean="0">
                <a:latin typeface="Aptos"/>
              </a:rPr>
              <a:t>Felix </a:t>
            </a:r>
            <a:r>
              <a:rPr lang="en-IN" dirty="0" err="1">
                <a:latin typeface="Aptos"/>
              </a:rPr>
              <a:t>Shubham</a:t>
            </a:r>
            <a:r>
              <a:rPr lang="en-IN" dirty="0">
                <a:latin typeface="Aptos"/>
              </a:rPr>
              <a:t>, Melvin Sumer Kumar and A. </a:t>
            </a:r>
            <a:r>
              <a:rPr lang="en-IN" dirty="0" err="1">
                <a:latin typeface="Aptos"/>
              </a:rPr>
              <a:t>Veeramuthu</a:t>
            </a:r>
            <a:r>
              <a:rPr lang="en-IN" dirty="0">
                <a:latin typeface="Aptos"/>
              </a:rPr>
              <a:t>, "A smart personal AI assistant for visually impaired people", </a:t>
            </a:r>
            <a:r>
              <a:rPr lang="en-IN" i="1" dirty="0">
                <a:latin typeface="Aptos"/>
              </a:rPr>
              <a:t>2018 2nd international conference on trends in electronics and informatics (ICOEI)</a:t>
            </a:r>
            <a:r>
              <a:rPr lang="en-IN" dirty="0">
                <a:latin typeface="Aptos"/>
              </a:rPr>
              <a:t>, 2018</a:t>
            </a:r>
            <a:r>
              <a:rPr lang="en-IN" dirty="0" smtClean="0">
                <a:latin typeface="Aptos"/>
              </a:rPr>
              <a:t>.</a:t>
            </a:r>
          </a:p>
          <a:p>
            <a:endParaRPr lang="en-IN" dirty="0">
              <a:latin typeface="Aptos"/>
            </a:endParaRPr>
          </a:p>
        </p:txBody>
      </p:sp>
    </p:spTree>
    <p:extLst>
      <p:ext uri="{BB962C8B-B14F-4D97-AF65-F5344CB8AC3E}">
        <p14:creationId xmlns:p14="http://schemas.microsoft.com/office/powerpoint/2010/main" val="36794973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92225"/>
          </a:xfrm>
        </p:spPr>
        <p:txBody>
          <a:bodyPr>
            <a:normAutofit/>
          </a:bodyPr>
          <a:lstStyle/>
          <a:p>
            <a:r>
              <a:rPr lang="en-IN" altLang="en-US" sz="3200" b="1" dirty="0" smtClean="0">
                <a:solidFill>
                  <a:schemeClr val="accent2">
                    <a:lumMod val="50000"/>
                  </a:schemeClr>
                </a:solidFill>
              </a:rPr>
              <a:t>ABSTRACT</a:t>
            </a:r>
            <a:endParaRPr lang="en-IN" sz="3200" b="1" dirty="0">
              <a:solidFill>
                <a:schemeClr val="accent2">
                  <a:lumMod val="50000"/>
                </a:schemeClr>
              </a:solidFill>
            </a:endParaRPr>
          </a:p>
        </p:txBody>
      </p:sp>
      <p:sp>
        <p:nvSpPr>
          <p:cNvPr id="3" name="Content Placeholder 2"/>
          <p:cNvSpPr>
            <a:spLocks noGrp="1"/>
          </p:cNvSpPr>
          <p:nvPr>
            <p:ph idx="1"/>
          </p:nvPr>
        </p:nvSpPr>
        <p:spPr>
          <a:xfrm>
            <a:off x="838200" y="1566916"/>
            <a:ext cx="10515600" cy="4237264"/>
          </a:xfrm>
        </p:spPr>
        <p:txBody>
          <a:bodyPr>
            <a:noAutofit/>
          </a:bodyPr>
          <a:lstStyle/>
          <a:p>
            <a:pPr algn="just"/>
            <a:r>
              <a:rPr lang="en-US" altLang="en-US" sz="2400" dirty="0">
                <a:latin typeface="Aptos"/>
                <a:cs typeface="Times New Roman" panose="02020603050405020304" pitchFamily="18" charset="0"/>
              </a:rPr>
              <a:t>Currently, blind people use a traditional cane as a tool for directing them when they move from one place to another. Although, the traditional cane is the most widespread means that is used today by the visually impaired people, it could not help them to detect dangers from all levels of </a:t>
            </a:r>
            <a:r>
              <a:rPr lang="en-US" altLang="en-US" sz="2400" dirty="0" smtClean="0">
                <a:latin typeface="Aptos"/>
                <a:cs typeface="Times New Roman" panose="02020603050405020304" pitchFamily="18" charset="0"/>
              </a:rPr>
              <a:t>obstacles.</a:t>
            </a:r>
          </a:p>
          <a:p>
            <a:pPr algn="just"/>
            <a:r>
              <a:rPr lang="en-US" altLang="en-US" sz="2400" dirty="0" smtClean="0">
                <a:latin typeface="Aptos"/>
                <a:cs typeface="Times New Roman" panose="02020603050405020304" pitchFamily="18" charset="0"/>
              </a:rPr>
              <a:t>In </a:t>
            </a:r>
            <a:r>
              <a:rPr lang="en-US" altLang="en-US" sz="2400" dirty="0">
                <a:latin typeface="Aptos"/>
                <a:cs typeface="Times New Roman" panose="02020603050405020304" pitchFamily="18" charset="0"/>
              </a:rPr>
              <a:t>this context, we propose a new intelligent system for guiding individuals who are blind or partially sighted. The system is used to enable blind people to move with the same ease and confidence as a sighted </a:t>
            </a:r>
            <a:r>
              <a:rPr lang="en-US" altLang="en-US" sz="2400" dirty="0" smtClean="0">
                <a:latin typeface="Aptos"/>
                <a:cs typeface="Times New Roman" panose="02020603050405020304" pitchFamily="18" charset="0"/>
              </a:rPr>
              <a:t>people.</a:t>
            </a:r>
          </a:p>
          <a:p>
            <a:pPr algn="just"/>
            <a:r>
              <a:rPr lang="en-US" altLang="en-US" sz="2400" dirty="0" smtClean="0">
                <a:latin typeface="Aptos"/>
                <a:cs typeface="Times New Roman" panose="02020603050405020304" pitchFamily="18" charset="0"/>
              </a:rPr>
              <a:t>Moreover</a:t>
            </a:r>
            <a:r>
              <a:rPr lang="en-US" altLang="en-US" sz="2400" dirty="0">
                <a:latin typeface="Aptos"/>
                <a:cs typeface="Times New Roman" panose="02020603050405020304" pitchFamily="18" charset="0"/>
              </a:rPr>
              <a:t>, it provides the direction information as well as information to avoid </a:t>
            </a:r>
            <a:r>
              <a:rPr lang="en-US" altLang="en-US" sz="2400" dirty="0" smtClean="0">
                <a:latin typeface="Aptos"/>
                <a:cs typeface="Times New Roman" panose="02020603050405020304" pitchFamily="18" charset="0"/>
              </a:rPr>
              <a:t>obstacles and </a:t>
            </a:r>
            <a:r>
              <a:rPr lang="en-US" altLang="en-US" sz="2400" dirty="0">
                <a:latin typeface="Aptos"/>
                <a:cs typeface="Times New Roman" panose="02020603050405020304" pitchFamily="18" charset="0"/>
              </a:rPr>
              <a:t>footsteps .</a:t>
            </a:r>
            <a:endParaRPr lang="en-US" altLang="en-US" sz="2400" dirty="0" smtClean="0">
              <a:latin typeface="Aptos"/>
              <a:cs typeface="Times New Roman" panose="02020603050405020304" pitchFamily="18" charset="0"/>
            </a:endParaRPr>
          </a:p>
          <a:p>
            <a:pPr marL="0" indent="0" algn="just">
              <a:buNone/>
            </a:pPr>
            <a:endParaRPr lang="en-IN" altLang="en-US" sz="2400" dirty="0">
              <a:latin typeface="Aptos"/>
              <a:cs typeface="Times New Roman" panose="02020603050405020304" pitchFamily="18" charset="0"/>
            </a:endParaRPr>
          </a:p>
        </p:txBody>
      </p:sp>
    </p:spTree>
    <p:extLst>
      <p:ext uri="{BB962C8B-B14F-4D97-AF65-F5344CB8AC3E}">
        <p14:creationId xmlns:p14="http://schemas.microsoft.com/office/powerpoint/2010/main" val="37044259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solidFill>
                  <a:schemeClr val="accent2">
                    <a:lumMod val="50000"/>
                  </a:schemeClr>
                </a:solidFill>
              </a:rPr>
              <a:t>INTRODUCTION</a:t>
            </a:r>
            <a:endParaRPr lang="en-IN" sz="3600" b="1" dirty="0">
              <a:solidFill>
                <a:schemeClr val="accent2">
                  <a:lumMod val="50000"/>
                </a:schemeClr>
              </a:solidFill>
            </a:endParaRPr>
          </a:p>
        </p:txBody>
      </p:sp>
      <p:sp>
        <p:nvSpPr>
          <p:cNvPr id="3" name="Content Placeholder 2"/>
          <p:cNvSpPr>
            <a:spLocks noGrp="1"/>
          </p:cNvSpPr>
          <p:nvPr>
            <p:ph idx="1"/>
          </p:nvPr>
        </p:nvSpPr>
        <p:spPr/>
        <p:txBody>
          <a:bodyPr>
            <a:normAutofit/>
          </a:bodyPr>
          <a:lstStyle/>
          <a:p>
            <a:pPr algn="just">
              <a:spcBef>
                <a:spcPct val="20000"/>
              </a:spcBef>
            </a:pPr>
            <a:r>
              <a:rPr lang="en-US" altLang="en-US" sz="2600" dirty="0">
                <a:latin typeface="Aptos"/>
              </a:rPr>
              <a:t>As our society farther expands, there have been many supports for </a:t>
            </a:r>
            <a:r>
              <a:rPr lang="en-US" altLang="en-US" sz="2600" dirty="0" smtClean="0">
                <a:latin typeface="Aptos"/>
              </a:rPr>
              <a:t>visually impaired. </a:t>
            </a:r>
            <a:r>
              <a:rPr lang="en-US" altLang="en-US" sz="2600" dirty="0">
                <a:latin typeface="Aptos"/>
              </a:rPr>
              <a:t>One of many supports that is urgent is the guarantee of mobility for blind people. There has been many efforts but even now, it is not easy for blind people to independently move . </a:t>
            </a:r>
          </a:p>
        </p:txBody>
      </p:sp>
    </p:spTree>
    <p:extLst>
      <p:ext uri="{BB962C8B-B14F-4D97-AF65-F5344CB8AC3E}">
        <p14:creationId xmlns:p14="http://schemas.microsoft.com/office/powerpoint/2010/main" val="41034660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solidFill>
                  <a:schemeClr val="accent2">
                    <a:lumMod val="50000"/>
                  </a:schemeClr>
                </a:solidFill>
              </a:rPr>
              <a:t>EXISITING SYSTEM</a:t>
            </a:r>
            <a:endParaRPr lang="en-IN" sz="3600" b="1" dirty="0">
              <a:solidFill>
                <a:schemeClr val="accent2">
                  <a:lumMod val="50000"/>
                </a:schemeClr>
              </a:solidFill>
            </a:endParaRPr>
          </a:p>
        </p:txBody>
      </p:sp>
      <p:sp>
        <p:nvSpPr>
          <p:cNvPr id="3" name="Content Placeholder 2"/>
          <p:cNvSpPr>
            <a:spLocks noGrp="1"/>
          </p:cNvSpPr>
          <p:nvPr>
            <p:ph idx="1"/>
          </p:nvPr>
        </p:nvSpPr>
        <p:spPr/>
        <p:txBody>
          <a:bodyPr/>
          <a:lstStyle/>
          <a:p>
            <a:r>
              <a:rPr lang="en-US" dirty="0">
                <a:latin typeface="Aptos"/>
              </a:rPr>
              <a:t>A long, lightweight cane used to feel the ground and detect obstacles by touch</a:t>
            </a:r>
            <a:r>
              <a:rPr lang="en-US" dirty="0" smtClean="0">
                <a:latin typeface="Aptos"/>
              </a:rPr>
              <a:t>.</a:t>
            </a:r>
          </a:p>
          <a:p>
            <a:endParaRPr lang="en-IN" dirty="0" smtClean="0">
              <a:latin typeface="Aptos"/>
            </a:endParaRPr>
          </a:p>
          <a:p>
            <a:r>
              <a:rPr lang="en-US" dirty="0">
                <a:latin typeface="Aptos"/>
              </a:rPr>
              <a:t>A traditional cane enhanced with </a:t>
            </a:r>
            <a:r>
              <a:rPr lang="en-US" b="1" dirty="0">
                <a:latin typeface="Aptos"/>
              </a:rPr>
              <a:t>sensors </a:t>
            </a:r>
            <a:r>
              <a:rPr lang="en-US" b="1" dirty="0" smtClean="0">
                <a:latin typeface="Aptos"/>
              </a:rPr>
              <a:t>to detect any obstacles </a:t>
            </a:r>
            <a:r>
              <a:rPr lang="en-US" b="1" dirty="0" err="1" smtClean="0">
                <a:latin typeface="Aptos"/>
              </a:rPr>
              <a:t>infront</a:t>
            </a:r>
            <a:r>
              <a:rPr lang="en-US" b="1" dirty="0" smtClean="0">
                <a:latin typeface="Aptos"/>
              </a:rPr>
              <a:t> of them.</a:t>
            </a:r>
          </a:p>
          <a:p>
            <a:endParaRPr lang="en-IN" dirty="0">
              <a:latin typeface="Aptos"/>
            </a:endParaRPr>
          </a:p>
          <a:p>
            <a:pPr marL="0" indent="0">
              <a:buNone/>
            </a:pPr>
            <a:endParaRPr lang="en-IN" dirty="0">
              <a:latin typeface="Aptos"/>
            </a:endParaRPr>
          </a:p>
          <a:p>
            <a:endParaRPr lang="en-IN" dirty="0" smtClean="0">
              <a:latin typeface="Aptos"/>
            </a:endParaRPr>
          </a:p>
          <a:p>
            <a:endParaRPr lang="en-IN" dirty="0">
              <a:latin typeface="Aptos"/>
            </a:endParaRPr>
          </a:p>
          <a:p>
            <a:endParaRPr lang="en-IN" dirty="0" smtClean="0">
              <a:latin typeface="Aptos"/>
            </a:endParaRPr>
          </a:p>
          <a:p>
            <a:endParaRPr lang="en-IN" dirty="0" smtClean="0">
              <a:latin typeface="Aptos"/>
            </a:endParaRPr>
          </a:p>
        </p:txBody>
      </p:sp>
    </p:spTree>
    <p:extLst>
      <p:ext uri="{BB962C8B-B14F-4D97-AF65-F5344CB8AC3E}">
        <p14:creationId xmlns:p14="http://schemas.microsoft.com/office/powerpoint/2010/main" val="9391549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solidFill>
                  <a:schemeClr val="accent2">
                    <a:lumMod val="50000"/>
                  </a:schemeClr>
                </a:solidFill>
              </a:rPr>
              <a:t>DRAWBACK</a:t>
            </a:r>
            <a:endParaRPr lang="en-IN" sz="3600" b="1" dirty="0">
              <a:solidFill>
                <a:schemeClr val="accent2">
                  <a:lumMod val="50000"/>
                </a:schemeClr>
              </a:solidFill>
            </a:endParaRPr>
          </a:p>
        </p:txBody>
      </p:sp>
      <p:sp>
        <p:nvSpPr>
          <p:cNvPr id="3" name="Content Placeholder 2"/>
          <p:cNvSpPr>
            <a:spLocks noGrp="1"/>
          </p:cNvSpPr>
          <p:nvPr>
            <p:ph idx="1"/>
          </p:nvPr>
        </p:nvSpPr>
        <p:spPr/>
        <p:txBody>
          <a:bodyPr/>
          <a:lstStyle/>
          <a:p>
            <a:r>
              <a:rPr lang="en-US" dirty="0"/>
              <a:t>Only detects ground-level obstacles through </a:t>
            </a:r>
            <a:r>
              <a:rPr lang="en-US" dirty="0" smtClean="0"/>
              <a:t>touch.</a:t>
            </a:r>
          </a:p>
          <a:p>
            <a:r>
              <a:rPr lang="en-IN" dirty="0"/>
              <a:t>Cannot detect overhead </a:t>
            </a:r>
            <a:r>
              <a:rPr lang="en-IN" dirty="0" smtClean="0"/>
              <a:t>objects.</a:t>
            </a:r>
          </a:p>
          <a:p>
            <a:r>
              <a:rPr lang="en-US" dirty="0"/>
              <a:t>Cannot recognize object </a:t>
            </a:r>
            <a:r>
              <a:rPr lang="en-US" dirty="0" smtClean="0"/>
              <a:t>types (e.g., vehicle vs. pole).</a:t>
            </a:r>
          </a:p>
          <a:p>
            <a:r>
              <a:rPr lang="en-US" dirty="0"/>
              <a:t>Helps in tracking location but doesn't assist in object detection or recognition</a:t>
            </a:r>
            <a:endParaRPr lang="en-IN" dirty="0"/>
          </a:p>
        </p:txBody>
      </p:sp>
    </p:spTree>
    <p:extLst>
      <p:ext uri="{BB962C8B-B14F-4D97-AF65-F5344CB8AC3E}">
        <p14:creationId xmlns:p14="http://schemas.microsoft.com/office/powerpoint/2010/main" val="38064670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solidFill>
                  <a:schemeClr val="accent2">
                    <a:lumMod val="50000"/>
                  </a:schemeClr>
                </a:solidFill>
              </a:rPr>
              <a:t>PROPOSED SYSTEM</a:t>
            </a:r>
            <a:endParaRPr lang="en-IN" sz="3600" b="1" dirty="0">
              <a:solidFill>
                <a:schemeClr val="accent2">
                  <a:lumMod val="50000"/>
                </a:schemeClr>
              </a:solidFill>
            </a:endParaRPr>
          </a:p>
        </p:txBody>
      </p:sp>
      <p:sp>
        <p:nvSpPr>
          <p:cNvPr id="3" name="Content Placeholder 2"/>
          <p:cNvSpPr>
            <a:spLocks noGrp="1"/>
          </p:cNvSpPr>
          <p:nvPr>
            <p:ph idx="1"/>
          </p:nvPr>
        </p:nvSpPr>
        <p:spPr>
          <a:xfrm>
            <a:off x="838200" y="1690688"/>
            <a:ext cx="10515600" cy="4351338"/>
          </a:xfrm>
        </p:spPr>
        <p:txBody>
          <a:bodyPr>
            <a:normAutofit/>
          </a:bodyPr>
          <a:lstStyle/>
          <a:p>
            <a:r>
              <a:rPr lang="en-US" altLang="en-US" sz="2600" dirty="0" smtClean="0">
                <a:latin typeface="Aptos"/>
              </a:rPr>
              <a:t>We </a:t>
            </a:r>
            <a:r>
              <a:rPr lang="en-US" altLang="en-US" sz="2600" dirty="0">
                <a:latin typeface="Aptos"/>
              </a:rPr>
              <a:t>here propose an advanced blind stick that allows visually challenged people to navigate </a:t>
            </a:r>
            <a:r>
              <a:rPr lang="en-US" altLang="en-US" sz="2600" dirty="0" smtClean="0">
                <a:latin typeface="Aptos"/>
              </a:rPr>
              <a:t>with </a:t>
            </a:r>
            <a:r>
              <a:rPr lang="en-US" altLang="en-US" sz="2600" dirty="0">
                <a:latin typeface="Aptos"/>
              </a:rPr>
              <a:t>ease using advanced technology</a:t>
            </a:r>
            <a:r>
              <a:rPr lang="en-US" altLang="en-US" sz="2600" dirty="0" smtClean="0">
                <a:latin typeface="Aptos"/>
              </a:rPr>
              <a:t>.</a:t>
            </a:r>
            <a:endParaRPr lang="en-US" altLang="en-US" sz="2600" dirty="0">
              <a:latin typeface="Aptos"/>
            </a:endParaRPr>
          </a:p>
          <a:p>
            <a:r>
              <a:rPr lang="en-US" altLang="en-US" sz="2600" dirty="0" smtClean="0">
                <a:latin typeface="Aptos"/>
              </a:rPr>
              <a:t>We here propose a application to provide voice </a:t>
            </a:r>
            <a:r>
              <a:rPr lang="en-US" altLang="en-US" sz="2600" dirty="0">
                <a:latin typeface="Aptos"/>
              </a:rPr>
              <a:t>based navigation alert </a:t>
            </a:r>
            <a:r>
              <a:rPr lang="en-US" altLang="en-US" sz="2600" dirty="0" smtClean="0">
                <a:latin typeface="Aptos"/>
              </a:rPr>
              <a:t>and assistance helps </a:t>
            </a:r>
            <a:r>
              <a:rPr lang="en-US" altLang="en-US" sz="2600" dirty="0">
                <a:latin typeface="Aptos"/>
              </a:rPr>
              <a:t>to navigate blind </a:t>
            </a:r>
            <a:r>
              <a:rPr lang="en-US" altLang="en-US" sz="2600" dirty="0" smtClean="0">
                <a:latin typeface="Aptos"/>
              </a:rPr>
              <a:t>people.</a:t>
            </a:r>
          </a:p>
          <a:p>
            <a:r>
              <a:rPr lang="en-US" altLang="en-US" sz="2600" dirty="0" smtClean="0">
                <a:latin typeface="Aptos"/>
              </a:rPr>
              <a:t>An image identification to identify the objects </a:t>
            </a:r>
            <a:r>
              <a:rPr lang="en-US" altLang="en-US" sz="2600" dirty="0" err="1" smtClean="0">
                <a:latin typeface="Aptos"/>
              </a:rPr>
              <a:t>infront</a:t>
            </a:r>
            <a:r>
              <a:rPr lang="en-US" altLang="en-US" sz="2600" dirty="0" smtClean="0">
                <a:latin typeface="Aptos"/>
              </a:rPr>
              <a:t> of them.</a:t>
            </a:r>
          </a:p>
          <a:p>
            <a:r>
              <a:rPr lang="en-US" altLang="en-US" sz="2600" dirty="0" smtClean="0">
                <a:latin typeface="Aptos"/>
              </a:rPr>
              <a:t>The object identification helps to alert what the object is </a:t>
            </a:r>
            <a:r>
              <a:rPr lang="en-US" altLang="en-US" sz="2600" dirty="0" err="1" smtClean="0">
                <a:latin typeface="Aptos"/>
              </a:rPr>
              <a:t>infront</a:t>
            </a:r>
            <a:r>
              <a:rPr lang="en-US" altLang="en-US" sz="2600" dirty="0" smtClean="0">
                <a:latin typeface="Aptos"/>
              </a:rPr>
              <a:t>.</a:t>
            </a:r>
          </a:p>
          <a:p>
            <a:endParaRPr lang="en-US" altLang="en-US" sz="2600" dirty="0">
              <a:latin typeface="Aptos"/>
            </a:endParaRPr>
          </a:p>
          <a:p>
            <a:endParaRPr lang="en-IN" sz="2600" dirty="0">
              <a:latin typeface="Aptos"/>
            </a:endParaRPr>
          </a:p>
        </p:txBody>
      </p:sp>
    </p:spTree>
    <p:extLst>
      <p:ext uri="{BB962C8B-B14F-4D97-AF65-F5344CB8AC3E}">
        <p14:creationId xmlns:p14="http://schemas.microsoft.com/office/powerpoint/2010/main" val="32106432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altLang="en-US" sz="2600" dirty="0">
                <a:latin typeface="Aptos"/>
                <a:ea typeface="Tahoma" pitchFamily="34" charset="0"/>
                <a:cs typeface="Tahoma" pitchFamily="34" charset="0"/>
              </a:rPr>
              <a:t>With the development </a:t>
            </a:r>
            <a:r>
              <a:rPr lang="en-US" altLang="en-US" sz="2600" dirty="0" smtClean="0">
                <a:latin typeface="Aptos"/>
                <a:ea typeface="Tahoma" pitchFamily="34" charset="0"/>
                <a:cs typeface="Tahoma" pitchFamily="34" charset="0"/>
              </a:rPr>
              <a:t>of ESP 32 CAM </a:t>
            </a:r>
            <a:r>
              <a:rPr lang="en-US" altLang="en-US" sz="2600" dirty="0">
                <a:latin typeface="Aptos"/>
                <a:ea typeface="Tahoma" pitchFamily="34" charset="0"/>
                <a:cs typeface="Tahoma" pitchFamily="34" charset="0"/>
              </a:rPr>
              <a:t>technology  a new series of devices, known as </a:t>
            </a:r>
            <a:r>
              <a:rPr lang="en-GB" sz="2600" dirty="0">
                <a:latin typeface="Aptos"/>
                <a:ea typeface="Tahoma" pitchFamily="34" charset="0"/>
                <a:cs typeface="Tahoma" pitchFamily="34" charset="0"/>
              </a:rPr>
              <a:t>AI based visual product identification</a:t>
            </a:r>
            <a:r>
              <a:rPr lang="en-US" altLang="en-US" sz="2600" dirty="0">
                <a:latin typeface="Aptos"/>
                <a:ea typeface="Tahoma" pitchFamily="34" charset="0"/>
                <a:cs typeface="Tahoma" pitchFamily="34" charset="0"/>
              </a:rPr>
              <a:t> were </a:t>
            </a:r>
            <a:r>
              <a:rPr lang="en-US" altLang="en-US" sz="2600" dirty="0" smtClean="0">
                <a:latin typeface="Aptos"/>
                <a:ea typeface="Tahoma" pitchFamily="34" charset="0"/>
                <a:cs typeface="Tahoma" pitchFamily="34" charset="0"/>
              </a:rPr>
              <a:t>developed.</a:t>
            </a:r>
          </a:p>
          <a:p>
            <a:endParaRPr lang="en-US" altLang="en-US" sz="2600" dirty="0">
              <a:latin typeface="Aptos"/>
              <a:ea typeface="Tahoma" pitchFamily="34" charset="0"/>
              <a:cs typeface="Tahoma" pitchFamily="34" charset="0"/>
            </a:endParaRPr>
          </a:p>
          <a:p>
            <a:pPr algn="just">
              <a:spcBef>
                <a:spcPct val="20000"/>
              </a:spcBef>
              <a:buClr>
                <a:schemeClr val="folHlink"/>
              </a:buClr>
              <a:buSzPct val="60000"/>
              <a:defRPr/>
            </a:pPr>
            <a:r>
              <a:rPr lang="en-US" altLang="en-US" sz="2400" dirty="0">
                <a:latin typeface="Aptos"/>
              </a:rPr>
              <a:t>System comprises of </a:t>
            </a:r>
            <a:endParaRPr lang="en-US" altLang="en-US" dirty="0" smtClean="0">
              <a:latin typeface="Aptos"/>
            </a:endParaRPr>
          </a:p>
          <a:p>
            <a:pPr lvl="1" algn="just">
              <a:spcBef>
                <a:spcPct val="20000"/>
              </a:spcBef>
              <a:buClr>
                <a:schemeClr val="hlink"/>
              </a:buClr>
              <a:buSzPct val="55000"/>
              <a:defRPr/>
            </a:pPr>
            <a:r>
              <a:rPr lang="en-US" altLang="en-US" dirty="0" smtClean="0">
                <a:latin typeface="Aptos"/>
              </a:rPr>
              <a:t>ESP 32 CAM</a:t>
            </a:r>
            <a:endParaRPr lang="en-US" altLang="en-US" dirty="0">
              <a:latin typeface="Aptos"/>
            </a:endParaRPr>
          </a:p>
          <a:p>
            <a:pPr lvl="1" algn="just">
              <a:spcBef>
                <a:spcPct val="20000"/>
              </a:spcBef>
              <a:buClr>
                <a:schemeClr val="hlink"/>
              </a:buClr>
              <a:buSzPct val="55000"/>
              <a:defRPr/>
            </a:pPr>
            <a:r>
              <a:rPr lang="en-US" altLang="en-US" dirty="0">
                <a:latin typeface="Aptos"/>
              </a:rPr>
              <a:t>Object identification</a:t>
            </a:r>
          </a:p>
          <a:p>
            <a:pPr lvl="1" algn="just">
              <a:spcBef>
                <a:spcPct val="20000"/>
              </a:spcBef>
              <a:buClr>
                <a:schemeClr val="hlink"/>
              </a:buClr>
              <a:buSzPct val="55000"/>
              <a:defRPr/>
            </a:pPr>
            <a:r>
              <a:rPr lang="en-US" altLang="en-US" dirty="0" smtClean="0">
                <a:latin typeface="Aptos"/>
              </a:rPr>
              <a:t>Voice-based assistance and navigation</a:t>
            </a:r>
            <a:endParaRPr lang="en-US" altLang="en-US" dirty="0">
              <a:latin typeface="Aptos"/>
            </a:endParaRPr>
          </a:p>
          <a:p>
            <a:endParaRPr lang="en-US" altLang="en-US" sz="2600" dirty="0">
              <a:latin typeface="Aptos"/>
              <a:ea typeface="Tahoma" pitchFamily="34" charset="0"/>
              <a:cs typeface="Tahoma" pitchFamily="34" charset="0"/>
            </a:endParaRPr>
          </a:p>
          <a:p>
            <a:endParaRPr lang="en-IN" sz="2600" dirty="0">
              <a:latin typeface="Aptos"/>
            </a:endParaRPr>
          </a:p>
        </p:txBody>
      </p:sp>
      <p:sp>
        <p:nvSpPr>
          <p:cNvPr id="4" name="Title 1"/>
          <p:cNvSpPr>
            <a:spLocks noGrp="1"/>
          </p:cNvSpPr>
          <p:nvPr>
            <p:ph type="title"/>
          </p:nvPr>
        </p:nvSpPr>
        <p:spPr bwMode="auto">
          <a:xfrm>
            <a:off x="838200" y="365126"/>
            <a:ext cx="10054213" cy="1031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r>
              <a:rPr lang="en-US" altLang="en-US" sz="3200" b="1" dirty="0">
                <a:solidFill>
                  <a:schemeClr val="accent2">
                    <a:lumMod val="50000"/>
                  </a:schemeClr>
                </a:solidFill>
              </a:rPr>
              <a:t>Advanced </a:t>
            </a:r>
            <a:r>
              <a:rPr lang="en-US" altLang="en-US" sz="3200" b="1" dirty="0" smtClean="0">
                <a:solidFill>
                  <a:schemeClr val="accent2">
                    <a:lumMod val="50000"/>
                  </a:schemeClr>
                </a:solidFill>
              </a:rPr>
              <a:t>Navigation and Image Identification Technologies </a:t>
            </a:r>
            <a:r>
              <a:rPr lang="en-US" altLang="en-US" sz="3200" b="1" dirty="0">
                <a:solidFill>
                  <a:schemeClr val="accent2">
                    <a:lumMod val="50000"/>
                  </a:schemeClr>
                </a:solidFill>
              </a:rPr>
              <a:t>for The Visually Impaired  </a:t>
            </a:r>
          </a:p>
        </p:txBody>
      </p:sp>
    </p:spTree>
    <p:extLst>
      <p:ext uri="{BB962C8B-B14F-4D97-AF65-F5344CB8AC3E}">
        <p14:creationId xmlns:p14="http://schemas.microsoft.com/office/powerpoint/2010/main" val="16046092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accent2">
                    <a:lumMod val="50000"/>
                  </a:schemeClr>
                </a:solidFill>
              </a:rPr>
              <a:t>HARDWARE REQUIREMENT</a:t>
            </a:r>
            <a:endParaRPr lang="en-IN" b="1" dirty="0">
              <a:solidFill>
                <a:schemeClr val="accent2">
                  <a:lumMod val="50000"/>
                </a:schemeClr>
              </a:solidFill>
            </a:endParaRPr>
          </a:p>
        </p:txBody>
      </p:sp>
      <p:sp>
        <p:nvSpPr>
          <p:cNvPr id="4" name="Rectangle 1"/>
          <p:cNvSpPr>
            <a:spLocks noGrp="1" noChangeArrowheads="1"/>
          </p:cNvSpPr>
          <p:nvPr>
            <p:ph idx="1"/>
          </p:nvPr>
        </p:nvSpPr>
        <p:spPr bwMode="auto">
          <a:xfrm>
            <a:off x="2038350" y="1772331"/>
            <a:ext cx="5097236"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ESP32-CAM Module</a:t>
            </a:r>
            <a:r>
              <a:rPr kumimoji="0" lang="en-US" altLang="en-US" sz="24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b="1" dirty="0" smtClean="0">
                <a:latin typeface="Arial" panose="020B0604020202020204" pitchFamily="34" charset="0"/>
              </a:rPr>
              <a:t>PC</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Bluetooth Module</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Battery</a:t>
            </a:r>
            <a:r>
              <a:rPr kumimoji="0" lang="en-US" altLang="en-US" sz="24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RS232 Interface</a:t>
            </a:r>
            <a:r>
              <a:rPr kumimoji="0" lang="en-US" altLang="en-US" sz="2400" b="0" i="0" u="none" strike="noStrike" cap="none" normalizeH="0" baseline="0" dirty="0" smtClean="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279976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5975" y="294786"/>
            <a:ext cx="10515600" cy="1325563"/>
          </a:xfrm>
        </p:spPr>
        <p:txBody>
          <a:bodyPr>
            <a:normAutofit/>
          </a:bodyPr>
          <a:lstStyle/>
          <a:p>
            <a:r>
              <a:rPr lang="en-IN" sz="3600" b="1" dirty="0" smtClean="0">
                <a:solidFill>
                  <a:schemeClr val="accent2">
                    <a:lumMod val="75000"/>
                  </a:schemeClr>
                </a:solidFill>
              </a:rPr>
              <a:t>SOFTWARE REQUIREMENT</a:t>
            </a:r>
            <a:endParaRPr lang="en-IN" sz="3600" b="1" dirty="0">
              <a:solidFill>
                <a:schemeClr val="accent2">
                  <a:lumMod val="75000"/>
                </a:schemeClr>
              </a:solidFill>
            </a:endParaRPr>
          </a:p>
        </p:txBody>
      </p:sp>
      <p:sp>
        <p:nvSpPr>
          <p:cNvPr id="4" name="Rectangle 1"/>
          <p:cNvSpPr>
            <a:spLocks noGrp="1" noChangeArrowheads="1"/>
          </p:cNvSpPr>
          <p:nvPr>
            <p:ph idx="1"/>
          </p:nvPr>
        </p:nvSpPr>
        <p:spPr bwMode="auto">
          <a:xfrm>
            <a:off x="375975" y="1506022"/>
            <a:ext cx="11079145"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ptos"/>
              </a:rPr>
              <a:t>IDLE Python:</a:t>
            </a:r>
            <a:r>
              <a:rPr kumimoji="0" lang="en-US" altLang="en-US" sz="2400" b="0" i="0" u="none" strike="noStrike" cap="none" normalizeH="0" baseline="0" dirty="0" smtClean="0">
                <a:ln>
                  <a:noFill/>
                </a:ln>
                <a:solidFill>
                  <a:schemeClr val="tx1"/>
                </a:solidFill>
                <a:effectLst/>
                <a:latin typeface="Aptos"/>
              </a:rPr>
              <a:t> </a:t>
            </a:r>
          </a:p>
          <a:p>
            <a:pPr marL="0" marR="0" lvl="0" indent="0" algn="l" defTabSz="914400" rtl="0" eaLnBrk="0" fontAlgn="base" latinLnBrk="0" hangingPunct="0">
              <a:lnSpc>
                <a:spcPct val="100000"/>
              </a:lnSpc>
              <a:spcBef>
                <a:spcPct val="0"/>
              </a:spcBef>
              <a:spcAft>
                <a:spcPct val="0"/>
              </a:spcAft>
              <a:buClrTx/>
              <a:buSzTx/>
              <a:buNone/>
              <a:tabLst/>
            </a:pPr>
            <a:r>
              <a:rPr lang="en-US" altLang="en-US" sz="2400" dirty="0">
                <a:latin typeface="Aptos"/>
              </a:rPr>
              <a:t> </a:t>
            </a:r>
            <a:r>
              <a:rPr lang="en-US" altLang="en-US" sz="2400" dirty="0" smtClean="0">
                <a:latin typeface="Aptos"/>
              </a:rPr>
              <a:t>         </a:t>
            </a:r>
            <a:r>
              <a:rPr kumimoji="0" lang="en-US" altLang="en-US" sz="2400" b="0" i="0" u="none" strike="noStrike" cap="none" normalizeH="0" baseline="0" dirty="0" smtClean="0">
                <a:ln>
                  <a:noFill/>
                </a:ln>
                <a:solidFill>
                  <a:schemeClr val="tx1"/>
                </a:solidFill>
                <a:effectLst/>
                <a:latin typeface="Aptos"/>
              </a:rPr>
              <a:t>Used for programming the</a:t>
            </a:r>
            <a:r>
              <a:rPr kumimoji="0" lang="en-US" altLang="en-US" sz="2400" b="0" i="0" u="none" strike="noStrike" cap="none" normalizeH="0" dirty="0" smtClean="0">
                <a:ln>
                  <a:noFill/>
                </a:ln>
                <a:solidFill>
                  <a:schemeClr val="tx1"/>
                </a:solidFill>
                <a:effectLst/>
                <a:latin typeface="Aptos"/>
              </a:rPr>
              <a:t> object identification.</a:t>
            </a:r>
            <a:endParaRPr kumimoji="0" lang="en-US" altLang="en-US" sz="2400" b="0" i="0" u="none" strike="noStrike" cap="none" normalizeH="0" baseline="0" dirty="0" smtClean="0">
              <a:ln>
                <a:noFill/>
              </a:ln>
              <a:solidFill>
                <a:schemeClr val="tx1"/>
              </a:solidFill>
              <a:effectLst/>
              <a:latin typeface="Apto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ptos"/>
              </a:rPr>
              <a:t>Android Studio:</a:t>
            </a:r>
            <a:endParaRPr lang="en-US" altLang="en-US" sz="2400" dirty="0">
              <a:latin typeface="Aptos"/>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2400" dirty="0" smtClean="0">
                <a:latin typeface="Aptos"/>
              </a:rPr>
              <a:t> 	It is an Integrated Development Environment(IDE) for developing Android applications.</a:t>
            </a:r>
            <a:endParaRPr kumimoji="0" lang="en-US" altLang="en-US" sz="2400" b="0" i="0" u="none" strike="noStrike" cap="none" normalizeH="0" baseline="0" dirty="0" smtClean="0">
              <a:ln>
                <a:noFill/>
              </a:ln>
              <a:solidFill>
                <a:schemeClr val="tx1"/>
              </a:solidFill>
              <a:effectLst/>
              <a:latin typeface="Apto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ptos"/>
              </a:rPr>
              <a:t>AI Image Recognition Software / Libraries</a:t>
            </a:r>
            <a:r>
              <a:rPr lang="en-US" altLang="en-US" sz="2400" dirty="0" smtClean="0">
                <a:latin typeface="Aptos"/>
              </a:rPr>
              <a:t>:</a:t>
            </a:r>
          </a:p>
          <a:p>
            <a:pPr marL="0" marR="0" lvl="0" indent="0" algn="l" defTabSz="914400" rtl="0" eaLnBrk="0" fontAlgn="base" latinLnBrk="0" hangingPunct="0">
              <a:lnSpc>
                <a:spcPct val="100000"/>
              </a:lnSpc>
              <a:spcBef>
                <a:spcPct val="0"/>
              </a:spcBef>
              <a:spcAft>
                <a:spcPct val="0"/>
              </a:spcAft>
              <a:buClrTx/>
              <a:buSzTx/>
              <a:buNone/>
              <a:tabLst/>
            </a:pPr>
            <a:r>
              <a:rPr lang="en-US" altLang="en-US" sz="2400" dirty="0" smtClean="0">
                <a:latin typeface="Aptos"/>
              </a:rPr>
              <a:t>   	It involves </a:t>
            </a:r>
            <a:r>
              <a:rPr lang="en-US" altLang="en-US" sz="2400" dirty="0" err="1" smtClean="0">
                <a:latin typeface="Aptos"/>
              </a:rPr>
              <a:t>OpenCV</a:t>
            </a:r>
            <a:r>
              <a:rPr lang="en-US" altLang="en-US" sz="2400" dirty="0" smtClean="0">
                <a:latin typeface="Aptos"/>
              </a:rPr>
              <a:t> library for image identification.</a:t>
            </a:r>
            <a:endParaRPr kumimoji="0" lang="en-US" altLang="en-US" sz="2400" b="0" i="0" u="none" strike="noStrike" cap="none" normalizeH="0" baseline="0" dirty="0" smtClean="0">
              <a:ln>
                <a:noFill/>
              </a:ln>
              <a:solidFill>
                <a:schemeClr val="tx1"/>
              </a:solidFill>
              <a:effectLst/>
              <a:latin typeface="Apto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ptos"/>
              </a:rPr>
              <a:t>Voice Synthesis Text</a:t>
            </a:r>
            <a:r>
              <a:rPr kumimoji="0" lang="en-US" altLang="en-US" sz="2400" b="1" i="0" u="none" strike="noStrike" cap="none" normalizeH="0" dirty="0" smtClean="0">
                <a:ln>
                  <a:noFill/>
                </a:ln>
                <a:solidFill>
                  <a:schemeClr val="tx1"/>
                </a:solidFill>
                <a:effectLst/>
                <a:latin typeface="Aptos"/>
              </a:rPr>
              <a:t> to Speech(</a:t>
            </a:r>
            <a:r>
              <a:rPr kumimoji="0" lang="en-US" altLang="en-US" sz="2400" b="1" i="0" u="none" strike="noStrike" cap="none" normalizeH="0" baseline="0" dirty="0" smtClean="0">
                <a:ln>
                  <a:noFill/>
                </a:ln>
                <a:solidFill>
                  <a:schemeClr val="tx1"/>
                </a:solidFill>
                <a:effectLst/>
                <a:latin typeface="Aptos"/>
              </a:rPr>
              <a:t>TTS) API</a:t>
            </a:r>
            <a:r>
              <a:rPr kumimoji="0" lang="en-US" altLang="en-US" sz="2400" b="0" i="0" u="none" strike="noStrike" cap="none" normalizeH="0" baseline="0" dirty="0" smtClean="0">
                <a:ln>
                  <a:noFill/>
                </a:ln>
                <a:solidFill>
                  <a:schemeClr val="tx1"/>
                </a:solidFill>
                <a:effectLst/>
                <a:latin typeface="Aptos"/>
              </a:rPr>
              <a:t> :</a:t>
            </a:r>
          </a:p>
          <a:p>
            <a:pPr marL="0" marR="0" lvl="0" indent="0" algn="l" defTabSz="914400" rtl="0" eaLnBrk="0" fontAlgn="base" latinLnBrk="0" hangingPunct="0">
              <a:lnSpc>
                <a:spcPct val="100000"/>
              </a:lnSpc>
              <a:spcBef>
                <a:spcPct val="0"/>
              </a:spcBef>
              <a:spcAft>
                <a:spcPct val="0"/>
              </a:spcAft>
              <a:buClrTx/>
              <a:buSzTx/>
              <a:buNone/>
              <a:tabLst/>
            </a:pPr>
            <a:r>
              <a:rPr lang="en-US" altLang="en-US" sz="2400" dirty="0">
                <a:latin typeface="Aptos"/>
              </a:rPr>
              <a:t> </a:t>
            </a:r>
            <a:r>
              <a:rPr lang="en-US" altLang="en-US" sz="2400" dirty="0" smtClean="0">
                <a:latin typeface="Aptos"/>
              </a:rPr>
              <a:t>  	</a:t>
            </a:r>
            <a:r>
              <a:rPr kumimoji="0" lang="en-US" altLang="en-US" sz="2400" b="0" i="0" u="none" strike="noStrike" cap="none" normalizeH="0" baseline="0" dirty="0" smtClean="0">
                <a:ln>
                  <a:noFill/>
                </a:ln>
                <a:solidFill>
                  <a:schemeClr val="tx1"/>
                </a:solidFill>
                <a:effectLst/>
                <a:latin typeface="Aptos"/>
              </a:rPr>
              <a:t> Converts text to speech for voice alerts in Android.</a:t>
            </a:r>
          </a:p>
        </p:txBody>
      </p:sp>
    </p:spTree>
    <p:extLst>
      <p:ext uri="{BB962C8B-B14F-4D97-AF65-F5344CB8AC3E}">
        <p14:creationId xmlns:p14="http://schemas.microsoft.com/office/powerpoint/2010/main" val="10791067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815</TotalTime>
  <Words>959</Words>
  <Application>Microsoft Office PowerPoint</Application>
  <PresentationFormat>Widescreen</PresentationFormat>
  <Paragraphs>125</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Aptos</vt:lpstr>
      <vt:lpstr>Arial</vt:lpstr>
      <vt:lpstr>Arial Black</vt:lpstr>
      <vt:lpstr>Calibri</vt:lpstr>
      <vt:lpstr>Calibri Light</vt:lpstr>
      <vt:lpstr>Tahoma</vt:lpstr>
      <vt:lpstr>Times New Roman</vt:lpstr>
      <vt:lpstr>Office Theme</vt:lpstr>
      <vt:lpstr>GOVERNMENT COLLEGE OF ENGINEERING                        DHARMAPURI                      (Affliated to Anna University)                          </vt:lpstr>
      <vt:lpstr>ABSTRACT</vt:lpstr>
      <vt:lpstr>INTRODUCTION</vt:lpstr>
      <vt:lpstr>EXISITING SYSTEM</vt:lpstr>
      <vt:lpstr>DRAWBACK</vt:lpstr>
      <vt:lpstr>PROPOSED SYSTEM</vt:lpstr>
      <vt:lpstr>Advanced Navigation and Image Identification Technologies for The Visually Impaired  </vt:lpstr>
      <vt:lpstr>HARDWARE REQUIREMENT</vt:lpstr>
      <vt:lpstr>SOFTWARE REQUIREMENT</vt:lpstr>
      <vt:lpstr>BLOCK DIAGRAM</vt:lpstr>
      <vt:lpstr>BLOCK DIAGRAM DISCRIPTION</vt:lpstr>
      <vt:lpstr>PowerPoint Presentation</vt:lpstr>
      <vt:lpstr>Workflow:</vt:lpstr>
      <vt:lpstr>PowerPoint Presentation</vt:lpstr>
      <vt:lpstr>PowerPoint Presentation</vt:lpstr>
      <vt:lpstr>APPLICATION</vt:lpstr>
      <vt:lpstr>CONCLUSION</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GOVERNMENT COLLEGE OF ENGINEERING                        DHARMAPURI                      (Affliated to Anna University)</dc:title>
  <dc:creator>Karthikbalaji</dc:creator>
  <cp:lastModifiedBy>Karthikbalaji</cp:lastModifiedBy>
  <cp:revision>44</cp:revision>
  <dcterms:created xsi:type="dcterms:W3CDTF">2025-05-01T10:11:58Z</dcterms:created>
  <dcterms:modified xsi:type="dcterms:W3CDTF">2025-05-22T18:06:32Z</dcterms:modified>
</cp:coreProperties>
</file>