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03E3-A07C-486B-9CAD-0D52F7CF1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E4E0F-3527-462D-ABD6-F01B25676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4520-9CFA-462B-AAE8-C1928886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1F0B-67C1-49FC-8B4D-E48CF675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50DA-0F94-4035-BCAD-46AE56F9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3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B029-BEF0-4C23-A42A-75B137FE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FA52D-F7EE-4D6A-9D36-ECCFDE29F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5C45-BAE9-46C0-879B-588C4474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8CBF-9C08-40D2-A03C-4FADFEDA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F383-76F4-402D-BBE1-50CE15B3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1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54671-1879-422F-BCF3-2D7EC08A3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81E89-1207-4F59-AE13-BA0A0916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1F978-A9F8-4378-8901-760752A0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5472-F80A-4A2D-A7ED-5CD947F6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5633-654F-4EFA-9AE9-E60BD605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289D-9FAD-4D03-8CFA-ECF85399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EC7B-6A35-4D63-9DD8-833ABF397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DCFCC-46C2-438B-AF6A-4B885437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30301-A835-41B2-BE61-84DA8117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7EFC3-BFFC-4193-A6FC-527236EF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7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51BA-D66F-4674-95A0-630A4402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FDD40-91CB-437E-BE91-C326FB918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0987-5ECF-4418-AFF2-686F34C2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33E4-CF10-4AB5-B394-3A733E15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E839-D878-47FB-A17E-47C80DBB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6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7F29-9728-4FAD-991A-3D6F336A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D674-A1F8-4B9C-8171-E76A2124A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AD3F6-AB9C-4969-A5D3-E72649FD6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1CC51-24A7-45A5-89DF-273F197F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3D2D3-6F9B-427D-871F-D27B9A24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E258C-9F9C-4979-A9D0-B976C564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83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7B31-5193-4D92-8F81-D83516C0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2308C-3821-4AA2-B68B-8C9CF8162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D93F-917C-476E-82C5-683301136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5E1F9-C7D1-45DA-AC43-279CDAB87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A3258-6B8A-43F9-B4EA-C559814EE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BCF03-C647-4058-B189-7EF5A4DF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37DA8-5FD7-434F-9CFB-74792F60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A774C-7A6A-484A-9D8C-38027990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50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EE3B-E563-4746-B092-8BC30E17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70CCE-AA47-4845-BFB3-5B5E8822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BD69F-CA91-4BAB-9B29-384B17A8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C3CC9-80F7-4C68-A169-021C2AA9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76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B3995-E88C-4A7D-A206-C7E8D3D8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0B874-A40B-4BCC-A18E-81E546AA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A81E6-9A72-420B-8322-340619D7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1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EEE2-6677-43F6-A715-9503E6A6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6B48-0C03-4B95-8DFD-F3CEC64C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39987-DE4D-4220-9DC0-1DDCAB8C2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D0107-DA16-4509-827F-E45F65D3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223CE-7A65-4FFD-8248-519BA97C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F439B-2F0B-430B-A977-4F0EC4D9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5BDB-DF14-49FA-BB86-5F71D037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CEF5A-54B5-4A4A-837B-B759206F5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C0D60-2AB1-4541-A2F0-BEAAACA5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80895-2D3D-4810-97EE-0439BC2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874D-F5D3-4EF1-B63D-933B21917CF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FFFED-8FA5-4487-B1A3-0055928D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5017-B170-4FF6-A416-44DA084E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27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776FB-1A56-4143-97A9-13C92D4B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2FB85-DA26-44BF-94C7-D9FF96A79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A9AC9-A93A-4CE4-896D-AB139E776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874D-F5D3-4EF1-B63D-933B21917CFE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EAB86-720D-44AC-AA4F-39F990BF2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0426-488D-4D9A-A68D-47EACC0C1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EB03-18E3-4B0E-88DE-6DCADE0F2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15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01CF-A65E-4866-B7FA-BCD035A72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F5678-FD98-49B9-A236-D46A7B4F5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14B0-F220-45D8-9599-60127C2B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RLE + Hash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C554-5191-44A1-9608-DB271C45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Columns can have Run Length and </a:t>
            </a:r>
            <a:r>
              <a:rPr lang="en-IN" i="1" dirty="0"/>
              <a:t>either</a:t>
            </a:r>
            <a:r>
              <a:rPr lang="en-IN" dirty="0"/>
              <a:t> Hash (dictionary) or Value encoding</a:t>
            </a:r>
          </a:p>
          <a:p>
            <a:pPr lvl="1"/>
            <a:r>
              <a:rPr lang="en-IN" dirty="0"/>
              <a:t>Compression type is determined by cardinality, number of repeat values, row count, and data type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24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3F39-0249-4CD7-AFE0-BD10697A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Vertipaq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A17B-63F0-4207-BBFA-DA270C4E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Vertipaq has a special way of mapping relationships between columns in your data model, which allows it to evaluate complex, multi-column queries</a:t>
            </a:r>
          </a:p>
          <a:p>
            <a:pPr lvl="1"/>
            <a:r>
              <a:rPr lang="en-IN" dirty="0"/>
              <a:t>NOTE: This is not the same as creating a table relationships in your data model; this is essentially a blueprint that Vertipaq uses to map pairs of primary and foreign keys across related tables.</a:t>
            </a:r>
          </a:p>
          <a:p>
            <a:pPr lvl="1"/>
            <a:r>
              <a:rPr lang="en-IN" dirty="0"/>
              <a:t>E.g. =&gt; Find Quantity Sold of a specific product</a:t>
            </a:r>
          </a:p>
          <a:p>
            <a:pPr lvl="2"/>
            <a:r>
              <a:rPr lang="en-IN" dirty="0"/>
              <a:t>Step 1 – Search in product dictionary to find number from product lookup</a:t>
            </a:r>
          </a:p>
          <a:p>
            <a:pPr lvl="2"/>
            <a:r>
              <a:rPr lang="en-IN" dirty="0"/>
              <a:t>Step 2 – Use relationship to find all rows in sales where product line matches above number</a:t>
            </a:r>
          </a:p>
          <a:p>
            <a:pPr lvl="2"/>
            <a:r>
              <a:rPr lang="en-IN" dirty="0"/>
              <a:t>Step 3 – Returns a </a:t>
            </a:r>
            <a:r>
              <a:rPr lang="en-IN" dirty="0" err="1"/>
              <a:t>datacache</a:t>
            </a:r>
            <a:r>
              <a:rPr lang="en-IN" dirty="0"/>
              <a:t> containing filtered sales table and sends to formula engine</a:t>
            </a:r>
          </a:p>
          <a:p>
            <a:pPr lvl="2"/>
            <a:r>
              <a:rPr lang="en-IN" dirty="0"/>
              <a:t>Step 4 – Formula engine evaluates the [Quantity Sold] measure against </a:t>
            </a:r>
            <a:r>
              <a:rPr lang="en-IN" dirty="0" err="1"/>
              <a:t>datacache</a:t>
            </a:r>
            <a:r>
              <a:rPr lang="en-IN" dirty="0"/>
              <a:t>.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80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B017-E87D-4E05-BF62-EE7DACD2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55E2-02BA-41EC-93A0-4E0038A9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DAX uses 2 engines </a:t>
            </a:r>
          </a:p>
          <a:p>
            <a:pPr lvl="1"/>
            <a:r>
              <a:rPr lang="en-IN" dirty="0"/>
              <a:t>Formula Engine</a:t>
            </a:r>
          </a:p>
          <a:p>
            <a:pPr lvl="2"/>
            <a:r>
              <a:rPr lang="en-IN" dirty="0"/>
              <a:t>Formula engine interprets and evaluates DAX.</a:t>
            </a:r>
          </a:p>
          <a:p>
            <a:pPr lvl="1"/>
            <a:r>
              <a:rPr lang="en-IN" dirty="0"/>
              <a:t>Storage Engine</a:t>
            </a:r>
          </a:p>
          <a:p>
            <a:pPr lvl="2"/>
            <a:r>
              <a:rPr lang="en-IN" dirty="0"/>
              <a:t>Storage engine compresses and encodes</a:t>
            </a:r>
          </a:p>
          <a:p>
            <a:r>
              <a:rPr lang="en-IN" dirty="0"/>
              <a:t>Storage Engines – both create data cache and send them to formula engine for DAX query evaluation</a:t>
            </a:r>
          </a:p>
          <a:p>
            <a:pPr lvl="1"/>
            <a:r>
              <a:rPr lang="en-IN" dirty="0"/>
              <a:t>Vertipaq – used for in-memory storage</a:t>
            </a:r>
          </a:p>
          <a:p>
            <a:pPr lvl="1"/>
            <a:r>
              <a:rPr lang="en-IN" dirty="0" err="1"/>
              <a:t>DirectQuery</a:t>
            </a:r>
            <a:r>
              <a:rPr lang="en-IN" dirty="0"/>
              <a:t> – used for direct connection to external sources</a:t>
            </a:r>
          </a:p>
          <a:p>
            <a:r>
              <a:rPr lang="en-IN" dirty="0"/>
              <a:t>Vertipaq stores data using a columnar database setup</a:t>
            </a:r>
          </a:p>
          <a:p>
            <a:pPr lvl="1"/>
            <a:r>
              <a:rPr lang="en-IN" dirty="0"/>
              <a:t>Data is stored in individual columns that can be accessed quickly, but queries that call multiple tables may require more complex logic to produce a </a:t>
            </a:r>
            <a:r>
              <a:rPr lang="en-IN" dirty="0" err="1"/>
              <a:t>datacache</a:t>
            </a:r>
            <a:r>
              <a:rPr lang="en-IN" dirty="0"/>
              <a:t>.</a:t>
            </a:r>
          </a:p>
          <a:p>
            <a:r>
              <a:rPr lang="en-IN" dirty="0"/>
              <a:t>Raw data is compressed and encoded to optimize processing.</a:t>
            </a:r>
          </a:p>
          <a:p>
            <a:pPr lvl="1"/>
            <a:r>
              <a:rPr lang="en-IN" dirty="0"/>
              <a:t>Data can be compressed using </a:t>
            </a:r>
            <a:r>
              <a:rPr lang="en-IN" b="1" i="1" dirty="0"/>
              <a:t>Value</a:t>
            </a:r>
            <a:r>
              <a:rPr lang="en-IN" dirty="0"/>
              <a:t>, </a:t>
            </a:r>
            <a:r>
              <a:rPr lang="en-IN" b="1" i="1" dirty="0"/>
              <a:t>Hash</a:t>
            </a:r>
            <a:r>
              <a:rPr lang="en-IN" dirty="0"/>
              <a:t> (Dictionary) or </a:t>
            </a:r>
            <a:r>
              <a:rPr lang="en-IN" b="1" i="1" dirty="0"/>
              <a:t>Run Length</a:t>
            </a:r>
            <a:r>
              <a:rPr lang="en-IN" dirty="0"/>
              <a:t> encoding (RLE) based on cardinality, repeat values, row count, and data type</a:t>
            </a:r>
          </a:p>
        </p:txBody>
      </p:sp>
    </p:spTree>
    <p:extLst>
      <p:ext uri="{BB962C8B-B14F-4D97-AF65-F5344CB8AC3E}">
        <p14:creationId xmlns:p14="http://schemas.microsoft.com/office/powerpoint/2010/main" val="247936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F4F9-5748-4A09-9453-D5C73AF5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F55F-EBDA-40D7-92D4-C2145114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Individual functions typically evaluate from left to right starting with the first parameter (followed by the second, third, etc.)</a:t>
            </a:r>
          </a:p>
          <a:p>
            <a:r>
              <a:rPr lang="en-IN" dirty="0"/>
              <a:t>Nested functions evaluate from the inside out, starting with the innermost function and working outward from there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60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5155-CB80-4DFA-89A4-DB917CD4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E47E-EAC7-4B01-AB28-F191014F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Variables (VAR) are DAX expressions which can be reused multiple times within a query, and are commonly used for 2 key purposes</a:t>
            </a:r>
          </a:p>
          <a:p>
            <a:pPr lvl="1"/>
            <a:r>
              <a:rPr lang="en-IN" dirty="0"/>
              <a:t>Readability – makes complex code more human readable</a:t>
            </a:r>
          </a:p>
          <a:p>
            <a:pPr lvl="1"/>
            <a:r>
              <a:rPr lang="en-IN" dirty="0"/>
              <a:t>Performance – Only evaluated once no matter how often they are used within a query.</a:t>
            </a:r>
          </a:p>
          <a:p>
            <a:pPr lvl="1"/>
            <a:endParaRPr lang="en-IN" dirty="0"/>
          </a:p>
          <a:p>
            <a:r>
              <a:rPr lang="en-IN" dirty="0"/>
              <a:t>Variables can</a:t>
            </a:r>
          </a:p>
          <a:p>
            <a:pPr lvl="1"/>
            <a:r>
              <a:rPr lang="en-IN" dirty="0"/>
              <a:t>Simplify and streamline DAX code</a:t>
            </a:r>
          </a:p>
          <a:p>
            <a:pPr lvl="1"/>
            <a:r>
              <a:rPr lang="en-IN" dirty="0"/>
              <a:t>Improve efficiency by eliminating redundant expressions</a:t>
            </a:r>
          </a:p>
          <a:p>
            <a:pPr lvl="1"/>
            <a:r>
              <a:rPr lang="en-IN" dirty="0"/>
              <a:t>Evaluate in the order they’re written (variables can only reference previously declared variables within the query)</a:t>
            </a:r>
          </a:p>
          <a:p>
            <a:pPr lvl="1"/>
            <a:r>
              <a:rPr lang="en-IN" dirty="0"/>
              <a:t>Store either table or scalar values</a:t>
            </a:r>
          </a:p>
          <a:p>
            <a:r>
              <a:rPr lang="en-IN" dirty="0"/>
              <a:t>Variables cannot</a:t>
            </a:r>
          </a:p>
          <a:p>
            <a:pPr lvl="1"/>
            <a:r>
              <a:rPr lang="en-IN" dirty="0"/>
              <a:t>Start with a number</a:t>
            </a:r>
          </a:p>
          <a:p>
            <a:pPr lvl="1"/>
            <a:r>
              <a:rPr lang="en-IN" dirty="0"/>
              <a:t>Include spaces or special characters (except underscores)</a:t>
            </a:r>
          </a:p>
          <a:p>
            <a:pPr lvl="1"/>
            <a:r>
              <a:rPr lang="en-IN" dirty="0"/>
              <a:t>Share the name of another table in the model</a:t>
            </a:r>
          </a:p>
          <a:p>
            <a:pPr lvl="1"/>
            <a:r>
              <a:rPr lang="en-IN" dirty="0"/>
              <a:t>Be accessed outside of the query in which they are declared</a:t>
            </a:r>
          </a:p>
          <a:p>
            <a:pPr lvl="1"/>
            <a:r>
              <a:rPr lang="en-IN" dirty="0"/>
              <a:t>Contain only certain keywords reserved for DAX (SUM, Date, CALCULATE , etc.)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29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CED5-901B-4ADE-AB07-0E29D74C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566C-9F82-4274-AFE2-7C711CA6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“locked in” as soon as the DAX engine reads them; this means you cannot modify how a variable is defined later in your query (i.e. through a CALCULATE function)</a:t>
            </a:r>
          </a:p>
        </p:txBody>
      </p:sp>
    </p:spTree>
    <p:extLst>
      <p:ext uri="{BB962C8B-B14F-4D97-AF65-F5344CB8AC3E}">
        <p14:creationId xmlns:p14="http://schemas.microsoft.com/office/powerpoint/2010/main" val="12068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35E8-04A7-40D8-A911-CE7C7D55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Scalar Function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137E53-8B88-428F-9285-A573207FE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509480"/>
              </p:ext>
            </p:extLst>
          </p:nvPr>
        </p:nvGraphicFramePr>
        <p:xfrm>
          <a:off x="838200" y="1825625"/>
          <a:ext cx="105156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7053238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376101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41694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169691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708422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800" dirty="0"/>
                        <a:t>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Rounding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Logical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5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00" dirty="0"/>
                        <a:t>Dynamically </a:t>
                      </a:r>
                      <a:r>
                        <a:rPr lang="en-IN" sz="1000" dirty="0" err="1"/>
                        <a:t>aggregrate</a:t>
                      </a:r>
                      <a:r>
                        <a:rPr lang="en-IN" sz="1000" dirty="0"/>
                        <a:t> values within a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Round values to different levels of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Used to </a:t>
                      </a:r>
                      <a:r>
                        <a:rPr lang="en-IN" sz="1000" dirty="0" err="1"/>
                        <a:t>analyze</a:t>
                      </a:r>
                      <a:r>
                        <a:rPr lang="en-IN" sz="1000" dirty="0"/>
                        <a:t> the data type or output of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Force a specific data type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Returning information about values in a conditional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6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ISBLANK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25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TRUNC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ISERROR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0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ROUNDDOWN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ISLOGICAL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5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ISNONTEXT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7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ROUNDUP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ISNUMBER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TRUE/FALSE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1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COUNTA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CEILING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ISTEXT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DATEVALUE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DISTINCTCOUNT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ISO_CEILING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COALESCE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2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ROUNDUP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7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ITERATOR (“X”)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6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62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72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EF36-89B0-41A8-A142-92735DA8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Coalesce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A39E-354F-4E99-B22F-0952A6EE0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Replaces “</a:t>
            </a:r>
            <a:r>
              <a:rPr lang="en-IN" b="1" dirty="0"/>
              <a:t>IF + ISBLANK()</a:t>
            </a:r>
            <a:r>
              <a:rPr lang="en-IN" dirty="0"/>
              <a:t>” pattern, making your code more readable, and can be optimized by the engine.</a:t>
            </a:r>
          </a:p>
          <a:p>
            <a:endParaRPr lang="en-IN" dirty="0"/>
          </a:p>
          <a:p>
            <a:r>
              <a:rPr lang="en-IN" dirty="0"/>
              <a:t>Returns the first argument or expression that does not evaluate to BLANK.  If all arguments/expressions evaluate to BLANK, BLANK is returned.</a:t>
            </a:r>
          </a:p>
        </p:txBody>
      </p:sp>
    </p:spTree>
    <p:extLst>
      <p:ext uri="{BB962C8B-B14F-4D97-AF65-F5344CB8AC3E}">
        <p14:creationId xmlns:p14="http://schemas.microsoft.com/office/powerpoint/2010/main" val="262232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E0A1-059F-4E0C-8245-B929105D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Modifiers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6559C7-CAAA-4FF8-94AD-BF1765C49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906622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7496737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1408444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73906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Modify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 Relationships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Change Filter Propagation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6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CROSSFILTER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ALLSELECTED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ALLNOBLANKROW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4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ALLEXCEPT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6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KEEPFILTERS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6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REMOVEFILTERS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17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500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FE5B-8ADE-459B-A0EF-C85F8A1B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CALCULATE – interprets its filter arguments as table irrespective of Boolean or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FA90-BACC-47CB-8611-9018E6852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=CALCULATE(Expression,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[Filter1],[Filter2],…</a:t>
            </a:r>
            <a:r>
              <a:rPr lang="en-IN" dirty="0"/>
              <a:t>)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0BD9028-2325-434A-A5DC-F078640A4185}"/>
              </a:ext>
            </a:extLst>
          </p:cNvPr>
          <p:cNvSpPr/>
          <p:nvPr/>
        </p:nvSpPr>
        <p:spPr>
          <a:xfrm rot="16200000">
            <a:off x="5495925" y="1238250"/>
            <a:ext cx="800100" cy="2628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CD2A1-9115-497D-A028-C2F02ED826AB}"/>
              </a:ext>
            </a:extLst>
          </p:cNvPr>
          <p:cNvSpPr txBox="1"/>
          <p:nvPr/>
        </p:nvSpPr>
        <p:spPr>
          <a:xfrm flipH="1">
            <a:off x="3960494" y="3148648"/>
            <a:ext cx="782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CALCULATE filter expressions accept both Boolean and table functions (individually or at the same time!), but all filter arguments are automatically converted into a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404AC-F18B-4EFA-8AE6-056191405B27}"/>
              </a:ext>
            </a:extLst>
          </p:cNvPr>
          <p:cNvSpPr txBox="1"/>
          <p:nvPr/>
        </p:nvSpPr>
        <p:spPr>
          <a:xfrm flipH="1">
            <a:off x="838200" y="4601111"/>
            <a:ext cx="782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E.g. = CALCULATE ([Customer Sales],’Store Lookup’[</a:t>
            </a:r>
            <a:r>
              <a:rPr lang="en-IN" dirty="0" err="1"/>
              <a:t>store_id</a:t>
            </a:r>
            <a:r>
              <a:rPr lang="en-IN" dirty="0"/>
              <a:t>]=1)</a:t>
            </a:r>
          </a:p>
          <a:p>
            <a:r>
              <a:rPr lang="en-IN" dirty="0"/>
              <a:t>E.g. = CALCULATE ([Customer Sales],ALL(‘Store Lookup’))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E448C-9156-4F6F-A78B-972E69EEA33D}"/>
              </a:ext>
            </a:extLst>
          </p:cNvPr>
          <p:cNvSpPr txBox="1"/>
          <p:nvPr/>
        </p:nvSpPr>
        <p:spPr>
          <a:xfrm flipH="1">
            <a:off x="895350" y="5496461"/>
            <a:ext cx="7821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 portion is internally read as a table – DAX interprets this as a table. </a:t>
            </a:r>
          </a:p>
          <a:p>
            <a:r>
              <a:rPr lang="en-IN" dirty="0"/>
              <a:t>Any time you write a function that contains a logical statement (IN, &lt;, &gt;, =, etc.) you’re creating a table (internally processed with FILTER &amp; ALL</a:t>
            </a:r>
          </a:p>
        </p:txBody>
      </p:sp>
    </p:spTree>
    <p:extLst>
      <p:ext uri="{BB962C8B-B14F-4D97-AF65-F5344CB8AC3E}">
        <p14:creationId xmlns:p14="http://schemas.microsoft.com/office/powerpoint/2010/main" val="388441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F09D48-14BE-4EFF-87F1-F9F1FC9E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4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2845-918D-4383-A4EC-E0395A51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648F-7D37-4C38-AFFF-4B87D167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Clears filters from specified tables or columns</a:t>
            </a:r>
          </a:p>
          <a:p>
            <a:r>
              <a:rPr lang="en-IN" dirty="0"/>
              <a:t>Alias for ALL, but can only be used as a CALCULATE modifier (not as a table modifier)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=REMOVEFILTERS(</a:t>
            </a:r>
            <a:r>
              <a:rPr lang="en-IN" dirty="0" err="1"/>
              <a:t>TableNameorColumnName</a:t>
            </a:r>
            <a:r>
              <a:rPr lang="en-IN" dirty="0"/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IN" dirty="0" err="1">
                <a:solidFill>
                  <a:schemeClr val="bg1">
                    <a:lumMod val="50000"/>
                  </a:schemeClr>
                </a:solidFill>
              </a:rPr>
              <a:t>ColumnName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],[…]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TableNameorColumnName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Table or column you want to clear filter from</a:t>
            </a:r>
          </a:p>
          <a:p>
            <a:pPr marL="0" indent="0">
              <a:buNone/>
            </a:pPr>
            <a:r>
              <a:rPr lang="en-IN" dirty="0"/>
              <a:t>E.g. = CALCULATE([Customer Sales],REMOVEFILTERS(‘Store Lookup’))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[</a:t>
            </a:r>
            <a:r>
              <a:rPr lang="en-IN" dirty="0" err="1"/>
              <a:t>ColumnName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Repeatable column names that allow you to specifically remove filters from individual columns within the base table</a:t>
            </a:r>
          </a:p>
          <a:p>
            <a:pPr marL="0" indent="0">
              <a:buNone/>
            </a:pPr>
            <a:r>
              <a:rPr lang="en-IN" dirty="0"/>
              <a:t>E.g. = CALCULATE ([Customer Sales],REMOVEFILTERS(‘Store Lookup’[</a:t>
            </a:r>
            <a:r>
              <a:rPr lang="en-IN" dirty="0" err="1"/>
              <a:t>Store_id</a:t>
            </a:r>
            <a:r>
              <a:rPr lang="en-IN" dirty="0"/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3056923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29B1-0956-43BA-BBBD-0E0FAF72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KEEP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66BC-41FC-4183-9A47-607420D3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Does not remove an existing column or table filter for an individual CALCULATE expression</a:t>
            </a:r>
          </a:p>
          <a:p>
            <a:r>
              <a:rPr lang="en-IN" dirty="0"/>
              <a:t>Allows you to control which specific filters are applied to a calculation</a:t>
            </a:r>
          </a:p>
          <a:p>
            <a:r>
              <a:rPr lang="en-IN" dirty="0"/>
              <a:t>KEEPFILTER does not actually modify existing filters, but adds new filter context (think </a:t>
            </a:r>
            <a:r>
              <a:rPr lang="en-IN" b="1" dirty="0"/>
              <a:t>inner join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= KEEPFILTERS(Expression)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81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E700-4F16-45E4-94CC-F5170948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Cumulative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3D1A-A41E-4C92-81E6-DC056E0E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Cumulative Total = </a:t>
            </a:r>
          </a:p>
          <a:p>
            <a:pPr marL="0" indent="0">
              <a:buNone/>
            </a:pPr>
            <a:r>
              <a:rPr lang="en-IN" dirty="0"/>
              <a:t>CALCULATE(</a:t>
            </a:r>
          </a:p>
          <a:p>
            <a:pPr marL="0" indent="0">
              <a:buNone/>
            </a:pPr>
            <a:r>
              <a:rPr lang="en-IN" dirty="0"/>
              <a:t>	SUM(</a:t>
            </a:r>
          </a:p>
          <a:p>
            <a:pPr marL="0" indent="0">
              <a:buNone/>
            </a:pPr>
            <a:r>
              <a:rPr lang="en-IN" dirty="0"/>
              <a:t>		‘Sales by Store’[</a:t>
            </a:r>
            <a:r>
              <a:rPr lang="en-IN" dirty="0" err="1"/>
              <a:t>quantity_sold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	),</a:t>
            </a:r>
          </a:p>
          <a:p>
            <a:pPr marL="0" indent="0">
              <a:buNone/>
            </a:pPr>
            <a:r>
              <a:rPr lang="en-IN" dirty="0"/>
              <a:t>	FILTER(</a:t>
            </a:r>
          </a:p>
          <a:p>
            <a:pPr marL="0" indent="0">
              <a:buNone/>
            </a:pPr>
            <a:r>
              <a:rPr lang="en-IN" dirty="0"/>
              <a:t>		ALL(</a:t>
            </a:r>
          </a:p>
          <a:p>
            <a:pPr marL="0" indent="0">
              <a:buNone/>
            </a:pPr>
            <a:r>
              <a:rPr lang="en-IN" dirty="0"/>
              <a:t>			‘Calendar’[Transaction Date]</a:t>
            </a:r>
          </a:p>
          <a:p>
            <a:pPr marL="0" indent="0">
              <a:buNone/>
            </a:pPr>
            <a:r>
              <a:rPr lang="en-IN" dirty="0"/>
              <a:t>		),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2600" dirty="0"/>
              <a:t>‘Calendar’[Transaction Date] &lt;= MAX(‘Calendar’[</a:t>
            </a:r>
            <a:r>
              <a:rPr lang="en-IN" sz="2600" dirty="0" err="1"/>
              <a:t>Transaction_Date</a:t>
            </a:r>
            <a:r>
              <a:rPr lang="en-IN" sz="2600" dirty="0"/>
              <a:t>]</a:t>
            </a:r>
          </a:p>
          <a:p>
            <a:pPr marL="0" indent="0">
              <a:buNone/>
            </a:pPr>
            <a:r>
              <a:rPr lang="en-IN" sz="2600" dirty="0"/>
              <a:t>	)</a:t>
            </a:r>
          </a:p>
          <a:p>
            <a:pPr marL="0" indent="0">
              <a:buNone/>
            </a:pPr>
            <a:r>
              <a:rPr lang="en-IN" sz="2600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34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BD19-47B5-4575-BBF6-8B655350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A56A-196E-476C-89BF-A8041A441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Overall Total = </a:t>
            </a:r>
          </a:p>
          <a:p>
            <a:pPr marL="0" indent="0">
              <a:buNone/>
            </a:pPr>
            <a:r>
              <a:rPr lang="en-IN" dirty="0"/>
              <a:t>CALCULATE(</a:t>
            </a:r>
          </a:p>
          <a:p>
            <a:pPr marL="0" indent="0">
              <a:buNone/>
            </a:pPr>
            <a:r>
              <a:rPr lang="en-IN" dirty="0"/>
              <a:t>	SUMX(</a:t>
            </a:r>
          </a:p>
          <a:p>
            <a:pPr marL="0" indent="0">
              <a:buNone/>
            </a:pPr>
            <a:r>
              <a:rPr lang="en-IN" dirty="0"/>
              <a:t>		‘Sales by Store’,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2400" dirty="0"/>
              <a:t>‘Sales by Store’[</a:t>
            </a:r>
            <a:r>
              <a:rPr lang="en-IN" sz="2400" dirty="0" err="1"/>
              <a:t>unit_price</a:t>
            </a:r>
            <a:r>
              <a:rPr lang="en-IN" sz="2400" dirty="0"/>
              <a:t>] * ‘Sales by Store’[</a:t>
            </a:r>
            <a:r>
              <a:rPr lang="en-IN" sz="2400" dirty="0" err="1"/>
              <a:t>quantity_sold</a:t>
            </a:r>
            <a:r>
              <a:rPr lang="en-IN" sz="2400" dirty="0"/>
              <a:t>]</a:t>
            </a:r>
          </a:p>
          <a:p>
            <a:pPr marL="0" indent="0">
              <a:buNone/>
            </a:pPr>
            <a:r>
              <a:rPr lang="en-IN" sz="2400" dirty="0"/>
              <a:t>	),</a:t>
            </a:r>
          </a:p>
          <a:p>
            <a:pPr marL="0" indent="0">
              <a:buNone/>
            </a:pPr>
            <a:r>
              <a:rPr lang="en-IN" sz="2400" dirty="0"/>
              <a:t>	ALL(</a:t>
            </a:r>
          </a:p>
          <a:p>
            <a:pPr marL="0" indent="0">
              <a:buNone/>
            </a:pPr>
            <a:r>
              <a:rPr lang="en-IN" sz="2400" dirty="0"/>
              <a:t>		‘Sales by Store’</a:t>
            </a:r>
          </a:p>
          <a:p>
            <a:pPr marL="0" indent="0">
              <a:buNone/>
            </a:pPr>
            <a:r>
              <a:rPr lang="en-IN" sz="2400" dirty="0"/>
              <a:t>	)</a:t>
            </a:r>
          </a:p>
          <a:p>
            <a:pPr marL="0" indent="0">
              <a:buNone/>
            </a:pPr>
            <a:r>
              <a:rPr lang="en-IN" sz="2400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7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AC26-B3D0-4DA3-93A6-5DBF26FC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Percent of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5104-10D2-4EB1-9111-750848F22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Percent of Total Sales = </a:t>
            </a:r>
          </a:p>
          <a:p>
            <a:pPr marL="0" indent="0">
              <a:buNone/>
            </a:pPr>
            <a:r>
              <a:rPr lang="en-IN" sz="1000" dirty="0"/>
              <a:t>VAR </a:t>
            </a:r>
            <a:r>
              <a:rPr lang="en-IN" sz="1000" dirty="0" err="1"/>
              <a:t>CurrentSales</a:t>
            </a:r>
            <a:r>
              <a:rPr lang="en-IN" sz="1000" dirty="0"/>
              <a:t> = </a:t>
            </a:r>
          </a:p>
          <a:p>
            <a:pPr marL="0" indent="0">
              <a:buNone/>
            </a:pPr>
            <a:r>
              <a:rPr lang="en-IN" sz="1000" dirty="0"/>
              <a:t>SUMX(</a:t>
            </a:r>
          </a:p>
          <a:p>
            <a:pPr marL="0" indent="0">
              <a:buNone/>
            </a:pPr>
            <a:r>
              <a:rPr lang="en-IN" sz="1000" dirty="0"/>
              <a:t>	‘Sales by Store’,</a:t>
            </a:r>
          </a:p>
          <a:p>
            <a:pPr marL="0" indent="0">
              <a:buNone/>
            </a:pPr>
            <a:r>
              <a:rPr lang="en-IN" sz="1000" dirty="0"/>
              <a:t>	‘Sales by Store’[</a:t>
            </a:r>
            <a:r>
              <a:rPr lang="en-IN" sz="1000" dirty="0" err="1"/>
              <a:t>unit_price</a:t>
            </a:r>
            <a:r>
              <a:rPr lang="en-IN" sz="1000" dirty="0"/>
              <a:t>] * ‘Sales by Store’[</a:t>
            </a:r>
            <a:r>
              <a:rPr lang="en-IN" sz="1000" dirty="0" err="1"/>
              <a:t>quantity_sold</a:t>
            </a:r>
            <a:r>
              <a:rPr lang="en-IN" sz="1000" dirty="0"/>
              <a:t>]</a:t>
            </a:r>
          </a:p>
          <a:p>
            <a:pPr marL="0" indent="0">
              <a:buNone/>
            </a:pP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VAR </a:t>
            </a:r>
            <a:r>
              <a:rPr lang="en-IN" sz="1000" dirty="0" err="1"/>
              <a:t>AllStoreSales</a:t>
            </a:r>
            <a:r>
              <a:rPr lang="en-IN" sz="1000" dirty="0"/>
              <a:t> = </a:t>
            </a:r>
          </a:p>
          <a:p>
            <a:pPr marL="0" indent="0">
              <a:buNone/>
            </a:pPr>
            <a:r>
              <a:rPr lang="en-IN" sz="1000" dirty="0"/>
              <a:t>CALCULATE(</a:t>
            </a:r>
          </a:p>
          <a:p>
            <a:pPr marL="0" indent="0">
              <a:buNone/>
            </a:pPr>
            <a:r>
              <a:rPr lang="en-IN" sz="1000" dirty="0"/>
              <a:t>	SUMX(</a:t>
            </a:r>
          </a:p>
          <a:p>
            <a:pPr marL="0" indent="0">
              <a:buNone/>
            </a:pPr>
            <a:r>
              <a:rPr lang="en-IN" sz="1000" dirty="0"/>
              <a:t>		‘Sales by Store’,</a:t>
            </a:r>
          </a:p>
          <a:p>
            <a:pPr marL="0" indent="0">
              <a:buNone/>
            </a:pPr>
            <a:r>
              <a:rPr lang="en-IN" sz="1000" dirty="0"/>
              <a:t>		‘Sales by Store’[</a:t>
            </a:r>
            <a:r>
              <a:rPr lang="en-IN" sz="1000" dirty="0" err="1"/>
              <a:t>unit_price</a:t>
            </a:r>
            <a:r>
              <a:rPr lang="en-IN" sz="1000" dirty="0"/>
              <a:t>] * ‘Sales by Store’[</a:t>
            </a:r>
            <a:r>
              <a:rPr lang="en-IN" sz="1000" dirty="0" err="1"/>
              <a:t>quantity_sold</a:t>
            </a:r>
            <a:r>
              <a:rPr lang="en-IN" sz="1000" dirty="0"/>
              <a:t>]</a:t>
            </a:r>
          </a:p>
          <a:p>
            <a:pPr marL="0" indent="0">
              <a:buNone/>
            </a:pPr>
            <a:r>
              <a:rPr lang="en-IN" sz="1000" dirty="0"/>
              <a:t>	),</a:t>
            </a:r>
          </a:p>
          <a:p>
            <a:pPr marL="0" indent="0">
              <a:buNone/>
            </a:pPr>
            <a:r>
              <a:rPr lang="en-IN" sz="1000" dirty="0"/>
              <a:t>	ALL(</a:t>
            </a:r>
          </a:p>
          <a:p>
            <a:pPr marL="0" indent="0">
              <a:buNone/>
            </a:pPr>
            <a:r>
              <a:rPr lang="en-IN" sz="1000" dirty="0"/>
              <a:t>		‘Sales by Store’</a:t>
            </a:r>
          </a:p>
          <a:p>
            <a:pPr marL="0" indent="0">
              <a:buNone/>
            </a:pPr>
            <a:r>
              <a:rPr lang="en-IN" sz="1000" dirty="0"/>
              <a:t>	)</a:t>
            </a:r>
          </a:p>
          <a:p>
            <a:pPr marL="0" indent="0">
              <a:buNone/>
            </a:pPr>
            <a:r>
              <a:rPr lang="en-IN" sz="1000" dirty="0"/>
              <a:t>VAR Ratio = </a:t>
            </a:r>
          </a:p>
          <a:p>
            <a:pPr marL="0" indent="0">
              <a:buNone/>
            </a:pPr>
            <a:r>
              <a:rPr lang="en-IN" sz="1000" dirty="0"/>
              <a:t>DIVIDE(</a:t>
            </a:r>
          </a:p>
          <a:p>
            <a:pPr marL="0" indent="0">
              <a:buNone/>
            </a:pPr>
            <a:r>
              <a:rPr lang="en-IN" sz="1000" dirty="0"/>
              <a:t>	</a:t>
            </a:r>
            <a:r>
              <a:rPr lang="en-IN" sz="1000" dirty="0" err="1"/>
              <a:t>CurrentSales</a:t>
            </a:r>
            <a:r>
              <a:rPr lang="en-IN" sz="1000" dirty="0"/>
              <a:t>,</a:t>
            </a:r>
          </a:p>
          <a:p>
            <a:pPr marL="0" indent="0">
              <a:buNone/>
            </a:pPr>
            <a:r>
              <a:rPr lang="en-IN" sz="1000" dirty="0"/>
              <a:t>	</a:t>
            </a:r>
            <a:r>
              <a:rPr lang="en-IN" sz="1000" dirty="0" err="1"/>
              <a:t>AllStoreSales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>)</a:t>
            </a:r>
          </a:p>
          <a:p>
            <a:pPr marL="0" indent="0">
              <a:buNone/>
            </a:pPr>
            <a:r>
              <a:rPr lang="en-IN" sz="1000" dirty="0"/>
              <a:t>RETURN</a:t>
            </a:r>
          </a:p>
          <a:p>
            <a:pPr marL="0" indent="0">
              <a:buNone/>
            </a:pPr>
            <a:r>
              <a:rPr lang="en-IN" sz="1000" dirty="0"/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1957273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0C60-91C7-416A-BC1B-91608B65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Table and Filter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C0D4-D948-4D09-829F-ACADD5C8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Filter Data</a:t>
            </a:r>
          </a:p>
          <a:p>
            <a:pPr lvl="2"/>
            <a:r>
              <a:rPr lang="en-IN" dirty="0"/>
              <a:t>ALL</a:t>
            </a:r>
          </a:p>
          <a:p>
            <a:pPr lvl="2"/>
            <a:r>
              <a:rPr lang="en-IN" dirty="0"/>
              <a:t>FILTER</a:t>
            </a:r>
          </a:p>
          <a:p>
            <a:pPr lvl="2"/>
            <a:r>
              <a:rPr lang="en-IN" dirty="0"/>
              <a:t>DISTINCT</a:t>
            </a:r>
          </a:p>
          <a:p>
            <a:pPr lvl="2"/>
            <a:r>
              <a:rPr lang="en-IN" dirty="0"/>
              <a:t>VALUES</a:t>
            </a:r>
          </a:p>
          <a:p>
            <a:pPr lvl="2"/>
            <a:r>
              <a:rPr lang="en-IN" dirty="0"/>
              <a:t>ALLEXCEPT</a:t>
            </a:r>
          </a:p>
          <a:p>
            <a:pPr lvl="2"/>
            <a:r>
              <a:rPr lang="en-IN" dirty="0"/>
              <a:t>ALLSELECTED</a:t>
            </a:r>
          </a:p>
          <a:p>
            <a:r>
              <a:rPr lang="en-IN" dirty="0"/>
              <a:t>Add Data</a:t>
            </a:r>
          </a:p>
          <a:p>
            <a:pPr lvl="2"/>
            <a:r>
              <a:rPr lang="en-IN" dirty="0"/>
              <a:t>SELECTCOLUMNS</a:t>
            </a:r>
          </a:p>
          <a:p>
            <a:pPr lvl="2"/>
            <a:r>
              <a:rPr lang="en-IN" dirty="0"/>
              <a:t>ADDCOLUMNS</a:t>
            </a:r>
          </a:p>
          <a:p>
            <a:pPr lvl="2"/>
            <a:r>
              <a:rPr lang="en-IN" dirty="0"/>
              <a:t>SUMMARIZE</a:t>
            </a:r>
          </a:p>
          <a:p>
            <a:r>
              <a:rPr lang="en-IN" dirty="0"/>
              <a:t>Create Data</a:t>
            </a:r>
          </a:p>
          <a:p>
            <a:pPr lvl="2"/>
            <a:r>
              <a:rPr lang="en-IN" dirty="0"/>
              <a:t>ROW</a:t>
            </a:r>
          </a:p>
          <a:p>
            <a:pPr lvl="2"/>
            <a:r>
              <a:rPr lang="en-IN" dirty="0"/>
              <a:t>DATATABLE</a:t>
            </a:r>
          </a:p>
          <a:p>
            <a:pPr lvl="2"/>
            <a:r>
              <a:rPr lang="en-IN" dirty="0"/>
              <a:t>GENERATESERIES</a:t>
            </a:r>
          </a:p>
          <a:p>
            <a:pPr lvl="2"/>
            <a:r>
              <a:rPr lang="en-IN" dirty="0"/>
              <a:t>() Table Constructor</a:t>
            </a:r>
          </a:p>
        </p:txBody>
      </p:sp>
    </p:spTree>
    <p:extLst>
      <p:ext uri="{BB962C8B-B14F-4D97-AF65-F5344CB8AC3E}">
        <p14:creationId xmlns:p14="http://schemas.microsoft.com/office/powerpoint/2010/main" val="2306527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6B6E-F6B7-4E04-988E-728DAED2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Calculated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DE16-4A84-40F2-93C3-C1937DC5CA8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IN" sz="3400" dirty="0"/>
              <a:t>DAX functions with </a:t>
            </a:r>
            <a:r>
              <a:rPr lang="en-IN" sz="3400" b="1" dirty="0"/>
              <a:t>table</a:t>
            </a:r>
            <a:r>
              <a:rPr lang="en-IN" sz="3400" dirty="0"/>
              <a:t> arguments can typically accept either </a:t>
            </a:r>
            <a:r>
              <a:rPr lang="en-IN" sz="3400" b="1" dirty="0"/>
              <a:t>physical</a:t>
            </a:r>
            <a:r>
              <a:rPr lang="en-IN" sz="3400" dirty="0"/>
              <a:t> tables or </a:t>
            </a:r>
            <a:r>
              <a:rPr lang="en-IN" sz="3400" b="1" dirty="0"/>
              <a:t>calculated</a:t>
            </a:r>
            <a:r>
              <a:rPr lang="en-IN" sz="3400" dirty="0"/>
              <a:t>, </a:t>
            </a:r>
            <a:r>
              <a:rPr lang="en-IN" sz="3400" b="1" dirty="0"/>
              <a:t>virtual</a:t>
            </a:r>
            <a:r>
              <a:rPr lang="en-IN" sz="3400" dirty="0"/>
              <a:t> tables (with functions like FILTER, VALUES, etc.)</a:t>
            </a:r>
          </a:p>
          <a:p>
            <a:pPr marL="0" indent="0">
              <a:buNone/>
            </a:pPr>
            <a:r>
              <a:rPr lang="en-IN" dirty="0"/>
              <a:t>TOTAL SALES =</a:t>
            </a:r>
          </a:p>
          <a:p>
            <a:pPr marL="0" indent="0">
              <a:buNone/>
            </a:pPr>
            <a:r>
              <a:rPr lang="en-IN" dirty="0"/>
              <a:t>SUMX(</a:t>
            </a:r>
          </a:p>
          <a:p>
            <a:pPr marL="0" indent="0">
              <a:buNone/>
            </a:pPr>
            <a:r>
              <a:rPr lang="en-IN" dirty="0"/>
              <a:t>	‘Sales by Store’, </a:t>
            </a:r>
          </a:p>
          <a:p>
            <a:pPr marL="0" indent="0">
              <a:buNone/>
            </a:pPr>
            <a:r>
              <a:rPr lang="en-IN" dirty="0"/>
              <a:t>	‘Sales by Store’[</a:t>
            </a:r>
            <a:r>
              <a:rPr lang="en-IN" dirty="0" err="1"/>
              <a:t>quantity_sold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TOTAL SALES = </a:t>
            </a:r>
          </a:p>
          <a:p>
            <a:pPr marL="0" indent="0">
              <a:buNone/>
            </a:pPr>
            <a:r>
              <a:rPr lang="en-IN" dirty="0"/>
              <a:t>SUMX(</a:t>
            </a:r>
          </a:p>
          <a:p>
            <a:pPr marL="0" indent="0">
              <a:buNone/>
            </a:pPr>
            <a:r>
              <a:rPr lang="en-IN" dirty="0"/>
              <a:t>	FILTER(</a:t>
            </a:r>
          </a:p>
          <a:p>
            <a:pPr marL="0" indent="0">
              <a:buNone/>
            </a:pPr>
            <a:r>
              <a:rPr lang="en-IN" dirty="0"/>
              <a:t>		‘Sales by Store’,</a:t>
            </a:r>
          </a:p>
          <a:p>
            <a:pPr marL="0" indent="0">
              <a:buNone/>
            </a:pPr>
            <a:r>
              <a:rPr lang="en-IN" dirty="0"/>
              <a:t>		‘Sales by Store’[</a:t>
            </a:r>
            <a:r>
              <a:rPr lang="en-IN" dirty="0" err="1"/>
              <a:t>quantity_sold</a:t>
            </a:r>
            <a:r>
              <a:rPr lang="en-IN" dirty="0"/>
              <a:t>]&gt;3</a:t>
            </a:r>
          </a:p>
          <a:p>
            <a:pPr marL="0" indent="0">
              <a:buNone/>
            </a:pPr>
            <a:r>
              <a:rPr lang="en-IN" dirty="0"/>
              <a:t>	)</a:t>
            </a:r>
          </a:p>
          <a:p>
            <a:pPr marL="0" indent="0">
              <a:buNone/>
            </a:pPr>
            <a:r>
              <a:rPr lang="en-IN" dirty="0"/>
              <a:t>	‘Sales by Store’[</a:t>
            </a:r>
            <a:r>
              <a:rPr lang="en-IN" dirty="0" err="1"/>
              <a:t>quantity_sold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E57557-3F53-47FA-9045-F182545EC415}"/>
              </a:ext>
            </a:extLst>
          </p:cNvPr>
          <p:cNvSpPr/>
          <p:nvPr/>
        </p:nvSpPr>
        <p:spPr>
          <a:xfrm>
            <a:off x="1676400" y="4162425"/>
            <a:ext cx="386715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1AA625-E668-485E-BF91-E1A5F1EA32A7}"/>
              </a:ext>
            </a:extLst>
          </p:cNvPr>
          <p:cNvSpPr/>
          <p:nvPr/>
        </p:nvSpPr>
        <p:spPr>
          <a:xfrm>
            <a:off x="6381751" y="4162424"/>
            <a:ext cx="2647950" cy="1209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Generated by the DAX engine for the duration of the calculation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4C0421-B3BB-449F-AFC2-64778BA3A0E5}"/>
              </a:ext>
            </a:extLst>
          </p:cNvPr>
          <p:cNvSpPr/>
          <p:nvPr/>
        </p:nvSpPr>
        <p:spPr>
          <a:xfrm>
            <a:off x="4295775" y="2695575"/>
            <a:ext cx="3171826" cy="661985"/>
          </a:xfrm>
          <a:prstGeom prst="roundRect">
            <a:avLst/>
          </a:prstGeom>
          <a:solidFill>
            <a:schemeClr val="accent1"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dirty="0"/>
              <a:t>Physical Table</a:t>
            </a:r>
          </a:p>
        </p:txBody>
      </p:sp>
    </p:spTree>
    <p:extLst>
      <p:ext uri="{BB962C8B-B14F-4D97-AF65-F5344CB8AC3E}">
        <p14:creationId xmlns:p14="http://schemas.microsoft.com/office/powerpoint/2010/main" val="3824677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BBE2-ED10-4054-A71B-F486AEED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E0685-294D-4DA5-BCB4-83901666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FILTER(Expression, [Filter1],[Filter2]…)</a:t>
            </a:r>
          </a:p>
          <a:p>
            <a:r>
              <a:rPr lang="en-IN" dirty="0"/>
              <a:t>Returns a filtered table based on one or more filters</a:t>
            </a:r>
          </a:p>
          <a:p>
            <a:r>
              <a:rPr lang="en-IN" dirty="0"/>
              <a:t>Filter is both a table and an iterator function</a:t>
            </a:r>
          </a:p>
          <a:p>
            <a:pPr lvl="1"/>
            <a:r>
              <a:rPr lang="en-IN" dirty="0"/>
              <a:t>When using as an iterator, keep in mind the # rows that you want when using filter</a:t>
            </a:r>
          </a:p>
          <a:p>
            <a:pPr lvl="1"/>
            <a:r>
              <a:rPr lang="en-IN" dirty="0"/>
              <a:t>When calling very large number of rows in a table, it would impede measure performance</a:t>
            </a:r>
          </a:p>
          <a:p>
            <a:pPr lvl="1"/>
            <a:r>
              <a:rPr lang="en-IN" dirty="0"/>
              <a:t>Used commonly to reduce the number of rows to scan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200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29B6-96D6-4E5D-BBCC-483DE3D6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9A0E-6D53-4C80-B62A-DF6DAC73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=ALL(Table </a:t>
            </a:r>
            <a:r>
              <a:rPr lang="en-IN" i="1" dirty="0"/>
              <a:t>or</a:t>
            </a:r>
            <a:r>
              <a:rPr lang="en-IN" dirty="0"/>
              <a:t> </a:t>
            </a:r>
            <a:r>
              <a:rPr lang="en-IN" dirty="0" err="1"/>
              <a:t>ColumnName</a:t>
            </a:r>
            <a:r>
              <a:rPr lang="en-IN" dirty="0"/>
              <a:t>, [ColumnName1]…)</a:t>
            </a:r>
          </a:p>
          <a:p>
            <a:r>
              <a:rPr lang="en-IN" dirty="0"/>
              <a:t>Returns all of the rows in a table or all of the values in a column and it ignores or clears any initial filters </a:t>
            </a:r>
          </a:p>
          <a:p>
            <a:pPr lvl="1"/>
            <a:r>
              <a:rPr lang="en-IN" dirty="0"/>
              <a:t>ALL is both a </a:t>
            </a:r>
            <a:r>
              <a:rPr lang="en-IN" b="1" dirty="0"/>
              <a:t>table</a:t>
            </a:r>
            <a:r>
              <a:rPr lang="en-IN" dirty="0"/>
              <a:t> </a:t>
            </a:r>
            <a:r>
              <a:rPr lang="en-IN" b="1" dirty="0"/>
              <a:t>filter</a:t>
            </a:r>
            <a:r>
              <a:rPr lang="en-IN" dirty="0"/>
              <a:t> and a </a:t>
            </a:r>
            <a:r>
              <a:rPr lang="en-IN" b="1" dirty="0"/>
              <a:t>CALCULATE</a:t>
            </a:r>
            <a:r>
              <a:rPr lang="en-IN" dirty="0"/>
              <a:t> modifier</a:t>
            </a:r>
          </a:p>
          <a:p>
            <a:pPr lvl="1"/>
            <a:r>
              <a:rPr lang="en-IN" dirty="0"/>
              <a:t>Removes initial </a:t>
            </a:r>
            <a:r>
              <a:rPr lang="en-IN" b="1" dirty="0"/>
              <a:t>filter</a:t>
            </a:r>
            <a:r>
              <a:rPr lang="en-IN" dirty="0"/>
              <a:t> </a:t>
            </a:r>
            <a:r>
              <a:rPr lang="en-IN" b="1" dirty="0"/>
              <a:t>context</a:t>
            </a:r>
          </a:p>
          <a:p>
            <a:pPr lvl="1"/>
            <a:r>
              <a:rPr lang="en-IN" dirty="0"/>
              <a:t>Does not accept </a:t>
            </a:r>
            <a:r>
              <a:rPr lang="en-IN" b="1" dirty="0"/>
              <a:t>table</a:t>
            </a:r>
            <a:r>
              <a:rPr lang="en-IN" dirty="0"/>
              <a:t> </a:t>
            </a:r>
            <a:r>
              <a:rPr lang="en-IN" b="1" dirty="0"/>
              <a:t>expressions</a:t>
            </a:r>
            <a:r>
              <a:rPr lang="en-IN" dirty="0"/>
              <a:t> (only physical table references)</a:t>
            </a:r>
          </a:p>
        </p:txBody>
      </p:sp>
    </p:spTree>
    <p:extLst>
      <p:ext uri="{BB962C8B-B14F-4D97-AF65-F5344CB8AC3E}">
        <p14:creationId xmlns:p14="http://schemas.microsoft.com/office/powerpoint/2010/main" val="3255948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E231-8DDE-4BA2-BCEC-54FB4FEF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FILTER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B874-38FC-4B8D-A636-E873492B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Step 1 – Measure is written</a:t>
            </a:r>
          </a:p>
          <a:p>
            <a:pPr marL="0" indent="0">
              <a:buNone/>
            </a:pPr>
            <a:r>
              <a:rPr lang="en-IN" dirty="0"/>
              <a:t>Sales where Order Qty more than 3 = </a:t>
            </a:r>
          </a:p>
          <a:p>
            <a:pPr marL="0" indent="0">
              <a:buNone/>
            </a:pPr>
            <a:r>
              <a:rPr lang="en-IN" dirty="0"/>
              <a:t>CALCULATE(</a:t>
            </a:r>
          </a:p>
          <a:p>
            <a:pPr marL="0" indent="0">
              <a:buNone/>
            </a:pPr>
            <a:r>
              <a:rPr lang="en-IN" dirty="0"/>
              <a:t>	[Customer Sales],</a:t>
            </a:r>
          </a:p>
          <a:p>
            <a:pPr marL="0" indent="0">
              <a:buNone/>
            </a:pPr>
            <a:r>
              <a:rPr lang="en-IN" dirty="0"/>
              <a:t>	FILTER(</a:t>
            </a:r>
          </a:p>
          <a:p>
            <a:pPr marL="0" indent="0">
              <a:buNone/>
            </a:pPr>
            <a:r>
              <a:rPr lang="en-IN" dirty="0"/>
              <a:t>		‘Sales by Store’,</a:t>
            </a:r>
          </a:p>
          <a:p>
            <a:pPr marL="0" indent="0">
              <a:buNone/>
            </a:pPr>
            <a:r>
              <a:rPr lang="en-IN" dirty="0"/>
              <a:t>		‘Sales by Store’[</a:t>
            </a:r>
            <a:r>
              <a:rPr lang="en-IN" dirty="0" err="1"/>
              <a:t>quantity_sold</a:t>
            </a:r>
            <a:r>
              <a:rPr lang="en-IN" dirty="0"/>
              <a:t>]&gt;3</a:t>
            </a:r>
          </a:p>
          <a:p>
            <a:pPr marL="0" indent="0">
              <a:buNone/>
            </a:pPr>
            <a:r>
              <a:rPr lang="en-IN" dirty="0"/>
              <a:t>	)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C144F4-631E-4AE7-B33F-BF430C99221F}"/>
              </a:ext>
            </a:extLst>
          </p:cNvPr>
          <p:cNvSpPr/>
          <p:nvPr/>
        </p:nvSpPr>
        <p:spPr>
          <a:xfrm>
            <a:off x="1714500" y="3705225"/>
            <a:ext cx="5924550" cy="1924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6CD41-C64B-4F1D-A15F-C1F9EE35B8BC}"/>
              </a:ext>
            </a:extLst>
          </p:cNvPr>
          <p:cNvSpPr/>
          <p:nvPr/>
        </p:nvSpPr>
        <p:spPr>
          <a:xfrm>
            <a:off x="7867650" y="3895725"/>
            <a:ext cx="243840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Step 2 – FILTER creates a virtual, calculated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8E096-ED61-4FFB-8089-118538C466DB}"/>
              </a:ext>
            </a:extLst>
          </p:cNvPr>
          <p:cNvSpPr/>
          <p:nvPr/>
        </p:nvSpPr>
        <p:spPr>
          <a:xfrm>
            <a:off x="8067675" y="5629275"/>
            <a:ext cx="321945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Step 3 – DAX evaluates [Customer Sales] against the filtered table (qty sold &gt; 3)</a:t>
            </a:r>
          </a:p>
        </p:txBody>
      </p:sp>
    </p:spTree>
    <p:extLst>
      <p:ext uri="{BB962C8B-B14F-4D97-AF65-F5344CB8AC3E}">
        <p14:creationId xmlns:p14="http://schemas.microsoft.com/office/powerpoint/2010/main" val="140300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D729C5-31AE-4331-8F31-156F7C96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29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BDDD-83DC-4AFB-B51F-D00AD53A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87D08-BE85-4902-8940-09FA603B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Returns a </a:t>
            </a:r>
            <a:r>
              <a:rPr lang="en-IN" b="1" dirty="0"/>
              <a:t>single column</a:t>
            </a:r>
            <a:r>
              <a:rPr lang="en-IN" dirty="0"/>
              <a:t> table of unique values when a </a:t>
            </a:r>
            <a:r>
              <a:rPr lang="en-IN" b="1" dirty="0"/>
              <a:t>column name</a:t>
            </a:r>
            <a:r>
              <a:rPr lang="en-IN" dirty="0"/>
              <a:t> is given.</a:t>
            </a:r>
          </a:p>
          <a:p>
            <a:pPr lvl="1"/>
            <a:r>
              <a:rPr lang="en-IN" dirty="0"/>
              <a:t>If a table is supplied, DISTINCT returns all unique combinations of values</a:t>
            </a:r>
          </a:p>
          <a:p>
            <a:pPr marL="0" indent="0">
              <a:buNone/>
            </a:pPr>
            <a:r>
              <a:rPr lang="en-IN" dirty="0"/>
              <a:t>=DISTINCT(</a:t>
            </a:r>
            <a:r>
              <a:rPr lang="en-IN" dirty="0" err="1"/>
              <a:t>ColumnName</a:t>
            </a:r>
            <a:r>
              <a:rPr lang="en-IN" dirty="0"/>
              <a:t> or </a:t>
            </a:r>
            <a:r>
              <a:rPr lang="en-IN" dirty="0" err="1"/>
              <a:t>TableExpression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Usually used in combination with another counting measure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ColumnName</a:t>
            </a:r>
            <a:r>
              <a:rPr lang="en-IN" dirty="0"/>
              <a:t> –</a:t>
            </a:r>
            <a:r>
              <a:rPr lang="en-IN" b="1" dirty="0"/>
              <a:t>Column</a:t>
            </a:r>
            <a:r>
              <a:rPr lang="en-IN" dirty="0"/>
              <a:t> you want to extract unique values from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Table – </a:t>
            </a:r>
            <a:r>
              <a:rPr lang="en-IN" b="1" dirty="0"/>
              <a:t>Table</a:t>
            </a:r>
            <a:r>
              <a:rPr lang="en-IN" dirty="0"/>
              <a:t> you want to extract combination of unique values from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606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4B6B-31B2-4282-815E-58A271CE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5D2C-17A2-4E1F-9CF8-8B438597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0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E37AE-6666-454E-8742-A8B822F85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1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2ECC477-1A8D-43F2-8124-4C0E8A224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01553"/>
              </p:ext>
            </p:extLst>
          </p:nvPr>
        </p:nvGraphicFramePr>
        <p:xfrm>
          <a:off x="123825" y="719666"/>
          <a:ext cx="119538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322627871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3212162479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931025014"/>
                    </a:ext>
                  </a:extLst>
                </a:gridCol>
                <a:gridCol w="4229101">
                  <a:extLst>
                    <a:ext uri="{9D8B030D-6E8A-4147-A177-3AD203B41FA5}">
                      <a16:colId xmlns:a16="http://schemas.microsoft.com/office/drawing/2014/main" val="3746952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DAX 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BI 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Storage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Max: 9,223,372,036,854,775,807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72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Double-precision floating-point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 precision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8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Decimal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Decimal Number (Stored as Integer)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317.9988 (4 digits after period)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5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DateTime</a:t>
                      </a:r>
                      <a:r>
                        <a:rPr lang="en-US" dirty="0"/>
                        <a:t>, Date,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Floating-point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1/1/2020 12:00 pm = 43830.50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76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Unicode 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 characters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“Maven Analytics” = “MAVEN ANALYTICS”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371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C68511C-93E7-4BBC-8C67-2153AF46AFF8}"/>
              </a:ext>
            </a:extLst>
          </p:cNvPr>
          <p:cNvSpPr txBox="1"/>
          <p:nvPr/>
        </p:nvSpPr>
        <p:spPr>
          <a:xfrm>
            <a:off x="904875" y="4362449"/>
            <a:ext cx="1057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 represent how values are stored in DAX storage engine</a:t>
            </a:r>
          </a:p>
          <a:p>
            <a:endParaRPr lang="en-US" dirty="0"/>
          </a:p>
          <a:p>
            <a:r>
              <a:rPr lang="en-US" dirty="0"/>
              <a:t>Formatting represents how values appear to end users (%, date, $, etc.)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21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2356-6DC0-4871-A213-C6BBF778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Vertipaq Compression and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7F64-2E8B-4B97-B917-0CB13F4E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 of compression and encoding is to reduce the amount of memory needed to evaluate a DAX query.</a:t>
            </a:r>
            <a:endParaRPr lang="en-IN" dirty="0"/>
          </a:p>
          <a:p>
            <a:r>
              <a:rPr lang="en-IN" dirty="0"/>
              <a:t>Columnar storage</a:t>
            </a:r>
          </a:p>
          <a:p>
            <a:r>
              <a:rPr lang="en-IN" dirty="0"/>
              <a:t>Based on sample of data of a column, one or more of the following encoding methods will be used</a:t>
            </a:r>
            <a:r>
              <a:rPr lang="en-US" dirty="0"/>
              <a:t> to compress the data</a:t>
            </a:r>
          </a:p>
          <a:p>
            <a:pPr lvl="1"/>
            <a:r>
              <a:rPr lang="en-US" dirty="0"/>
              <a:t>Value encoding </a:t>
            </a:r>
          </a:p>
          <a:p>
            <a:pPr lvl="2"/>
            <a:r>
              <a:rPr lang="en-US" dirty="0"/>
              <a:t>Uses different mathematical processes to reduce the number of bits needed to store integer values</a:t>
            </a:r>
          </a:p>
          <a:p>
            <a:pPr lvl="1"/>
            <a:r>
              <a:rPr lang="en-US" dirty="0"/>
              <a:t>Hash encoding (Dictionary encoding)</a:t>
            </a:r>
          </a:p>
          <a:p>
            <a:pPr lvl="2"/>
            <a:r>
              <a:rPr lang="en-US" dirty="0"/>
              <a:t>Identifies the distinct string values and creates a new table with indexes</a:t>
            </a:r>
          </a:p>
          <a:p>
            <a:pPr lvl="1"/>
            <a:r>
              <a:rPr lang="en-US" dirty="0"/>
              <a:t>Run length encoding (RLE)</a:t>
            </a:r>
          </a:p>
          <a:p>
            <a:pPr lvl="2"/>
            <a:r>
              <a:rPr lang="en-US" dirty="0"/>
              <a:t>Reduces the size of the dataset by identifying repeated values found in adjacent rows</a:t>
            </a:r>
          </a:p>
          <a:p>
            <a:pPr lvl="1"/>
            <a:r>
              <a:rPr lang="en-IN" dirty="0"/>
              <a:t>Actual storage algorithms are proprietary, so not all details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66715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6674-5489-4281-BBDF-B838478D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DF86-756A-47DE-8C44-541A7A07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encoding uses a mathematical process to determine relationships between the values in a column, and convert them into smaller values for storage</a:t>
            </a:r>
          </a:p>
          <a:p>
            <a:pPr lvl="1"/>
            <a:r>
              <a:rPr lang="en-US" dirty="0"/>
              <a:t>Value encoding only works for integer values (including currency), and cannot be applied to strings or floating-point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23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2C84-F2FA-4CDF-9CAB-EBB5CD80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Encoding (Dictionary Encoding)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66ED-EDFC-4F46-9851-932783B5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encoding builds a “dictionary” of distinct items in a column, assigns a unique integer value (index) to each item, and stores the data using the index values rather than the full text strings.</a:t>
            </a:r>
          </a:p>
          <a:p>
            <a:pPr lvl="1"/>
            <a:r>
              <a:rPr lang="en-US" dirty="0"/>
              <a:t>With hash encoding, storage requirements are defined by the number of unique items in the column (cardinality), NOT by the length of the string values themselves</a:t>
            </a:r>
          </a:p>
          <a:p>
            <a:pPr lvl="1"/>
            <a:r>
              <a:rPr lang="en-US" dirty="0"/>
              <a:t>Could also be applied to 64-bit integers and floating-point numbers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12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9C2D-46E2-4D13-A9EE-E5FCBAAB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Length Encoding RLE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6F08-CEBE-4D97-8F1A-12A491BE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Reduces the size of the column by replacing duplicate rows with a table containing each distinct value and the count of instances</a:t>
            </a:r>
          </a:p>
          <a:p>
            <a:pPr lvl="1"/>
            <a:r>
              <a:rPr lang="en-IN" dirty="0"/>
              <a:t>Note: RLE only works when the same value is repeated in consecutive rows, but the Vertipaq engine automatically sorts data on import and refresh to find the optimal compression</a:t>
            </a:r>
          </a:p>
        </p:txBody>
      </p:sp>
    </p:spTree>
    <p:extLst>
      <p:ext uri="{BB962C8B-B14F-4D97-AF65-F5344CB8AC3E}">
        <p14:creationId xmlns:p14="http://schemas.microsoft.com/office/powerpoint/2010/main" val="111085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10354</TotalTime>
  <Words>2005</Words>
  <Application>Microsoft Office PowerPoint</Application>
  <PresentationFormat>Widescreen</PresentationFormat>
  <Paragraphs>307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DAX</vt:lpstr>
      <vt:lpstr>PowerPoint Presentation</vt:lpstr>
      <vt:lpstr>PowerPoint Presentation</vt:lpstr>
      <vt:lpstr>PowerPoint Presentation</vt:lpstr>
      <vt:lpstr>PowerPoint Presentation</vt:lpstr>
      <vt:lpstr>Vertipaq Compression and encoding</vt:lpstr>
      <vt:lpstr>Value encoding</vt:lpstr>
      <vt:lpstr>Hash Encoding (Dictionary Encoding)</vt:lpstr>
      <vt:lpstr>Run Length Encoding RLE</vt:lpstr>
      <vt:lpstr>RLE + Hash encoding</vt:lpstr>
      <vt:lpstr>Vertipaq Relationships</vt:lpstr>
      <vt:lpstr>Summary</vt:lpstr>
      <vt:lpstr>Evaluation order</vt:lpstr>
      <vt:lpstr>DAX Variables</vt:lpstr>
      <vt:lpstr>Variable Evaluation Order</vt:lpstr>
      <vt:lpstr>Common Scalar Function</vt:lpstr>
      <vt:lpstr>Coalesce function</vt:lpstr>
      <vt:lpstr>Modifiers</vt:lpstr>
      <vt:lpstr>CALCULATE – interprets its filter arguments as table irrespective of Boolean or a function</vt:lpstr>
      <vt:lpstr>REMOVE FILTERS</vt:lpstr>
      <vt:lpstr>KEEP FILTERS</vt:lpstr>
      <vt:lpstr>Cumulative Total</vt:lpstr>
      <vt:lpstr>Overall Total</vt:lpstr>
      <vt:lpstr>Percent of Total</vt:lpstr>
      <vt:lpstr>Common Table and Filter Functions</vt:lpstr>
      <vt:lpstr>Calculated Tables</vt:lpstr>
      <vt:lpstr>FILTER</vt:lpstr>
      <vt:lpstr>ALL</vt:lpstr>
      <vt:lpstr>Review FILTER (Example)</vt:lpstr>
      <vt:lpstr>DISTINCT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DAX</dc:title>
  <dc:creator>Santhosh kumar Prabhakaran</dc:creator>
  <cp:lastModifiedBy>Santhosh kumar Prabhakaran</cp:lastModifiedBy>
  <cp:revision>33</cp:revision>
  <dcterms:created xsi:type="dcterms:W3CDTF">2021-08-12T17:20:07Z</dcterms:created>
  <dcterms:modified xsi:type="dcterms:W3CDTF">2021-08-20T17:38:04Z</dcterms:modified>
</cp:coreProperties>
</file>