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1" r:id="rId12"/>
    <p:sldId id="266" r:id="rId13"/>
    <p:sldId id="267"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954D6-1E27-407D-812D-1D9B153618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74B285-33D1-497C-A858-640BFA4A65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6F3CEC-49DF-4E35-B950-4BCAA3EA7C3B}"/>
              </a:ext>
            </a:extLst>
          </p:cNvPr>
          <p:cNvSpPr>
            <a:spLocks noGrp="1"/>
          </p:cNvSpPr>
          <p:nvPr>
            <p:ph type="dt" sz="half" idx="10"/>
          </p:nvPr>
        </p:nvSpPr>
        <p:spPr/>
        <p:txBody>
          <a:bodyPr/>
          <a:lstStyle/>
          <a:p>
            <a:fld id="{811C16ED-3ECF-491F-A1FF-AEBD0EBFD443}" type="datetimeFigureOut">
              <a:rPr lang="en-US" smtClean="0"/>
              <a:t>1/31/2022</a:t>
            </a:fld>
            <a:endParaRPr lang="en-US"/>
          </a:p>
        </p:txBody>
      </p:sp>
      <p:sp>
        <p:nvSpPr>
          <p:cNvPr id="5" name="Footer Placeholder 4">
            <a:extLst>
              <a:ext uri="{FF2B5EF4-FFF2-40B4-BE49-F238E27FC236}">
                <a16:creationId xmlns:a16="http://schemas.microsoft.com/office/drawing/2014/main" id="{95972229-39DE-44BF-B06C-C07E1743B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AEBFF3-E80F-49E5-96E7-368D2F451982}"/>
              </a:ext>
            </a:extLst>
          </p:cNvPr>
          <p:cNvSpPr>
            <a:spLocks noGrp="1"/>
          </p:cNvSpPr>
          <p:nvPr>
            <p:ph type="sldNum" sz="quarter" idx="12"/>
          </p:nvPr>
        </p:nvSpPr>
        <p:spPr/>
        <p:txBody>
          <a:bodyPr/>
          <a:lstStyle/>
          <a:p>
            <a:fld id="{12DEAF45-208A-4D4E-A70E-D6151BA94188}" type="slidenum">
              <a:rPr lang="en-US" smtClean="0"/>
              <a:t>‹#›</a:t>
            </a:fld>
            <a:endParaRPr lang="en-US"/>
          </a:p>
        </p:txBody>
      </p:sp>
    </p:spTree>
    <p:extLst>
      <p:ext uri="{BB962C8B-B14F-4D97-AF65-F5344CB8AC3E}">
        <p14:creationId xmlns:p14="http://schemas.microsoft.com/office/powerpoint/2010/main" val="4049980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0BF40-F053-4005-AC30-D299341103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354787-B2AA-4C30-B599-38120136BB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31F556-24D5-4A22-9CB9-0DEE52EF378C}"/>
              </a:ext>
            </a:extLst>
          </p:cNvPr>
          <p:cNvSpPr>
            <a:spLocks noGrp="1"/>
          </p:cNvSpPr>
          <p:nvPr>
            <p:ph type="dt" sz="half" idx="10"/>
          </p:nvPr>
        </p:nvSpPr>
        <p:spPr/>
        <p:txBody>
          <a:bodyPr/>
          <a:lstStyle/>
          <a:p>
            <a:fld id="{811C16ED-3ECF-491F-A1FF-AEBD0EBFD443}" type="datetimeFigureOut">
              <a:rPr lang="en-US" smtClean="0"/>
              <a:t>1/31/2022</a:t>
            </a:fld>
            <a:endParaRPr lang="en-US"/>
          </a:p>
        </p:txBody>
      </p:sp>
      <p:sp>
        <p:nvSpPr>
          <p:cNvPr id="5" name="Footer Placeholder 4">
            <a:extLst>
              <a:ext uri="{FF2B5EF4-FFF2-40B4-BE49-F238E27FC236}">
                <a16:creationId xmlns:a16="http://schemas.microsoft.com/office/drawing/2014/main" id="{07A2317A-7DC2-4993-ADCE-BAC90BD46E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D72518-D39B-4479-90A3-C4665A14AE4F}"/>
              </a:ext>
            </a:extLst>
          </p:cNvPr>
          <p:cNvSpPr>
            <a:spLocks noGrp="1"/>
          </p:cNvSpPr>
          <p:nvPr>
            <p:ph type="sldNum" sz="quarter" idx="12"/>
          </p:nvPr>
        </p:nvSpPr>
        <p:spPr/>
        <p:txBody>
          <a:bodyPr/>
          <a:lstStyle/>
          <a:p>
            <a:fld id="{12DEAF45-208A-4D4E-A70E-D6151BA94188}" type="slidenum">
              <a:rPr lang="en-US" smtClean="0"/>
              <a:t>‹#›</a:t>
            </a:fld>
            <a:endParaRPr lang="en-US"/>
          </a:p>
        </p:txBody>
      </p:sp>
    </p:spTree>
    <p:extLst>
      <p:ext uri="{BB962C8B-B14F-4D97-AF65-F5344CB8AC3E}">
        <p14:creationId xmlns:p14="http://schemas.microsoft.com/office/powerpoint/2010/main" val="3338042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56A461-89E8-44FA-ACF6-09C962D32C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822449-F1B1-4456-AA71-325B74FF52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47C8E9-847B-4B90-A2D9-E8F5C87A7D0C}"/>
              </a:ext>
            </a:extLst>
          </p:cNvPr>
          <p:cNvSpPr>
            <a:spLocks noGrp="1"/>
          </p:cNvSpPr>
          <p:nvPr>
            <p:ph type="dt" sz="half" idx="10"/>
          </p:nvPr>
        </p:nvSpPr>
        <p:spPr/>
        <p:txBody>
          <a:bodyPr/>
          <a:lstStyle/>
          <a:p>
            <a:fld id="{811C16ED-3ECF-491F-A1FF-AEBD0EBFD443}" type="datetimeFigureOut">
              <a:rPr lang="en-US" smtClean="0"/>
              <a:t>1/31/2022</a:t>
            </a:fld>
            <a:endParaRPr lang="en-US"/>
          </a:p>
        </p:txBody>
      </p:sp>
      <p:sp>
        <p:nvSpPr>
          <p:cNvPr id="5" name="Footer Placeholder 4">
            <a:extLst>
              <a:ext uri="{FF2B5EF4-FFF2-40B4-BE49-F238E27FC236}">
                <a16:creationId xmlns:a16="http://schemas.microsoft.com/office/drawing/2014/main" id="{5C04218F-835F-4CAE-B270-3E42BEDE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4BC828-5F0A-4F64-8803-899E21FE7C0D}"/>
              </a:ext>
            </a:extLst>
          </p:cNvPr>
          <p:cNvSpPr>
            <a:spLocks noGrp="1"/>
          </p:cNvSpPr>
          <p:nvPr>
            <p:ph type="sldNum" sz="quarter" idx="12"/>
          </p:nvPr>
        </p:nvSpPr>
        <p:spPr/>
        <p:txBody>
          <a:bodyPr/>
          <a:lstStyle/>
          <a:p>
            <a:fld id="{12DEAF45-208A-4D4E-A70E-D6151BA94188}" type="slidenum">
              <a:rPr lang="en-US" smtClean="0"/>
              <a:t>‹#›</a:t>
            </a:fld>
            <a:endParaRPr lang="en-US"/>
          </a:p>
        </p:txBody>
      </p:sp>
    </p:spTree>
    <p:extLst>
      <p:ext uri="{BB962C8B-B14F-4D97-AF65-F5344CB8AC3E}">
        <p14:creationId xmlns:p14="http://schemas.microsoft.com/office/powerpoint/2010/main" val="3461410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77594-930F-4F76-9979-D43F3F05BC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A62995-634A-40F4-B1B7-0CAC4888EE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1681DE-2B97-414D-B0FE-6CF3E6889205}"/>
              </a:ext>
            </a:extLst>
          </p:cNvPr>
          <p:cNvSpPr>
            <a:spLocks noGrp="1"/>
          </p:cNvSpPr>
          <p:nvPr>
            <p:ph type="dt" sz="half" idx="10"/>
          </p:nvPr>
        </p:nvSpPr>
        <p:spPr/>
        <p:txBody>
          <a:bodyPr/>
          <a:lstStyle/>
          <a:p>
            <a:fld id="{811C16ED-3ECF-491F-A1FF-AEBD0EBFD443}" type="datetimeFigureOut">
              <a:rPr lang="en-US" smtClean="0"/>
              <a:t>1/31/2022</a:t>
            </a:fld>
            <a:endParaRPr lang="en-US"/>
          </a:p>
        </p:txBody>
      </p:sp>
      <p:sp>
        <p:nvSpPr>
          <p:cNvPr id="5" name="Footer Placeholder 4">
            <a:extLst>
              <a:ext uri="{FF2B5EF4-FFF2-40B4-BE49-F238E27FC236}">
                <a16:creationId xmlns:a16="http://schemas.microsoft.com/office/drawing/2014/main" id="{4DADFA76-9828-4BC7-B323-5A18117AB0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5482B7-EAE7-474A-9BC9-EE6556988750}"/>
              </a:ext>
            </a:extLst>
          </p:cNvPr>
          <p:cNvSpPr>
            <a:spLocks noGrp="1"/>
          </p:cNvSpPr>
          <p:nvPr>
            <p:ph type="sldNum" sz="quarter" idx="12"/>
          </p:nvPr>
        </p:nvSpPr>
        <p:spPr/>
        <p:txBody>
          <a:bodyPr/>
          <a:lstStyle/>
          <a:p>
            <a:fld id="{12DEAF45-208A-4D4E-A70E-D6151BA94188}" type="slidenum">
              <a:rPr lang="en-US" smtClean="0"/>
              <a:t>‹#›</a:t>
            </a:fld>
            <a:endParaRPr lang="en-US"/>
          </a:p>
        </p:txBody>
      </p:sp>
    </p:spTree>
    <p:extLst>
      <p:ext uri="{BB962C8B-B14F-4D97-AF65-F5344CB8AC3E}">
        <p14:creationId xmlns:p14="http://schemas.microsoft.com/office/powerpoint/2010/main" val="3695412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C715F-34ED-4499-B107-F8FC5D3354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CCF3DE-DE1A-4A61-9566-39F8C8C04E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FE1484-68A8-4889-9F3F-59F60A25763C}"/>
              </a:ext>
            </a:extLst>
          </p:cNvPr>
          <p:cNvSpPr>
            <a:spLocks noGrp="1"/>
          </p:cNvSpPr>
          <p:nvPr>
            <p:ph type="dt" sz="half" idx="10"/>
          </p:nvPr>
        </p:nvSpPr>
        <p:spPr/>
        <p:txBody>
          <a:bodyPr/>
          <a:lstStyle/>
          <a:p>
            <a:fld id="{811C16ED-3ECF-491F-A1FF-AEBD0EBFD443}" type="datetimeFigureOut">
              <a:rPr lang="en-US" smtClean="0"/>
              <a:t>1/31/2022</a:t>
            </a:fld>
            <a:endParaRPr lang="en-US"/>
          </a:p>
        </p:txBody>
      </p:sp>
      <p:sp>
        <p:nvSpPr>
          <p:cNvPr id="5" name="Footer Placeholder 4">
            <a:extLst>
              <a:ext uri="{FF2B5EF4-FFF2-40B4-BE49-F238E27FC236}">
                <a16:creationId xmlns:a16="http://schemas.microsoft.com/office/drawing/2014/main" id="{8BF03094-C333-4444-A283-B770D4AE81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FDE6A7-9480-4F61-B99D-A9B03F9F79D0}"/>
              </a:ext>
            </a:extLst>
          </p:cNvPr>
          <p:cNvSpPr>
            <a:spLocks noGrp="1"/>
          </p:cNvSpPr>
          <p:nvPr>
            <p:ph type="sldNum" sz="quarter" idx="12"/>
          </p:nvPr>
        </p:nvSpPr>
        <p:spPr/>
        <p:txBody>
          <a:bodyPr/>
          <a:lstStyle/>
          <a:p>
            <a:fld id="{12DEAF45-208A-4D4E-A70E-D6151BA94188}" type="slidenum">
              <a:rPr lang="en-US" smtClean="0"/>
              <a:t>‹#›</a:t>
            </a:fld>
            <a:endParaRPr lang="en-US"/>
          </a:p>
        </p:txBody>
      </p:sp>
    </p:spTree>
    <p:extLst>
      <p:ext uri="{BB962C8B-B14F-4D97-AF65-F5344CB8AC3E}">
        <p14:creationId xmlns:p14="http://schemas.microsoft.com/office/powerpoint/2010/main" val="35181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17E81-248C-4C7F-AD5C-0F6907A419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0D9CC9-3B5A-4E81-B9C6-7B16131440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41F0BB-1E1F-48AC-B5C9-F2EF757F93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CC1E13-200A-47E5-B726-AE1EC45313EB}"/>
              </a:ext>
            </a:extLst>
          </p:cNvPr>
          <p:cNvSpPr>
            <a:spLocks noGrp="1"/>
          </p:cNvSpPr>
          <p:nvPr>
            <p:ph type="dt" sz="half" idx="10"/>
          </p:nvPr>
        </p:nvSpPr>
        <p:spPr/>
        <p:txBody>
          <a:bodyPr/>
          <a:lstStyle/>
          <a:p>
            <a:fld id="{811C16ED-3ECF-491F-A1FF-AEBD0EBFD443}" type="datetimeFigureOut">
              <a:rPr lang="en-US" smtClean="0"/>
              <a:t>1/31/2022</a:t>
            </a:fld>
            <a:endParaRPr lang="en-US"/>
          </a:p>
        </p:txBody>
      </p:sp>
      <p:sp>
        <p:nvSpPr>
          <p:cNvPr id="6" name="Footer Placeholder 5">
            <a:extLst>
              <a:ext uri="{FF2B5EF4-FFF2-40B4-BE49-F238E27FC236}">
                <a16:creationId xmlns:a16="http://schemas.microsoft.com/office/drawing/2014/main" id="{615E53FD-4FA5-4C88-B1F2-81D1FEAC2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7B66F3-00F8-4B01-96B6-96E9CFF82412}"/>
              </a:ext>
            </a:extLst>
          </p:cNvPr>
          <p:cNvSpPr>
            <a:spLocks noGrp="1"/>
          </p:cNvSpPr>
          <p:nvPr>
            <p:ph type="sldNum" sz="quarter" idx="12"/>
          </p:nvPr>
        </p:nvSpPr>
        <p:spPr/>
        <p:txBody>
          <a:bodyPr/>
          <a:lstStyle/>
          <a:p>
            <a:fld id="{12DEAF45-208A-4D4E-A70E-D6151BA94188}" type="slidenum">
              <a:rPr lang="en-US" smtClean="0"/>
              <a:t>‹#›</a:t>
            </a:fld>
            <a:endParaRPr lang="en-US"/>
          </a:p>
        </p:txBody>
      </p:sp>
    </p:spTree>
    <p:extLst>
      <p:ext uri="{BB962C8B-B14F-4D97-AF65-F5344CB8AC3E}">
        <p14:creationId xmlns:p14="http://schemas.microsoft.com/office/powerpoint/2010/main" val="3136112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F0F87-F334-497E-A8B3-85B90553BC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471C4A-27A3-4215-808F-21BBBF86F2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1D5897-F4E8-4DB5-8986-5A65580667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B44F5D-545C-492A-8CC4-FCCEB94861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3A21BE-FEE3-4356-B3A8-217164715F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843E80-156C-49AC-A2A2-882FF0FDAA74}"/>
              </a:ext>
            </a:extLst>
          </p:cNvPr>
          <p:cNvSpPr>
            <a:spLocks noGrp="1"/>
          </p:cNvSpPr>
          <p:nvPr>
            <p:ph type="dt" sz="half" idx="10"/>
          </p:nvPr>
        </p:nvSpPr>
        <p:spPr/>
        <p:txBody>
          <a:bodyPr/>
          <a:lstStyle/>
          <a:p>
            <a:fld id="{811C16ED-3ECF-491F-A1FF-AEBD0EBFD443}" type="datetimeFigureOut">
              <a:rPr lang="en-US" smtClean="0"/>
              <a:t>1/31/2022</a:t>
            </a:fld>
            <a:endParaRPr lang="en-US"/>
          </a:p>
        </p:txBody>
      </p:sp>
      <p:sp>
        <p:nvSpPr>
          <p:cNvPr id="8" name="Footer Placeholder 7">
            <a:extLst>
              <a:ext uri="{FF2B5EF4-FFF2-40B4-BE49-F238E27FC236}">
                <a16:creationId xmlns:a16="http://schemas.microsoft.com/office/drawing/2014/main" id="{D4EA12F2-5947-4838-8FE9-1FCCCC627C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8C4FB6-C08F-4713-AAA2-48E314D08AB4}"/>
              </a:ext>
            </a:extLst>
          </p:cNvPr>
          <p:cNvSpPr>
            <a:spLocks noGrp="1"/>
          </p:cNvSpPr>
          <p:nvPr>
            <p:ph type="sldNum" sz="quarter" idx="12"/>
          </p:nvPr>
        </p:nvSpPr>
        <p:spPr/>
        <p:txBody>
          <a:bodyPr/>
          <a:lstStyle/>
          <a:p>
            <a:fld id="{12DEAF45-208A-4D4E-A70E-D6151BA94188}" type="slidenum">
              <a:rPr lang="en-US" smtClean="0"/>
              <a:t>‹#›</a:t>
            </a:fld>
            <a:endParaRPr lang="en-US"/>
          </a:p>
        </p:txBody>
      </p:sp>
    </p:spTree>
    <p:extLst>
      <p:ext uri="{BB962C8B-B14F-4D97-AF65-F5344CB8AC3E}">
        <p14:creationId xmlns:p14="http://schemas.microsoft.com/office/powerpoint/2010/main" val="2246433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0E305-DA6E-4CB5-A8F0-D39AE2452F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3B0874-F6F9-40AA-A41C-1E43D6D12FBF}"/>
              </a:ext>
            </a:extLst>
          </p:cNvPr>
          <p:cNvSpPr>
            <a:spLocks noGrp="1"/>
          </p:cNvSpPr>
          <p:nvPr>
            <p:ph type="dt" sz="half" idx="10"/>
          </p:nvPr>
        </p:nvSpPr>
        <p:spPr/>
        <p:txBody>
          <a:bodyPr/>
          <a:lstStyle/>
          <a:p>
            <a:fld id="{811C16ED-3ECF-491F-A1FF-AEBD0EBFD443}" type="datetimeFigureOut">
              <a:rPr lang="en-US" smtClean="0"/>
              <a:t>1/31/2022</a:t>
            </a:fld>
            <a:endParaRPr lang="en-US"/>
          </a:p>
        </p:txBody>
      </p:sp>
      <p:sp>
        <p:nvSpPr>
          <p:cNvPr id="4" name="Footer Placeholder 3">
            <a:extLst>
              <a:ext uri="{FF2B5EF4-FFF2-40B4-BE49-F238E27FC236}">
                <a16:creationId xmlns:a16="http://schemas.microsoft.com/office/drawing/2014/main" id="{C6847E3E-6284-4EDB-8B5F-0C0D902846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931A08-5DFB-4A07-ACB4-E6349C18EB86}"/>
              </a:ext>
            </a:extLst>
          </p:cNvPr>
          <p:cNvSpPr>
            <a:spLocks noGrp="1"/>
          </p:cNvSpPr>
          <p:nvPr>
            <p:ph type="sldNum" sz="quarter" idx="12"/>
          </p:nvPr>
        </p:nvSpPr>
        <p:spPr/>
        <p:txBody>
          <a:bodyPr/>
          <a:lstStyle/>
          <a:p>
            <a:fld id="{12DEAF45-208A-4D4E-A70E-D6151BA94188}" type="slidenum">
              <a:rPr lang="en-US" smtClean="0"/>
              <a:t>‹#›</a:t>
            </a:fld>
            <a:endParaRPr lang="en-US"/>
          </a:p>
        </p:txBody>
      </p:sp>
    </p:spTree>
    <p:extLst>
      <p:ext uri="{BB962C8B-B14F-4D97-AF65-F5344CB8AC3E}">
        <p14:creationId xmlns:p14="http://schemas.microsoft.com/office/powerpoint/2010/main" val="118509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954A6B-C347-4EE6-BC9C-ACBC7C7303EF}"/>
              </a:ext>
            </a:extLst>
          </p:cNvPr>
          <p:cNvSpPr>
            <a:spLocks noGrp="1"/>
          </p:cNvSpPr>
          <p:nvPr>
            <p:ph type="dt" sz="half" idx="10"/>
          </p:nvPr>
        </p:nvSpPr>
        <p:spPr/>
        <p:txBody>
          <a:bodyPr/>
          <a:lstStyle/>
          <a:p>
            <a:fld id="{811C16ED-3ECF-491F-A1FF-AEBD0EBFD443}" type="datetimeFigureOut">
              <a:rPr lang="en-US" smtClean="0"/>
              <a:t>1/31/2022</a:t>
            </a:fld>
            <a:endParaRPr lang="en-US"/>
          </a:p>
        </p:txBody>
      </p:sp>
      <p:sp>
        <p:nvSpPr>
          <p:cNvPr id="3" name="Footer Placeholder 2">
            <a:extLst>
              <a:ext uri="{FF2B5EF4-FFF2-40B4-BE49-F238E27FC236}">
                <a16:creationId xmlns:a16="http://schemas.microsoft.com/office/drawing/2014/main" id="{8BA4CEA6-F912-43CA-904F-59524F9F0B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CE08EA-A809-4BD9-8B96-743F1FA99867}"/>
              </a:ext>
            </a:extLst>
          </p:cNvPr>
          <p:cNvSpPr>
            <a:spLocks noGrp="1"/>
          </p:cNvSpPr>
          <p:nvPr>
            <p:ph type="sldNum" sz="quarter" idx="12"/>
          </p:nvPr>
        </p:nvSpPr>
        <p:spPr/>
        <p:txBody>
          <a:bodyPr/>
          <a:lstStyle/>
          <a:p>
            <a:fld id="{12DEAF45-208A-4D4E-A70E-D6151BA94188}" type="slidenum">
              <a:rPr lang="en-US" smtClean="0"/>
              <a:t>‹#›</a:t>
            </a:fld>
            <a:endParaRPr lang="en-US"/>
          </a:p>
        </p:txBody>
      </p:sp>
    </p:spTree>
    <p:extLst>
      <p:ext uri="{BB962C8B-B14F-4D97-AF65-F5344CB8AC3E}">
        <p14:creationId xmlns:p14="http://schemas.microsoft.com/office/powerpoint/2010/main" val="3476145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F86F2-3D9A-432D-8D11-728446FD2D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52A769-6788-4EC1-877A-E289B9C9A2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1A4DD4-5345-4DBB-82D2-082CE0914A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7718CE-7E4F-4261-A69D-7B8915913E2F}"/>
              </a:ext>
            </a:extLst>
          </p:cNvPr>
          <p:cNvSpPr>
            <a:spLocks noGrp="1"/>
          </p:cNvSpPr>
          <p:nvPr>
            <p:ph type="dt" sz="half" idx="10"/>
          </p:nvPr>
        </p:nvSpPr>
        <p:spPr/>
        <p:txBody>
          <a:bodyPr/>
          <a:lstStyle/>
          <a:p>
            <a:fld id="{811C16ED-3ECF-491F-A1FF-AEBD0EBFD443}" type="datetimeFigureOut">
              <a:rPr lang="en-US" smtClean="0"/>
              <a:t>1/31/2022</a:t>
            </a:fld>
            <a:endParaRPr lang="en-US"/>
          </a:p>
        </p:txBody>
      </p:sp>
      <p:sp>
        <p:nvSpPr>
          <p:cNvPr id="6" name="Footer Placeholder 5">
            <a:extLst>
              <a:ext uri="{FF2B5EF4-FFF2-40B4-BE49-F238E27FC236}">
                <a16:creationId xmlns:a16="http://schemas.microsoft.com/office/drawing/2014/main" id="{5DC58203-CB2B-4E63-B0F4-803E7D3DE9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E9FC5C-2D9E-4710-A828-EB26C71C9B0A}"/>
              </a:ext>
            </a:extLst>
          </p:cNvPr>
          <p:cNvSpPr>
            <a:spLocks noGrp="1"/>
          </p:cNvSpPr>
          <p:nvPr>
            <p:ph type="sldNum" sz="quarter" idx="12"/>
          </p:nvPr>
        </p:nvSpPr>
        <p:spPr/>
        <p:txBody>
          <a:bodyPr/>
          <a:lstStyle/>
          <a:p>
            <a:fld id="{12DEAF45-208A-4D4E-A70E-D6151BA94188}" type="slidenum">
              <a:rPr lang="en-US" smtClean="0"/>
              <a:t>‹#›</a:t>
            </a:fld>
            <a:endParaRPr lang="en-US"/>
          </a:p>
        </p:txBody>
      </p:sp>
    </p:spTree>
    <p:extLst>
      <p:ext uri="{BB962C8B-B14F-4D97-AF65-F5344CB8AC3E}">
        <p14:creationId xmlns:p14="http://schemas.microsoft.com/office/powerpoint/2010/main" val="565027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F7ADB-4624-4D24-A9D1-A1835F1920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5BD48A-464C-4E5F-A45B-8FB42225AE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1AEDB2-EF66-4382-9FE5-BD85A20C6F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5A8E8B-BB97-4E2F-BD2E-889C756912D4}"/>
              </a:ext>
            </a:extLst>
          </p:cNvPr>
          <p:cNvSpPr>
            <a:spLocks noGrp="1"/>
          </p:cNvSpPr>
          <p:nvPr>
            <p:ph type="dt" sz="half" idx="10"/>
          </p:nvPr>
        </p:nvSpPr>
        <p:spPr/>
        <p:txBody>
          <a:bodyPr/>
          <a:lstStyle/>
          <a:p>
            <a:fld id="{811C16ED-3ECF-491F-A1FF-AEBD0EBFD443}" type="datetimeFigureOut">
              <a:rPr lang="en-US" smtClean="0"/>
              <a:t>1/31/2022</a:t>
            </a:fld>
            <a:endParaRPr lang="en-US"/>
          </a:p>
        </p:txBody>
      </p:sp>
      <p:sp>
        <p:nvSpPr>
          <p:cNvPr id="6" name="Footer Placeholder 5">
            <a:extLst>
              <a:ext uri="{FF2B5EF4-FFF2-40B4-BE49-F238E27FC236}">
                <a16:creationId xmlns:a16="http://schemas.microsoft.com/office/drawing/2014/main" id="{EAEDF60F-27C7-43E6-8A9D-C9C1409535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A177A7-CD9F-421B-A95E-F4C45E223C91}"/>
              </a:ext>
            </a:extLst>
          </p:cNvPr>
          <p:cNvSpPr>
            <a:spLocks noGrp="1"/>
          </p:cNvSpPr>
          <p:nvPr>
            <p:ph type="sldNum" sz="quarter" idx="12"/>
          </p:nvPr>
        </p:nvSpPr>
        <p:spPr/>
        <p:txBody>
          <a:bodyPr/>
          <a:lstStyle/>
          <a:p>
            <a:fld id="{12DEAF45-208A-4D4E-A70E-D6151BA94188}" type="slidenum">
              <a:rPr lang="en-US" smtClean="0"/>
              <a:t>‹#›</a:t>
            </a:fld>
            <a:endParaRPr lang="en-US"/>
          </a:p>
        </p:txBody>
      </p:sp>
    </p:spTree>
    <p:extLst>
      <p:ext uri="{BB962C8B-B14F-4D97-AF65-F5344CB8AC3E}">
        <p14:creationId xmlns:p14="http://schemas.microsoft.com/office/powerpoint/2010/main" val="2112292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00084D-851A-4326-A958-A74271EA7A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06EFAE-CF67-4C5F-AD4F-0673743F99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F33E06-F088-4829-A921-4DC468FE19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1C16ED-3ECF-491F-A1FF-AEBD0EBFD443}" type="datetimeFigureOut">
              <a:rPr lang="en-US" smtClean="0"/>
              <a:t>1/31/2022</a:t>
            </a:fld>
            <a:endParaRPr lang="en-US"/>
          </a:p>
        </p:txBody>
      </p:sp>
      <p:sp>
        <p:nvSpPr>
          <p:cNvPr id="5" name="Footer Placeholder 4">
            <a:extLst>
              <a:ext uri="{FF2B5EF4-FFF2-40B4-BE49-F238E27FC236}">
                <a16:creationId xmlns:a16="http://schemas.microsoft.com/office/drawing/2014/main" id="{BA936ABB-4FDE-44D6-AE08-4C054B20CD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EC67BCF-F60E-415A-9CE4-D50BA14BDE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DEAF45-208A-4D4E-A70E-D6151BA94188}" type="slidenum">
              <a:rPr lang="en-US" smtClean="0"/>
              <a:t>‹#›</a:t>
            </a:fld>
            <a:endParaRPr lang="en-US"/>
          </a:p>
        </p:txBody>
      </p:sp>
    </p:spTree>
    <p:extLst>
      <p:ext uri="{BB962C8B-B14F-4D97-AF65-F5344CB8AC3E}">
        <p14:creationId xmlns:p14="http://schemas.microsoft.com/office/powerpoint/2010/main" val="4288565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BE60F-8B50-404B-9538-8C39119137E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A1EDCC5-DF89-442B-B55E-652DAE6B279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38610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337F2F8E-14D8-49F3-A94E-839EAE7FAF2D}"/>
              </a:ext>
            </a:extLst>
          </p:cNvPr>
          <p:cNvSpPr txBox="1"/>
          <p:nvPr/>
        </p:nvSpPr>
        <p:spPr>
          <a:xfrm>
            <a:off x="8580768" y="4955331"/>
            <a:ext cx="1631305" cy="261610"/>
          </a:xfrm>
          <a:prstGeom prst="rect">
            <a:avLst/>
          </a:prstGeom>
          <a:noFill/>
        </p:spPr>
        <p:txBody>
          <a:bodyPr wrap="square" rtlCol="0">
            <a:spAutoFit/>
          </a:bodyPr>
          <a:lstStyle/>
          <a:p>
            <a:r>
              <a:rPr lang="en-IN" sz="1100" dirty="0"/>
              <a:t>Operational Level</a:t>
            </a:r>
            <a:endParaRPr lang="en-US" sz="1100" dirty="0"/>
          </a:p>
        </p:txBody>
      </p:sp>
      <p:sp>
        <p:nvSpPr>
          <p:cNvPr id="19" name="TextBox 18">
            <a:extLst>
              <a:ext uri="{FF2B5EF4-FFF2-40B4-BE49-F238E27FC236}">
                <a16:creationId xmlns:a16="http://schemas.microsoft.com/office/drawing/2014/main" id="{8E9BCF8B-3AB5-4AC2-8F0C-827E19CD204C}"/>
              </a:ext>
            </a:extLst>
          </p:cNvPr>
          <p:cNvSpPr txBox="1"/>
          <p:nvPr/>
        </p:nvSpPr>
        <p:spPr>
          <a:xfrm>
            <a:off x="9000495" y="5129410"/>
            <a:ext cx="1337733" cy="261610"/>
          </a:xfrm>
          <a:prstGeom prst="rect">
            <a:avLst/>
          </a:prstGeom>
          <a:noFill/>
        </p:spPr>
        <p:txBody>
          <a:bodyPr wrap="square" rtlCol="0">
            <a:spAutoFit/>
          </a:bodyPr>
          <a:lstStyle/>
          <a:p>
            <a:r>
              <a:rPr lang="en-IN" sz="1100" dirty="0"/>
              <a:t>Data Stewards</a:t>
            </a:r>
            <a:endParaRPr lang="en-US" sz="1100" dirty="0"/>
          </a:p>
        </p:txBody>
      </p:sp>
      <p:sp>
        <p:nvSpPr>
          <p:cNvPr id="20" name="TextBox 19">
            <a:extLst>
              <a:ext uri="{FF2B5EF4-FFF2-40B4-BE49-F238E27FC236}">
                <a16:creationId xmlns:a16="http://schemas.microsoft.com/office/drawing/2014/main" id="{3AB4274D-53CE-4B99-B3D7-41B0B716A88C}"/>
              </a:ext>
            </a:extLst>
          </p:cNvPr>
          <p:cNvSpPr txBox="1"/>
          <p:nvPr/>
        </p:nvSpPr>
        <p:spPr>
          <a:xfrm>
            <a:off x="9800596" y="5304189"/>
            <a:ext cx="2235199" cy="1446550"/>
          </a:xfrm>
          <a:prstGeom prst="rect">
            <a:avLst/>
          </a:prstGeom>
          <a:noFill/>
        </p:spPr>
        <p:txBody>
          <a:bodyPr wrap="square" rtlCol="0">
            <a:spAutoFit/>
          </a:bodyPr>
          <a:lstStyle/>
          <a:p>
            <a:r>
              <a:rPr lang="en-IN" sz="1100" dirty="0"/>
              <a:t>Data definers, producers, users.  These people are presently defining, producing and using data as part of their jobs.  Recording of the data stewards will be an important enabler of improved communications, coordination and cooperation among staff</a:t>
            </a:r>
            <a:endParaRPr lang="en-US" sz="1100" dirty="0"/>
          </a:p>
        </p:txBody>
      </p:sp>
      <p:sp>
        <p:nvSpPr>
          <p:cNvPr id="24" name="TextBox 23">
            <a:extLst>
              <a:ext uri="{FF2B5EF4-FFF2-40B4-BE49-F238E27FC236}">
                <a16:creationId xmlns:a16="http://schemas.microsoft.com/office/drawing/2014/main" id="{8168C657-FE13-4BF6-9394-E7433612BDAA}"/>
              </a:ext>
            </a:extLst>
          </p:cNvPr>
          <p:cNvSpPr txBox="1"/>
          <p:nvPr/>
        </p:nvSpPr>
        <p:spPr>
          <a:xfrm>
            <a:off x="8729704" y="1433761"/>
            <a:ext cx="1375209" cy="261610"/>
          </a:xfrm>
          <a:prstGeom prst="rect">
            <a:avLst/>
          </a:prstGeom>
          <a:noFill/>
        </p:spPr>
        <p:txBody>
          <a:bodyPr wrap="square" rtlCol="0">
            <a:spAutoFit/>
          </a:bodyPr>
          <a:lstStyle/>
          <a:p>
            <a:r>
              <a:rPr lang="en-IN" sz="1100" dirty="0"/>
              <a:t>Strategic Level</a:t>
            </a:r>
            <a:endParaRPr lang="en-US" sz="1100" dirty="0"/>
          </a:p>
        </p:txBody>
      </p:sp>
      <p:sp>
        <p:nvSpPr>
          <p:cNvPr id="25" name="TextBox 24">
            <a:extLst>
              <a:ext uri="{FF2B5EF4-FFF2-40B4-BE49-F238E27FC236}">
                <a16:creationId xmlns:a16="http://schemas.microsoft.com/office/drawing/2014/main" id="{AB36F910-57BF-49A7-AAE7-EBA179236AA2}"/>
              </a:ext>
            </a:extLst>
          </p:cNvPr>
          <p:cNvSpPr txBox="1"/>
          <p:nvPr/>
        </p:nvSpPr>
        <p:spPr>
          <a:xfrm>
            <a:off x="9800595" y="3689103"/>
            <a:ext cx="2235199" cy="1107996"/>
          </a:xfrm>
          <a:prstGeom prst="rect">
            <a:avLst/>
          </a:prstGeom>
          <a:noFill/>
        </p:spPr>
        <p:txBody>
          <a:bodyPr wrap="square" rtlCol="0">
            <a:spAutoFit/>
          </a:bodyPr>
          <a:lstStyle/>
          <a:p>
            <a:r>
              <a:rPr lang="en-IN" sz="1100" dirty="0"/>
              <a:t>Data Domain Stewards</a:t>
            </a:r>
          </a:p>
          <a:p>
            <a:r>
              <a:rPr lang="en-IN" sz="1100" dirty="0"/>
              <a:t>Data Steward Coordinators</a:t>
            </a:r>
          </a:p>
          <a:p>
            <a:r>
              <a:rPr lang="en-IN" sz="1100" dirty="0"/>
              <a:t>Corporate Data SMEs</a:t>
            </a:r>
          </a:p>
          <a:p>
            <a:r>
              <a:rPr lang="en-IN" sz="1100" dirty="0"/>
              <a:t>Division SMEs</a:t>
            </a:r>
          </a:p>
          <a:p>
            <a:r>
              <a:rPr lang="en-IN" sz="1100" dirty="0"/>
              <a:t>Existing Committees (where </a:t>
            </a:r>
            <a:r>
              <a:rPr lang="en-IN" sz="1100" dirty="0" err="1"/>
              <a:t>leveragable</a:t>
            </a:r>
            <a:r>
              <a:rPr lang="en-IN" sz="1100" dirty="0"/>
              <a:t>)</a:t>
            </a:r>
            <a:endParaRPr lang="en-US" sz="1100" dirty="0"/>
          </a:p>
        </p:txBody>
      </p:sp>
      <p:sp>
        <p:nvSpPr>
          <p:cNvPr id="45" name="TextBox 44">
            <a:extLst>
              <a:ext uri="{FF2B5EF4-FFF2-40B4-BE49-F238E27FC236}">
                <a16:creationId xmlns:a16="http://schemas.microsoft.com/office/drawing/2014/main" id="{BF00F3E4-60A2-45D8-9C29-1F12BBA3B39A}"/>
              </a:ext>
            </a:extLst>
          </p:cNvPr>
          <p:cNvSpPr txBox="1"/>
          <p:nvPr/>
        </p:nvSpPr>
        <p:spPr>
          <a:xfrm>
            <a:off x="8733168" y="3578723"/>
            <a:ext cx="1375209" cy="261610"/>
          </a:xfrm>
          <a:prstGeom prst="rect">
            <a:avLst/>
          </a:prstGeom>
          <a:noFill/>
        </p:spPr>
        <p:txBody>
          <a:bodyPr wrap="square" rtlCol="0">
            <a:spAutoFit/>
          </a:bodyPr>
          <a:lstStyle/>
          <a:p>
            <a:r>
              <a:rPr lang="en-IN" sz="1100" dirty="0"/>
              <a:t>Tactical Level</a:t>
            </a:r>
            <a:endParaRPr lang="en-US" sz="1100" dirty="0"/>
          </a:p>
        </p:txBody>
      </p:sp>
      <p:sp>
        <p:nvSpPr>
          <p:cNvPr id="46" name="TextBox 45">
            <a:extLst>
              <a:ext uri="{FF2B5EF4-FFF2-40B4-BE49-F238E27FC236}">
                <a16:creationId xmlns:a16="http://schemas.microsoft.com/office/drawing/2014/main" id="{64529A97-6EAE-4913-B12B-F66AAAE21B70}"/>
              </a:ext>
            </a:extLst>
          </p:cNvPr>
          <p:cNvSpPr txBox="1"/>
          <p:nvPr/>
        </p:nvSpPr>
        <p:spPr>
          <a:xfrm>
            <a:off x="9800594" y="1943197"/>
            <a:ext cx="2235199" cy="769441"/>
          </a:xfrm>
          <a:prstGeom prst="rect">
            <a:avLst/>
          </a:prstGeom>
          <a:noFill/>
        </p:spPr>
        <p:txBody>
          <a:bodyPr wrap="square" rtlCol="0">
            <a:spAutoFit/>
          </a:bodyPr>
          <a:lstStyle/>
          <a:p>
            <a:r>
              <a:rPr lang="en-IN" sz="1100" dirty="0"/>
              <a:t>Data Governance Council</a:t>
            </a:r>
          </a:p>
          <a:p>
            <a:r>
              <a:rPr lang="en-IN" sz="1100" dirty="0"/>
              <a:t>Made up of Representation of appropriate corporate function and divisions</a:t>
            </a:r>
            <a:endParaRPr lang="en-US" sz="1100" dirty="0"/>
          </a:p>
        </p:txBody>
      </p:sp>
      <p:sp>
        <p:nvSpPr>
          <p:cNvPr id="47" name="TextBox 46">
            <a:extLst>
              <a:ext uri="{FF2B5EF4-FFF2-40B4-BE49-F238E27FC236}">
                <a16:creationId xmlns:a16="http://schemas.microsoft.com/office/drawing/2014/main" id="{BC6F66AF-E754-494E-87B1-80FBE9E7A385}"/>
              </a:ext>
            </a:extLst>
          </p:cNvPr>
          <p:cNvSpPr txBox="1"/>
          <p:nvPr/>
        </p:nvSpPr>
        <p:spPr>
          <a:xfrm>
            <a:off x="8708815" y="120635"/>
            <a:ext cx="1375209" cy="261610"/>
          </a:xfrm>
          <a:prstGeom prst="rect">
            <a:avLst/>
          </a:prstGeom>
          <a:noFill/>
        </p:spPr>
        <p:txBody>
          <a:bodyPr wrap="square" rtlCol="0">
            <a:spAutoFit/>
          </a:bodyPr>
          <a:lstStyle/>
          <a:p>
            <a:r>
              <a:rPr lang="en-IN" sz="1100" dirty="0"/>
              <a:t>Executive Level</a:t>
            </a:r>
            <a:endParaRPr lang="en-US" sz="1100" dirty="0"/>
          </a:p>
        </p:txBody>
      </p:sp>
      <p:sp>
        <p:nvSpPr>
          <p:cNvPr id="48" name="TextBox 47">
            <a:extLst>
              <a:ext uri="{FF2B5EF4-FFF2-40B4-BE49-F238E27FC236}">
                <a16:creationId xmlns:a16="http://schemas.microsoft.com/office/drawing/2014/main" id="{01497A41-8BF3-4A5B-B3D2-1898B0BCC754}"/>
              </a:ext>
            </a:extLst>
          </p:cNvPr>
          <p:cNvSpPr txBox="1"/>
          <p:nvPr/>
        </p:nvSpPr>
        <p:spPr>
          <a:xfrm>
            <a:off x="9800593" y="445505"/>
            <a:ext cx="2235199" cy="769441"/>
          </a:xfrm>
          <a:prstGeom prst="rect">
            <a:avLst/>
          </a:prstGeom>
          <a:noFill/>
        </p:spPr>
        <p:txBody>
          <a:bodyPr wrap="square" rtlCol="0">
            <a:spAutoFit/>
          </a:bodyPr>
          <a:lstStyle/>
          <a:p>
            <a:r>
              <a:rPr lang="en-IN" sz="1100" dirty="0"/>
              <a:t>Senior-most level knowledge of the program</a:t>
            </a:r>
          </a:p>
          <a:p>
            <a:r>
              <a:rPr lang="en-IN" sz="1100" dirty="0"/>
              <a:t>Utilize existing as steering committee</a:t>
            </a:r>
            <a:endParaRPr lang="en-US" sz="1100" dirty="0"/>
          </a:p>
        </p:txBody>
      </p:sp>
      <p:cxnSp>
        <p:nvCxnSpPr>
          <p:cNvPr id="27" name="Straight Arrow Connector 26">
            <a:extLst>
              <a:ext uri="{FF2B5EF4-FFF2-40B4-BE49-F238E27FC236}">
                <a16:creationId xmlns:a16="http://schemas.microsoft.com/office/drawing/2014/main" id="{96FE93C8-1DDE-48F2-AA37-6DCB59E0E000}"/>
              </a:ext>
            </a:extLst>
          </p:cNvPr>
          <p:cNvCxnSpPr>
            <a:cxnSpLocks/>
          </p:cNvCxnSpPr>
          <p:nvPr/>
        </p:nvCxnSpPr>
        <p:spPr>
          <a:xfrm flipH="1" flipV="1">
            <a:off x="5262463" y="1315061"/>
            <a:ext cx="3751984" cy="5210162"/>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89CC89F6-35DA-4405-BB6A-35C8808F8154}"/>
              </a:ext>
            </a:extLst>
          </p:cNvPr>
          <p:cNvSpPr txBox="1"/>
          <p:nvPr/>
        </p:nvSpPr>
        <p:spPr>
          <a:xfrm rot="8668401">
            <a:off x="7899746" y="3962271"/>
            <a:ext cx="430887" cy="2266390"/>
          </a:xfrm>
          <a:prstGeom prst="rect">
            <a:avLst/>
          </a:prstGeom>
          <a:noFill/>
        </p:spPr>
        <p:txBody>
          <a:bodyPr vert="vert270" wrap="none" rtlCol="0">
            <a:spAutoFit/>
          </a:bodyPr>
          <a:lstStyle/>
          <a:p>
            <a:r>
              <a:rPr lang="en-IN" sz="1600" dirty="0">
                <a:solidFill>
                  <a:schemeClr val="tx1">
                    <a:lumMod val="50000"/>
                    <a:lumOff val="50000"/>
                  </a:schemeClr>
                </a:solidFill>
              </a:rPr>
              <a:t>Escalation / Approval Path</a:t>
            </a:r>
            <a:endParaRPr lang="en-US" sz="2800" dirty="0">
              <a:solidFill>
                <a:schemeClr val="tx1">
                  <a:lumMod val="50000"/>
                  <a:lumOff val="50000"/>
                </a:schemeClr>
              </a:solidFill>
            </a:endParaRPr>
          </a:p>
        </p:txBody>
      </p:sp>
      <p:cxnSp>
        <p:nvCxnSpPr>
          <p:cNvPr id="38" name="Straight Arrow Connector 37">
            <a:extLst>
              <a:ext uri="{FF2B5EF4-FFF2-40B4-BE49-F238E27FC236}">
                <a16:creationId xmlns:a16="http://schemas.microsoft.com/office/drawing/2014/main" id="{F2FAF638-3C00-4EBB-97AB-21105D841254}"/>
              </a:ext>
            </a:extLst>
          </p:cNvPr>
          <p:cNvCxnSpPr>
            <a:cxnSpLocks/>
          </p:cNvCxnSpPr>
          <p:nvPr/>
        </p:nvCxnSpPr>
        <p:spPr>
          <a:xfrm>
            <a:off x="5089521" y="454835"/>
            <a:ext cx="4344653" cy="6086388"/>
          </a:xfrm>
          <a:prstGeom prst="straightConnector1">
            <a:avLst/>
          </a:prstGeom>
          <a:ln w="28575">
            <a:headEnd type="arrow" w="med" len="med"/>
            <a:tailEnd type="arrow" w="med" len="med"/>
          </a:ln>
        </p:spPr>
        <p:style>
          <a:lnRef idx="1">
            <a:schemeClr val="dk1"/>
          </a:lnRef>
          <a:fillRef idx="0">
            <a:schemeClr val="dk1"/>
          </a:fillRef>
          <a:effectRef idx="0">
            <a:schemeClr val="dk1"/>
          </a:effectRef>
          <a:fontRef idx="minor">
            <a:schemeClr val="tx1"/>
          </a:fontRef>
        </p:style>
      </p:cxnSp>
      <p:sp>
        <p:nvSpPr>
          <p:cNvPr id="44" name="TextBox 43">
            <a:extLst>
              <a:ext uri="{FF2B5EF4-FFF2-40B4-BE49-F238E27FC236}">
                <a16:creationId xmlns:a16="http://schemas.microsoft.com/office/drawing/2014/main" id="{EC8B819A-9CBC-42F0-92EA-7BAA3D3C0720}"/>
              </a:ext>
            </a:extLst>
          </p:cNvPr>
          <p:cNvSpPr txBox="1"/>
          <p:nvPr/>
        </p:nvSpPr>
        <p:spPr>
          <a:xfrm rot="8669668">
            <a:off x="8705234" y="4925122"/>
            <a:ext cx="430887" cy="1411156"/>
          </a:xfrm>
          <a:prstGeom prst="rect">
            <a:avLst/>
          </a:prstGeom>
          <a:noFill/>
        </p:spPr>
        <p:txBody>
          <a:bodyPr vert="vert270" wrap="none" rtlCol="0">
            <a:spAutoFit/>
          </a:bodyPr>
          <a:lstStyle/>
          <a:p>
            <a:r>
              <a:rPr lang="en-IN" sz="1600" dirty="0">
                <a:solidFill>
                  <a:schemeClr val="tx1">
                    <a:lumMod val="50000"/>
                    <a:lumOff val="50000"/>
                  </a:schemeClr>
                </a:solidFill>
              </a:rPr>
              <a:t>Communication</a:t>
            </a:r>
            <a:endParaRPr lang="en-US" dirty="0">
              <a:solidFill>
                <a:schemeClr val="tx1">
                  <a:lumMod val="50000"/>
                  <a:lumOff val="50000"/>
                </a:schemeClr>
              </a:solidFill>
            </a:endParaRPr>
          </a:p>
        </p:txBody>
      </p:sp>
      <p:grpSp>
        <p:nvGrpSpPr>
          <p:cNvPr id="56" name="Group 55">
            <a:extLst>
              <a:ext uri="{FF2B5EF4-FFF2-40B4-BE49-F238E27FC236}">
                <a16:creationId xmlns:a16="http://schemas.microsoft.com/office/drawing/2014/main" id="{E15CD700-E93F-43A1-A677-B9D9BD52EE1C}"/>
              </a:ext>
            </a:extLst>
          </p:cNvPr>
          <p:cNvGrpSpPr/>
          <p:nvPr/>
        </p:nvGrpSpPr>
        <p:grpSpPr>
          <a:xfrm>
            <a:off x="1240099" y="1296263"/>
            <a:ext cx="7621730" cy="5349494"/>
            <a:chOff x="680265" y="1286933"/>
            <a:chExt cx="7621730" cy="5349494"/>
          </a:xfrm>
        </p:grpSpPr>
        <p:grpSp>
          <p:nvGrpSpPr>
            <p:cNvPr id="14" name="Group 13">
              <a:extLst>
                <a:ext uri="{FF2B5EF4-FFF2-40B4-BE49-F238E27FC236}">
                  <a16:creationId xmlns:a16="http://schemas.microsoft.com/office/drawing/2014/main" id="{793AAC87-40EE-47D6-A95C-F5B4091AA8BC}"/>
                </a:ext>
              </a:extLst>
            </p:cNvPr>
            <p:cNvGrpSpPr/>
            <p:nvPr/>
          </p:nvGrpSpPr>
          <p:grpSpPr>
            <a:xfrm>
              <a:off x="698928" y="1286933"/>
              <a:ext cx="7603067" cy="5228960"/>
              <a:chOff x="2421465" y="753533"/>
              <a:chExt cx="7603067" cy="5228960"/>
            </a:xfrm>
          </p:grpSpPr>
          <p:sp>
            <p:nvSpPr>
              <p:cNvPr id="5" name="Isosceles Triangle 4">
                <a:extLst>
                  <a:ext uri="{FF2B5EF4-FFF2-40B4-BE49-F238E27FC236}">
                    <a16:creationId xmlns:a16="http://schemas.microsoft.com/office/drawing/2014/main" id="{A53BF8AC-4E5E-4A36-A6FD-96A02A7B9CA5}"/>
                  </a:ext>
                </a:extLst>
              </p:cNvPr>
              <p:cNvSpPr/>
              <p:nvPr/>
            </p:nvSpPr>
            <p:spPr>
              <a:xfrm>
                <a:off x="2421465" y="753534"/>
                <a:ext cx="7603067" cy="522895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rapezoid 9">
                <a:extLst>
                  <a:ext uri="{FF2B5EF4-FFF2-40B4-BE49-F238E27FC236}">
                    <a16:creationId xmlns:a16="http://schemas.microsoft.com/office/drawing/2014/main" id="{3AC8FDE1-EC56-46E0-9594-11965985BD08}"/>
                  </a:ext>
                </a:extLst>
              </p:cNvPr>
              <p:cNvSpPr/>
              <p:nvPr/>
            </p:nvSpPr>
            <p:spPr>
              <a:xfrm>
                <a:off x="2421466" y="4448729"/>
                <a:ext cx="7603066" cy="1533764"/>
              </a:xfrm>
              <a:prstGeom prst="trapezoid">
                <a:avLst>
                  <a:gd name="adj" fmla="val 7165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Operational (Division  specific)</a:t>
                </a:r>
                <a:endParaRPr lang="en-US" dirty="0"/>
              </a:p>
            </p:txBody>
          </p:sp>
          <p:sp>
            <p:nvSpPr>
              <p:cNvPr id="11" name="Trapezoid 10">
                <a:extLst>
                  <a:ext uri="{FF2B5EF4-FFF2-40B4-BE49-F238E27FC236}">
                    <a16:creationId xmlns:a16="http://schemas.microsoft.com/office/drawing/2014/main" id="{78CE321C-6E72-40AB-B740-0AA77287360E}"/>
                  </a:ext>
                </a:extLst>
              </p:cNvPr>
              <p:cNvSpPr/>
              <p:nvPr/>
            </p:nvSpPr>
            <p:spPr>
              <a:xfrm>
                <a:off x="3567152" y="2854698"/>
                <a:ext cx="5303937" cy="1533764"/>
              </a:xfrm>
              <a:prstGeom prst="trapezoid">
                <a:avLst>
                  <a:gd name="adj" fmla="val 7386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Tactical (across divisions)</a:t>
                </a:r>
                <a:endParaRPr lang="en-US" dirty="0"/>
              </a:p>
            </p:txBody>
          </p:sp>
          <p:sp>
            <p:nvSpPr>
              <p:cNvPr id="12" name="Trapezoid 11">
                <a:extLst>
                  <a:ext uri="{FF2B5EF4-FFF2-40B4-BE49-F238E27FC236}">
                    <a16:creationId xmlns:a16="http://schemas.microsoft.com/office/drawing/2014/main" id="{580B6A23-C2C3-4E03-AA18-91ADA540BDBB}"/>
                  </a:ext>
                </a:extLst>
              </p:cNvPr>
              <p:cNvSpPr/>
              <p:nvPr/>
            </p:nvSpPr>
            <p:spPr>
              <a:xfrm>
                <a:off x="4737319" y="753533"/>
                <a:ext cx="2966817" cy="2040898"/>
              </a:xfrm>
              <a:prstGeom prst="trapezoid">
                <a:avLst>
                  <a:gd name="adj" fmla="val 71551"/>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a:p>
                <a:pPr algn="ctr"/>
                <a:endParaRPr lang="en-IN" dirty="0"/>
              </a:p>
              <a:p>
                <a:pPr algn="ctr"/>
                <a:r>
                  <a:rPr lang="en-IN" dirty="0"/>
                  <a:t>Strategic (Enterprise)</a:t>
                </a:r>
                <a:endParaRPr lang="en-US" dirty="0"/>
              </a:p>
            </p:txBody>
          </p:sp>
        </p:grpSp>
        <p:sp>
          <p:nvSpPr>
            <p:cNvPr id="54" name="Parallelogram 53">
              <a:extLst>
                <a:ext uri="{FF2B5EF4-FFF2-40B4-BE49-F238E27FC236}">
                  <a16:creationId xmlns:a16="http://schemas.microsoft.com/office/drawing/2014/main" id="{991796D9-85AB-4BB3-A040-34D76A0B3A77}"/>
                </a:ext>
              </a:extLst>
            </p:cNvPr>
            <p:cNvSpPr/>
            <p:nvPr/>
          </p:nvSpPr>
          <p:spPr>
            <a:xfrm>
              <a:off x="680265" y="3327831"/>
              <a:ext cx="2868921" cy="3188063"/>
            </a:xfrm>
            <a:prstGeom prst="parallelogram">
              <a:avLst>
                <a:gd name="adj" fmla="val 81358"/>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55" name="TextBox 54">
              <a:extLst>
                <a:ext uri="{FF2B5EF4-FFF2-40B4-BE49-F238E27FC236}">
                  <a16:creationId xmlns:a16="http://schemas.microsoft.com/office/drawing/2014/main" id="{661F5689-7A6B-4418-A532-04F7500F779B}"/>
                </a:ext>
              </a:extLst>
            </p:cNvPr>
            <p:cNvSpPr txBox="1"/>
            <p:nvPr/>
          </p:nvSpPr>
          <p:spPr>
            <a:xfrm rot="2177009">
              <a:off x="1763752" y="3448364"/>
              <a:ext cx="461665" cy="3188063"/>
            </a:xfrm>
            <a:prstGeom prst="rect">
              <a:avLst/>
            </a:prstGeom>
            <a:noFill/>
          </p:spPr>
          <p:txBody>
            <a:bodyPr vert="vert270" wrap="square" rtlCol="0">
              <a:spAutoFit/>
            </a:bodyPr>
            <a:lstStyle/>
            <a:p>
              <a:r>
                <a:rPr lang="en-IN" dirty="0"/>
                <a:t>Data Governance Working Team</a:t>
              </a:r>
              <a:endParaRPr lang="en-US" dirty="0"/>
            </a:p>
          </p:txBody>
        </p:sp>
      </p:grpSp>
      <p:sp>
        <p:nvSpPr>
          <p:cNvPr id="62" name="Parallelogram 61">
            <a:extLst>
              <a:ext uri="{FF2B5EF4-FFF2-40B4-BE49-F238E27FC236}">
                <a16:creationId xmlns:a16="http://schemas.microsoft.com/office/drawing/2014/main" id="{EA781BA1-C737-4493-9BE7-F057F7BFCD9D}"/>
              </a:ext>
            </a:extLst>
          </p:cNvPr>
          <p:cNvSpPr/>
          <p:nvPr/>
        </p:nvSpPr>
        <p:spPr>
          <a:xfrm>
            <a:off x="606490" y="1333646"/>
            <a:ext cx="4403274" cy="5186284"/>
          </a:xfrm>
          <a:prstGeom prst="parallelogram">
            <a:avLst>
              <a:gd name="adj" fmla="val 8541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399C23FB-601D-4F27-A324-4703E125A91C}"/>
              </a:ext>
            </a:extLst>
          </p:cNvPr>
          <p:cNvSpPr txBox="1"/>
          <p:nvPr/>
        </p:nvSpPr>
        <p:spPr>
          <a:xfrm rot="2177009">
            <a:off x="1802654" y="3425642"/>
            <a:ext cx="461665" cy="3188063"/>
          </a:xfrm>
          <a:prstGeom prst="rect">
            <a:avLst/>
          </a:prstGeom>
          <a:noFill/>
        </p:spPr>
        <p:txBody>
          <a:bodyPr vert="vert270" wrap="square" rtlCol="0">
            <a:spAutoFit/>
          </a:bodyPr>
          <a:lstStyle/>
          <a:p>
            <a:r>
              <a:rPr lang="en-IN" dirty="0"/>
              <a:t>Data Governance Team</a:t>
            </a:r>
            <a:endParaRPr lang="en-US" dirty="0"/>
          </a:p>
        </p:txBody>
      </p:sp>
      <p:sp>
        <p:nvSpPr>
          <p:cNvPr id="66" name="Parallelogram 65">
            <a:extLst>
              <a:ext uri="{FF2B5EF4-FFF2-40B4-BE49-F238E27FC236}">
                <a16:creationId xmlns:a16="http://schemas.microsoft.com/office/drawing/2014/main" id="{CDA15452-E8A1-461E-9052-4440DFB3496A}"/>
              </a:ext>
            </a:extLst>
          </p:cNvPr>
          <p:cNvSpPr/>
          <p:nvPr/>
        </p:nvSpPr>
        <p:spPr>
          <a:xfrm>
            <a:off x="34144" y="1356316"/>
            <a:ext cx="4395939" cy="5163614"/>
          </a:xfrm>
          <a:prstGeom prst="parallelogram">
            <a:avLst>
              <a:gd name="adj" fmla="val 87108"/>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718EDFB2-4EE9-4354-B6F0-8C2A89444FE3}"/>
              </a:ext>
            </a:extLst>
          </p:cNvPr>
          <p:cNvSpPr txBox="1"/>
          <p:nvPr/>
        </p:nvSpPr>
        <p:spPr>
          <a:xfrm rot="2177009">
            <a:off x="1173284" y="3472405"/>
            <a:ext cx="461665" cy="3188063"/>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vert="vert270" wrap="square" rtlCol="0">
            <a:spAutoFit/>
          </a:bodyPr>
          <a:lstStyle/>
          <a:p>
            <a:r>
              <a:rPr lang="en-IN" dirty="0"/>
              <a:t>Data Governance Partners</a:t>
            </a:r>
            <a:endParaRPr lang="en-US" dirty="0"/>
          </a:p>
        </p:txBody>
      </p:sp>
      <p:sp>
        <p:nvSpPr>
          <p:cNvPr id="68" name="TextBox 67">
            <a:extLst>
              <a:ext uri="{FF2B5EF4-FFF2-40B4-BE49-F238E27FC236}">
                <a16:creationId xmlns:a16="http://schemas.microsoft.com/office/drawing/2014/main" id="{6390443B-0B75-4352-97A2-0C312606B738}"/>
              </a:ext>
            </a:extLst>
          </p:cNvPr>
          <p:cNvSpPr txBox="1"/>
          <p:nvPr/>
        </p:nvSpPr>
        <p:spPr>
          <a:xfrm>
            <a:off x="5885325" y="901645"/>
            <a:ext cx="1375209" cy="261610"/>
          </a:xfrm>
          <a:prstGeom prst="rect">
            <a:avLst/>
          </a:prstGeom>
          <a:noFill/>
        </p:spPr>
        <p:txBody>
          <a:bodyPr wrap="square" rtlCol="0">
            <a:spAutoFit/>
          </a:bodyPr>
          <a:lstStyle/>
          <a:p>
            <a:r>
              <a:rPr lang="en-IN" sz="1100" dirty="0"/>
              <a:t>Executive</a:t>
            </a:r>
            <a:endParaRPr lang="en-US" sz="1100" dirty="0"/>
          </a:p>
        </p:txBody>
      </p:sp>
      <p:sp>
        <p:nvSpPr>
          <p:cNvPr id="70" name="TextBox 69">
            <a:extLst>
              <a:ext uri="{FF2B5EF4-FFF2-40B4-BE49-F238E27FC236}">
                <a16:creationId xmlns:a16="http://schemas.microsoft.com/office/drawing/2014/main" id="{F1939B3C-F076-4D5A-BF77-A529C57E4769}"/>
              </a:ext>
            </a:extLst>
          </p:cNvPr>
          <p:cNvSpPr txBox="1"/>
          <p:nvPr/>
        </p:nvSpPr>
        <p:spPr>
          <a:xfrm>
            <a:off x="321380" y="183895"/>
            <a:ext cx="1375209" cy="261610"/>
          </a:xfrm>
          <a:prstGeom prst="rect">
            <a:avLst/>
          </a:prstGeom>
          <a:noFill/>
        </p:spPr>
        <p:txBody>
          <a:bodyPr wrap="square" rtlCol="0">
            <a:spAutoFit/>
          </a:bodyPr>
          <a:lstStyle/>
          <a:p>
            <a:r>
              <a:rPr lang="en-IN" sz="1100" dirty="0"/>
              <a:t>Support Level</a:t>
            </a:r>
            <a:endParaRPr lang="en-US" sz="1100" dirty="0"/>
          </a:p>
        </p:txBody>
      </p:sp>
      <p:sp>
        <p:nvSpPr>
          <p:cNvPr id="71" name="TextBox 70">
            <a:extLst>
              <a:ext uri="{FF2B5EF4-FFF2-40B4-BE49-F238E27FC236}">
                <a16:creationId xmlns:a16="http://schemas.microsoft.com/office/drawing/2014/main" id="{581C39DD-D262-4AF1-8FDE-1DE539F5121D}"/>
              </a:ext>
            </a:extLst>
          </p:cNvPr>
          <p:cNvSpPr txBox="1"/>
          <p:nvPr/>
        </p:nvSpPr>
        <p:spPr>
          <a:xfrm>
            <a:off x="429572" y="683156"/>
            <a:ext cx="3486539" cy="769441"/>
          </a:xfrm>
          <a:prstGeom prst="rect">
            <a:avLst/>
          </a:prstGeom>
          <a:noFill/>
        </p:spPr>
        <p:txBody>
          <a:bodyPr wrap="square" rtlCol="0">
            <a:spAutoFit/>
          </a:bodyPr>
          <a:lstStyle/>
          <a:p>
            <a:r>
              <a:rPr lang="en-IN" sz="1100" dirty="0"/>
              <a:t>Data Governance </a:t>
            </a:r>
            <a:r>
              <a:rPr lang="en-IN" sz="1100" dirty="0" err="1"/>
              <a:t>Offce</a:t>
            </a:r>
            <a:r>
              <a:rPr lang="en-IN" sz="1100" dirty="0"/>
              <a:t> / Administrator</a:t>
            </a:r>
          </a:p>
          <a:p>
            <a:r>
              <a:rPr lang="en-IN" sz="1100" dirty="0"/>
              <a:t>Responsible for Administering the program, facilitating use of the Data Government Council, communicating program components and value to Organization.</a:t>
            </a:r>
            <a:endParaRPr lang="en-US" sz="1100" dirty="0"/>
          </a:p>
        </p:txBody>
      </p:sp>
      <p:cxnSp>
        <p:nvCxnSpPr>
          <p:cNvPr id="73" name="Straight Arrow Connector 72">
            <a:extLst>
              <a:ext uri="{FF2B5EF4-FFF2-40B4-BE49-F238E27FC236}">
                <a16:creationId xmlns:a16="http://schemas.microsoft.com/office/drawing/2014/main" id="{63522028-4F04-46AD-A543-71DDE913632A}"/>
              </a:ext>
            </a:extLst>
          </p:cNvPr>
          <p:cNvCxnSpPr>
            <a:cxnSpLocks/>
          </p:cNvCxnSpPr>
          <p:nvPr/>
        </p:nvCxnSpPr>
        <p:spPr>
          <a:xfrm flipV="1">
            <a:off x="3724680" y="1067876"/>
            <a:ext cx="0" cy="1550924"/>
          </a:xfrm>
          <a:prstGeom prst="straightConnector1">
            <a:avLst/>
          </a:prstGeom>
          <a:ln w="57150">
            <a:headEnd type="diamond" w="med" len="med"/>
            <a:tailEnd type="diamond" w="med" len="med"/>
          </a:ln>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8B8BBC1D-987C-4CA6-B178-BAD994553B93}"/>
              </a:ext>
            </a:extLst>
          </p:cNvPr>
          <p:cNvSpPr txBox="1"/>
          <p:nvPr/>
        </p:nvSpPr>
        <p:spPr>
          <a:xfrm>
            <a:off x="429572" y="1937665"/>
            <a:ext cx="2527931" cy="769441"/>
          </a:xfrm>
          <a:prstGeom prst="rect">
            <a:avLst/>
          </a:prstGeom>
          <a:noFill/>
        </p:spPr>
        <p:txBody>
          <a:bodyPr wrap="square" rtlCol="0">
            <a:spAutoFit/>
          </a:bodyPr>
          <a:lstStyle/>
          <a:p>
            <a:r>
              <a:rPr lang="en-IN" sz="1100" dirty="0"/>
              <a:t>Data Governance Partners</a:t>
            </a:r>
          </a:p>
          <a:p>
            <a:r>
              <a:rPr lang="en-IN" sz="1100" dirty="0"/>
              <a:t>IT, PMO, Regulatory &amp; Compliance, Audit/Legal, Corporate Communications, HR</a:t>
            </a:r>
            <a:endParaRPr lang="en-US" sz="1100" dirty="0"/>
          </a:p>
        </p:txBody>
      </p:sp>
      <p:cxnSp>
        <p:nvCxnSpPr>
          <p:cNvPr id="75" name="Straight Arrow Connector 74">
            <a:extLst>
              <a:ext uri="{FF2B5EF4-FFF2-40B4-BE49-F238E27FC236}">
                <a16:creationId xmlns:a16="http://schemas.microsoft.com/office/drawing/2014/main" id="{D25231B1-6252-46FE-A984-C595398ADA29}"/>
              </a:ext>
            </a:extLst>
          </p:cNvPr>
          <p:cNvCxnSpPr>
            <a:cxnSpLocks/>
          </p:cNvCxnSpPr>
          <p:nvPr/>
        </p:nvCxnSpPr>
        <p:spPr>
          <a:xfrm flipH="1">
            <a:off x="2825340" y="2263914"/>
            <a:ext cx="544228" cy="0"/>
          </a:xfrm>
          <a:prstGeom prst="straightConnector1">
            <a:avLst/>
          </a:prstGeom>
          <a:ln w="57150">
            <a:headEnd type="diamond" w="med" len="med"/>
            <a:tailEnd type="diamond" w="med" len="med"/>
          </a:ln>
        </p:spPr>
        <p:style>
          <a:lnRef idx="1">
            <a:schemeClr val="dk1"/>
          </a:lnRef>
          <a:fillRef idx="0">
            <a:schemeClr val="dk1"/>
          </a:fillRef>
          <a:effectRef idx="0">
            <a:schemeClr val="dk1"/>
          </a:effectRef>
          <a:fontRef idx="minor">
            <a:schemeClr val="tx1"/>
          </a:fontRef>
        </p:style>
      </p:cxnSp>
      <p:sp>
        <p:nvSpPr>
          <p:cNvPr id="78" name="TextBox 77">
            <a:extLst>
              <a:ext uri="{FF2B5EF4-FFF2-40B4-BE49-F238E27FC236}">
                <a16:creationId xmlns:a16="http://schemas.microsoft.com/office/drawing/2014/main" id="{A7728DD0-762E-4F22-8DA2-236B10EF7D48}"/>
              </a:ext>
            </a:extLst>
          </p:cNvPr>
          <p:cNvSpPr txBox="1"/>
          <p:nvPr/>
        </p:nvSpPr>
        <p:spPr>
          <a:xfrm>
            <a:off x="432811" y="3198984"/>
            <a:ext cx="1421567" cy="1107996"/>
          </a:xfrm>
          <a:prstGeom prst="rect">
            <a:avLst/>
          </a:prstGeom>
          <a:noFill/>
        </p:spPr>
        <p:txBody>
          <a:bodyPr wrap="square" rtlCol="0">
            <a:spAutoFit/>
          </a:bodyPr>
          <a:lstStyle/>
          <a:p>
            <a:r>
              <a:rPr lang="en-IN" sz="1100" dirty="0"/>
              <a:t>Data Governance Working Teams</a:t>
            </a:r>
          </a:p>
          <a:p>
            <a:r>
              <a:rPr lang="en-IN" sz="1100" dirty="0"/>
              <a:t>Directed and Focussed on delivering great data for a specific issue</a:t>
            </a:r>
            <a:endParaRPr lang="en-US" sz="1100" dirty="0"/>
          </a:p>
        </p:txBody>
      </p:sp>
      <p:sp>
        <p:nvSpPr>
          <p:cNvPr id="79" name="TextBox 78">
            <a:extLst>
              <a:ext uri="{FF2B5EF4-FFF2-40B4-BE49-F238E27FC236}">
                <a16:creationId xmlns:a16="http://schemas.microsoft.com/office/drawing/2014/main" id="{778B9E9A-1854-4954-B6D2-F43C73BB6FDE}"/>
              </a:ext>
            </a:extLst>
          </p:cNvPr>
          <p:cNvSpPr txBox="1"/>
          <p:nvPr/>
        </p:nvSpPr>
        <p:spPr>
          <a:xfrm>
            <a:off x="260974" y="4683463"/>
            <a:ext cx="801343" cy="261610"/>
          </a:xfrm>
          <a:prstGeom prst="rect">
            <a:avLst/>
          </a:prstGeom>
          <a:noFill/>
        </p:spPr>
        <p:txBody>
          <a:bodyPr wrap="square" rtlCol="0">
            <a:spAutoFit/>
          </a:bodyPr>
          <a:lstStyle/>
          <a:p>
            <a:r>
              <a:rPr lang="en-IN" sz="1100" dirty="0"/>
              <a:t>Support</a:t>
            </a:r>
            <a:endParaRPr lang="en-US" sz="1100" dirty="0"/>
          </a:p>
        </p:txBody>
      </p:sp>
      <p:cxnSp>
        <p:nvCxnSpPr>
          <p:cNvPr id="80" name="Straight Arrow Connector 79">
            <a:extLst>
              <a:ext uri="{FF2B5EF4-FFF2-40B4-BE49-F238E27FC236}">
                <a16:creationId xmlns:a16="http://schemas.microsoft.com/office/drawing/2014/main" id="{4451BC67-DFAD-4C08-90B4-3E382CDBB6F8}"/>
              </a:ext>
            </a:extLst>
          </p:cNvPr>
          <p:cNvCxnSpPr>
            <a:cxnSpLocks/>
          </p:cNvCxnSpPr>
          <p:nvPr/>
        </p:nvCxnSpPr>
        <p:spPr>
          <a:xfrm flipH="1">
            <a:off x="1716301" y="3736568"/>
            <a:ext cx="1653267" cy="32828"/>
          </a:xfrm>
          <a:prstGeom prst="straightConnector1">
            <a:avLst/>
          </a:prstGeom>
          <a:ln w="57150">
            <a:headEnd type="diamond" w="med" len="med"/>
            <a:tailEnd type="diamond" w="med" len="med"/>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A9B40118-5B4B-4A6E-AD10-FD0D908D1FEF}"/>
              </a:ext>
            </a:extLst>
          </p:cNvPr>
          <p:cNvCxnSpPr>
            <a:cxnSpLocks/>
          </p:cNvCxnSpPr>
          <p:nvPr/>
        </p:nvCxnSpPr>
        <p:spPr>
          <a:xfrm>
            <a:off x="2929510" y="4955151"/>
            <a:ext cx="9281150" cy="2544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D0805EE-0878-46DC-AB20-AE882BCCB297}"/>
              </a:ext>
            </a:extLst>
          </p:cNvPr>
          <p:cNvCxnSpPr>
            <a:cxnSpLocks/>
          </p:cNvCxnSpPr>
          <p:nvPr/>
        </p:nvCxnSpPr>
        <p:spPr>
          <a:xfrm>
            <a:off x="3574616" y="3363560"/>
            <a:ext cx="8664037" cy="3504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95E77BF-6B90-44F5-8382-4445B9C4BD68}"/>
              </a:ext>
            </a:extLst>
          </p:cNvPr>
          <p:cNvCxnSpPr>
            <a:cxnSpLocks/>
            <a:stCxn id="12" idx="0"/>
          </p:cNvCxnSpPr>
          <p:nvPr/>
        </p:nvCxnSpPr>
        <p:spPr>
          <a:xfrm flipH="1" flipV="1">
            <a:off x="5056417" y="351437"/>
            <a:ext cx="1608" cy="94482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836348F-73C4-4424-98ED-5D10FCF512F6}"/>
              </a:ext>
            </a:extLst>
          </p:cNvPr>
          <p:cNvCxnSpPr>
            <a:cxnSpLocks/>
          </p:cNvCxnSpPr>
          <p:nvPr/>
        </p:nvCxnSpPr>
        <p:spPr>
          <a:xfrm>
            <a:off x="3881535" y="1325326"/>
            <a:ext cx="8357118" cy="832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9735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337F2F8E-14D8-49F3-A94E-839EAE7FAF2D}"/>
              </a:ext>
            </a:extLst>
          </p:cNvPr>
          <p:cNvSpPr txBox="1"/>
          <p:nvPr/>
        </p:nvSpPr>
        <p:spPr>
          <a:xfrm>
            <a:off x="8580768" y="4955331"/>
            <a:ext cx="1631305" cy="261610"/>
          </a:xfrm>
          <a:prstGeom prst="rect">
            <a:avLst/>
          </a:prstGeom>
          <a:noFill/>
        </p:spPr>
        <p:txBody>
          <a:bodyPr wrap="square" rtlCol="0">
            <a:spAutoFit/>
          </a:bodyPr>
          <a:lstStyle/>
          <a:p>
            <a:r>
              <a:rPr lang="en-IN" sz="1100" dirty="0"/>
              <a:t>Operational Level</a:t>
            </a:r>
            <a:endParaRPr lang="en-US" sz="1100" dirty="0"/>
          </a:p>
        </p:txBody>
      </p:sp>
      <p:sp>
        <p:nvSpPr>
          <p:cNvPr id="19" name="TextBox 18">
            <a:extLst>
              <a:ext uri="{FF2B5EF4-FFF2-40B4-BE49-F238E27FC236}">
                <a16:creationId xmlns:a16="http://schemas.microsoft.com/office/drawing/2014/main" id="{8E9BCF8B-3AB5-4AC2-8F0C-827E19CD204C}"/>
              </a:ext>
            </a:extLst>
          </p:cNvPr>
          <p:cNvSpPr txBox="1"/>
          <p:nvPr/>
        </p:nvSpPr>
        <p:spPr>
          <a:xfrm>
            <a:off x="9000495" y="5129410"/>
            <a:ext cx="1337733" cy="261610"/>
          </a:xfrm>
          <a:prstGeom prst="rect">
            <a:avLst/>
          </a:prstGeom>
          <a:noFill/>
        </p:spPr>
        <p:txBody>
          <a:bodyPr wrap="square" rtlCol="0">
            <a:spAutoFit/>
          </a:bodyPr>
          <a:lstStyle/>
          <a:p>
            <a:r>
              <a:rPr lang="en-IN" sz="1100" dirty="0"/>
              <a:t>Data Stewards</a:t>
            </a:r>
            <a:endParaRPr lang="en-US" sz="1100" dirty="0"/>
          </a:p>
        </p:txBody>
      </p:sp>
      <p:sp>
        <p:nvSpPr>
          <p:cNvPr id="20" name="TextBox 19">
            <a:extLst>
              <a:ext uri="{FF2B5EF4-FFF2-40B4-BE49-F238E27FC236}">
                <a16:creationId xmlns:a16="http://schemas.microsoft.com/office/drawing/2014/main" id="{3AB4274D-53CE-4B99-B3D7-41B0B716A88C}"/>
              </a:ext>
            </a:extLst>
          </p:cNvPr>
          <p:cNvSpPr txBox="1"/>
          <p:nvPr/>
        </p:nvSpPr>
        <p:spPr>
          <a:xfrm>
            <a:off x="9800596" y="5304189"/>
            <a:ext cx="2235199" cy="1446550"/>
          </a:xfrm>
          <a:prstGeom prst="rect">
            <a:avLst/>
          </a:prstGeom>
          <a:noFill/>
        </p:spPr>
        <p:txBody>
          <a:bodyPr wrap="square" rtlCol="0">
            <a:spAutoFit/>
          </a:bodyPr>
          <a:lstStyle/>
          <a:p>
            <a:r>
              <a:rPr lang="en-IN" sz="1100" dirty="0"/>
              <a:t>Data definers, producers, users.  These people are presently defining, producing and using data as part of their jobs.  Recording of the data stewards will be an important enabler of improved communications, coordination and cooperation among staff</a:t>
            </a:r>
            <a:endParaRPr lang="en-US" sz="1100" dirty="0"/>
          </a:p>
        </p:txBody>
      </p:sp>
      <p:sp>
        <p:nvSpPr>
          <p:cNvPr id="24" name="TextBox 23">
            <a:extLst>
              <a:ext uri="{FF2B5EF4-FFF2-40B4-BE49-F238E27FC236}">
                <a16:creationId xmlns:a16="http://schemas.microsoft.com/office/drawing/2014/main" id="{8168C657-FE13-4BF6-9394-E7433612BDAA}"/>
              </a:ext>
            </a:extLst>
          </p:cNvPr>
          <p:cNvSpPr txBox="1"/>
          <p:nvPr/>
        </p:nvSpPr>
        <p:spPr>
          <a:xfrm>
            <a:off x="8729704" y="1433761"/>
            <a:ext cx="1375209" cy="261610"/>
          </a:xfrm>
          <a:prstGeom prst="rect">
            <a:avLst/>
          </a:prstGeom>
          <a:noFill/>
        </p:spPr>
        <p:txBody>
          <a:bodyPr wrap="square" rtlCol="0">
            <a:spAutoFit/>
          </a:bodyPr>
          <a:lstStyle/>
          <a:p>
            <a:r>
              <a:rPr lang="en-IN" sz="1100" dirty="0"/>
              <a:t>Strategic Level</a:t>
            </a:r>
            <a:endParaRPr lang="en-US" sz="1100" dirty="0"/>
          </a:p>
        </p:txBody>
      </p:sp>
      <p:sp>
        <p:nvSpPr>
          <p:cNvPr id="25" name="TextBox 24">
            <a:extLst>
              <a:ext uri="{FF2B5EF4-FFF2-40B4-BE49-F238E27FC236}">
                <a16:creationId xmlns:a16="http://schemas.microsoft.com/office/drawing/2014/main" id="{AB36F910-57BF-49A7-AAE7-EBA179236AA2}"/>
              </a:ext>
            </a:extLst>
          </p:cNvPr>
          <p:cNvSpPr txBox="1"/>
          <p:nvPr/>
        </p:nvSpPr>
        <p:spPr>
          <a:xfrm>
            <a:off x="9800595" y="3689103"/>
            <a:ext cx="2235199" cy="1107996"/>
          </a:xfrm>
          <a:prstGeom prst="rect">
            <a:avLst/>
          </a:prstGeom>
          <a:noFill/>
        </p:spPr>
        <p:txBody>
          <a:bodyPr wrap="square" rtlCol="0">
            <a:spAutoFit/>
          </a:bodyPr>
          <a:lstStyle/>
          <a:p>
            <a:r>
              <a:rPr lang="en-IN" sz="1100" dirty="0"/>
              <a:t>Data Domain Stewards</a:t>
            </a:r>
          </a:p>
          <a:p>
            <a:r>
              <a:rPr lang="en-IN" sz="1100" dirty="0"/>
              <a:t>Data Steward Coordinators</a:t>
            </a:r>
          </a:p>
          <a:p>
            <a:r>
              <a:rPr lang="en-IN" sz="1100" dirty="0"/>
              <a:t>Corporate Data SMEs</a:t>
            </a:r>
          </a:p>
          <a:p>
            <a:r>
              <a:rPr lang="en-IN" sz="1100" dirty="0"/>
              <a:t>Division SMEs</a:t>
            </a:r>
          </a:p>
          <a:p>
            <a:r>
              <a:rPr lang="en-IN" sz="1100" dirty="0"/>
              <a:t>Existing Committees (where </a:t>
            </a:r>
            <a:r>
              <a:rPr lang="en-IN" sz="1100" dirty="0" err="1"/>
              <a:t>leveragable</a:t>
            </a:r>
            <a:r>
              <a:rPr lang="en-IN" sz="1100" dirty="0"/>
              <a:t>)</a:t>
            </a:r>
            <a:endParaRPr lang="en-US" sz="1100" dirty="0"/>
          </a:p>
        </p:txBody>
      </p:sp>
      <p:sp>
        <p:nvSpPr>
          <p:cNvPr id="45" name="TextBox 44">
            <a:extLst>
              <a:ext uri="{FF2B5EF4-FFF2-40B4-BE49-F238E27FC236}">
                <a16:creationId xmlns:a16="http://schemas.microsoft.com/office/drawing/2014/main" id="{BF00F3E4-60A2-45D8-9C29-1F12BBA3B39A}"/>
              </a:ext>
            </a:extLst>
          </p:cNvPr>
          <p:cNvSpPr txBox="1"/>
          <p:nvPr/>
        </p:nvSpPr>
        <p:spPr>
          <a:xfrm>
            <a:off x="8733168" y="3578723"/>
            <a:ext cx="1375209" cy="261610"/>
          </a:xfrm>
          <a:prstGeom prst="rect">
            <a:avLst/>
          </a:prstGeom>
          <a:noFill/>
        </p:spPr>
        <p:txBody>
          <a:bodyPr wrap="square" rtlCol="0">
            <a:spAutoFit/>
          </a:bodyPr>
          <a:lstStyle/>
          <a:p>
            <a:r>
              <a:rPr lang="en-IN" sz="1100" dirty="0"/>
              <a:t>Tactical Level</a:t>
            </a:r>
            <a:endParaRPr lang="en-US" sz="1100" dirty="0"/>
          </a:p>
        </p:txBody>
      </p:sp>
      <p:sp>
        <p:nvSpPr>
          <p:cNvPr id="46" name="TextBox 45">
            <a:extLst>
              <a:ext uri="{FF2B5EF4-FFF2-40B4-BE49-F238E27FC236}">
                <a16:creationId xmlns:a16="http://schemas.microsoft.com/office/drawing/2014/main" id="{64529A97-6EAE-4913-B12B-F66AAAE21B70}"/>
              </a:ext>
            </a:extLst>
          </p:cNvPr>
          <p:cNvSpPr txBox="1"/>
          <p:nvPr/>
        </p:nvSpPr>
        <p:spPr>
          <a:xfrm>
            <a:off x="9800594" y="1943197"/>
            <a:ext cx="2235199" cy="769441"/>
          </a:xfrm>
          <a:prstGeom prst="rect">
            <a:avLst/>
          </a:prstGeom>
          <a:noFill/>
        </p:spPr>
        <p:txBody>
          <a:bodyPr wrap="square" rtlCol="0">
            <a:spAutoFit/>
          </a:bodyPr>
          <a:lstStyle/>
          <a:p>
            <a:r>
              <a:rPr lang="en-IN" sz="1100" dirty="0"/>
              <a:t>Data Governance Council</a:t>
            </a:r>
          </a:p>
          <a:p>
            <a:r>
              <a:rPr lang="en-IN" sz="1100" dirty="0"/>
              <a:t>Made up of Representation of appropriate corporate function and divisions</a:t>
            </a:r>
            <a:endParaRPr lang="en-US" sz="1100" dirty="0"/>
          </a:p>
        </p:txBody>
      </p:sp>
      <p:sp>
        <p:nvSpPr>
          <p:cNvPr id="47" name="TextBox 46">
            <a:extLst>
              <a:ext uri="{FF2B5EF4-FFF2-40B4-BE49-F238E27FC236}">
                <a16:creationId xmlns:a16="http://schemas.microsoft.com/office/drawing/2014/main" id="{BC6F66AF-E754-494E-87B1-80FBE9E7A385}"/>
              </a:ext>
            </a:extLst>
          </p:cNvPr>
          <p:cNvSpPr txBox="1"/>
          <p:nvPr/>
        </p:nvSpPr>
        <p:spPr>
          <a:xfrm>
            <a:off x="8708815" y="120635"/>
            <a:ext cx="1375209" cy="261610"/>
          </a:xfrm>
          <a:prstGeom prst="rect">
            <a:avLst/>
          </a:prstGeom>
          <a:noFill/>
        </p:spPr>
        <p:txBody>
          <a:bodyPr wrap="square" rtlCol="0">
            <a:spAutoFit/>
          </a:bodyPr>
          <a:lstStyle/>
          <a:p>
            <a:r>
              <a:rPr lang="en-IN" sz="1100" dirty="0"/>
              <a:t>Executive Level</a:t>
            </a:r>
            <a:endParaRPr lang="en-US" sz="1100" dirty="0"/>
          </a:p>
        </p:txBody>
      </p:sp>
      <p:sp>
        <p:nvSpPr>
          <p:cNvPr id="48" name="TextBox 47">
            <a:extLst>
              <a:ext uri="{FF2B5EF4-FFF2-40B4-BE49-F238E27FC236}">
                <a16:creationId xmlns:a16="http://schemas.microsoft.com/office/drawing/2014/main" id="{01497A41-8BF3-4A5B-B3D2-1898B0BCC754}"/>
              </a:ext>
            </a:extLst>
          </p:cNvPr>
          <p:cNvSpPr txBox="1"/>
          <p:nvPr/>
        </p:nvSpPr>
        <p:spPr>
          <a:xfrm>
            <a:off x="9800593" y="445505"/>
            <a:ext cx="2235199" cy="769441"/>
          </a:xfrm>
          <a:prstGeom prst="rect">
            <a:avLst/>
          </a:prstGeom>
          <a:noFill/>
        </p:spPr>
        <p:txBody>
          <a:bodyPr wrap="square" rtlCol="0">
            <a:spAutoFit/>
          </a:bodyPr>
          <a:lstStyle/>
          <a:p>
            <a:r>
              <a:rPr lang="en-IN" sz="1100" dirty="0"/>
              <a:t>Senior-most level knowledge of the program</a:t>
            </a:r>
          </a:p>
          <a:p>
            <a:r>
              <a:rPr lang="en-IN" sz="1100" dirty="0"/>
              <a:t>Utilize existing as steering committee</a:t>
            </a:r>
            <a:endParaRPr lang="en-US" sz="1100" dirty="0"/>
          </a:p>
        </p:txBody>
      </p:sp>
      <p:cxnSp>
        <p:nvCxnSpPr>
          <p:cNvPr id="27" name="Straight Arrow Connector 26">
            <a:extLst>
              <a:ext uri="{FF2B5EF4-FFF2-40B4-BE49-F238E27FC236}">
                <a16:creationId xmlns:a16="http://schemas.microsoft.com/office/drawing/2014/main" id="{96FE93C8-1DDE-48F2-AA37-6DCB59E0E000}"/>
              </a:ext>
            </a:extLst>
          </p:cNvPr>
          <p:cNvCxnSpPr>
            <a:cxnSpLocks/>
          </p:cNvCxnSpPr>
          <p:nvPr/>
        </p:nvCxnSpPr>
        <p:spPr>
          <a:xfrm flipH="1" flipV="1">
            <a:off x="5262463" y="1315061"/>
            <a:ext cx="3751984" cy="5210162"/>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89CC89F6-35DA-4405-BB6A-35C8808F8154}"/>
              </a:ext>
            </a:extLst>
          </p:cNvPr>
          <p:cNvSpPr txBox="1"/>
          <p:nvPr/>
        </p:nvSpPr>
        <p:spPr>
          <a:xfrm rot="8668401">
            <a:off x="7899746" y="3962271"/>
            <a:ext cx="430887" cy="2266390"/>
          </a:xfrm>
          <a:prstGeom prst="rect">
            <a:avLst/>
          </a:prstGeom>
          <a:noFill/>
        </p:spPr>
        <p:txBody>
          <a:bodyPr vert="vert270" wrap="none" rtlCol="0">
            <a:spAutoFit/>
          </a:bodyPr>
          <a:lstStyle/>
          <a:p>
            <a:r>
              <a:rPr lang="en-IN" sz="1600" dirty="0">
                <a:solidFill>
                  <a:schemeClr val="tx1">
                    <a:lumMod val="50000"/>
                    <a:lumOff val="50000"/>
                  </a:schemeClr>
                </a:solidFill>
              </a:rPr>
              <a:t>Escalation / Approval Path</a:t>
            </a:r>
            <a:endParaRPr lang="en-US" sz="2800" dirty="0">
              <a:solidFill>
                <a:schemeClr val="tx1">
                  <a:lumMod val="50000"/>
                  <a:lumOff val="50000"/>
                </a:schemeClr>
              </a:solidFill>
            </a:endParaRPr>
          </a:p>
        </p:txBody>
      </p:sp>
      <p:cxnSp>
        <p:nvCxnSpPr>
          <p:cNvPr id="38" name="Straight Arrow Connector 37">
            <a:extLst>
              <a:ext uri="{FF2B5EF4-FFF2-40B4-BE49-F238E27FC236}">
                <a16:creationId xmlns:a16="http://schemas.microsoft.com/office/drawing/2014/main" id="{F2FAF638-3C00-4EBB-97AB-21105D841254}"/>
              </a:ext>
            </a:extLst>
          </p:cNvPr>
          <p:cNvCxnSpPr>
            <a:cxnSpLocks/>
          </p:cNvCxnSpPr>
          <p:nvPr/>
        </p:nvCxnSpPr>
        <p:spPr>
          <a:xfrm>
            <a:off x="5089521" y="454835"/>
            <a:ext cx="4344653" cy="6086388"/>
          </a:xfrm>
          <a:prstGeom prst="straightConnector1">
            <a:avLst/>
          </a:prstGeom>
          <a:ln w="28575">
            <a:headEnd type="arrow" w="med" len="med"/>
            <a:tailEnd type="arrow" w="med" len="med"/>
          </a:ln>
        </p:spPr>
        <p:style>
          <a:lnRef idx="1">
            <a:schemeClr val="dk1"/>
          </a:lnRef>
          <a:fillRef idx="0">
            <a:schemeClr val="dk1"/>
          </a:fillRef>
          <a:effectRef idx="0">
            <a:schemeClr val="dk1"/>
          </a:effectRef>
          <a:fontRef idx="minor">
            <a:schemeClr val="tx1"/>
          </a:fontRef>
        </p:style>
      </p:cxnSp>
      <p:sp>
        <p:nvSpPr>
          <p:cNvPr id="44" name="TextBox 43">
            <a:extLst>
              <a:ext uri="{FF2B5EF4-FFF2-40B4-BE49-F238E27FC236}">
                <a16:creationId xmlns:a16="http://schemas.microsoft.com/office/drawing/2014/main" id="{EC8B819A-9CBC-42F0-92EA-7BAA3D3C0720}"/>
              </a:ext>
            </a:extLst>
          </p:cNvPr>
          <p:cNvSpPr txBox="1"/>
          <p:nvPr/>
        </p:nvSpPr>
        <p:spPr>
          <a:xfrm rot="8669668">
            <a:off x="8705234" y="4925122"/>
            <a:ext cx="430887" cy="1411156"/>
          </a:xfrm>
          <a:prstGeom prst="rect">
            <a:avLst/>
          </a:prstGeom>
          <a:noFill/>
        </p:spPr>
        <p:txBody>
          <a:bodyPr vert="vert270" wrap="none" rtlCol="0">
            <a:spAutoFit/>
          </a:bodyPr>
          <a:lstStyle/>
          <a:p>
            <a:r>
              <a:rPr lang="en-IN" sz="1600" dirty="0">
                <a:solidFill>
                  <a:schemeClr val="tx1">
                    <a:lumMod val="50000"/>
                    <a:lumOff val="50000"/>
                  </a:schemeClr>
                </a:solidFill>
              </a:rPr>
              <a:t>Communication</a:t>
            </a:r>
            <a:endParaRPr lang="en-US" dirty="0">
              <a:solidFill>
                <a:schemeClr val="tx1">
                  <a:lumMod val="50000"/>
                  <a:lumOff val="50000"/>
                </a:schemeClr>
              </a:solidFill>
            </a:endParaRPr>
          </a:p>
        </p:txBody>
      </p:sp>
      <p:grpSp>
        <p:nvGrpSpPr>
          <p:cNvPr id="56" name="Group 55">
            <a:extLst>
              <a:ext uri="{FF2B5EF4-FFF2-40B4-BE49-F238E27FC236}">
                <a16:creationId xmlns:a16="http://schemas.microsoft.com/office/drawing/2014/main" id="{E15CD700-E93F-43A1-A677-B9D9BD52EE1C}"/>
              </a:ext>
            </a:extLst>
          </p:cNvPr>
          <p:cNvGrpSpPr/>
          <p:nvPr/>
        </p:nvGrpSpPr>
        <p:grpSpPr>
          <a:xfrm>
            <a:off x="1240099" y="1296263"/>
            <a:ext cx="7621730" cy="5349494"/>
            <a:chOff x="680265" y="1286933"/>
            <a:chExt cx="7621730" cy="5349494"/>
          </a:xfrm>
        </p:grpSpPr>
        <p:grpSp>
          <p:nvGrpSpPr>
            <p:cNvPr id="14" name="Group 13">
              <a:extLst>
                <a:ext uri="{FF2B5EF4-FFF2-40B4-BE49-F238E27FC236}">
                  <a16:creationId xmlns:a16="http://schemas.microsoft.com/office/drawing/2014/main" id="{793AAC87-40EE-47D6-A95C-F5B4091AA8BC}"/>
                </a:ext>
              </a:extLst>
            </p:cNvPr>
            <p:cNvGrpSpPr/>
            <p:nvPr/>
          </p:nvGrpSpPr>
          <p:grpSpPr>
            <a:xfrm>
              <a:off x="698928" y="1286933"/>
              <a:ext cx="7603067" cy="5228960"/>
              <a:chOff x="2421465" y="753533"/>
              <a:chExt cx="7603067" cy="5228960"/>
            </a:xfrm>
          </p:grpSpPr>
          <p:sp>
            <p:nvSpPr>
              <p:cNvPr id="5" name="Isosceles Triangle 4">
                <a:extLst>
                  <a:ext uri="{FF2B5EF4-FFF2-40B4-BE49-F238E27FC236}">
                    <a16:creationId xmlns:a16="http://schemas.microsoft.com/office/drawing/2014/main" id="{A53BF8AC-4E5E-4A36-A6FD-96A02A7B9CA5}"/>
                  </a:ext>
                </a:extLst>
              </p:cNvPr>
              <p:cNvSpPr/>
              <p:nvPr/>
            </p:nvSpPr>
            <p:spPr>
              <a:xfrm>
                <a:off x="2421465" y="753534"/>
                <a:ext cx="7603067" cy="522895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rapezoid 9">
                <a:extLst>
                  <a:ext uri="{FF2B5EF4-FFF2-40B4-BE49-F238E27FC236}">
                    <a16:creationId xmlns:a16="http://schemas.microsoft.com/office/drawing/2014/main" id="{3AC8FDE1-EC56-46E0-9594-11965985BD08}"/>
                  </a:ext>
                </a:extLst>
              </p:cNvPr>
              <p:cNvSpPr/>
              <p:nvPr/>
            </p:nvSpPr>
            <p:spPr>
              <a:xfrm>
                <a:off x="2421466" y="4448729"/>
                <a:ext cx="7603066" cy="1533764"/>
              </a:xfrm>
              <a:prstGeom prst="trapezoid">
                <a:avLst>
                  <a:gd name="adj" fmla="val 7165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Operational (Division  specific)</a:t>
                </a:r>
                <a:endParaRPr lang="en-US" dirty="0"/>
              </a:p>
            </p:txBody>
          </p:sp>
          <p:sp>
            <p:nvSpPr>
              <p:cNvPr id="11" name="Trapezoid 10">
                <a:extLst>
                  <a:ext uri="{FF2B5EF4-FFF2-40B4-BE49-F238E27FC236}">
                    <a16:creationId xmlns:a16="http://schemas.microsoft.com/office/drawing/2014/main" id="{78CE321C-6E72-40AB-B740-0AA77287360E}"/>
                  </a:ext>
                </a:extLst>
              </p:cNvPr>
              <p:cNvSpPr/>
              <p:nvPr/>
            </p:nvSpPr>
            <p:spPr>
              <a:xfrm>
                <a:off x="3567152" y="2854698"/>
                <a:ext cx="5303937" cy="1533764"/>
              </a:xfrm>
              <a:prstGeom prst="trapezoid">
                <a:avLst>
                  <a:gd name="adj" fmla="val 7386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Tactical (across divisions)</a:t>
                </a:r>
                <a:endParaRPr lang="en-US" dirty="0"/>
              </a:p>
            </p:txBody>
          </p:sp>
          <p:sp>
            <p:nvSpPr>
              <p:cNvPr id="12" name="Trapezoid 11">
                <a:extLst>
                  <a:ext uri="{FF2B5EF4-FFF2-40B4-BE49-F238E27FC236}">
                    <a16:creationId xmlns:a16="http://schemas.microsoft.com/office/drawing/2014/main" id="{580B6A23-C2C3-4E03-AA18-91ADA540BDBB}"/>
                  </a:ext>
                </a:extLst>
              </p:cNvPr>
              <p:cNvSpPr/>
              <p:nvPr/>
            </p:nvSpPr>
            <p:spPr>
              <a:xfrm>
                <a:off x="4737319" y="753533"/>
                <a:ext cx="2966817" cy="2040898"/>
              </a:xfrm>
              <a:prstGeom prst="trapezoid">
                <a:avLst>
                  <a:gd name="adj" fmla="val 71551"/>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a:p>
                <a:pPr algn="ctr"/>
                <a:endParaRPr lang="en-IN" dirty="0"/>
              </a:p>
              <a:p>
                <a:pPr algn="ctr"/>
                <a:r>
                  <a:rPr lang="en-IN" dirty="0"/>
                  <a:t>Strategic (Enterprise)</a:t>
                </a:r>
                <a:endParaRPr lang="en-US" dirty="0"/>
              </a:p>
            </p:txBody>
          </p:sp>
        </p:grpSp>
        <p:sp>
          <p:nvSpPr>
            <p:cNvPr id="54" name="Parallelogram 53">
              <a:extLst>
                <a:ext uri="{FF2B5EF4-FFF2-40B4-BE49-F238E27FC236}">
                  <a16:creationId xmlns:a16="http://schemas.microsoft.com/office/drawing/2014/main" id="{991796D9-85AB-4BB3-A040-34D76A0B3A77}"/>
                </a:ext>
              </a:extLst>
            </p:cNvPr>
            <p:cNvSpPr/>
            <p:nvPr/>
          </p:nvSpPr>
          <p:spPr>
            <a:xfrm>
              <a:off x="680265" y="3327831"/>
              <a:ext cx="2868921" cy="3188063"/>
            </a:xfrm>
            <a:prstGeom prst="parallelogram">
              <a:avLst>
                <a:gd name="adj" fmla="val 81358"/>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55" name="TextBox 54">
              <a:extLst>
                <a:ext uri="{FF2B5EF4-FFF2-40B4-BE49-F238E27FC236}">
                  <a16:creationId xmlns:a16="http://schemas.microsoft.com/office/drawing/2014/main" id="{661F5689-7A6B-4418-A532-04F7500F779B}"/>
                </a:ext>
              </a:extLst>
            </p:cNvPr>
            <p:cNvSpPr txBox="1"/>
            <p:nvPr/>
          </p:nvSpPr>
          <p:spPr>
            <a:xfrm rot="2177009">
              <a:off x="1763752" y="3448364"/>
              <a:ext cx="461665" cy="3188063"/>
            </a:xfrm>
            <a:prstGeom prst="rect">
              <a:avLst/>
            </a:prstGeom>
            <a:noFill/>
          </p:spPr>
          <p:txBody>
            <a:bodyPr vert="vert270" wrap="square" rtlCol="0">
              <a:spAutoFit/>
            </a:bodyPr>
            <a:lstStyle/>
            <a:p>
              <a:r>
                <a:rPr lang="en-IN" dirty="0"/>
                <a:t>Data Governance Working Team</a:t>
              </a:r>
              <a:endParaRPr lang="en-US" dirty="0"/>
            </a:p>
          </p:txBody>
        </p:sp>
      </p:grpSp>
      <p:sp>
        <p:nvSpPr>
          <p:cNvPr id="62" name="Parallelogram 61">
            <a:extLst>
              <a:ext uri="{FF2B5EF4-FFF2-40B4-BE49-F238E27FC236}">
                <a16:creationId xmlns:a16="http://schemas.microsoft.com/office/drawing/2014/main" id="{EA781BA1-C737-4493-9BE7-F057F7BFCD9D}"/>
              </a:ext>
            </a:extLst>
          </p:cNvPr>
          <p:cNvSpPr/>
          <p:nvPr/>
        </p:nvSpPr>
        <p:spPr>
          <a:xfrm>
            <a:off x="606490" y="1333646"/>
            <a:ext cx="4403274" cy="5186284"/>
          </a:xfrm>
          <a:prstGeom prst="parallelogram">
            <a:avLst>
              <a:gd name="adj" fmla="val 8541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399C23FB-601D-4F27-A324-4703E125A91C}"/>
              </a:ext>
            </a:extLst>
          </p:cNvPr>
          <p:cNvSpPr txBox="1"/>
          <p:nvPr/>
        </p:nvSpPr>
        <p:spPr>
          <a:xfrm rot="2177009">
            <a:off x="1802654" y="3425642"/>
            <a:ext cx="461665" cy="3188063"/>
          </a:xfrm>
          <a:prstGeom prst="rect">
            <a:avLst/>
          </a:prstGeom>
          <a:noFill/>
        </p:spPr>
        <p:txBody>
          <a:bodyPr vert="vert270" wrap="square" rtlCol="0">
            <a:spAutoFit/>
          </a:bodyPr>
          <a:lstStyle/>
          <a:p>
            <a:r>
              <a:rPr lang="en-IN" dirty="0"/>
              <a:t>Data Governance Team</a:t>
            </a:r>
            <a:endParaRPr lang="en-US" dirty="0"/>
          </a:p>
        </p:txBody>
      </p:sp>
      <p:sp>
        <p:nvSpPr>
          <p:cNvPr id="66" name="Parallelogram 65">
            <a:extLst>
              <a:ext uri="{FF2B5EF4-FFF2-40B4-BE49-F238E27FC236}">
                <a16:creationId xmlns:a16="http://schemas.microsoft.com/office/drawing/2014/main" id="{CDA15452-E8A1-461E-9052-4440DFB3496A}"/>
              </a:ext>
            </a:extLst>
          </p:cNvPr>
          <p:cNvSpPr/>
          <p:nvPr/>
        </p:nvSpPr>
        <p:spPr>
          <a:xfrm>
            <a:off x="34144" y="1356316"/>
            <a:ext cx="4395939" cy="5163614"/>
          </a:xfrm>
          <a:prstGeom prst="parallelogram">
            <a:avLst>
              <a:gd name="adj" fmla="val 87108"/>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718EDFB2-4EE9-4354-B6F0-8C2A89444FE3}"/>
              </a:ext>
            </a:extLst>
          </p:cNvPr>
          <p:cNvSpPr txBox="1"/>
          <p:nvPr/>
        </p:nvSpPr>
        <p:spPr>
          <a:xfrm rot="2177009">
            <a:off x="1173284" y="3472405"/>
            <a:ext cx="461665" cy="3188063"/>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vert="vert270" wrap="square" rtlCol="0">
            <a:spAutoFit/>
          </a:bodyPr>
          <a:lstStyle/>
          <a:p>
            <a:r>
              <a:rPr lang="en-IN" dirty="0"/>
              <a:t>Data Governance Partners</a:t>
            </a:r>
            <a:endParaRPr lang="en-US" dirty="0"/>
          </a:p>
        </p:txBody>
      </p:sp>
      <p:sp>
        <p:nvSpPr>
          <p:cNvPr id="68" name="TextBox 67">
            <a:extLst>
              <a:ext uri="{FF2B5EF4-FFF2-40B4-BE49-F238E27FC236}">
                <a16:creationId xmlns:a16="http://schemas.microsoft.com/office/drawing/2014/main" id="{6390443B-0B75-4352-97A2-0C312606B738}"/>
              </a:ext>
            </a:extLst>
          </p:cNvPr>
          <p:cNvSpPr txBox="1"/>
          <p:nvPr/>
        </p:nvSpPr>
        <p:spPr>
          <a:xfrm>
            <a:off x="5885325" y="901645"/>
            <a:ext cx="1375209" cy="261610"/>
          </a:xfrm>
          <a:prstGeom prst="rect">
            <a:avLst/>
          </a:prstGeom>
          <a:noFill/>
        </p:spPr>
        <p:txBody>
          <a:bodyPr wrap="square" rtlCol="0">
            <a:spAutoFit/>
          </a:bodyPr>
          <a:lstStyle/>
          <a:p>
            <a:r>
              <a:rPr lang="en-IN" sz="1100" dirty="0"/>
              <a:t>Executive</a:t>
            </a:r>
            <a:endParaRPr lang="en-US" sz="1100" dirty="0"/>
          </a:p>
        </p:txBody>
      </p:sp>
      <p:sp>
        <p:nvSpPr>
          <p:cNvPr id="70" name="TextBox 69">
            <a:extLst>
              <a:ext uri="{FF2B5EF4-FFF2-40B4-BE49-F238E27FC236}">
                <a16:creationId xmlns:a16="http://schemas.microsoft.com/office/drawing/2014/main" id="{F1939B3C-F076-4D5A-BF77-A529C57E4769}"/>
              </a:ext>
            </a:extLst>
          </p:cNvPr>
          <p:cNvSpPr txBox="1"/>
          <p:nvPr/>
        </p:nvSpPr>
        <p:spPr>
          <a:xfrm>
            <a:off x="321380" y="183895"/>
            <a:ext cx="1375209" cy="261610"/>
          </a:xfrm>
          <a:prstGeom prst="rect">
            <a:avLst/>
          </a:prstGeom>
          <a:noFill/>
        </p:spPr>
        <p:txBody>
          <a:bodyPr wrap="square" rtlCol="0">
            <a:spAutoFit/>
          </a:bodyPr>
          <a:lstStyle/>
          <a:p>
            <a:r>
              <a:rPr lang="en-IN" sz="1100" dirty="0"/>
              <a:t>Support Level</a:t>
            </a:r>
            <a:endParaRPr lang="en-US" sz="1100" dirty="0"/>
          </a:p>
        </p:txBody>
      </p:sp>
      <p:sp>
        <p:nvSpPr>
          <p:cNvPr id="71" name="TextBox 70">
            <a:extLst>
              <a:ext uri="{FF2B5EF4-FFF2-40B4-BE49-F238E27FC236}">
                <a16:creationId xmlns:a16="http://schemas.microsoft.com/office/drawing/2014/main" id="{581C39DD-D262-4AF1-8FDE-1DE539F5121D}"/>
              </a:ext>
            </a:extLst>
          </p:cNvPr>
          <p:cNvSpPr txBox="1"/>
          <p:nvPr/>
        </p:nvSpPr>
        <p:spPr>
          <a:xfrm>
            <a:off x="429572" y="683156"/>
            <a:ext cx="3486539" cy="769441"/>
          </a:xfrm>
          <a:prstGeom prst="rect">
            <a:avLst/>
          </a:prstGeom>
          <a:noFill/>
        </p:spPr>
        <p:txBody>
          <a:bodyPr wrap="square" rtlCol="0">
            <a:spAutoFit/>
          </a:bodyPr>
          <a:lstStyle/>
          <a:p>
            <a:r>
              <a:rPr lang="en-IN" sz="1100" dirty="0"/>
              <a:t>Data Governance </a:t>
            </a:r>
            <a:r>
              <a:rPr lang="en-IN" sz="1100" dirty="0" err="1"/>
              <a:t>Offce</a:t>
            </a:r>
            <a:r>
              <a:rPr lang="en-IN" sz="1100" dirty="0"/>
              <a:t> / Administrator</a:t>
            </a:r>
          </a:p>
          <a:p>
            <a:r>
              <a:rPr lang="en-IN" sz="1100" dirty="0"/>
              <a:t>Responsible for Administering the program, facilitating use of the Data Government Council, communicating program components and value to Organization.</a:t>
            </a:r>
            <a:endParaRPr lang="en-US" sz="1100" dirty="0"/>
          </a:p>
        </p:txBody>
      </p:sp>
      <p:cxnSp>
        <p:nvCxnSpPr>
          <p:cNvPr id="73" name="Straight Arrow Connector 72">
            <a:extLst>
              <a:ext uri="{FF2B5EF4-FFF2-40B4-BE49-F238E27FC236}">
                <a16:creationId xmlns:a16="http://schemas.microsoft.com/office/drawing/2014/main" id="{63522028-4F04-46AD-A543-71DDE913632A}"/>
              </a:ext>
            </a:extLst>
          </p:cNvPr>
          <p:cNvCxnSpPr>
            <a:cxnSpLocks/>
          </p:cNvCxnSpPr>
          <p:nvPr/>
        </p:nvCxnSpPr>
        <p:spPr>
          <a:xfrm flipV="1">
            <a:off x="3724680" y="1067876"/>
            <a:ext cx="0" cy="1550924"/>
          </a:xfrm>
          <a:prstGeom prst="straightConnector1">
            <a:avLst/>
          </a:prstGeom>
          <a:ln w="57150">
            <a:headEnd type="diamond" w="med" len="med"/>
            <a:tailEnd type="diamond" w="med" len="med"/>
          </a:ln>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8B8BBC1D-987C-4CA6-B178-BAD994553B93}"/>
              </a:ext>
            </a:extLst>
          </p:cNvPr>
          <p:cNvSpPr txBox="1"/>
          <p:nvPr/>
        </p:nvSpPr>
        <p:spPr>
          <a:xfrm>
            <a:off x="429572" y="1937665"/>
            <a:ext cx="2527931" cy="769441"/>
          </a:xfrm>
          <a:prstGeom prst="rect">
            <a:avLst/>
          </a:prstGeom>
          <a:noFill/>
        </p:spPr>
        <p:txBody>
          <a:bodyPr wrap="square" rtlCol="0">
            <a:spAutoFit/>
          </a:bodyPr>
          <a:lstStyle/>
          <a:p>
            <a:r>
              <a:rPr lang="en-IN" sz="1100" dirty="0"/>
              <a:t>Data Governance Partners</a:t>
            </a:r>
          </a:p>
          <a:p>
            <a:r>
              <a:rPr lang="en-IN" sz="1100" dirty="0"/>
              <a:t>IT, PMO, Regulatory &amp; Compliance, Audit/Legal, Corporate Communications, HR</a:t>
            </a:r>
            <a:endParaRPr lang="en-US" sz="1100" dirty="0"/>
          </a:p>
        </p:txBody>
      </p:sp>
      <p:cxnSp>
        <p:nvCxnSpPr>
          <p:cNvPr id="75" name="Straight Arrow Connector 74">
            <a:extLst>
              <a:ext uri="{FF2B5EF4-FFF2-40B4-BE49-F238E27FC236}">
                <a16:creationId xmlns:a16="http://schemas.microsoft.com/office/drawing/2014/main" id="{D25231B1-6252-46FE-A984-C595398ADA29}"/>
              </a:ext>
            </a:extLst>
          </p:cNvPr>
          <p:cNvCxnSpPr>
            <a:cxnSpLocks/>
          </p:cNvCxnSpPr>
          <p:nvPr/>
        </p:nvCxnSpPr>
        <p:spPr>
          <a:xfrm flipH="1">
            <a:off x="2825340" y="2263914"/>
            <a:ext cx="544228" cy="0"/>
          </a:xfrm>
          <a:prstGeom prst="straightConnector1">
            <a:avLst/>
          </a:prstGeom>
          <a:ln w="57150">
            <a:headEnd type="diamond" w="med" len="med"/>
            <a:tailEnd type="diamond" w="med" len="med"/>
          </a:ln>
        </p:spPr>
        <p:style>
          <a:lnRef idx="1">
            <a:schemeClr val="dk1"/>
          </a:lnRef>
          <a:fillRef idx="0">
            <a:schemeClr val="dk1"/>
          </a:fillRef>
          <a:effectRef idx="0">
            <a:schemeClr val="dk1"/>
          </a:effectRef>
          <a:fontRef idx="minor">
            <a:schemeClr val="tx1"/>
          </a:fontRef>
        </p:style>
      </p:cxnSp>
      <p:sp>
        <p:nvSpPr>
          <p:cNvPr id="78" name="TextBox 77">
            <a:extLst>
              <a:ext uri="{FF2B5EF4-FFF2-40B4-BE49-F238E27FC236}">
                <a16:creationId xmlns:a16="http://schemas.microsoft.com/office/drawing/2014/main" id="{A7728DD0-762E-4F22-8DA2-236B10EF7D48}"/>
              </a:ext>
            </a:extLst>
          </p:cNvPr>
          <p:cNvSpPr txBox="1"/>
          <p:nvPr/>
        </p:nvSpPr>
        <p:spPr>
          <a:xfrm>
            <a:off x="432811" y="3198984"/>
            <a:ext cx="1421567" cy="1107996"/>
          </a:xfrm>
          <a:prstGeom prst="rect">
            <a:avLst/>
          </a:prstGeom>
          <a:noFill/>
        </p:spPr>
        <p:txBody>
          <a:bodyPr wrap="square" rtlCol="0">
            <a:spAutoFit/>
          </a:bodyPr>
          <a:lstStyle/>
          <a:p>
            <a:r>
              <a:rPr lang="en-IN" sz="1100" dirty="0"/>
              <a:t>Data Governance Working Teams</a:t>
            </a:r>
          </a:p>
          <a:p>
            <a:r>
              <a:rPr lang="en-IN" sz="1100" dirty="0"/>
              <a:t>Directed and Focussed on delivering great data for a specific issue</a:t>
            </a:r>
            <a:endParaRPr lang="en-US" sz="1100" dirty="0"/>
          </a:p>
        </p:txBody>
      </p:sp>
      <p:sp>
        <p:nvSpPr>
          <p:cNvPr id="79" name="TextBox 78">
            <a:extLst>
              <a:ext uri="{FF2B5EF4-FFF2-40B4-BE49-F238E27FC236}">
                <a16:creationId xmlns:a16="http://schemas.microsoft.com/office/drawing/2014/main" id="{778B9E9A-1854-4954-B6D2-F43C73BB6FDE}"/>
              </a:ext>
            </a:extLst>
          </p:cNvPr>
          <p:cNvSpPr txBox="1"/>
          <p:nvPr/>
        </p:nvSpPr>
        <p:spPr>
          <a:xfrm>
            <a:off x="260974" y="4683463"/>
            <a:ext cx="801343" cy="261610"/>
          </a:xfrm>
          <a:prstGeom prst="rect">
            <a:avLst/>
          </a:prstGeom>
          <a:noFill/>
        </p:spPr>
        <p:txBody>
          <a:bodyPr wrap="square" rtlCol="0">
            <a:spAutoFit/>
          </a:bodyPr>
          <a:lstStyle/>
          <a:p>
            <a:r>
              <a:rPr lang="en-IN" sz="1100" dirty="0"/>
              <a:t>Support</a:t>
            </a:r>
            <a:endParaRPr lang="en-US" sz="1100" dirty="0"/>
          </a:p>
        </p:txBody>
      </p:sp>
      <p:cxnSp>
        <p:nvCxnSpPr>
          <p:cNvPr id="80" name="Straight Arrow Connector 79">
            <a:extLst>
              <a:ext uri="{FF2B5EF4-FFF2-40B4-BE49-F238E27FC236}">
                <a16:creationId xmlns:a16="http://schemas.microsoft.com/office/drawing/2014/main" id="{4451BC67-DFAD-4C08-90B4-3E382CDBB6F8}"/>
              </a:ext>
            </a:extLst>
          </p:cNvPr>
          <p:cNvCxnSpPr>
            <a:cxnSpLocks/>
          </p:cNvCxnSpPr>
          <p:nvPr/>
        </p:nvCxnSpPr>
        <p:spPr>
          <a:xfrm flipH="1">
            <a:off x="1716301" y="3736568"/>
            <a:ext cx="1653267" cy="32828"/>
          </a:xfrm>
          <a:prstGeom prst="straightConnector1">
            <a:avLst/>
          </a:prstGeom>
          <a:ln w="57150">
            <a:headEnd type="diamond" w="med" len="med"/>
            <a:tailEnd type="diamond" w="med" len="med"/>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A9B40118-5B4B-4A6E-AD10-FD0D908D1FEF}"/>
              </a:ext>
            </a:extLst>
          </p:cNvPr>
          <p:cNvCxnSpPr>
            <a:cxnSpLocks/>
          </p:cNvCxnSpPr>
          <p:nvPr/>
        </p:nvCxnSpPr>
        <p:spPr>
          <a:xfrm>
            <a:off x="2929510" y="4955151"/>
            <a:ext cx="9281150" cy="2544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D0805EE-0878-46DC-AB20-AE882BCCB297}"/>
              </a:ext>
            </a:extLst>
          </p:cNvPr>
          <p:cNvCxnSpPr>
            <a:cxnSpLocks/>
          </p:cNvCxnSpPr>
          <p:nvPr/>
        </p:nvCxnSpPr>
        <p:spPr>
          <a:xfrm>
            <a:off x="3574616" y="3363560"/>
            <a:ext cx="8664037" cy="3504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95E77BF-6B90-44F5-8382-4445B9C4BD68}"/>
              </a:ext>
            </a:extLst>
          </p:cNvPr>
          <p:cNvCxnSpPr>
            <a:cxnSpLocks/>
            <a:stCxn id="12" idx="0"/>
          </p:cNvCxnSpPr>
          <p:nvPr/>
        </p:nvCxnSpPr>
        <p:spPr>
          <a:xfrm flipH="1" flipV="1">
            <a:off x="5056417" y="351437"/>
            <a:ext cx="1608" cy="94482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836348F-73C4-4424-98ED-5D10FCF512F6}"/>
              </a:ext>
            </a:extLst>
          </p:cNvPr>
          <p:cNvCxnSpPr>
            <a:cxnSpLocks/>
          </p:cNvCxnSpPr>
          <p:nvPr/>
        </p:nvCxnSpPr>
        <p:spPr>
          <a:xfrm>
            <a:off x="3881535" y="1325326"/>
            <a:ext cx="8357118" cy="832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0896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46822-3319-41B9-9DB8-1C680931AADC}"/>
              </a:ext>
            </a:extLst>
          </p:cNvPr>
          <p:cNvSpPr>
            <a:spLocks noGrp="1"/>
          </p:cNvSpPr>
          <p:nvPr>
            <p:ph type="title"/>
          </p:nvPr>
        </p:nvSpPr>
        <p:spPr/>
        <p:txBody>
          <a:bodyPr/>
          <a:lstStyle/>
          <a:p>
            <a:r>
              <a:rPr lang="en-IN" dirty="0"/>
              <a:t>What is Data Governance?</a:t>
            </a:r>
            <a:endParaRPr lang="en-US" dirty="0"/>
          </a:p>
        </p:txBody>
      </p:sp>
      <p:sp>
        <p:nvSpPr>
          <p:cNvPr id="3" name="Content Placeholder 2">
            <a:extLst>
              <a:ext uri="{FF2B5EF4-FFF2-40B4-BE49-F238E27FC236}">
                <a16:creationId xmlns:a16="http://schemas.microsoft.com/office/drawing/2014/main" id="{EF4CDFA4-8D7D-4F21-B7B6-1F1C747DA7DC}"/>
              </a:ext>
            </a:extLst>
          </p:cNvPr>
          <p:cNvSpPr>
            <a:spLocks noGrp="1"/>
          </p:cNvSpPr>
          <p:nvPr>
            <p:ph idx="1"/>
          </p:nvPr>
        </p:nvSpPr>
        <p:spPr/>
        <p:txBody>
          <a:bodyPr>
            <a:normAutofit fontScale="92500" lnSpcReduction="20000"/>
          </a:bodyPr>
          <a:lstStyle/>
          <a:p>
            <a:r>
              <a:rPr lang="en-US" dirty="0"/>
              <a:t>Data governance is a set of processes ensuring that important data assets are formally managed throughout the enterprise.</a:t>
            </a:r>
          </a:p>
          <a:p>
            <a:pPr lvl="1"/>
            <a:r>
              <a:rPr lang="en-US" dirty="0"/>
              <a:t>It formalizes the “fiduciary” duty for the management of data assets critical to its success.</a:t>
            </a:r>
          </a:p>
          <a:p>
            <a:r>
              <a:rPr lang="en-US" dirty="0"/>
              <a:t>Data governance ensures that data can be trusted and that people can be made accountable for any adverse event that happens because of low data quality.</a:t>
            </a:r>
          </a:p>
          <a:p>
            <a:pPr lvl="1"/>
            <a:r>
              <a:rPr lang="en-US" dirty="0"/>
              <a:t>It is about putting people in charge of fixing and preventing issues with data so that the enterprise can become more efficient.</a:t>
            </a:r>
          </a:p>
          <a:p>
            <a:r>
              <a:rPr lang="en-US" dirty="0"/>
              <a:t>Data governance also describes an evolutionary process for a company, altering the company’s way of thinking and setting up the processes to handle information so that it may be utilized by the entire organization.</a:t>
            </a:r>
          </a:p>
          <a:p>
            <a:pPr lvl="1"/>
            <a:r>
              <a:rPr lang="en-US" dirty="0"/>
              <a:t>It’s about using technology when necessary in many forms to help aid the process.</a:t>
            </a:r>
          </a:p>
        </p:txBody>
      </p:sp>
    </p:spTree>
    <p:extLst>
      <p:ext uri="{BB962C8B-B14F-4D97-AF65-F5344CB8AC3E}">
        <p14:creationId xmlns:p14="http://schemas.microsoft.com/office/powerpoint/2010/main" val="860246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0CEF0-9616-439B-980F-D7967F03B915}"/>
              </a:ext>
            </a:extLst>
          </p:cNvPr>
          <p:cNvSpPr>
            <a:spLocks noGrp="1"/>
          </p:cNvSpPr>
          <p:nvPr>
            <p:ph type="title"/>
          </p:nvPr>
        </p:nvSpPr>
        <p:spPr/>
        <p:txBody>
          <a:bodyPr/>
          <a:lstStyle/>
          <a:p>
            <a:r>
              <a:rPr lang="en-IN" dirty="0"/>
              <a:t>Role of Data Stewards</a:t>
            </a:r>
            <a:endParaRPr lang="en-US" dirty="0"/>
          </a:p>
        </p:txBody>
      </p:sp>
      <p:sp>
        <p:nvSpPr>
          <p:cNvPr id="3" name="Content Placeholder 2">
            <a:extLst>
              <a:ext uri="{FF2B5EF4-FFF2-40B4-BE49-F238E27FC236}">
                <a16:creationId xmlns:a16="http://schemas.microsoft.com/office/drawing/2014/main" id="{4FC79E66-381D-45DE-8877-F76AA23AD31B}"/>
              </a:ext>
            </a:extLst>
          </p:cNvPr>
          <p:cNvSpPr>
            <a:spLocks noGrp="1"/>
          </p:cNvSpPr>
          <p:nvPr>
            <p:ph idx="1"/>
          </p:nvPr>
        </p:nvSpPr>
        <p:spPr/>
        <p:txBody>
          <a:bodyPr>
            <a:normAutofit fontScale="85000" lnSpcReduction="20000"/>
          </a:bodyPr>
          <a:lstStyle/>
          <a:p>
            <a:r>
              <a:rPr lang="en-US" dirty="0"/>
              <a:t>Stewards should be considered data subject-matter experts for their respective business functions and processes.</a:t>
            </a:r>
          </a:p>
          <a:p>
            <a:r>
              <a:rPr lang="en-US" dirty="0"/>
              <a:t>Stewards are responsible for guiding the effort, not necessarily executing it themselves.</a:t>
            </a:r>
          </a:p>
          <a:p>
            <a:r>
              <a:rPr lang="en-US" dirty="0"/>
              <a:t>Stewards have other roles and responsibilities and therefore cannot effect significant change on their own.</a:t>
            </a:r>
          </a:p>
          <a:p>
            <a:r>
              <a:rPr lang="en-US" dirty="0"/>
              <a:t>Their roles as stewards should be to guide and influence others in implementing the changes necessary to improve data quality. They should be viewed as the leaders of the data quality improvement effort, not necessarily the "doers.“</a:t>
            </a:r>
          </a:p>
          <a:p>
            <a:r>
              <a:rPr lang="en-US" dirty="0"/>
              <a:t>Stewards should define and monitor quality measures to justify the program but also must have specific goals for data quality improvement.</a:t>
            </a:r>
          </a:p>
          <a:p>
            <a:r>
              <a:rPr lang="en-US" dirty="0"/>
              <a:t>Stewards must be accountable.</a:t>
            </a:r>
          </a:p>
          <a:p>
            <a:r>
              <a:rPr lang="en-US" dirty="0"/>
              <a:t>Stewardship should be based on manageable subsets of data.</a:t>
            </a:r>
          </a:p>
        </p:txBody>
      </p:sp>
    </p:spTree>
    <p:extLst>
      <p:ext uri="{BB962C8B-B14F-4D97-AF65-F5344CB8AC3E}">
        <p14:creationId xmlns:p14="http://schemas.microsoft.com/office/powerpoint/2010/main" val="2878218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EFE22-CDC6-4F3E-B5E6-A63896814B0E}"/>
              </a:ext>
            </a:extLst>
          </p:cNvPr>
          <p:cNvSpPr>
            <a:spLocks noGrp="1"/>
          </p:cNvSpPr>
          <p:nvPr>
            <p:ph type="title"/>
          </p:nvPr>
        </p:nvSpPr>
        <p:spPr/>
        <p:txBody>
          <a:bodyPr/>
          <a:lstStyle/>
          <a:p>
            <a:r>
              <a:rPr lang="en-IN" dirty="0"/>
              <a:t>Data Stewardship Metrics</a:t>
            </a:r>
            <a:endParaRPr lang="en-US" dirty="0"/>
          </a:p>
        </p:txBody>
      </p:sp>
      <p:sp>
        <p:nvSpPr>
          <p:cNvPr id="3" name="Content Placeholder 2">
            <a:extLst>
              <a:ext uri="{FF2B5EF4-FFF2-40B4-BE49-F238E27FC236}">
                <a16:creationId xmlns:a16="http://schemas.microsoft.com/office/drawing/2014/main" id="{3065CA89-F448-44FF-8FEF-43B9B3C72EFC}"/>
              </a:ext>
            </a:extLst>
          </p:cNvPr>
          <p:cNvSpPr>
            <a:spLocks noGrp="1"/>
          </p:cNvSpPr>
          <p:nvPr>
            <p:ph idx="1"/>
          </p:nvPr>
        </p:nvSpPr>
        <p:spPr/>
        <p:txBody>
          <a:bodyPr>
            <a:normAutofit fontScale="47500" lnSpcReduction="20000"/>
          </a:bodyPr>
          <a:lstStyle/>
          <a:p>
            <a:r>
              <a:rPr lang="en-US" dirty="0"/>
              <a:t>Accuracy</a:t>
            </a:r>
          </a:p>
          <a:p>
            <a:pPr lvl="1"/>
            <a:r>
              <a:rPr lang="en-US" dirty="0"/>
              <a:t>Whether the data values being held reflect the properties of the real-world object or an event that the data is intended to model. </a:t>
            </a:r>
          </a:p>
          <a:p>
            <a:r>
              <a:rPr lang="en-US" dirty="0"/>
              <a:t>Consistency</a:t>
            </a:r>
          </a:p>
          <a:p>
            <a:pPr lvl="1"/>
            <a:r>
              <a:rPr lang="en-US" dirty="0"/>
              <a:t>Whether the values of attributes managed or presented in multiple locations are the same.</a:t>
            </a:r>
          </a:p>
          <a:p>
            <a:r>
              <a:rPr lang="en-US" dirty="0"/>
              <a:t>Existence</a:t>
            </a:r>
          </a:p>
          <a:p>
            <a:pPr lvl="1"/>
            <a:r>
              <a:rPr lang="en-US" dirty="0"/>
              <a:t>Whether a value is being held for a particular attribute.</a:t>
            </a:r>
          </a:p>
          <a:p>
            <a:r>
              <a:rPr lang="en-US" dirty="0"/>
              <a:t>Integrity</a:t>
            </a:r>
          </a:p>
          <a:p>
            <a:pPr lvl="1"/>
            <a:r>
              <a:rPr lang="en-US" dirty="0"/>
              <a:t>Whether all expected relationships between data in multiple data stores, tables and files are intact.</a:t>
            </a:r>
          </a:p>
          <a:p>
            <a:r>
              <a:rPr lang="en-US" dirty="0"/>
              <a:t>Validity</a:t>
            </a:r>
          </a:p>
          <a:p>
            <a:pPr lvl="1"/>
            <a:r>
              <a:rPr lang="en-US" dirty="0"/>
              <a:t>Whether the values held fall within the allowable domain of values established for an attribute.</a:t>
            </a:r>
          </a:p>
          <a:p>
            <a:r>
              <a:rPr lang="en-US" dirty="0"/>
              <a:t>Believability</a:t>
            </a:r>
          </a:p>
          <a:p>
            <a:pPr lvl="1"/>
            <a:r>
              <a:rPr lang="en-US" dirty="0"/>
              <a:t>The degree to which users of the data believe and trust it.</a:t>
            </a:r>
          </a:p>
          <a:p>
            <a:r>
              <a:rPr lang="en-US" dirty="0"/>
              <a:t>Interpretability</a:t>
            </a:r>
          </a:p>
          <a:p>
            <a:pPr lvl="1"/>
            <a:r>
              <a:rPr lang="en-US" dirty="0"/>
              <a:t>The degree of ease with which data is consumed and understood.</a:t>
            </a:r>
          </a:p>
          <a:p>
            <a:r>
              <a:rPr lang="en-US" dirty="0"/>
              <a:t>Relevance</a:t>
            </a:r>
          </a:p>
          <a:p>
            <a:pPr lvl="1"/>
            <a:r>
              <a:rPr lang="en-US" dirty="0"/>
              <a:t>The degree to which the data supports and furthers the goals and objectives of users, processes and the organization.</a:t>
            </a:r>
          </a:p>
          <a:p>
            <a:r>
              <a:rPr lang="en-US" dirty="0"/>
              <a:t>Timeliness</a:t>
            </a:r>
          </a:p>
          <a:p>
            <a:pPr lvl="1"/>
            <a:r>
              <a:rPr lang="en-US" dirty="0"/>
              <a:t>The degree to which the latency of data delivery matches the needs of the consuming individuals or processes.</a:t>
            </a:r>
          </a:p>
        </p:txBody>
      </p:sp>
    </p:spTree>
    <p:extLst>
      <p:ext uri="{BB962C8B-B14F-4D97-AF65-F5344CB8AC3E}">
        <p14:creationId xmlns:p14="http://schemas.microsoft.com/office/powerpoint/2010/main" val="2988549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52B56-1A6B-48E8-935D-2EF497EA7373}"/>
              </a:ext>
            </a:extLst>
          </p:cNvPr>
          <p:cNvSpPr>
            <a:spLocks noGrp="1"/>
          </p:cNvSpPr>
          <p:nvPr>
            <p:ph type="title"/>
          </p:nvPr>
        </p:nvSpPr>
        <p:spPr/>
        <p:txBody>
          <a:bodyPr/>
          <a:lstStyle/>
          <a:p>
            <a:r>
              <a:rPr lang="en-IN" dirty="0"/>
              <a:t>Data Governance Framework</a:t>
            </a:r>
            <a:endParaRPr lang="en-US" dirty="0"/>
          </a:p>
        </p:txBody>
      </p:sp>
      <p:sp>
        <p:nvSpPr>
          <p:cNvPr id="4" name="Rectangle: Rounded Corners 3">
            <a:extLst>
              <a:ext uri="{FF2B5EF4-FFF2-40B4-BE49-F238E27FC236}">
                <a16:creationId xmlns:a16="http://schemas.microsoft.com/office/drawing/2014/main" id="{8F86E8C0-1843-48B6-ACA8-0BC025B8F9D4}"/>
              </a:ext>
            </a:extLst>
          </p:cNvPr>
          <p:cNvSpPr/>
          <p:nvPr/>
        </p:nvSpPr>
        <p:spPr>
          <a:xfrm>
            <a:off x="2489199" y="5164669"/>
            <a:ext cx="8263467" cy="16086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7B8E09CA-54BC-49A4-AA4C-E283E17CA92A}"/>
              </a:ext>
            </a:extLst>
          </p:cNvPr>
          <p:cNvSpPr txBox="1"/>
          <p:nvPr/>
        </p:nvSpPr>
        <p:spPr>
          <a:xfrm>
            <a:off x="2751672" y="5354366"/>
            <a:ext cx="1405467" cy="1077218"/>
          </a:xfrm>
          <a:prstGeom prst="rect">
            <a:avLst/>
          </a:prstGeom>
          <a:noFill/>
        </p:spPr>
        <p:txBody>
          <a:bodyPr wrap="square" rtlCol="0">
            <a:spAutoFit/>
          </a:bodyPr>
          <a:lstStyle/>
          <a:p>
            <a:r>
              <a:rPr lang="en-IN" sz="1600" dirty="0">
                <a:solidFill>
                  <a:schemeClr val="bg1">
                    <a:lumMod val="85000"/>
                  </a:schemeClr>
                </a:solidFill>
              </a:rPr>
              <a:t>Data Governance Execution Process</a:t>
            </a:r>
            <a:endParaRPr lang="en-US" sz="1600" dirty="0">
              <a:solidFill>
                <a:schemeClr val="bg1">
                  <a:lumMod val="85000"/>
                </a:schemeClr>
              </a:solidFill>
            </a:endParaRPr>
          </a:p>
        </p:txBody>
      </p:sp>
      <p:sp>
        <p:nvSpPr>
          <p:cNvPr id="6" name="Rectangle: Rounded Corners 5">
            <a:extLst>
              <a:ext uri="{FF2B5EF4-FFF2-40B4-BE49-F238E27FC236}">
                <a16:creationId xmlns:a16="http://schemas.microsoft.com/office/drawing/2014/main" id="{16A8DC60-EAE0-4B2A-9AAF-B0592E7F140D}"/>
              </a:ext>
            </a:extLst>
          </p:cNvPr>
          <p:cNvSpPr/>
          <p:nvPr/>
        </p:nvSpPr>
        <p:spPr>
          <a:xfrm>
            <a:off x="4275658" y="6048245"/>
            <a:ext cx="6282271" cy="56422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chemeClr val="tx1">
                    <a:lumMod val="75000"/>
                    <a:lumOff val="25000"/>
                  </a:schemeClr>
                </a:solidFill>
              </a:rPr>
              <a:t>Mechanisms: Taxonomy, Standards, </a:t>
            </a:r>
            <a:r>
              <a:rPr lang="en-IN" dirty="0" err="1">
                <a:solidFill>
                  <a:schemeClr val="tx1">
                    <a:lumMod val="75000"/>
                    <a:lumOff val="25000"/>
                  </a:schemeClr>
                </a:solidFill>
              </a:rPr>
              <a:t>Busines</a:t>
            </a:r>
            <a:endParaRPr lang="en-US" dirty="0">
              <a:solidFill>
                <a:schemeClr val="tx1">
                  <a:lumMod val="75000"/>
                  <a:lumOff val="25000"/>
                </a:schemeClr>
              </a:solidFill>
            </a:endParaRPr>
          </a:p>
        </p:txBody>
      </p:sp>
      <p:sp>
        <p:nvSpPr>
          <p:cNvPr id="7" name="Rectangle: Rounded Corners 6">
            <a:extLst>
              <a:ext uri="{FF2B5EF4-FFF2-40B4-BE49-F238E27FC236}">
                <a16:creationId xmlns:a16="http://schemas.microsoft.com/office/drawing/2014/main" id="{C70C012D-84E4-4A9E-B40A-B922ECD0BA48}"/>
              </a:ext>
            </a:extLst>
          </p:cNvPr>
          <p:cNvSpPr/>
          <p:nvPr/>
        </p:nvSpPr>
        <p:spPr>
          <a:xfrm>
            <a:off x="4275659" y="5640654"/>
            <a:ext cx="6282272" cy="33496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chemeClr val="tx1">
                    <a:lumMod val="75000"/>
                    <a:lumOff val="25000"/>
                  </a:schemeClr>
                </a:solidFill>
              </a:rPr>
              <a:t>Process: Metrics Definition, Workflow, Business Rules</a:t>
            </a:r>
            <a:endParaRPr lang="en-US" dirty="0">
              <a:solidFill>
                <a:schemeClr val="tx1">
                  <a:lumMod val="75000"/>
                  <a:lumOff val="25000"/>
                </a:schemeClr>
              </a:solidFill>
            </a:endParaRPr>
          </a:p>
        </p:txBody>
      </p:sp>
      <p:sp>
        <p:nvSpPr>
          <p:cNvPr id="8" name="Rectangle: Rounded Corners 7">
            <a:extLst>
              <a:ext uri="{FF2B5EF4-FFF2-40B4-BE49-F238E27FC236}">
                <a16:creationId xmlns:a16="http://schemas.microsoft.com/office/drawing/2014/main" id="{DA478756-7ACF-4F13-8ADC-9FB3454ECAEE}"/>
              </a:ext>
            </a:extLst>
          </p:cNvPr>
          <p:cNvSpPr/>
          <p:nvPr/>
        </p:nvSpPr>
        <p:spPr>
          <a:xfrm>
            <a:off x="4258732" y="5248806"/>
            <a:ext cx="6299199" cy="33496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chemeClr val="tx1">
                    <a:lumMod val="75000"/>
                    <a:lumOff val="25000"/>
                  </a:schemeClr>
                </a:solidFill>
              </a:rPr>
              <a:t>People: DG Council, Domain Stewards, Data Stewards</a:t>
            </a:r>
            <a:endParaRPr lang="en-US" dirty="0">
              <a:solidFill>
                <a:schemeClr val="tx1">
                  <a:lumMod val="75000"/>
                  <a:lumOff val="25000"/>
                </a:schemeClr>
              </a:solidFill>
            </a:endParaRPr>
          </a:p>
        </p:txBody>
      </p:sp>
      <p:sp>
        <p:nvSpPr>
          <p:cNvPr id="12" name="Rectangle: Rounded Corners 11">
            <a:extLst>
              <a:ext uri="{FF2B5EF4-FFF2-40B4-BE49-F238E27FC236}">
                <a16:creationId xmlns:a16="http://schemas.microsoft.com/office/drawing/2014/main" id="{0F7286E4-2356-4EFB-8ED8-55F948F72F3B}"/>
              </a:ext>
            </a:extLst>
          </p:cNvPr>
          <p:cNvSpPr/>
          <p:nvPr/>
        </p:nvSpPr>
        <p:spPr>
          <a:xfrm>
            <a:off x="2489198" y="4165602"/>
            <a:ext cx="8263467" cy="917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B7E401F8-D5EF-42CB-86E6-EFF00105D098}"/>
              </a:ext>
            </a:extLst>
          </p:cNvPr>
          <p:cNvSpPr txBox="1"/>
          <p:nvPr/>
        </p:nvSpPr>
        <p:spPr>
          <a:xfrm>
            <a:off x="2751672" y="4300339"/>
            <a:ext cx="1507060" cy="584775"/>
          </a:xfrm>
          <a:prstGeom prst="rect">
            <a:avLst/>
          </a:prstGeom>
          <a:noFill/>
        </p:spPr>
        <p:txBody>
          <a:bodyPr wrap="square" rtlCol="0">
            <a:spAutoFit/>
          </a:bodyPr>
          <a:lstStyle/>
          <a:p>
            <a:r>
              <a:rPr lang="en-IN" sz="1600" dirty="0">
                <a:solidFill>
                  <a:schemeClr val="bg1">
                    <a:lumMod val="85000"/>
                  </a:schemeClr>
                </a:solidFill>
              </a:rPr>
              <a:t>Data Management</a:t>
            </a:r>
            <a:endParaRPr lang="en-US" sz="1600" dirty="0">
              <a:solidFill>
                <a:schemeClr val="bg1">
                  <a:lumMod val="85000"/>
                </a:schemeClr>
              </a:solidFill>
            </a:endParaRPr>
          </a:p>
        </p:txBody>
      </p:sp>
      <p:sp>
        <p:nvSpPr>
          <p:cNvPr id="17" name="Rectangle 16">
            <a:extLst>
              <a:ext uri="{FF2B5EF4-FFF2-40B4-BE49-F238E27FC236}">
                <a16:creationId xmlns:a16="http://schemas.microsoft.com/office/drawing/2014/main" id="{C169A830-2F13-43DB-BFD2-EE40733B82BD}"/>
              </a:ext>
            </a:extLst>
          </p:cNvPr>
          <p:cNvSpPr/>
          <p:nvPr/>
        </p:nvSpPr>
        <p:spPr>
          <a:xfrm>
            <a:off x="4258732" y="4457361"/>
            <a:ext cx="1083735" cy="5986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200" dirty="0"/>
              <a:t>Data Requirements</a:t>
            </a:r>
            <a:endParaRPr lang="en-US" sz="1200" dirty="0"/>
          </a:p>
        </p:txBody>
      </p:sp>
      <p:sp>
        <p:nvSpPr>
          <p:cNvPr id="19" name="Rectangle 18">
            <a:extLst>
              <a:ext uri="{FF2B5EF4-FFF2-40B4-BE49-F238E27FC236}">
                <a16:creationId xmlns:a16="http://schemas.microsoft.com/office/drawing/2014/main" id="{69069EB9-DF9B-4FD3-9905-5BFC695CB95F}"/>
              </a:ext>
            </a:extLst>
          </p:cNvPr>
          <p:cNvSpPr/>
          <p:nvPr/>
        </p:nvSpPr>
        <p:spPr>
          <a:xfrm>
            <a:off x="5342467" y="4457361"/>
            <a:ext cx="1083735" cy="5986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200" dirty="0"/>
              <a:t>Data Architecture</a:t>
            </a:r>
            <a:endParaRPr lang="en-US" sz="1200" dirty="0"/>
          </a:p>
        </p:txBody>
      </p:sp>
      <p:sp>
        <p:nvSpPr>
          <p:cNvPr id="20" name="Rectangle 19">
            <a:extLst>
              <a:ext uri="{FF2B5EF4-FFF2-40B4-BE49-F238E27FC236}">
                <a16:creationId xmlns:a16="http://schemas.microsoft.com/office/drawing/2014/main" id="{120E3A65-74EF-4B8B-AB03-6C568BA3DF4F}"/>
              </a:ext>
            </a:extLst>
          </p:cNvPr>
          <p:cNvSpPr/>
          <p:nvPr/>
        </p:nvSpPr>
        <p:spPr>
          <a:xfrm>
            <a:off x="6421963" y="4457361"/>
            <a:ext cx="1083735" cy="5986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200" dirty="0"/>
              <a:t>Metadata Management</a:t>
            </a:r>
            <a:endParaRPr lang="en-US" sz="1200" dirty="0"/>
          </a:p>
        </p:txBody>
      </p:sp>
      <p:sp>
        <p:nvSpPr>
          <p:cNvPr id="21" name="Rectangle 20">
            <a:extLst>
              <a:ext uri="{FF2B5EF4-FFF2-40B4-BE49-F238E27FC236}">
                <a16:creationId xmlns:a16="http://schemas.microsoft.com/office/drawing/2014/main" id="{B857806E-79FB-4F9F-8132-A124C06E366C}"/>
              </a:ext>
            </a:extLst>
          </p:cNvPr>
          <p:cNvSpPr/>
          <p:nvPr/>
        </p:nvSpPr>
        <p:spPr>
          <a:xfrm>
            <a:off x="7505698" y="4457361"/>
            <a:ext cx="740835" cy="5986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200" dirty="0"/>
              <a:t>Data Quality</a:t>
            </a:r>
            <a:endParaRPr lang="en-US" sz="1200" dirty="0"/>
          </a:p>
        </p:txBody>
      </p:sp>
      <p:sp>
        <p:nvSpPr>
          <p:cNvPr id="22" name="Rectangle 21">
            <a:extLst>
              <a:ext uri="{FF2B5EF4-FFF2-40B4-BE49-F238E27FC236}">
                <a16:creationId xmlns:a16="http://schemas.microsoft.com/office/drawing/2014/main" id="{24D9B811-D279-47A1-9D42-ADBBA8BF792B}"/>
              </a:ext>
            </a:extLst>
          </p:cNvPr>
          <p:cNvSpPr/>
          <p:nvPr/>
        </p:nvSpPr>
        <p:spPr>
          <a:xfrm>
            <a:off x="8246533" y="4461573"/>
            <a:ext cx="1115489" cy="5986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200" dirty="0"/>
              <a:t>Data Administration</a:t>
            </a:r>
            <a:endParaRPr lang="en-US" sz="1200" dirty="0"/>
          </a:p>
        </p:txBody>
      </p:sp>
      <p:sp>
        <p:nvSpPr>
          <p:cNvPr id="23" name="Rectangle 22">
            <a:extLst>
              <a:ext uri="{FF2B5EF4-FFF2-40B4-BE49-F238E27FC236}">
                <a16:creationId xmlns:a16="http://schemas.microsoft.com/office/drawing/2014/main" id="{E159662F-9494-49F9-AAA7-EFB36DE1B202}"/>
              </a:ext>
            </a:extLst>
          </p:cNvPr>
          <p:cNvSpPr/>
          <p:nvPr/>
        </p:nvSpPr>
        <p:spPr>
          <a:xfrm>
            <a:off x="9362022" y="4465784"/>
            <a:ext cx="1083735" cy="5986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200" dirty="0"/>
              <a:t>Security and Access Rights</a:t>
            </a:r>
            <a:endParaRPr lang="en-US" sz="1200" dirty="0"/>
          </a:p>
        </p:txBody>
      </p:sp>
      <p:grpSp>
        <p:nvGrpSpPr>
          <p:cNvPr id="27" name="Group 26">
            <a:extLst>
              <a:ext uri="{FF2B5EF4-FFF2-40B4-BE49-F238E27FC236}">
                <a16:creationId xmlns:a16="http://schemas.microsoft.com/office/drawing/2014/main" id="{C40CE83E-7A41-46E0-99E9-75C3D2DF99D3}"/>
              </a:ext>
            </a:extLst>
          </p:cNvPr>
          <p:cNvGrpSpPr/>
          <p:nvPr/>
        </p:nvGrpSpPr>
        <p:grpSpPr>
          <a:xfrm>
            <a:off x="2489198" y="3426867"/>
            <a:ext cx="8263467" cy="652374"/>
            <a:chOff x="2489198" y="3037393"/>
            <a:chExt cx="8263467" cy="652374"/>
          </a:xfrm>
        </p:grpSpPr>
        <p:sp>
          <p:nvSpPr>
            <p:cNvPr id="25" name="Rectangle: Rounded Corners 24">
              <a:extLst>
                <a:ext uri="{FF2B5EF4-FFF2-40B4-BE49-F238E27FC236}">
                  <a16:creationId xmlns:a16="http://schemas.microsoft.com/office/drawing/2014/main" id="{8F8E9EF7-5FB9-48E8-8055-94ED5C1CF330}"/>
                </a:ext>
              </a:extLst>
            </p:cNvPr>
            <p:cNvSpPr/>
            <p:nvPr/>
          </p:nvSpPr>
          <p:spPr>
            <a:xfrm>
              <a:off x="2489198" y="3037393"/>
              <a:ext cx="8263467" cy="6523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EB131FBE-F754-44CA-9F9D-24B7FC892899}"/>
                </a:ext>
              </a:extLst>
            </p:cNvPr>
            <p:cNvSpPr txBox="1"/>
            <p:nvPr/>
          </p:nvSpPr>
          <p:spPr>
            <a:xfrm>
              <a:off x="2768599" y="3037393"/>
              <a:ext cx="1507060" cy="584775"/>
            </a:xfrm>
            <a:prstGeom prst="rect">
              <a:avLst/>
            </a:prstGeom>
            <a:noFill/>
          </p:spPr>
          <p:txBody>
            <a:bodyPr wrap="square" rtlCol="0">
              <a:spAutoFit/>
            </a:bodyPr>
            <a:lstStyle/>
            <a:p>
              <a:r>
                <a:rPr lang="en-IN" sz="1600" dirty="0">
                  <a:solidFill>
                    <a:schemeClr val="bg1">
                      <a:lumMod val="85000"/>
                    </a:schemeClr>
                  </a:solidFill>
                </a:rPr>
                <a:t>Processes and Policy</a:t>
              </a:r>
              <a:endParaRPr lang="en-US" sz="1600" dirty="0">
                <a:solidFill>
                  <a:schemeClr val="bg1">
                    <a:lumMod val="85000"/>
                  </a:schemeClr>
                </a:solidFill>
              </a:endParaRPr>
            </a:p>
          </p:txBody>
        </p:sp>
      </p:grpSp>
      <p:grpSp>
        <p:nvGrpSpPr>
          <p:cNvPr id="28" name="Group 27">
            <a:extLst>
              <a:ext uri="{FF2B5EF4-FFF2-40B4-BE49-F238E27FC236}">
                <a16:creationId xmlns:a16="http://schemas.microsoft.com/office/drawing/2014/main" id="{5E1F63AE-6506-4F8C-A9BF-DF74B4032F88}"/>
              </a:ext>
            </a:extLst>
          </p:cNvPr>
          <p:cNvGrpSpPr/>
          <p:nvPr/>
        </p:nvGrpSpPr>
        <p:grpSpPr>
          <a:xfrm>
            <a:off x="2489197" y="2696294"/>
            <a:ext cx="8263467" cy="652374"/>
            <a:chOff x="2489198" y="3037393"/>
            <a:chExt cx="8263467" cy="652374"/>
          </a:xfrm>
        </p:grpSpPr>
        <p:sp>
          <p:nvSpPr>
            <p:cNvPr id="29" name="Rectangle: Rounded Corners 28">
              <a:extLst>
                <a:ext uri="{FF2B5EF4-FFF2-40B4-BE49-F238E27FC236}">
                  <a16:creationId xmlns:a16="http://schemas.microsoft.com/office/drawing/2014/main" id="{E718C9AD-C79E-46BD-A544-0E31DF94C7CE}"/>
                </a:ext>
              </a:extLst>
            </p:cNvPr>
            <p:cNvSpPr/>
            <p:nvPr/>
          </p:nvSpPr>
          <p:spPr>
            <a:xfrm>
              <a:off x="2489198" y="3037393"/>
              <a:ext cx="8263467" cy="6523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FDAECE3D-3801-448A-BDD4-DCAA561974CC}"/>
                </a:ext>
              </a:extLst>
            </p:cNvPr>
            <p:cNvSpPr txBox="1"/>
            <p:nvPr/>
          </p:nvSpPr>
          <p:spPr>
            <a:xfrm>
              <a:off x="2768599" y="3037393"/>
              <a:ext cx="1507060" cy="584775"/>
            </a:xfrm>
            <a:prstGeom prst="rect">
              <a:avLst/>
            </a:prstGeom>
            <a:noFill/>
          </p:spPr>
          <p:txBody>
            <a:bodyPr wrap="square" rtlCol="0">
              <a:spAutoFit/>
            </a:bodyPr>
            <a:lstStyle/>
            <a:p>
              <a:r>
                <a:rPr lang="en-IN" sz="1600" dirty="0">
                  <a:solidFill>
                    <a:schemeClr val="bg1">
                      <a:lumMod val="85000"/>
                    </a:schemeClr>
                  </a:solidFill>
                </a:rPr>
                <a:t>Business Framework</a:t>
              </a:r>
              <a:endParaRPr lang="en-US" sz="1600" dirty="0">
                <a:solidFill>
                  <a:schemeClr val="bg1">
                    <a:lumMod val="85000"/>
                  </a:schemeClr>
                </a:solidFill>
              </a:endParaRPr>
            </a:p>
          </p:txBody>
        </p:sp>
      </p:grpSp>
      <p:sp>
        <p:nvSpPr>
          <p:cNvPr id="31" name="Rectangle 30">
            <a:extLst>
              <a:ext uri="{FF2B5EF4-FFF2-40B4-BE49-F238E27FC236}">
                <a16:creationId xmlns:a16="http://schemas.microsoft.com/office/drawing/2014/main" id="{C15F1E23-0C9D-4D08-8543-B6721EA60AE0}"/>
              </a:ext>
            </a:extLst>
          </p:cNvPr>
          <p:cNvSpPr/>
          <p:nvPr/>
        </p:nvSpPr>
        <p:spPr>
          <a:xfrm>
            <a:off x="4275658" y="2976036"/>
            <a:ext cx="1083735" cy="7080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1400" dirty="0"/>
              <a:t>Data Governance Charter</a:t>
            </a:r>
            <a:endParaRPr lang="en-US" sz="1400" dirty="0"/>
          </a:p>
        </p:txBody>
      </p:sp>
      <p:sp>
        <p:nvSpPr>
          <p:cNvPr id="33" name="Rectangle 32">
            <a:extLst>
              <a:ext uri="{FF2B5EF4-FFF2-40B4-BE49-F238E27FC236}">
                <a16:creationId xmlns:a16="http://schemas.microsoft.com/office/drawing/2014/main" id="{CFF3CA4C-1369-45B1-B534-063F826C6120}"/>
              </a:ext>
            </a:extLst>
          </p:cNvPr>
          <p:cNvSpPr/>
          <p:nvPr/>
        </p:nvSpPr>
        <p:spPr>
          <a:xfrm>
            <a:off x="5965467" y="2962392"/>
            <a:ext cx="1083735" cy="72173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1400" dirty="0"/>
              <a:t>Guiding Principles</a:t>
            </a:r>
            <a:endParaRPr lang="en-US" sz="1400" dirty="0"/>
          </a:p>
        </p:txBody>
      </p:sp>
      <p:sp>
        <p:nvSpPr>
          <p:cNvPr id="34" name="Rectangle 33">
            <a:extLst>
              <a:ext uri="{FF2B5EF4-FFF2-40B4-BE49-F238E27FC236}">
                <a16:creationId xmlns:a16="http://schemas.microsoft.com/office/drawing/2014/main" id="{1601EE94-C74E-409E-845F-65D4EA6523AA}"/>
              </a:ext>
            </a:extLst>
          </p:cNvPr>
          <p:cNvSpPr/>
          <p:nvPr/>
        </p:nvSpPr>
        <p:spPr>
          <a:xfrm>
            <a:off x="7655277" y="2976036"/>
            <a:ext cx="1068846" cy="7080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1400" dirty="0"/>
              <a:t>Decision Making Bodies</a:t>
            </a:r>
            <a:endParaRPr lang="en-US" sz="1400" dirty="0"/>
          </a:p>
        </p:txBody>
      </p:sp>
      <p:sp>
        <p:nvSpPr>
          <p:cNvPr id="35" name="Rectangle 34">
            <a:extLst>
              <a:ext uri="{FF2B5EF4-FFF2-40B4-BE49-F238E27FC236}">
                <a16:creationId xmlns:a16="http://schemas.microsoft.com/office/drawing/2014/main" id="{F9F7AA0A-361A-4BBC-B4CB-18842ACA0F74}"/>
              </a:ext>
            </a:extLst>
          </p:cNvPr>
          <p:cNvSpPr/>
          <p:nvPr/>
        </p:nvSpPr>
        <p:spPr>
          <a:xfrm>
            <a:off x="9345086" y="2962392"/>
            <a:ext cx="1083735" cy="72173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1400" dirty="0"/>
              <a:t>Decision Rights</a:t>
            </a:r>
            <a:endParaRPr lang="en-US" sz="1400" dirty="0"/>
          </a:p>
        </p:txBody>
      </p:sp>
      <p:grpSp>
        <p:nvGrpSpPr>
          <p:cNvPr id="36" name="Group 35">
            <a:extLst>
              <a:ext uri="{FF2B5EF4-FFF2-40B4-BE49-F238E27FC236}">
                <a16:creationId xmlns:a16="http://schemas.microsoft.com/office/drawing/2014/main" id="{FF8A9507-BB3F-4603-8DB1-0C162EEAF99D}"/>
              </a:ext>
            </a:extLst>
          </p:cNvPr>
          <p:cNvGrpSpPr/>
          <p:nvPr/>
        </p:nvGrpSpPr>
        <p:grpSpPr>
          <a:xfrm>
            <a:off x="2489197" y="1967988"/>
            <a:ext cx="8263467" cy="652374"/>
            <a:chOff x="2489198" y="3037393"/>
            <a:chExt cx="8263467" cy="652374"/>
          </a:xfrm>
        </p:grpSpPr>
        <p:sp>
          <p:nvSpPr>
            <p:cNvPr id="37" name="Rectangle: Rounded Corners 36">
              <a:extLst>
                <a:ext uri="{FF2B5EF4-FFF2-40B4-BE49-F238E27FC236}">
                  <a16:creationId xmlns:a16="http://schemas.microsoft.com/office/drawing/2014/main" id="{D7304E6D-9B83-4F02-A829-C1BA320DB460}"/>
                </a:ext>
              </a:extLst>
            </p:cNvPr>
            <p:cNvSpPr/>
            <p:nvPr/>
          </p:nvSpPr>
          <p:spPr>
            <a:xfrm>
              <a:off x="2489198" y="3037393"/>
              <a:ext cx="8263467" cy="6523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a:extLst>
                <a:ext uri="{FF2B5EF4-FFF2-40B4-BE49-F238E27FC236}">
                  <a16:creationId xmlns:a16="http://schemas.microsoft.com/office/drawing/2014/main" id="{F8A041A3-C519-4ADF-A568-9219D5297B24}"/>
                </a:ext>
              </a:extLst>
            </p:cNvPr>
            <p:cNvSpPr txBox="1"/>
            <p:nvPr/>
          </p:nvSpPr>
          <p:spPr>
            <a:xfrm>
              <a:off x="2768599" y="3037393"/>
              <a:ext cx="1507060" cy="584775"/>
            </a:xfrm>
            <a:prstGeom prst="rect">
              <a:avLst/>
            </a:prstGeom>
            <a:noFill/>
          </p:spPr>
          <p:txBody>
            <a:bodyPr wrap="square" rtlCol="0">
              <a:spAutoFit/>
            </a:bodyPr>
            <a:lstStyle/>
            <a:p>
              <a:r>
                <a:rPr lang="en-IN" sz="1600" dirty="0">
                  <a:solidFill>
                    <a:schemeClr val="bg1">
                      <a:lumMod val="85000"/>
                    </a:schemeClr>
                  </a:solidFill>
                </a:rPr>
                <a:t>Corporate Drivers</a:t>
              </a:r>
              <a:endParaRPr lang="en-US" sz="1600" dirty="0">
                <a:solidFill>
                  <a:schemeClr val="bg1">
                    <a:lumMod val="85000"/>
                  </a:schemeClr>
                </a:solidFill>
              </a:endParaRPr>
            </a:p>
          </p:txBody>
        </p:sp>
      </p:grpSp>
      <p:sp>
        <p:nvSpPr>
          <p:cNvPr id="43" name="Rectangle: Rounded Corners 42">
            <a:extLst>
              <a:ext uri="{FF2B5EF4-FFF2-40B4-BE49-F238E27FC236}">
                <a16:creationId xmlns:a16="http://schemas.microsoft.com/office/drawing/2014/main" id="{2712743E-9134-4371-9E2F-0B9F09AB5BF0}"/>
              </a:ext>
            </a:extLst>
          </p:cNvPr>
          <p:cNvSpPr/>
          <p:nvPr/>
        </p:nvSpPr>
        <p:spPr>
          <a:xfrm>
            <a:off x="4258732" y="3816220"/>
            <a:ext cx="6170089" cy="58425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a:t>Data Stewardship Roles and Tasks</a:t>
            </a:r>
            <a:endParaRPr lang="en-US" dirty="0"/>
          </a:p>
        </p:txBody>
      </p:sp>
      <p:sp>
        <p:nvSpPr>
          <p:cNvPr id="44" name="Rectangle 43">
            <a:extLst>
              <a:ext uri="{FF2B5EF4-FFF2-40B4-BE49-F238E27FC236}">
                <a16:creationId xmlns:a16="http://schemas.microsoft.com/office/drawing/2014/main" id="{D2A597C6-BB43-4C53-A735-AF9E73888E74}"/>
              </a:ext>
            </a:extLst>
          </p:cNvPr>
          <p:cNvSpPr/>
          <p:nvPr/>
        </p:nvSpPr>
        <p:spPr>
          <a:xfrm>
            <a:off x="4258732" y="2008243"/>
            <a:ext cx="2655252" cy="8759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Strategic Priorities: Voice of the Customer, Compliance and Mandates, Mergers &amp; </a:t>
            </a:r>
            <a:r>
              <a:rPr lang="en-IN" sz="1400" dirty="0" err="1"/>
              <a:t>Aquisitions</a:t>
            </a:r>
            <a:endParaRPr lang="en-US" dirty="0"/>
          </a:p>
        </p:txBody>
      </p:sp>
      <p:sp>
        <p:nvSpPr>
          <p:cNvPr id="45" name="Rectangle 44">
            <a:extLst>
              <a:ext uri="{FF2B5EF4-FFF2-40B4-BE49-F238E27FC236}">
                <a16:creationId xmlns:a16="http://schemas.microsoft.com/office/drawing/2014/main" id="{75265E93-9F77-486E-B92C-B7D23124542F}"/>
              </a:ext>
            </a:extLst>
          </p:cNvPr>
          <p:cNvSpPr/>
          <p:nvPr/>
        </p:nvSpPr>
        <p:spPr>
          <a:xfrm>
            <a:off x="7790505" y="2008243"/>
            <a:ext cx="2655252" cy="8759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Business Drivers, At-Risk Projects, Data Quality Improvement, Operational Efficiencies</a:t>
            </a:r>
            <a:endParaRPr lang="en-US" dirty="0"/>
          </a:p>
        </p:txBody>
      </p:sp>
      <p:sp>
        <p:nvSpPr>
          <p:cNvPr id="46" name="Arrow: Up-Down 45">
            <a:extLst>
              <a:ext uri="{FF2B5EF4-FFF2-40B4-BE49-F238E27FC236}">
                <a16:creationId xmlns:a16="http://schemas.microsoft.com/office/drawing/2014/main" id="{F7076EB3-E797-4057-9F81-D1BA6268449B}"/>
              </a:ext>
            </a:extLst>
          </p:cNvPr>
          <p:cNvSpPr/>
          <p:nvPr/>
        </p:nvSpPr>
        <p:spPr>
          <a:xfrm>
            <a:off x="1231641" y="1970415"/>
            <a:ext cx="899068" cy="4642054"/>
          </a:xfrm>
          <a:prstGeom prst="upDown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60B6C854-9644-40FA-BF8A-F09A80F1E7CF}"/>
              </a:ext>
            </a:extLst>
          </p:cNvPr>
          <p:cNvSpPr txBox="1"/>
          <p:nvPr/>
        </p:nvSpPr>
        <p:spPr>
          <a:xfrm rot="10800000">
            <a:off x="1422165" y="2893523"/>
            <a:ext cx="461665" cy="2651510"/>
          </a:xfrm>
          <a:prstGeom prst="rect">
            <a:avLst/>
          </a:prstGeom>
          <a:noFill/>
        </p:spPr>
        <p:txBody>
          <a:bodyPr vert="vert270" wrap="square" rtlCol="0">
            <a:spAutoFit/>
          </a:bodyPr>
          <a:lstStyle/>
          <a:p>
            <a:r>
              <a:rPr lang="en-IN" dirty="0"/>
              <a:t>PROGRAM OVERSIGHT</a:t>
            </a:r>
            <a:endParaRPr lang="en-US" dirty="0"/>
          </a:p>
        </p:txBody>
      </p:sp>
    </p:spTree>
    <p:extLst>
      <p:ext uri="{BB962C8B-B14F-4D97-AF65-F5344CB8AC3E}">
        <p14:creationId xmlns:p14="http://schemas.microsoft.com/office/powerpoint/2010/main" val="3410596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DD651-FA7E-4B6F-89B3-B13A0320F80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38F7A5-350B-4BF9-8D4B-4C2F5A31DB3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74518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C108E-FA6F-4A73-9513-41CF9B133C67}"/>
              </a:ext>
            </a:extLst>
          </p:cNvPr>
          <p:cNvSpPr>
            <a:spLocks noGrp="1"/>
          </p:cNvSpPr>
          <p:nvPr>
            <p:ph type="title"/>
          </p:nvPr>
        </p:nvSpPr>
        <p:spPr/>
        <p:txBody>
          <a:bodyPr/>
          <a:lstStyle/>
          <a:p>
            <a:r>
              <a:rPr lang="en-IN" dirty="0"/>
              <a:t>Types of Metadata</a:t>
            </a:r>
            <a:endParaRPr lang="en-US" dirty="0"/>
          </a:p>
        </p:txBody>
      </p:sp>
      <p:sp>
        <p:nvSpPr>
          <p:cNvPr id="3" name="Content Placeholder 2">
            <a:extLst>
              <a:ext uri="{FF2B5EF4-FFF2-40B4-BE49-F238E27FC236}">
                <a16:creationId xmlns:a16="http://schemas.microsoft.com/office/drawing/2014/main" id="{3E905E3E-1F49-4B63-95D9-D29B883368BF}"/>
              </a:ext>
            </a:extLst>
          </p:cNvPr>
          <p:cNvSpPr>
            <a:spLocks noGrp="1"/>
          </p:cNvSpPr>
          <p:nvPr>
            <p:ph idx="1"/>
          </p:nvPr>
        </p:nvSpPr>
        <p:spPr/>
        <p:txBody>
          <a:bodyPr/>
          <a:lstStyle/>
          <a:p>
            <a:r>
              <a:rPr lang="en-IN" dirty="0"/>
              <a:t>Categories of questions</a:t>
            </a:r>
          </a:p>
          <a:p>
            <a:pPr lvl="1"/>
            <a:r>
              <a:rPr lang="en-IN" dirty="0"/>
              <a:t>Database Metadata</a:t>
            </a:r>
          </a:p>
          <a:p>
            <a:pPr lvl="1"/>
            <a:r>
              <a:rPr lang="en-IN" dirty="0"/>
              <a:t>Data Model Metadata</a:t>
            </a:r>
          </a:p>
          <a:p>
            <a:pPr lvl="1"/>
            <a:r>
              <a:rPr lang="en-IN" dirty="0"/>
              <a:t>Data Movement Metadata</a:t>
            </a:r>
          </a:p>
          <a:p>
            <a:pPr lvl="1"/>
            <a:r>
              <a:rPr lang="en-IN" dirty="0"/>
              <a:t>Business Rule Metadata</a:t>
            </a:r>
          </a:p>
          <a:p>
            <a:pPr lvl="1"/>
            <a:r>
              <a:rPr lang="en-IN" dirty="0"/>
              <a:t>Data Stewardship Metadata</a:t>
            </a:r>
          </a:p>
          <a:p>
            <a:pPr lvl="1"/>
            <a:r>
              <a:rPr lang="en-IN" dirty="0"/>
              <a:t>Data Access / Reporting / Analytical Metadata</a:t>
            </a:r>
          </a:p>
          <a:p>
            <a:pPr lvl="1"/>
            <a:r>
              <a:rPr lang="en-IN" dirty="0"/>
              <a:t>Rationalization Metadata</a:t>
            </a:r>
          </a:p>
          <a:p>
            <a:pPr lvl="1"/>
            <a:r>
              <a:rPr lang="en-IN" dirty="0"/>
              <a:t>Data Quality Metadata</a:t>
            </a:r>
          </a:p>
          <a:p>
            <a:pPr lvl="1"/>
            <a:r>
              <a:rPr lang="en-IN" dirty="0"/>
              <a:t>Data Protection Metadata</a:t>
            </a:r>
            <a:endParaRPr lang="en-US" dirty="0"/>
          </a:p>
        </p:txBody>
      </p:sp>
    </p:spTree>
    <p:extLst>
      <p:ext uri="{BB962C8B-B14F-4D97-AF65-F5344CB8AC3E}">
        <p14:creationId xmlns:p14="http://schemas.microsoft.com/office/powerpoint/2010/main" val="2488885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D4CED-410B-439C-99F2-9CE104F0D342}"/>
              </a:ext>
            </a:extLst>
          </p:cNvPr>
          <p:cNvSpPr>
            <a:spLocks noGrp="1"/>
          </p:cNvSpPr>
          <p:nvPr>
            <p:ph type="title"/>
          </p:nvPr>
        </p:nvSpPr>
        <p:spPr/>
        <p:txBody>
          <a:bodyPr/>
          <a:lstStyle/>
          <a:p>
            <a:r>
              <a:rPr lang="en-IN" dirty="0"/>
              <a:t>Questions to KK</a:t>
            </a:r>
            <a:endParaRPr lang="en-US" dirty="0"/>
          </a:p>
        </p:txBody>
      </p:sp>
      <p:sp>
        <p:nvSpPr>
          <p:cNvPr id="3" name="Content Placeholder 2">
            <a:extLst>
              <a:ext uri="{FF2B5EF4-FFF2-40B4-BE49-F238E27FC236}">
                <a16:creationId xmlns:a16="http://schemas.microsoft.com/office/drawing/2014/main" id="{F12BA2C5-F01E-406E-A67C-860DB19D5BFC}"/>
              </a:ext>
            </a:extLst>
          </p:cNvPr>
          <p:cNvSpPr>
            <a:spLocks noGrp="1"/>
          </p:cNvSpPr>
          <p:nvPr>
            <p:ph idx="1"/>
          </p:nvPr>
        </p:nvSpPr>
        <p:spPr/>
        <p:txBody>
          <a:bodyPr/>
          <a:lstStyle/>
          <a:p>
            <a:r>
              <a:rPr lang="en-IN" dirty="0"/>
              <a:t>Specific questions for each category</a:t>
            </a:r>
          </a:p>
          <a:p>
            <a:pPr lvl="1"/>
            <a:r>
              <a:rPr lang="en-IN" dirty="0"/>
              <a:t>Can you answer these questions?</a:t>
            </a:r>
          </a:p>
          <a:p>
            <a:pPr lvl="1"/>
            <a:r>
              <a:rPr lang="en-IN" dirty="0"/>
              <a:t>What is it costing you to answer these questions?</a:t>
            </a:r>
          </a:p>
          <a:p>
            <a:pPr lvl="1"/>
            <a:r>
              <a:rPr lang="en-IN" dirty="0"/>
              <a:t>What are the results when you are unable to answer these questions?</a:t>
            </a:r>
            <a:endParaRPr lang="en-US" dirty="0"/>
          </a:p>
        </p:txBody>
      </p:sp>
    </p:spTree>
    <p:extLst>
      <p:ext uri="{BB962C8B-B14F-4D97-AF65-F5344CB8AC3E}">
        <p14:creationId xmlns:p14="http://schemas.microsoft.com/office/powerpoint/2010/main" val="3220862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597B9-6D50-4A68-A6A3-19BC03625CE7}"/>
              </a:ext>
            </a:extLst>
          </p:cNvPr>
          <p:cNvSpPr>
            <a:spLocks noGrp="1"/>
          </p:cNvSpPr>
          <p:nvPr>
            <p:ph type="title"/>
          </p:nvPr>
        </p:nvSpPr>
        <p:spPr/>
        <p:txBody>
          <a:bodyPr/>
          <a:lstStyle/>
          <a:p>
            <a:r>
              <a:rPr lang="en-IN" dirty="0"/>
              <a:t>Database Metadata</a:t>
            </a:r>
            <a:endParaRPr lang="en-US" dirty="0"/>
          </a:p>
        </p:txBody>
      </p:sp>
      <p:sp>
        <p:nvSpPr>
          <p:cNvPr id="3" name="Content Placeholder 2">
            <a:extLst>
              <a:ext uri="{FF2B5EF4-FFF2-40B4-BE49-F238E27FC236}">
                <a16:creationId xmlns:a16="http://schemas.microsoft.com/office/drawing/2014/main" id="{D109EB1A-E790-476F-A49D-7C8880A05E0A}"/>
              </a:ext>
            </a:extLst>
          </p:cNvPr>
          <p:cNvSpPr>
            <a:spLocks noGrp="1"/>
          </p:cNvSpPr>
          <p:nvPr>
            <p:ph idx="1"/>
          </p:nvPr>
        </p:nvSpPr>
        <p:spPr/>
        <p:txBody>
          <a:bodyPr>
            <a:normAutofit fontScale="92500" lnSpcReduction="20000"/>
          </a:bodyPr>
          <a:lstStyle/>
          <a:p>
            <a:r>
              <a:rPr lang="en-IN" dirty="0"/>
              <a:t>Does the data exist in a database?</a:t>
            </a:r>
          </a:p>
          <a:p>
            <a:r>
              <a:rPr lang="en-IN" dirty="0"/>
              <a:t>What databases exist?</a:t>
            </a:r>
          </a:p>
          <a:p>
            <a:r>
              <a:rPr lang="en-IN" dirty="0"/>
              <a:t>What is the physical name of the database where the data is stored?</a:t>
            </a:r>
          </a:p>
          <a:p>
            <a:r>
              <a:rPr lang="en-IN" dirty="0"/>
              <a:t>What are the names of the tables in the database?</a:t>
            </a:r>
          </a:p>
          <a:p>
            <a:r>
              <a:rPr lang="en-IN" dirty="0"/>
              <a:t>What columns are on the tables?</a:t>
            </a:r>
          </a:p>
          <a:p>
            <a:r>
              <a:rPr lang="en-IN" dirty="0"/>
              <a:t>What is the primary key?</a:t>
            </a:r>
          </a:p>
          <a:p>
            <a:r>
              <a:rPr lang="en-IN" dirty="0"/>
              <a:t>What other indices exist?</a:t>
            </a:r>
            <a:endParaRPr lang="en-US" dirty="0"/>
          </a:p>
          <a:p>
            <a:r>
              <a:rPr lang="en-US" dirty="0"/>
              <a:t>How is this table related to other tables?</a:t>
            </a:r>
          </a:p>
          <a:p>
            <a:r>
              <a:rPr lang="en-US" dirty="0"/>
              <a:t>Is this table part of any views?</a:t>
            </a:r>
          </a:p>
          <a:p>
            <a:r>
              <a:rPr lang="en-US" dirty="0"/>
              <a:t>When was the database last updated?</a:t>
            </a:r>
            <a:endParaRPr lang="en-IN" dirty="0"/>
          </a:p>
        </p:txBody>
      </p:sp>
    </p:spTree>
    <p:extLst>
      <p:ext uri="{BB962C8B-B14F-4D97-AF65-F5344CB8AC3E}">
        <p14:creationId xmlns:p14="http://schemas.microsoft.com/office/powerpoint/2010/main" val="4272322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9AF68-2E09-45B9-B647-FAE67B287C77}"/>
              </a:ext>
            </a:extLst>
          </p:cNvPr>
          <p:cNvSpPr>
            <a:spLocks noGrp="1"/>
          </p:cNvSpPr>
          <p:nvPr>
            <p:ph type="title"/>
          </p:nvPr>
        </p:nvSpPr>
        <p:spPr/>
        <p:txBody>
          <a:bodyPr/>
          <a:lstStyle/>
          <a:p>
            <a:r>
              <a:rPr lang="en-IN" dirty="0"/>
              <a:t>Data Model Metadata</a:t>
            </a:r>
            <a:endParaRPr lang="en-US" dirty="0"/>
          </a:p>
        </p:txBody>
      </p:sp>
      <p:sp>
        <p:nvSpPr>
          <p:cNvPr id="3" name="Content Placeholder 2">
            <a:extLst>
              <a:ext uri="{FF2B5EF4-FFF2-40B4-BE49-F238E27FC236}">
                <a16:creationId xmlns:a16="http://schemas.microsoft.com/office/drawing/2014/main" id="{D411AF2F-A06B-4895-B055-31AFAB9A406C}"/>
              </a:ext>
            </a:extLst>
          </p:cNvPr>
          <p:cNvSpPr>
            <a:spLocks noGrp="1"/>
          </p:cNvSpPr>
          <p:nvPr>
            <p:ph idx="1"/>
          </p:nvPr>
        </p:nvSpPr>
        <p:spPr/>
        <p:txBody>
          <a:bodyPr>
            <a:normAutofit fontScale="92500"/>
          </a:bodyPr>
          <a:lstStyle/>
          <a:p>
            <a:r>
              <a:rPr lang="en-IN" dirty="0"/>
              <a:t>What data models exist?</a:t>
            </a:r>
          </a:p>
          <a:p>
            <a:r>
              <a:rPr lang="en-IN" dirty="0"/>
              <a:t>Where can the models be found?</a:t>
            </a:r>
          </a:p>
          <a:p>
            <a:r>
              <a:rPr lang="en-IN" dirty="0"/>
              <a:t>Is there an enterprise data model?</a:t>
            </a:r>
          </a:p>
          <a:p>
            <a:r>
              <a:rPr lang="en-IN" dirty="0"/>
              <a:t>Who created the models and for what purpose, project / database, etc.</a:t>
            </a:r>
            <a:r>
              <a:rPr lang="en-US" dirty="0"/>
              <a:t>?</a:t>
            </a:r>
          </a:p>
          <a:p>
            <a:r>
              <a:rPr lang="en-US" dirty="0"/>
              <a:t>Who is responsible for keeping the models up to date?</a:t>
            </a:r>
          </a:p>
          <a:p>
            <a:r>
              <a:rPr lang="en-US" dirty="0"/>
              <a:t>What business entities have been defined and what models do they exist on?</a:t>
            </a:r>
          </a:p>
          <a:p>
            <a:r>
              <a:rPr lang="en-US" dirty="0"/>
              <a:t>Where are the entities represented in databases – tables or systems – files?</a:t>
            </a:r>
          </a:p>
          <a:p>
            <a:r>
              <a:rPr lang="en-US" dirty="0"/>
              <a:t>What are the definitions of the business entities?</a:t>
            </a:r>
          </a:p>
        </p:txBody>
      </p:sp>
    </p:spTree>
    <p:extLst>
      <p:ext uri="{BB962C8B-B14F-4D97-AF65-F5344CB8AC3E}">
        <p14:creationId xmlns:p14="http://schemas.microsoft.com/office/powerpoint/2010/main" val="3079241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7A40E-875C-4557-8094-01A4E6F1AD42}"/>
              </a:ext>
            </a:extLst>
          </p:cNvPr>
          <p:cNvSpPr>
            <a:spLocks noGrp="1"/>
          </p:cNvSpPr>
          <p:nvPr>
            <p:ph type="title"/>
          </p:nvPr>
        </p:nvSpPr>
        <p:spPr/>
        <p:txBody>
          <a:bodyPr/>
          <a:lstStyle/>
          <a:p>
            <a:r>
              <a:rPr lang="en-IN" dirty="0"/>
              <a:t>Data Movement Metadata</a:t>
            </a:r>
            <a:endParaRPr lang="en-US" dirty="0"/>
          </a:p>
        </p:txBody>
      </p:sp>
      <p:sp>
        <p:nvSpPr>
          <p:cNvPr id="3" name="Content Placeholder 2">
            <a:extLst>
              <a:ext uri="{FF2B5EF4-FFF2-40B4-BE49-F238E27FC236}">
                <a16:creationId xmlns:a16="http://schemas.microsoft.com/office/drawing/2014/main" id="{A014801F-48EA-404C-B5F9-4DAC183F9F91}"/>
              </a:ext>
            </a:extLst>
          </p:cNvPr>
          <p:cNvSpPr>
            <a:spLocks noGrp="1"/>
          </p:cNvSpPr>
          <p:nvPr>
            <p:ph idx="1"/>
          </p:nvPr>
        </p:nvSpPr>
        <p:spPr/>
        <p:txBody>
          <a:bodyPr>
            <a:normAutofit lnSpcReduction="10000"/>
          </a:bodyPr>
          <a:lstStyle/>
          <a:p>
            <a:r>
              <a:rPr lang="en-IN" dirty="0"/>
              <a:t>Where did my data originate? What system or database did it come from?</a:t>
            </a:r>
          </a:p>
          <a:p>
            <a:r>
              <a:rPr lang="en-IN" dirty="0"/>
              <a:t>What field was used to populate this data or was the field derived?</a:t>
            </a:r>
          </a:p>
          <a:p>
            <a:r>
              <a:rPr lang="en-IN" dirty="0"/>
              <a:t>How was the data derived? Using calculation, conditionals, or both?</a:t>
            </a:r>
          </a:p>
          <a:p>
            <a:r>
              <a:rPr lang="en-IN" dirty="0"/>
              <a:t>In the derivation, what other data was used?</a:t>
            </a:r>
          </a:p>
          <a:p>
            <a:r>
              <a:rPr lang="en-IN" dirty="0"/>
              <a:t>Is the value of this data dependent on the values of other data?</a:t>
            </a:r>
          </a:p>
          <a:p>
            <a:r>
              <a:rPr lang="en-IN" dirty="0"/>
              <a:t>What data and how?</a:t>
            </a:r>
          </a:p>
          <a:p>
            <a:r>
              <a:rPr lang="en-IN" dirty="0"/>
              <a:t>Is the target data allowed to be null?</a:t>
            </a:r>
          </a:p>
          <a:p>
            <a:r>
              <a:rPr lang="en-IN" dirty="0"/>
              <a:t>What was done when data was missing?</a:t>
            </a:r>
            <a:endParaRPr lang="en-US" dirty="0"/>
          </a:p>
        </p:txBody>
      </p:sp>
    </p:spTree>
    <p:extLst>
      <p:ext uri="{BB962C8B-B14F-4D97-AF65-F5344CB8AC3E}">
        <p14:creationId xmlns:p14="http://schemas.microsoft.com/office/powerpoint/2010/main" val="3249299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5966F-DF9B-4FCB-B6FF-6883E0EACE51}"/>
              </a:ext>
            </a:extLst>
          </p:cNvPr>
          <p:cNvSpPr>
            <a:spLocks noGrp="1"/>
          </p:cNvSpPr>
          <p:nvPr>
            <p:ph type="title"/>
          </p:nvPr>
        </p:nvSpPr>
        <p:spPr/>
        <p:txBody>
          <a:bodyPr/>
          <a:lstStyle/>
          <a:p>
            <a:r>
              <a:rPr lang="en-IN" dirty="0"/>
              <a:t>Data Stewardship Metadata</a:t>
            </a:r>
            <a:endParaRPr lang="en-US" dirty="0"/>
          </a:p>
        </p:txBody>
      </p:sp>
      <p:sp>
        <p:nvSpPr>
          <p:cNvPr id="3" name="Content Placeholder 2">
            <a:extLst>
              <a:ext uri="{FF2B5EF4-FFF2-40B4-BE49-F238E27FC236}">
                <a16:creationId xmlns:a16="http://schemas.microsoft.com/office/drawing/2014/main" id="{5D5F5F7E-C968-45F1-B833-73993847FD07}"/>
              </a:ext>
            </a:extLst>
          </p:cNvPr>
          <p:cNvSpPr>
            <a:spLocks noGrp="1"/>
          </p:cNvSpPr>
          <p:nvPr>
            <p:ph idx="1"/>
          </p:nvPr>
        </p:nvSpPr>
        <p:spPr/>
        <p:txBody>
          <a:bodyPr>
            <a:normAutofit lnSpcReduction="10000"/>
          </a:bodyPr>
          <a:lstStyle/>
          <a:p>
            <a:r>
              <a:rPr lang="en-IN" dirty="0"/>
              <a:t>Who do you call if you have a question about the data?</a:t>
            </a:r>
          </a:p>
          <a:p>
            <a:r>
              <a:rPr lang="en-IN" dirty="0"/>
              <a:t>Who is responsible for defining, creating, reading, updating, deleting data?</a:t>
            </a:r>
          </a:p>
          <a:p>
            <a:r>
              <a:rPr lang="en-IN" dirty="0"/>
              <a:t>What accountabilities to along with the actions that individuals can take with the data?</a:t>
            </a:r>
          </a:p>
          <a:p>
            <a:r>
              <a:rPr lang="en-IN" dirty="0"/>
              <a:t>Who are the data “consumers” who use the data as part of their job?</a:t>
            </a:r>
          </a:p>
          <a:p>
            <a:r>
              <a:rPr lang="en-IN" dirty="0"/>
              <a:t>What information can be shared within the company?</a:t>
            </a:r>
          </a:p>
          <a:p>
            <a:r>
              <a:rPr lang="en-IN" dirty="0"/>
              <a:t>Outside the company?</a:t>
            </a:r>
          </a:p>
          <a:p>
            <a:r>
              <a:rPr lang="en-IN" dirty="0"/>
              <a:t>Who has to approve reports that are being distributed outside the company?</a:t>
            </a:r>
            <a:endParaRPr lang="en-US" dirty="0"/>
          </a:p>
        </p:txBody>
      </p:sp>
    </p:spTree>
    <p:extLst>
      <p:ext uri="{BB962C8B-B14F-4D97-AF65-F5344CB8AC3E}">
        <p14:creationId xmlns:p14="http://schemas.microsoft.com/office/powerpoint/2010/main" val="1205536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8FEF4-D861-4C86-8CA6-A9F2B14DD794}"/>
              </a:ext>
            </a:extLst>
          </p:cNvPr>
          <p:cNvSpPr>
            <a:spLocks noGrp="1"/>
          </p:cNvSpPr>
          <p:nvPr>
            <p:ph type="title"/>
          </p:nvPr>
        </p:nvSpPr>
        <p:spPr/>
        <p:txBody>
          <a:bodyPr/>
          <a:lstStyle/>
          <a:p>
            <a:r>
              <a:rPr lang="en-IN" dirty="0"/>
              <a:t>Setting Realistic Metadata Expectations</a:t>
            </a:r>
            <a:endParaRPr lang="en-US" dirty="0"/>
          </a:p>
        </p:txBody>
      </p:sp>
      <p:sp>
        <p:nvSpPr>
          <p:cNvPr id="3" name="Content Placeholder 2">
            <a:extLst>
              <a:ext uri="{FF2B5EF4-FFF2-40B4-BE49-F238E27FC236}">
                <a16:creationId xmlns:a16="http://schemas.microsoft.com/office/drawing/2014/main" id="{34FF6BF4-F8DF-453D-AAA1-CF7CD3CE7E4D}"/>
              </a:ext>
            </a:extLst>
          </p:cNvPr>
          <p:cNvSpPr>
            <a:spLocks noGrp="1"/>
          </p:cNvSpPr>
          <p:nvPr>
            <p:ph idx="1"/>
          </p:nvPr>
        </p:nvSpPr>
        <p:spPr/>
        <p:txBody>
          <a:bodyPr/>
          <a:lstStyle/>
          <a:p>
            <a:r>
              <a:rPr lang="en-IN" dirty="0"/>
              <a:t>Look at the metadata that is available</a:t>
            </a:r>
          </a:p>
          <a:p>
            <a:r>
              <a:rPr lang="en-IN" dirty="0"/>
              <a:t>Look at the metadata that is being requested and what it will take to collect and distribute that metadata</a:t>
            </a:r>
          </a:p>
          <a:p>
            <a:r>
              <a:rPr lang="en-IN" dirty="0"/>
              <a:t>Look at what it will take to get the metadata into the hands of the people that will use it</a:t>
            </a:r>
            <a:endParaRPr lang="en-US" dirty="0"/>
          </a:p>
        </p:txBody>
      </p:sp>
    </p:spTree>
    <p:extLst>
      <p:ext uri="{BB962C8B-B14F-4D97-AF65-F5344CB8AC3E}">
        <p14:creationId xmlns:p14="http://schemas.microsoft.com/office/powerpoint/2010/main" val="3121929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BDF23-13C3-48F9-BEBD-118B39880F01}"/>
              </a:ext>
            </a:extLst>
          </p:cNvPr>
          <p:cNvSpPr>
            <a:spLocks noGrp="1"/>
          </p:cNvSpPr>
          <p:nvPr>
            <p:ph type="title"/>
          </p:nvPr>
        </p:nvSpPr>
        <p:spPr/>
        <p:txBody>
          <a:bodyPr/>
          <a:lstStyle/>
          <a:p>
            <a:r>
              <a:rPr lang="en-IN" dirty="0"/>
              <a:t>Data Governance</a:t>
            </a:r>
            <a:endParaRPr lang="en-US" dirty="0"/>
          </a:p>
        </p:txBody>
      </p:sp>
      <p:sp>
        <p:nvSpPr>
          <p:cNvPr id="3" name="Content Placeholder 2">
            <a:extLst>
              <a:ext uri="{FF2B5EF4-FFF2-40B4-BE49-F238E27FC236}">
                <a16:creationId xmlns:a16="http://schemas.microsoft.com/office/drawing/2014/main" id="{A91C7B38-1BE5-404E-9314-97551640A4CC}"/>
              </a:ext>
            </a:extLst>
          </p:cNvPr>
          <p:cNvSpPr>
            <a:spLocks noGrp="1"/>
          </p:cNvSpPr>
          <p:nvPr>
            <p:ph idx="1"/>
          </p:nvPr>
        </p:nvSpPr>
        <p:spPr/>
        <p:txBody>
          <a:bodyPr>
            <a:normAutofit fontScale="92500" lnSpcReduction="10000"/>
          </a:bodyPr>
          <a:lstStyle/>
          <a:p>
            <a:r>
              <a:rPr lang="en-IN" dirty="0"/>
              <a:t>Data Governance levels of roles and responsibilities</a:t>
            </a:r>
          </a:p>
          <a:p>
            <a:pPr lvl="1"/>
            <a:r>
              <a:rPr lang="en-IN" dirty="0"/>
              <a:t>Executive – steering committee</a:t>
            </a:r>
          </a:p>
          <a:p>
            <a:pPr lvl="1"/>
            <a:r>
              <a:rPr lang="en-IN" dirty="0"/>
              <a:t>Strategic – data governance council</a:t>
            </a:r>
          </a:p>
          <a:p>
            <a:pPr lvl="1"/>
            <a:r>
              <a:rPr lang="en-IN" dirty="0"/>
              <a:t>Tactical – domain stewards</a:t>
            </a:r>
          </a:p>
          <a:p>
            <a:pPr lvl="1"/>
            <a:r>
              <a:rPr lang="en-IN" dirty="0"/>
              <a:t>Operational – data stewards</a:t>
            </a:r>
          </a:p>
          <a:p>
            <a:pPr lvl="1"/>
            <a:endParaRPr lang="en-IN" dirty="0"/>
          </a:p>
          <a:p>
            <a:pPr lvl="1"/>
            <a:r>
              <a:rPr lang="en-IN" dirty="0"/>
              <a:t>Support</a:t>
            </a:r>
          </a:p>
          <a:p>
            <a:pPr lvl="2"/>
            <a:r>
              <a:rPr lang="en-IN" dirty="0"/>
              <a:t>Data governance team</a:t>
            </a:r>
          </a:p>
          <a:p>
            <a:pPr lvl="2"/>
            <a:r>
              <a:rPr lang="en-IN" dirty="0"/>
              <a:t>Working teams</a:t>
            </a:r>
          </a:p>
          <a:p>
            <a:pPr lvl="2"/>
            <a:r>
              <a:rPr lang="en-IN" dirty="0"/>
              <a:t>IT</a:t>
            </a:r>
          </a:p>
          <a:p>
            <a:pPr lvl="2"/>
            <a:r>
              <a:rPr lang="en-IN" dirty="0"/>
              <a:t>Legal</a:t>
            </a:r>
          </a:p>
          <a:p>
            <a:pPr lvl="2"/>
            <a:r>
              <a:rPr lang="en-IN" dirty="0"/>
              <a:t>Audit</a:t>
            </a:r>
          </a:p>
          <a:p>
            <a:pPr lvl="2"/>
            <a:r>
              <a:rPr lang="en-IN" dirty="0"/>
              <a:t>PMO</a:t>
            </a:r>
            <a:endParaRPr lang="en-US" dirty="0"/>
          </a:p>
        </p:txBody>
      </p:sp>
    </p:spTree>
    <p:extLst>
      <p:ext uri="{BB962C8B-B14F-4D97-AF65-F5344CB8AC3E}">
        <p14:creationId xmlns:p14="http://schemas.microsoft.com/office/powerpoint/2010/main" val="906211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1410</Words>
  <Application>Microsoft Office PowerPoint</Application>
  <PresentationFormat>Widescreen</PresentationFormat>
  <Paragraphs>196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Types of Metadata</vt:lpstr>
      <vt:lpstr>Questions to KK</vt:lpstr>
      <vt:lpstr>Database Metadata</vt:lpstr>
      <vt:lpstr>Data Model Metadata</vt:lpstr>
      <vt:lpstr>Data Movement Metadata</vt:lpstr>
      <vt:lpstr>Data Stewardship Metadata</vt:lpstr>
      <vt:lpstr>Setting Realistic Metadata Expectations</vt:lpstr>
      <vt:lpstr>Data Governance</vt:lpstr>
      <vt:lpstr>PowerPoint Presentation</vt:lpstr>
      <vt:lpstr>PowerPoint Presentation</vt:lpstr>
      <vt:lpstr>What is Data Governance?</vt:lpstr>
      <vt:lpstr>Role of Data Stewards</vt:lpstr>
      <vt:lpstr>Data Stewardship Metrics</vt:lpstr>
      <vt:lpstr>Data Governance Framework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Santhosh kumar Prabhakaran</dc:creator>
  <cp:lastModifiedBy>Santhosh kumar Prabhakaran</cp:lastModifiedBy>
  <cp:revision>24</cp:revision>
  <dcterms:created xsi:type="dcterms:W3CDTF">2022-01-31T07:49:23Z</dcterms:created>
  <dcterms:modified xsi:type="dcterms:W3CDTF">2022-01-31T17:43:35Z</dcterms:modified>
</cp:coreProperties>
</file>